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7"/>
  </p:notesMasterIdLst>
  <p:sldIdLst>
    <p:sldId id="256" r:id="rId2"/>
    <p:sldId id="257" r:id="rId3"/>
    <p:sldId id="258" r:id="rId4"/>
    <p:sldId id="259" r:id="rId5"/>
    <p:sldId id="260" r:id="rId6"/>
    <p:sldId id="261" r:id="rId7"/>
    <p:sldId id="262" r:id="rId8"/>
    <p:sldId id="263" r:id="rId9"/>
    <p:sldId id="270" r:id="rId10"/>
    <p:sldId id="297" r:id="rId11"/>
    <p:sldId id="298" r:id="rId12"/>
    <p:sldId id="268" r:id="rId13"/>
    <p:sldId id="275" r:id="rId14"/>
    <p:sldId id="296" r:id="rId15"/>
    <p:sldId id="264" r:id="rId16"/>
    <p:sldId id="300" r:id="rId17"/>
    <p:sldId id="269" r:id="rId18"/>
    <p:sldId id="265" r:id="rId19"/>
    <p:sldId id="266" r:id="rId20"/>
    <p:sldId id="267" r:id="rId21"/>
    <p:sldId id="272" r:id="rId22"/>
    <p:sldId id="273" r:id="rId23"/>
    <p:sldId id="274" r:id="rId24"/>
    <p:sldId id="271" r:id="rId25"/>
    <p:sldId id="276" r:id="rId26"/>
    <p:sldId id="277" r:id="rId27"/>
    <p:sldId id="278" r:id="rId28"/>
    <p:sldId id="279" r:id="rId29"/>
    <p:sldId id="280" r:id="rId30"/>
    <p:sldId id="281" r:id="rId31"/>
    <p:sldId id="282" r:id="rId32"/>
    <p:sldId id="283" r:id="rId33"/>
    <p:sldId id="284" r:id="rId34"/>
    <p:sldId id="285" r:id="rId35"/>
    <p:sldId id="286" r:id="rId36"/>
    <p:sldId id="288" r:id="rId37"/>
    <p:sldId id="292" r:id="rId38"/>
    <p:sldId id="289" r:id="rId39"/>
    <p:sldId id="290" r:id="rId40"/>
    <p:sldId id="291" r:id="rId41"/>
    <p:sldId id="293" r:id="rId42"/>
    <p:sldId id="299" r:id="rId43"/>
    <p:sldId id="302" r:id="rId44"/>
    <p:sldId id="294" r:id="rId45"/>
    <p:sldId id="295" r:id="rId46"/>
  </p:sldIdLst>
  <p:sldSz cx="12192000" cy="6858000"/>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B4BF31C7-841E-4C6F-A16E-92C85A07B5BC}" type="datetimeFigureOut">
              <a:rPr lang="en-US" smtClean="0"/>
              <a:t>2/24/2018</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CDCA2404-77FF-43A8-B55C-065536FB5954}" type="slidenum">
              <a:rPr lang="en-US" smtClean="0"/>
              <a:t>‹#›</a:t>
            </a:fld>
            <a:endParaRPr lang="en-US"/>
          </a:p>
        </p:txBody>
      </p:sp>
    </p:spTree>
    <p:extLst>
      <p:ext uri="{BB962C8B-B14F-4D97-AF65-F5344CB8AC3E}">
        <p14:creationId xmlns:p14="http://schemas.microsoft.com/office/powerpoint/2010/main" val="2244594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35CAE3-8C41-4EC9-9324-302B72C1495D}" type="datetime1">
              <a:rPr lang="en-US" smtClean="0"/>
              <a:t>2/24/2018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E51E77C-3167-4AD5-9800-E4692C34A0E4}" type="datetime1">
              <a:rPr lang="en-US" smtClean="0"/>
              <a:t>2/24/2018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1D4AAE8-A2E1-41B8-9000-14B133A056DE}" type="datetime1">
              <a:rPr lang="en-US" smtClean="0"/>
              <a:t>2/24/2018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11DB02-95B9-4564-83AD-71F4A18D191A}" type="datetime1">
              <a:rPr lang="en-US" smtClean="0"/>
              <a:t>2/24/2018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CC2B37-C944-4DD8-A304-4DB8EEF3B8DE}" type="datetime1">
              <a:rPr lang="en-US" smtClean="0"/>
              <a:t>2/24/2018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68A6E365-2CC0-48C5-B008-66A59D6FB96B}" type="datetime1">
              <a:rPr lang="en-US" smtClean="0"/>
              <a:t>2/24/2018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2B66936-0243-476F-B558-7C5B2BF74BCC}" type="datetime1">
              <a:rPr lang="en-US" smtClean="0"/>
              <a:t>2/24/2018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8E245F-2417-4EA2-8D4F-E80FFED4D5D5}" type="datetime1">
              <a:rPr lang="en-US" smtClean="0"/>
              <a:t>2/24/2018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F77E8E-F5AC-4E23-8598-EEAB3E7EFC84}" type="datetime1">
              <a:rPr lang="en-US" smtClean="0"/>
              <a:t>2/24/2018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851F06-35F4-419C-92AA-0427E8339B3F}" type="datetime1">
              <a:rPr lang="en-US" smtClean="0"/>
              <a:t>2/24/2018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EC0A67-8012-4C16-BBDC-4270250B6ADF}" type="datetime1">
              <a:rPr lang="en-US" smtClean="0"/>
              <a:t>2/24/2018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6F002C-1503-43DB-948A-3FEA276778FB}" type="datetime1">
              <a:rPr lang="en-US" smtClean="0"/>
              <a:t>2/24/2018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915BA3-0A64-4B95-811F-0EABAF268E23}" type="datetime1">
              <a:rPr lang="en-US" smtClean="0"/>
              <a:t>2/24/2018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788C66-06F6-41B7-AC89-FBC8C5E3F0BC}" type="datetime1">
              <a:rPr lang="en-US" smtClean="0"/>
              <a:t>2/24/2018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CF2F6660-0006-43E0-A33B-D9278427CA07}" type="datetime1">
              <a:rPr lang="en-US" smtClean="0"/>
              <a:t>2/24/2018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60B066-E9EB-4D3F-B6B7-4640DAB46A2D}" type="datetime1">
              <a:rPr lang="en-US" smtClean="0"/>
              <a:t>2/24/2018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CA451B-1C51-430F-A914-B3C4F41A34D8}" type="datetime1">
              <a:rPr lang="en-US" smtClean="0"/>
              <a:t>2/24/2018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1F514DC4-E517-4BBA-9175-3F57B8A9BB99}" type="datetime1">
              <a:rPr lang="en-US" smtClean="0"/>
              <a:t>2/24/2018</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6F156-9FEB-4BA5-9012-A9829248A1CA}"/>
              </a:ext>
            </a:extLst>
          </p:cNvPr>
          <p:cNvPicPr>
            <a:picLocks noChangeAspect="1"/>
          </p:cNvPicPr>
          <p:nvPr/>
        </p:nvPicPr>
        <p:blipFill>
          <a:blip r:embed="rId2"/>
          <a:stretch>
            <a:fillRect/>
          </a:stretch>
        </p:blipFill>
        <p:spPr>
          <a:xfrm>
            <a:off x="3252241" y="1415179"/>
            <a:ext cx="5385999" cy="2277302"/>
          </a:xfrm>
          <a:prstGeom prst="rect">
            <a:avLst/>
          </a:prstGeom>
        </p:spPr>
      </p:pic>
      <p:sp>
        <p:nvSpPr>
          <p:cNvPr id="3" name="Subtitle 2">
            <a:extLst>
              <a:ext uri="{FF2B5EF4-FFF2-40B4-BE49-F238E27FC236}">
                <a16:creationId xmlns:a16="http://schemas.microsoft.com/office/drawing/2014/main" id="{160D47FE-AB63-4A43-8288-D3CE840DFBA7}"/>
              </a:ext>
            </a:extLst>
          </p:cNvPr>
          <p:cNvSpPr>
            <a:spLocks noGrp="1"/>
          </p:cNvSpPr>
          <p:nvPr>
            <p:ph type="subTitle" idx="1"/>
          </p:nvPr>
        </p:nvSpPr>
        <p:spPr>
          <a:xfrm>
            <a:off x="1751012" y="3886200"/>
            <a:ext cx="8689976" cy="2162908"/>
          </a:xfrm>
        </p:spPr>
        <p:txBody>
          <a:bodyPr>
            <a:normAutofit/>
          </a:bodyPr>
          <a:lstStyle/>
          <a:p>
            <a:r>
              <a:rPr lang="en-US" sz="4800" dirty="0">
                <a:solidFill>
                  <a:schemeClr val="accent1">
                    <a:lumMod val="50000"/>
                  </a:schemeClr>
                </a:solidFill>
              </a:rPr>
              <a:t>Oklahoma Swimming</a:t>
            </a:r>
          </a:p>
          <a:p>
            <a:r>
              <a:rPr lang="en-US" sz="4800" dirty="0">
                <a:solidFill>
                  <a:schemeClr val="accent1">
                    <a:lumMod val="50000"/>
                  </a:schemeClr>
                </a:solidFill>
              </a:rPr>
              <a:t>Administrative Official Clini</a:t>
            </a:r>
            <a:r>
              <a:rPr lang="en-US" sz="4800" dirty="0"/>
              <a:t>c</a:t>
            </a:r>
          </a:p>
        </p:txBody>
      </p:sp>
      <p:sp>
        <p:nvSpPr>
          <p:cNvPr id="6" name="Slide Number Placeholder 5">
            <a:extLst>
              <a:ext uri="{FF2B5EF4-FFF2-40B4-BE49-F238E27FC236}">
                <a16:creationId xmlns:a16="http://schemas.microsoft.com/office/drawing/2014/main" id="{D9FF79CA-1595-428D-8B17-9FCDF1B6884E}"/>
              </a:ext>
            </a:extLst>
          </p:cNvPr>
          <p:cNvSpPr>
            <a:spLocks noGrp="1"/>
          </p:cNvSpPr>
          <p:nvPr>
            <p:ph type="sldNum" sz="quarter" idx="12"/>
          </p:nvPr>
        </p:nvSpPr>
        <p:spPr/>
        <p:txBody>
          <a:bodyPr/>
          <a:lstStyle/>
          <a:p>
            <a:fld id="{6D22F896-40B5-4ADD-8801-0D06FADFA095}" type="slidenum">
              <a:rPr lang="en-US" smtClean="0"/>
              <a:t>1</a:t>
            </a:fld>
            <a:endParaRPr lang="en-US" dirty="0"/>
          </a:p>
        </p:txBody>
      </p:sp>
    </p:spTree>
    <p:extLst>
      <p:ext uri="{BB962C8B-B14F-4D97-AF65-F5344CB8AC3E}">
        <p14:creationId xmlns:p14="http://schemas.microsoft.com/office/powerpoint/2010/main" val="4131560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29A936-D068-4A67-B8FF-A5FB013BA28D}"/>
              </a:ext>
            </a:extLst>
          </p:cNvPr>
          <p:cNvSpPr>
            <a:spLocks noGrp="1"/>
          </p:cNvSpPr>
          <p:nvPr>
            <p:ph type="sldNum" sz="quarter" idx="12"/>
          </p:nvPr>
        </p:nvSpPr>
        <p:spPr/>
        <p:txBody>
          <a:bodyPr/>
          <a:lstStyle/>
          <a:p>
            <a:fld id="{6D22F896-40B5-4ADD-8801-0D06FADFA095}" type="slidenum">
              <a:rPr lang="en-US" smtClean="0"/>
              <a:t>10</a:t>
            </a:fld>
            <a:endParaRPr lang="en-US" dirty="0"/>
          </a:p>
        </p:txBody>
      </p:sp>
      <p:pic>
        <p:nvPicPr>
          <p:cNvPr id="4" name="Picture 3">
            <a:extLst>
              <a:ext uri="{FF2B5EF4-FFF2-40B4-BE49-F238E27FC236}">
                <a16:creationId xmlns:a16="http://schemas.microsoft.com/office/drawing/2014/main" id="{619C149B-E5B8-4D6A-93A6-4298E0551F85}"/>
              </a:ext>
            </a:extLst>
          </p:cNvPr>
          <p:cNvPicPr>
            <a:picLocks noChangeAspect="1"/>
          </p:cNvPicPr>
          <p:nvPr/>
        </p:nvPicPr>
        <p:blipFill>
          <a:blip r:embed="rId2"/>
          <a:stretch>
            <a:fillRect/>
          </a:stretch>
        </p:blipFill>
        <p:spPr>
          <a:xfrm>
            <a:off x="2771335" y="328670"/>
            <a:ext cx="7424569" cy="5737167"/>
          </a:xfrm>
          <a:prstGeom prst="rect">
            <a:avLst/>
          </a:prstGeom>
        </p:spPr>
      </p:pic>
    </p:spTree>
    <p:extLst>
      <p:ext uri="{BB962C8B-B14F-4D97-AF65-F5344CB8AC3E}">
        <p14:creationId xmlns:p14="http://schemas.microsoft.com/office/powerpoint/2010/main" val="4122060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F3CBF1-4BCB-4661-AEC5-94AE2F0B79BB}"/>
              </a:ext>
            </a:extLst>
          </p:cNvPr>
          <p:cNvSpPr>
            <a:spLocks noGrp="1"/>
          </p:cNvSpPr>
          <p:nvPr>
            <p:ph type="sldNum" sz="quarter" idx="12"/>
          </p:nvPr>
        </p:nvSpPr>
        <p:spPr/>
        <p:txBody>
          <a:bodyPr/>
          <a:lstStyle/>
          <a:p>
            <a:fld id="{6D22F896-40B5-4ADD-8801-0D06FADFA095}" type="slidenum">
              <a:rPr lang="en-US" smtClean="0"/>
              <a:t>11</a:t>
            </a:fld>
            <a:endParaRPr lang="en-US" dirty="0"/>
          </a:p>
        </p:txBody>
      </p:sp>
      <p:pic>
        <p:nvPicPr>
          <p:cNvPr id="4" name="Picture 3">
            <a:extLst>
              <a:ext uri="{FF2B5EF4-FFF2-40B4-BE49-F238E27FC236}">
                <a16:creationId xmlns:a16="http://schemas.microsoft.com/office/drawing/2014/main" id="{0A9CFF2F-C823-410E-91E2-87817B9F2E7D}"/>
              </a:ext>
            </a:extLst>
          </p:cNvPr>
          <p:cNvPicPr>
            <a:picLocks noChangeAspect="1"/>
          </p:cNvPicPr>
          <p:nvPr/>
        </p:nvPicPr>
        <p:blipFill>
          <a:blip r:embed="rId2"/>
          <a:stretch>
            <a:fillRect/>
          </a:stretch>
        </p:blipFill>
        <p:spPr>
          <a:xfrm>
            <a:off x="604911" y="391924"/>
            <a:ext cx="7860667" cy="6074152"/>
          </a:xfrm>
          <a:prstGeom prst="rect">
            <a:avLst/>
          </a:prstGeom>
        </p:spPr>
      </p:pic>
      <p:sp>
        <p:nvSpPr>
          <p:cNvPr id="5" name="TextBox 4">
            <a:extLst>
              <a:ext uri="{FF2B5EF4-FFF2-40B4-BE49-F238E27FC236}">
                <a16:creationId xmlns:a16="http://schemas.microsoft.com/office/drawing/2014/main" id="{66AFAF38-D734-426B-98A8-CCEFFDEA7BD4}"/>
              </a:ext>
            </a:extLst>
          </p:cNvPr>
          <p:cNvSpPr txBox="1"/>
          <p:nvPr/>
        </p:nvSpPr>
        <p:spPr>
          <a:xfrm flipH="1">
            <a:off x="8904848" y="604911"/>
            <a:ext cx="2869809" cy="1938992"/>
          </a:xfrm>
          <a:prstGeom prst="rect">
            <a:avLst/>
          </a:prstGeom>
          <a:noFill/>
        </p:spPr>
        <p:txBody>
          <a:bodyPr wrap="square" rtlCol="0">
            <a:spAutoFit/>
          </a:bodyPr>
          <a:lstStyle/>
          <a:p>
            <a:r>
              <a:rPr lang="en-US" sz="2400" dirty="0"/>
              <a:t>Forms can also be found on OKS.org. Another great resource is Midwestmeetman.com</a:t>
            </a:r>
          </a:p>
        </p:txBody>
      </p:sp>
    </p:spTree>
    <p:extLst>
      <p:ext uri="{BB962C8B-B14F-4D97-AF65-F5344CB8AC3E}">
        <p14:creationId xmlns:p14="http://schemas.microsoft.com/office/powerpoint/2010/main" val="1067679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DCBC8-86E9-422A-BFA4-F2DE83A050BE}"/>
              </a:ext>
            </a:extLst>
          </p:cNvPr>
          <p:cNvSpPr>
            <a:spLocks noGrp="1"/>
          </p:cNvSpPr>
          <p:nvPr>
            <p:ph type="sldNum" sz="quarter" idx="12"/>
          </p:nvPr>
        </p:nvSpPr>
        <p:spPr/>
        <p:txBody>
          <a:bodyPr/>
          <a:lstStyle/>
          <a:p>
            <a:fld id="{6D22F896-40B5-4ADD-8801-0D06FADFA095}" type="slidenum">
              <a:rPr lang="en-US" smtClean="0"/>
              <a:t>12</a:t>
            </a:fld>
            <a:endParaRPr lang="en-US" dirty="0"/>
          </a:p>
        </p:txBody>
      </p:sp>
      <p:sp>
        <p:nvSpPr>
          <p:cNvPr id="3" name="TextBox 2">
            <a:extLst>
              <a:ext uri="{FF2B5EF4-FFF2-40B4-BE49-F238E27FC236}">
                <a16:creationId xmlns:a16="http://schemas.microsoft.com/office/drawing/2014/main" id="{05B5DF1C-3AF7-42FB-910F-3092C61497CE}"/>
              </a:ext>
            </a:extLst>
          </p:cNvPr>
          <p:cNvSpPr txBox="1"/>
          <p:nvPr/>
        </p:nvSpPr>
        <p:spPr>
          <a:xfrm>
            <a:off x="1325217" y="874643"/>
            <a:ext cx="9634331" cy="4462760"/>
          </a:xfrm>
          <a:prstGeom prst="rect">
            <a:avLst/>
          </a:prstGeom>
          <a:noFill/>
        </p:spPr>
        <p:txBody>
          <a:bodyPr wrap="square" rtlCol="0">
            <a:spAutoFit/>
          </a:bodyPr>
          <a:lstStyle/>
          <a:p>
            <a:pPr algn="ctr"/>
            <a:r>
              <a:rPr lang="en-US" sz="2200" dirty="0">
                <a:solidFill>
                  <a:schemeClr val="accent1">
                    <a:lumMod val="50000"/>
                  </a:schemeClr>
                </a:solidFill>
              </a:rPr>
              <a:t>RELAYS</a:t>
            </a:r>
          </a:p>
          <a:p>
            <a:r>
              <a:rPr lang="en-US" sz="2200" dirty="0">
                <a:solidFill>
                  <a:schemeClr val="accent1">
                    <a:lumMod val="50000"/>
                  </a:schemeClr>
                </a:solidFill>
              </a:rPr>
              <a:t>When are relay cards due?</a:t>
            </a:r>
          </a:p>
          <a:p>
            <a:r>
              <a:rPr lang="en-US" sz="2200" dirty="0">
                <a:solidFill>
                  <a:schemeClr val="accent1">
                    <a:lumMod val="50000"/>
                  </a:schemeClr>
                </a:solidFill>
              </a:rPr>
              <a:t>Have they all been turned in? Check meet manager, run a heat sheet with relay names to see who is missing.</a:t>
            </a:r>
          </a:p>
          <a:p>
            <a:r>
              <a:rPr lang="en-US" sz="2200" dirty="0">
                <a:solidFill>
                  <a:schemeClr val="accent1">
                    <a:lumMod val="50000"/>
                  </a:schemeClr>
                </a:solidFill>
              </a:rPr>
              <a:t>It is important to get all the relay names in the database correctly.</a:t>
            </a:r>
          </a:p>
          <a:p>
            <a:pPr marL="800100" lvl="1" indent="-342900">
              <a:buFont typeface="Wingdings" panose="05000000000000000000" pitchFamily="2" charset="2"/>
              <a:buChar char="q"/>
            </a:pPr>
            <a:r>
              <a:rPr lang="en-US" sz="2200" dirty="0">
                <a:solidFill>
                  <a:schemeClr val="accent1">
                    <a:lumMod val="50000"/>
                  </a:schemeClr>
                </a:solidFill>
              </a:rPr>
              <a:t>Can’t check eligibility without the names.</a:t>
            </a:r>
          </a:p>
          <a:p>
            <a:pPr marL="800100" lvl="1" indent="-342900">
              <a:buFont typeface="Wingdings" panose="05000000000000000000" pitchFamily="2" charset="2"/>
              <a:buChar char="q"/>
            </a:pPr>
            <a:r>
              <a:rPr lang="en-US" sz="2200" dirty="0">
                <a:solidFill>
                  <a:schemeClr val="accent1">
                    <a:lumMod val="50000"/>
                  </a:schemeClr>
                </a:solidFill>
              </a:rPr>
              <a:t>A relay without names will not load into SWIMS</a:t>
            </a:r>
          </a:p>
          <a:p>
            <a:pPr marL="800100" lvl="1" indent="-342900">
              <a:buFont typeface="Wingdings" panose="05000000000000000000" pitchFamily="2" charset="2"/>
              <a:buChar char="q"/>
            </a:pPr>
            <a:r>
              <a:rPr lang="en-US" sz="2200" dirty="0">
                <a:solidFill>
                  <a:schemeClr val="accent1">
                    <a:lumMod val="50000"/>
                  </a:schemeClr>
                </a:solidFill>
              </a:rPr>
              <a:t>The lead-off split will not automatically load into SWIMS</a:t>
            </a:r>
          </a:p>
          <a:p>
            <a:pPr lvl="1"/>
            <a:endParaRPr lang="en-US" sz="2200" dirty="0">
              <a:solidFill>
                <a:schemeClr val="accent1">
                  <a:lumMod val="50000"/>
                </a:schemeClr>
              </a:solidFill>
            </a:endParaRPr>
          </a:p>
          <a:p>
            <a:r>
              <a:rPr lang="en-US" sz="2200" dirty="0">
                <a:solidFill>
                  <a:schemeClr val="accent1">
                    <a:lumMod val="50000"/>
                  </a:schemeClr>
                </a:solidFill>
              </a:rPr>
              <a:t>Relay Cards with name and order are usually due 30 minutes prior to the event.</a:t>
            </a:r>
          </a:p>
          <a:p>
            <a:pPr marL="800100" lvl="1" indent="-342900">
              <a:buFont typeface="Wingdings" panose="05000000000000000000" pitchFamily="2" charset="2"/>
              <a:buChar char="q"/>
            </a:pPr>
            <a:r>
              <a:rPr lang="en-US" sz="2200" dirty="0">
                <a:solidFill>
                  <a:schemeClr val="accent1">
                    <a:lumMod val="50000"/>
                  </a:schemeClr>
                </a:solidFill>
              </a:rPr>
              <a:t>Coaches can change the names and/or order before the event.</a:t>
            </a:r>
          </a:p>
          <a:p>
            <a:pPr marL="800100" lvl="1" indent="-342900">
              <a:buFont typeface="Wingdings" panose="05000000000000000000" pitchFamily="2" charset="2"/>
              <a:buChar char="q"/>
            </a:pPr>
            <a:r>
              <a:rPr lang="en-US" sz="2200" dirty="0">
                <a:solidFill>
                  <a:schemeClr val="accent1">
                    <a:lumMod val="50000"/>
                  </a:schemeClr>
                </a:solidFill>
              </a:rPr>
              <a:t>A team can report an order change to the lane timers before they swim.		</a:t>
            </a:r>
          </a:p>
        </p:txBody>
      </p:sp>
    </p:spTree>
    <p:extLst>
      <p:ext uri="{BB962C8B-B14F-4D97-AF65-F5344CB8AC3E}">
        <p14:creationId xmlns:p14="http://schemas.microsoft.com/office/powerpoint/2010/main" val="2074488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537BB0-83FD-4FB2-A972-C6A34E820996}"/>
              </a:ext>
            </a:extLst>
          </p:cNvPr>
          <p:cNvSpPr>
            <a:spLocks noGrp="1"/>
          </p:cNvSpPr>
          <p:nvPr>
            <p:ph type="sldNum" sz="quarter" idx="12"/>
          </p:nvPr>
        </p:nvSpPr>
        <p:spPr/>
        <p:txBody>
          <a:bodyPr/>
          <a:lstStyle/>
          <a:p>
            <a:fld id="{6D22F896-40B5-4ADD-8801-0D06FADFA095}" type="slidenum">
              <a:rPr lang="en-US" smtClean="0"/>
              <a:t>13</a:t>
            </a:fld>
            <a:endParaRPr lang="en-US" dirty="0"/>
          </a:p>
        </p:txBody>
      </p:sp>
      <p:pic>
        <p:nvPicPr>
          <p:cNvPr id="4" name="Picture 3">
            <a:extLst>
              <a:ext uri="{FF2B5EF4-FFF2-40B4-BE49-F238E27FC236}">
                <a16:creationId xmlns:a16="http://schemas.microsoft.com/office/drawing/2014/main" id="{AF0B14A2-3EBD-4534-9163-5EB5C1F70DFC}"/>
              </a:ext>
            </a:extLst>
          </p:cNvPr>
          <p:cNvPicPr>
            <a:picLocks noChangeAspect="1"/>
          </p:cNvPicPr>
          <p:nvPr/>
        </p:nvPicPr>
        <p:blipFill>
          <a:blip r:embed="rId2"/>
          <a:stretch>
            <a:fillRect/>
          </a:stretch>
        </p:blipFill>
        <p:spPr>
          <a:xfrm>
            <a:off x="2419643" y="337305"/>
            <a:ext cx="7649652" cy="5911095"/>
          </a:xfrm>
          <a:prstGeom prst="rect">
            <a:avLst/>
          </a:prstGeom>
        </p:spPr>
      </p:pic>
    </p:spTree>
    <p:extLst>
      <p:ext uri="{BB962C8B-B14F-4D97-AF65-F5344CB8AC3E}">
        <p14:creationId xmlns:p14="http://schemas.microsoft.com/office/powerpoint/2010/main" val="4227028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CAC967-D1E2-4E1E-B8A1-8CC3796FEC1D}"/>
              </a:ext>
            </a:extLst>
          </p:cNvPr>
          <p:cNvSpPr>
            <a:spLocks noGrp="1"/>
          </p:cNvSpPr>
          <p:nvPr>
            <p:ph type="sldNum" sz="quarter" idx="12"/>
          </p:nvPr>
        </p:nvSpPr>
        <p:spPr/>
        <p:txBody>
          <a:bodyPr/>
          <a:lstStyle/>
          <a:p>
            <a:fld id="{6D22F896-40B5-4ADD-8801-0D06FADFA095}" type="slidenum">
              <a:rPr lang="en-US" smtClean="0"/>
              <a:t>14</a:t>
            </a:fld>
            <a:endParaRPr lang="en-US" dirty="0"/>
          </a:p>
        </p:txBody>
      </p:sp>
      <p:pic>
        <p:nvPicPr>
          <p:cNvPr id="4" name="Picture 3">
            <a:extLst>
              <a:ext uri="{FF2B5EF4-FFF2-40B4-BE49-F238E27FC236}">
                <a16:creationId xmlns:a16="http://schemas.microsoft.com/office/drawing/2014/main" id="{143A6EBC-F29C-4BA9-B692-D79F0AA2EFE3}"/>
              </a:ext>
            </a:extLst>
          </p:cNvPr>
          <p:cNvPicPr>
            <a:picLocks noChangeAspect="1"/>
          </p:cNvPicPr>
          <p:nvPr/>
        </p:nvPicPr>
        <p:blipFill>
          <a:blip r:embed="rId2"/>
          <a:stretch>
            <a:fillRect/>
          </a:stretch>
        </p:blipFill>
        <p:spPr>
          <a:xfrm>
            <a:off x="2391507" y="261212"/>
            <a:ext cx="7748126" cy="5987188"/>
          </a:xfrm>
          <a:prstGeom prst="rect">
            <a:avLst/>
          </a:prstGeom>
        </p:spPr>
      </p:pic>
    </p:spTree>
    <p:extLst>
      <p:ext uri="{BB962C8B-B14F-4D97-AF65-F5344CB8AC3E}">
        <p14:creationId xmlns:p14="http://schemas.microsoft.com/office/powerpoint/2010/main" val="2708715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9F7FC0-2D9D-4741-A9DD-E49C1E9B714D}"/>
              </a:ext>
            </a:extLst>
          </p:cNvPr>
          <p:cNvSpPr>
            <a:spLocks noGrp="1"/>
          </p:cNvSpPr>
          <p:nvPr>
            <p:ph type="sldNum" sz="quarter" idx="12"/>
          </p:nvPr>
        </p:nvSpPr>
        <p:spPr/>
        <p:txBody>
          <a:bodyPr/>
          <a:lstStyle/>
          <a:p>
            <a:fld id="{6D22F896-40B5-4ADD-8801-0D06FADFA095}" type="slidenum">
              <a:rPr lang="en-US" smtClean="0"/>
              <a:t>15</a:t>
            </a:fld>
            <a:endParaRPr lang="en-US" dirty="0"/>
          </a:p>
        </p:txBody>
      </p:sp>
      <p:sp>
        <p:nvSpPr>
          <p:cNvPr id="3" name="TextBox 2">
            <a:extLst>
              <a:ext uri="{FF2B5EF4-FFF2-40B4-BE49-F238E27FC236}">
                <a16:creationId xmlns:a16="http://schemas.microsoft.com/office/drawing/2014/main" id="{12000ED8-3670-4C04-B9C4-AFCA1DFF8404}"/>
              </a:ext>
            </a:extLst>
          </p:cNvPr>
          <p:cNvSpPr txBox="1"/>
          <p:nvPr/>
        </p:nvSpPr>
        <p:spPr>
          <a:xfrm>
            <a:off x="1325217" y="795130"/>
            <a:ext cx="9541566" cy="5509200"/>
          </a:xfrm>
          <a:prstGeom prst="rect">
            <a:avLst/>
          </a:prstGeom>
          <a:noFill/>
        </p:spPr>
        <p:txBody>
          <a:bodyPr wrap="square" rtlCol="0">
            <a:spAutoFit/>
          </a:bodyPr>
          <a:lstStyle/>
          <a:p>
            <a:r>
              <a:rPr lang="en-US" sz="2200" dirty="0">
                <a:solidFill>
                  <a:schemeClr val="accent1">
                    <a:lumMod val="50000"/>
                  </a:schemeClr>
                </a:solidFill>
              </a:rPr>
              <a:t>Lets talk about seeding……</a:t>
            </a:r>
          </a:p>
          <a:p>
            <a:endParaRPr lang="en-US" sz="2200" dirty="0">
              <a:solidFill>
                <a:schemeClr val="accent1">
                  <a:lumMod val="50000"/>
                </a:schemeClr>
              </a:solidFill>
            </a:endParaRPr>
          </a:p>
          <a:p>
            <a:r>
              <a:rPr lang="en-US" sz="2200" dirty="0">
                <a:solidFill>
                  <a:schemeClr val="accent1">
                    <a:lumMod val="50000"/>
                  </a:schemeClr>
                </a:solidFill>
              </a:rPr>
              <a:t>Is your Meet a Timed Finals Meet? </a:t>
            </a:r>
          </a:p>
          <a:p>
            <a:r>
              <a:rPr lang="en-US" sz="2200" dirty="0">
                <a:solidFill>
                  <a:schemeClr val="accent1">
                    <a:lumMod val="50000"/>
                  </a:schemeClr>
                </a:solidFill>
              </a:rPr>
              <a:t>	Is it seeded slow to fast or fast to slow?  Is the meet alternating heats of women and men in the same event or is the meet swimming all women and then all men per event. </a:t>
            </a:r>
          </a:p>
          <a:p>
            <a:endParaRPr lang="en-US" sz="2200" dirty="0">
              <a:solidFill>
                <a:schemeClr val="accent1">
                  <a:lumMod val="50000"/>
                </a:schemeClr>
              </a:solidFill>
            </a:endParaRPr>
          </a:p>
          <a:p>
            <a:r>
              <a:rPr lang="en-US" sz="2200" dirty="0">
                <a:solidFill>
                  <a:schemeClr val="accent1">
                    <a:lumMod val="50000"/>
                  </a:schemeClr>
                </a:solidFill>
              </a:rPr>
              <a:t>Is your  meet a Prelim/Finals Meet?</a:t>
            </a:r>
          </a:p>
          <a:p>
            <a:r>
              <a:rPr lang="en-US" sz="2200" dirty="0">
                <a:solidFill>
                  <a:schemeClr val="accent1">
                    <a:lumMod val="50000"/>
                  </a:schemeClr>
                </a:solidFill>
              </a:rPr>
              <a:t>	Is each event circle seeded for the fastest 3 heats?</a:t>
            </a:r>
          </a:p>
          <a:p>
            <a:endParaRPr lang="en-US" sz="2200" dirty="0">
              <a:solidFill>
                <a:schemeClr val="accent1">
                  <a:lumMod val="50000"/>
                </a:schemeClr>
              </a:solidFill>
            </a:endParaRPr>
          </a:p>
          <a:p>
            <a:r>
              <a:rPr lang="en-US" sz="2200" dirty="0">
                <a:solidFill>
                  <a:schemeClr val="accent1">
                    <a:lumMod val="50000"/>
                  </a:schemeClr>
                </a:solidFill>
              </a:rPr>
              <a:t>Who knows the circle seeding rule that went into effect on May 8, 2017?</a:t>
            </a:r>
          </a:p>
          <a:p>
            <a:endParaRPr lang="en-US" sz="2200" dirty="0">
              <a:solidFill>
                <a:schemeClr val="accent1">
                  <a:lumMod val="50000"/>
                </a:schemeClr>
              </a:solidFill>
            </a:endParaRPr>
          </a:p>
          <a:p>
            <a:r>
              <a:rPr lang="en-US" sz="2200" dirty="0">
                <a:solidFill>
                  <a:schemeClr val="accent1">
                    <a:lumMod val="50000"/>
                  </a:schemeClr>
                </a:solidFill>
              </a:rPr>
              <a:t>How are we seeding non-conforming times? What are non-conforming times?</a:t>
            </a:r>
          </a:p>
          <a:p>
            <a:endParaRPr lang="en-US" sz="2200" dirty="0">
              <a:solidFill>
                <a:schemeClr val="accent1">
                  <a:lumMod val="50000"/>
                </a:schemeClr>
              </a:solidFill>
            </a:endParaRPr>
          </a:p>
          <a:p>
            <a:r>
              <a:rPr lang="en-US" sz="2200" dirty="0">
                <a:solidFill>
                  <a:schemeClr val="accent1">
                    <a:lumMod val="50000"/>
                  </a:schemeClr>
                </a:solidFill>
              </a:rPr>
              <a:t>Deck Seeding (positive check-ins):</a:t>
            </a:r>
          </a:p>
          <a:p>
            <a:r>
              <a:rPr lang="en-US" sz="2200" dirty="0">
                <a:solidFill>
                  <a:schemeClr val="accent1">
                    <a:lumMod val="50000"/>
                  </a:schemeClr>
                </a:solidFill>
              </a:rPr>
              <a:t>When is the deadline? Is there a penalty if a swimmer checks-in and does not swim?</a:t>
            </a:r>
          </a:p>
        </p:txBody>
      </p:sp>
    </p:spTree>
    <p:extLst>
      <p:ext uri="{BB962C8B-B14F-4D97-AF65-F5344CB8AC3E}">
        <p14:creationId xmlns:p14="http://schemas.microsoft.com/office/powerpoint/2010/main" val="1052469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0FF5DD-8369-4579-98F6-BD2D0A32B43A}"/>
              </a:ext>
            </a:extLst>
          </p:cNvPr>
          <p:cNvSpPr>
            <a:spLocks noGrp="1"/>
          </p:cNvSpPr>
          <p:nvPr>
            <p:ph type="sldNum" sz="quarter" idx="12"/>
          </p:nvPr>
        </p:nvSpPr>
        <p:spPr/>
        <p:txBody>
          <a:bodyPr/>
          <a:lstStyle/>
          <a:p>
            <a:fld id="{6D22F896-40B5-4ADD-8801-0D06FADFA095}" type="slidenum">
              <a:rPr lang="en-US" smtClean="0"/>
              <a:t>16</a:t>
            </a:fld>
            <a:endParaRPr lang="en-US" dirty="0"/>
          </a:p>
        </p:txBody>
      </p:sp>
      <p:pic>
        <p:nvPicPr>
          <p:cNvPr id="4" name="Picture 3">
            <a:extLst>
              <a:ext uri="{FF2B5EF4-FFF2-40B4-BE49-F238E27FC236}">
                <a16:creationId xmlns:a16="http://schemas.microsoft.com/office/drawing/2014/main" id="{A504DCDC-BC5C-4DDE-B0CD-6C473149912E}"/>
              </a:ext>
            </a:extLst>
          </p:cNvPr>
          <p:cNvPicPr>
            <a:picLocks noChangeAspect="1"/>
          </p:cNvPicPr>
          <p:nvPr/>
        </p:nvPicPr>
        <p:blipFill>
          <a:blip r:embed="rId2"/>
          <a:stretch>
            <a:fillRect/>
          </a:stretch>
        </p:blipFill>
        <p:spPr>
          <a:xfrm>
            <a:off x="3748906" y="173570"/>
            <a:ext cx="4694187" cy="6074830"/>
          </a:xfrm>
          <a:prstGeom prst="rect">
            <a:avLst/>
          </a:prstGeom>
        </p:spPr>
      </p:pic>
    </p:spTree>
    <p:extLst>
      <p:ext uri="{BB962C8B-B14F-4D97-AF65-F5344CB8AC3E}">
        <p14:creationId xmlns:p14="http://schemas.microsoft.com/office/powerpoint/2010/main" val="3447677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1EB607-F10E-4022-9509-7C477BDFBCE5}"/>
              </a:ext>
            </a:extLst>
          </p:cNvPr>
          <p:cNvSpPr>
            <a:spLocks noGrp="1"/>
          </p:cNvSpPr>
          <p:nvPr>
            <p:ph type="sldNum" sz="quarter" idx="12"/>
          </p:nvPr>
        </p:nvSpPr>
        <p:spPr/>
        <p:txBody>
          <a:bodyPr/>
          <a:lstStyle/>
          <a:p>
            <a:fld id="{6D22F896-40B5-4ADD-8801-0D06FADFA095}" type="slidenum">
              <a:rPr lang="en-US" smtClean="0"/>
              <a:t>17</a:t>
            </a:fld>
            <a:endParaRPr lang="en-US" dirty="0"/>
          </a:p>
        </p:txBody>
      </p:sp>
      <p:sp>
        <p:nvSpPr>
          <p:cNvPr id="4" name="TextBox 3">
            <a:extLst>
              <a:ext uri="{FF2B5EF4-FFF2-40B4-BE49-F238E27FC236}">
                <a16:creationId xmlns:a16="http://schemas.microsoft.com/office/drawing/2014/main" id="{ACBBB4C4-DB77-43F4-BC43-7F4C866B1CE0}"/>
              </a:ext>
            </a:extLst>
          </p:cNvPr>
          <p:cNvSpPr txBox="1"/>
          <p:nvPr/>
        </p:nvSpPr>
        <p:spPr>
          <a:xfrm>
            <a:off x="1364975" y="781878"/>
            <a:ext cx="9634330" cy="3785652"/>
          </a:xfrm>
          <a:prstGeom prst="rect">
            <a:avLst/>
          </a:prstGeom>
          <a:noFill/>
        </p:spPr>
        <p:txBody>
          <a:bodyPr wrap="square" rtlCol="0">
            <a:spAutoFit/>
          </a:bodyPr>
          <a:lstStyle/>
          <a:p>
            <a:pPr algn="ctr"/>
            <a:r>
              <a:rPr lang="en-US" sz="2400" dirty="0">
                <a:solidFill>
                  <a:schemeClr val="accent1">
                    <a:lumMod val="50000"/>
                  </a:schemeClr>
                </a:solidFill>
              </a:rPr>
              <a:t>USING RADIOS</a:t>
            </a:r>
          </a:p>
          <a:p>
            <a:r>
              <a:rPr lang="en-US" sz="2400" dirty="0">
                <a:solidFill>
                  <a:schemeClr val="accent1">
                    <a:lumMod val="50000"/>
                  </a:schemeClr>
                </a:solidFill>
              </a:rPr>
              <a:t>Listening on the radio provides the Admin. Official a picture of what is happening on deck.</a:t>
            </a:r>
          </a:p>
          <a:p>
            <a:pPr marL="800100" lvl="1" indent="-342900">
              <a:buFont typeface="Wingdings" panose="05000000000000000000" pitchFamily="2" charset="2"/>
              <a:buChar char="q"/>
            </a:pPr>
            <a:r>
              <a:rPr lang="en-US" sz="2400" dirty="0">
                <a:solidFill>
                  <a:schemeClr val="accent1">
                    <a:lumMod val="50000"/>
                  </a:schemeClr>
                </a:solidFill>
              </a:rPr>
              <a:t>Such as… DQ’s, No-Shows, Declared False Starts or Reseeds</a:t>
            </a:r>
          </a:p>
          <a:p>
            <a:pPr marL="800100" lvl="1" indent="-342900">
              <a:buFont typeface="Wingdings" panose="05000000000000000000" pitchFamily="2" charset="2"/>
              <a:buChar char="q"/>
            </a:pPr>
            <a:r>
              <a:rPr lang="en-US" sz="2400" dirty="0">
                <a:solidFill>
                  <a:schemeClr val="accent1">
                    <a:lumMod val="50000"/>
                  </a:schemeClr>
                </a:solidFill>
              </a:rPr>
              <a:t>Knows to expect paperwork for these items.</a:t>
            </a:r>
          </a:p>
          <a:p>
            <a:pPr marL="800100" lvl="1" indent="-342900">
              <a:buFont typeface="Wingdings" panose="05000000000000000000" pitchFamily="2" charset="2"/>
              <a:buChar char="q"/>
            </a:pPr>
            <a:r>
              <a:rPr lang="en-US" sz="2400" dirty="0">
                <a:solidFill>
                  <a:schemeClr val="accent1">
                    <a:lumMod val="50000"/>
                  </a:schemeClr>
                </a:solidFill>
              </a:rPr>
              <a:t>Can reconcile their counts with the deck referees.</a:t>
            </a:r>
          </a:p>
          <a:p>
            <a:pPr marL="800100" lvl="1" indent="-342900">
              <a:buFont typeface="Wingdings" panose="05000000000000000000" pitchFamily="2" charset="2"/>
              <a:buChar char="q"/>
            </a:pPr>
            <a:endParaRPr lang="en-US" sz="2400" dirty="0">
              <a:solidFill>
                <a:schemeClr val="accent1">
                  <a:lumMod val="50000"/>
                </a:schemeClr>
              </a:solidFill>
            </a:endParaRPr>
          </a:p>
          <a:p>
            <a:r>
              <a:rPr lang="en-US" sz="2400" dirty="0">
                <a:solidFill>
                  <a:schemeClr val="accent1">
                    <a:lumMod val="50000"/>
                  </a:schemeClr>
                </a:solidFill>
              </a:rPr>
              <a:t>ACKNOWLEDGE ALL RADIO CALLS MADE TO YOU!!!!!!!!</a:t>
            </a:r>
          </a:p>
          <a:p>
            <a:pPr marL="800100" lvl="1" indent="-342900">
              <a:buFont typeface="Wingdings" panose="05000000000000000000" pitchFamily="2" charset="2"/>
              <a:buChar char="q"/>
            </a:pPr>
            <a:r>
              <a:rPr lang="en-US" sz="2400" dirty="0">
                <a:solidFill>
                  <a:schemeClr val="accent1">
                    <a:lumMod val="50000"/>
                  </a:schemeClr>
                </a:solidFill>
              </a:rPr>
              <a:t>A simple “thank you” is sufficient for the caller to know you received their call.</a:t>
            </a:r>
          </a:p>
        </p:txBody>
      </p:sp>
    </p:spTree>
    <p:extLst>
      <p:ext uri="{BB962C8B-B14F-4D97-AF65-F5344CB8AC3E}">
        <p14:creationId xmlns:p14="http://schemas.microsoft.com/office/powerpoint/2010/main" val="302748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645799-0275-450A-89DC-9493AC41DE0D}"/>
              </a:ext>
            </a:extLst>
          </p:cNvPr>
          <p:cNvSpPr>
            <a:spLocks noGrp="1"/>
          </p:cNvSpPr>
          <p:nvPr>
            <p:ph type="sldNum" sz="quarter" idx="12"/>
          </p:nvPr>
        </p:nvSpPr>
        <p:spPr/>
        <p:txBody>
          <a:bodyPr/>
          <a:lstStyle/>
          <a:p>
            <a:fld id="{6D22F896-40B5-4ADD-8801-0D06FADFA095}" type="slidenum">
              <a:rPr lang="en-US" smtClean="0"/>
              <a:t>18</a:t>
            </a:fld>
            <a:endParaRPr lang="en-US" dirty="0"/>
          </a:p>
        </p:txBody>
      </p:sp>
      <p:sp>
        <p:nvSpPr>
          <p:cNvPr id="3" name="TextBox 2">
            <a:extLst>
              <a:ext uri="{FF2B5EF4-FFF2-40B4-BE49-F238E27FC236}">
                <a16:creationId xmlns:a16="http://schemas.microsoft.com/office/drawing/2014/main" id="{CB4D7CA0-369D-4E32-9432-57869741F741}"/>
              </a:ext>
            </a:extLst>
          </p:cNvPr>
          <p:cNvSpPr txBox="1"/>
          <p:nvPr/>
        </p:nvSpPr>
        <p:spPr>
          <a:xfrm>
            <a:off x="1285460" y="781878"/>
            <a:ext cx="9687339" cy="5078313"/>
          </a:xfrm>
          <a:prstGeom prst="rect">
            <a:avLst/>
          </a:prstGeom>
          <a:noFill/>
        </p:spPr>
        <p:txBody>
          <a:bodyPr wrap="square" rtlCol="0">
            <a:spAutoFit/>
          </a:bodyPr>
          <a:lstStyle/>
          <a:p>
            <a:pPr algn="ctr"/>
            <a:r>
              <a:rPr lang="en-US" sz="2400" dirty="0">
                <a:solidFill>
                  <a:schemeClr val="accent1">
                    <a:lumMod val="50000"/>
                  </a:schemeClr>
                </a:solidFill>
              </a:rPr>
              <a:t>Timing Systems</a:t>
            </a:r>
          </a:p>
          <a:p>
            <a:r>
              <a:rPr lang="en-US" sz="2000" dirty="0">
                <a:solidFill>
                  <a:schemeClr val="accent1">
                    <a:lumMod val="50000"/>
                  </a:schemeClr>
                </a:solidFill>
              </a:rPr>
              <a:t>Know what type of timing system is being used at the meet….</a:t>
            </a:r>
          </a:p>
          <a:p>
            <a:endParaRPr lang="en-US" sz="2000" dirty="0">
              <a:solidFill>
                <a:schemeClr val="accent1">
                  <a:lumMod val="50000"/>
                </a:schemeClr>
              </a:solidFill>
            </a:endParaRPr>
          </a:p>
          <a:p>
            <a:r>
              <a:rPr lang="en-US" sz="2000" dirty="0">
                <a:solidFill>
                  <a:schemeClr val="accent1">
                    <a:lumMod val="50000"/>
                  </a:schemeClr>
                </a:solidFill>
              </a:rPr>
              <a:t>	The timing system should be listed in the meet information, if its not upon arrival at the pool, check it out. See what is being used.  Is it working properly? </a:t>
            </a:r>
          </a:p>
          <a:p>
            <a:endParaRPr lang="en-US" sz="2000" dirty="0">
              <a:solidFill>
                <a:schemeClr val="accent1">
                  <a:lumMod val="50000"/>
                </a:schemeClr>
              </a:solidFill>
            </a:endParaRPr>
          </a:p>
          <a:p>
            <a:r>
              <a:rPr lang="en-US" sz="2000" dirty="0">
                <a:solidFill>
                  <a:schemeClr val="accent1">
                    <a:lumMod val="50000"/>
                  </a:schemeClr>
                </a:solidFill>
              </a:rPr>
              <a:t>There are 3 types of systems:</a:t>
            </a:r>
          </a:p>
          <a:p>
            <a:endParaRPr lang="en-US" sz="2000" dirty="0">
              <a:solidFill>
                <a:schemeClr val="accent1">
                  <a:lumMod val="50000"/>
                </a:schemeClr>
              </a:solidFill>
            </a:endParaRPr>
          </a:p>
          <a:p>
            <a:r>
              <a:rPr lang="en-US" sz="2000" dirty="0">
                <a:solidFill>
                  <a:schemeClr val="accent1">
                    <a:lumMod val="50000"/>
                  </a:schemeClr>
                </a:solidFill>
              </a:rPr>
              <a:t>Automatic Timing</a:t>
            </a:r>
          </a:p>
          <a:p>
            <a:pPr marL="742950" lvl="1" indent="-285750">
              <a:buFont typeface="Wingdings" panose="05000000000000000000" pitchFamily="2" charset="2"/>
              <a:buChar char="q"/>
            </a:pPr>
            <a:r>
              <a:rPr lang="en-US" sz="2000" dirty="0">
                <a:solidFill>
                  <a:schemeClr val="accent1">
                    <a:lumMod val="50000"/>
                  </a:schemeClr>
                </a:solidFill>
              </a:rPr>
              <a:t>Primary – touchpads, secondary – buttons, tertiary – watches</a:t>
            </a:r>
          </a:p>
          <a:p>
            <a:pPr marL="742950" lvl="1" indent="-285750">
              <a:buFont typeface="Wingdings" panose="05000000000000000000" pitchFamily="2" charset="2"/>
              <a:buChar char="q"/>
            </a:pPr>
            <a:endParaRPr lang="en-US" sz="2000" dirty="0">
              <a:solidFill>
                <a:schemeClr val="accent1">
                  <a:lumMod val="50000"/>
                </a:schemeClr>
              </a:solidFill>
            </a:endParaRPr>
          </a:p>
          <a:p>
            <a:r>
              <a:rPr lang="en-US" sz="2000" dirty="0">
                <a:solidFill>
                  <a:schemeClr val="accent1">
                    <a:lumMod val="50000"/>
                  </a:schemeClr>
                </a:solidFill>
              </a:rPr>
              <a:t>Semi-Automatic Timing</a:t>
            </a:r>
          </a:p>
          <a:p>
            <a:pPr marL="742950" lvl="1" indent="-285750">
              <a:buFont typeface="Wingdings" panose="05000000000000000000" pitchFamily="2" charset="2"/>
              <a:buChar char="q"/>
            </a:pPr>
            <a:r>
              <a:rPr lang="en-US" sz="2000" dirty="0">
                <a:solidFill>
                  <a:schemeClr val="accent1">
                    <a:lumMod val="50000"/>
                  </a:schemeClr>
                </a:solidFill>
              </a:rPr>
              <a:t>Primary – two buttons per lane, secondary – watches</a:t>
            </a:r>
          </a:p>
          <a:p>
            <a:pPr marL="742950" lvl="1" indent="-285750">
              <a:buFont typeface="Wingdings" panose="05000000000000000000" pitchFamily="2" charset="2"/>
              <a:buChar char="q"/>
            </a:pPr>
            <a:endParaRPr lang="en-US" sz="2000" dirty="0">
              <a:solidFill>
                <a:schemeClr val="accent1">
                  <a:lumMod val="50000"/>
                </a:schemeClr>
              </a:solidFill>
            </a:endParaRPr>
          </a:p>
          <a:p>
            <a:r>
              <a:rPr lang="en-US" sz="2000" dirty="0">
                <a:solidFill>
                  <a:schemeClr val="accent1">
                    <a:lumMod val="50000"/>
                  </a:schemeClr>
                </a:solidFill>
              </a:rPr>
              <a:t>Manual Timing</a:t>
            </a:r>
          </a:p>
          <a:p>
            <a:pPr marL="742950" lvl="1" indent="-285750">
              <a:buFont typeface="Wingdings" panose="05000000000000000000" pitchFamily="2" charset="2"/>
              <a:buChar char="q"/>
            </a:pPr>
            <a:r>
              <a:rPr lang="en-US" sz="2000" dirty="0">
                <a:solidFill>
                  <a:schemeClr val="accent1">
                    <a:lumMod val="50000"/>
                  </a:schemeClr>
                </a:solidFill>
              </a:rPr>
              <a:t>Primary – Three Watches per lane</a:t>
            </a:r>
          </a:p>
        </p:txBody>
      </p:sp>
    </p:spTree>
    <p:extLst>
      <p:ext uri="{BB962C8B-B14F-4D97-AF65-F5344CB8AC3E}">
        <p14:creationId xmlns:p14="http://schemas.microsoft.com/office/powerpoint/2010/main" val="1215395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F330AE-8EE9-4FFE-8845-2FAC3B0C793E}"/>
              </a:ext>
            </a:extLst>
          </p:cNvPr>
          <p:cNvSpPr>
            <a:spLocks noGrp="1"/>
          </p:cNvSpPr>
          <p:nvPr>
            <p:ph type="sldNum" sz="quarter" idx="12"/>
          </p:nvPr>
        </p:nvSpPr>
        <p:spPr/>
        <p:txBody>
          <a:bodyPr/>
          <a:lstStyle/>
          <a:p>
            <a:fld id="{6D22F896-40B5-4ADD-8801-0D06FADFA095}" type="slidenum">
              <a:rPr lang="en-US" smtClean="0"/>
              <a:t>19</a:t>
            </a:fld>
            <a:endParaRPr lang="en-US" dirty="0"/>
          </a:p>
        </p:txBody>
      </p:sp>
      <p:sp>
        <p:nvSpPr>
          <p:cNvPr id="3" name="TextBox 2">
            <a:extLst>
              <a:ext uri="{FF2B5EF4-FFF2-40B4-BE49-F238E27FC236}">
                <a16:creationId xmlns:a16="http://schemas.microsoft.com/office/drawing/2014/main" id="{6F205772-ECB5-4DA4-B9B2-9C7C749AB4A3}"/>
              </a:ext>
            </a:extLst>
          </p:cNvPr>
          <p:cNvSpPr txBox="1"/>
          <p:nvPr/>
        </p:nvSpPr>
        <p:spPr>
          <a:xfrm>
            <a:off x="1364974" y="609600"/>
            <a:ext cx="9462052" cy="5847755"/>
          </a:xfrm>
          <a:prstGeom prst="rect">
            <a:avLst/>
          </a:prstGeom>
          <a:noFill/>
        </p:spPr>
        <p:txBody>
          <a:bodyPr wrap="square" rtlCol="0">
            <a:spAutoFit/>
          </a:bodyPr>
          <a:lstStyle/>
          <a:p>
            <a:pPr algn="ctr"/>
            <a:r>
              <a:rPr lang="en-US" sz="2000" dirty="0">
                <a:solidFill>
                  <a:schemeClr val="accent1">
                    <a:lumMod val="50000"/>
                  </a:schemeClr>
                </a:solidFill>
              </a:rPr>
              <a:t>AUTOMATIC TIMING</a:t>
            </a:r>
          </a:p>
          <a:p>
            <a:r>
              <a:rPr lang="en-US" sz="2000" dirty="0">
                <a:solidFill>
                  <a:schemeClr val="accent1">
                    <a:lumMod val="50000"/>
                  </a:schemeClr>
                </a:solidFill>
              </a:rPr>
              <a:t>This is the most common type of timing system. </a:t>
            </a:r>
          </a:p>
          <a:p>
            <a:endParaRPr lang="en-US" sz="2000" dirty="0">
              <a:solidFill>
                <a:schemeClr val="accent1">
                  <a:lumMod val="50000"/>
                </a:schemeClr>
              </a:solidFill>
            </a:endParaRPr>
          </a:p>
          <a:p>
            <a:r>
              <a:rPr lang="en-US" sz="2000" dirty="0">
                <a:solidFill>
                  <a:schemeClr val="accent1">
                    <a:lumMod val="50000"/>
                  </a:schemeClr>
                </a:solidFill>
              </a:rPr>
              <a:t>The touchpad is activated by the swimmer,  the buttons and watches are activated by timers; 2 per lane each operating a watch and a button. One timer is designated as the scribe and writes the watch times on a lane timer sheet. They also note soft touches and verify the swimmers name.</a:t>
            </a:r>
          </a:p>
          <a:p>
            <a:endParaRPr lang="en-US" sz="2000" dirty="0">
              <a:solidFill>
                <a:schemeClr val="accent1">
                  <a:lumMod val="50000"/>
                </a:schemeClr>
              </a:solidFill>
            </a:endParaRPr>
          </a:p>
          <a:p>
            <a:pPr algn="ctr"/>
            <a:r>
              <a:rPr lang="en-US" sz="2000" dirty="0">
                <a:solidFill>
                  <a:schemeClr val="accent1">
                    <a:lumMod val="50000"/>
                  </a:schemeClr>
                </a:solidFill>
              </a:rPr>
              <a:t>SEMI-AUTOMATIC SYSTEM</a:t>
            </a:r>
          </a:p>
          <a:p>
            <a:r>
              <a:rPr lang="en-US" sz="2000" dirty="0">
                <a:solidFill>
                  <a:schemeClr val="accent1">
                    <a:lumMod val="50000"/>
                  </a:schemeClr>
                </a:solidFill>
              </a:rPr>
              <a:t>This system relies on the buttons with back up watches. A minimum of two timers per lane is needed for this system and each timer has a button and a watch. Again, one timer is designated as the scribe and writes the watch times on a lane timer sheet. They also note soft touches and verify the swimmers name.</a:t>
            </a:r>
          </a:p>
          <a:p>
            <a:pPr algn="ctr"/>
            <a:endParaRPr lang="en-US" sz="2000" dirty="0">
              <a:solidFill>
                <a:schemeClr val="accent1">
                  <a:lumMod val="50000"/>
                </a:schemeClr>
              </a:solidFill>
            </a:endParaRPr>
          </a:p>
          <a:p>
            <a:pPr algn="ctr"/>
            <a:r>
              <a:rPr lang="en-US" sz="2000" dirty="0">
                <a:solidFill>
                  <a:schemeClr val="accent1">
                    <a:lumMod val="50000"/>
                  </a:schemeClr>
                </a:solidFill>
              </a:rPr>
              <a:t>MANUAL TIMING</a:t>
            </a:r>
          </a:p>
          <a:p>
            <a:r>
              <a:rPr lang="en-US" sz="2000" dirty="0">
                <a:solidFill>
                  <a:schemeClr val="accent1">
                    <a:lumMod val="50000"/>
                  </a:schemeClr>
                </a:solidFill>
              </a:rPr>
              <a:t>This type of system uses stop watches only.  When using a manual system three stop watches are required, each operated by a separate timer.</a:t>
            </a:r>
          </a:p>
          <a:p>
            <a:endParaRPr lang="en-US" dirty="0"/>
          </a:p>
          <a:p>
            <a:endParaRPr lang="en-US" dirty="0"/>
          </a:p>
        </p:txBody>
      </p:sp>
    </p:spTree>
    <p:extLst>
      <p:ext uri="{BB962C8B-B14F-4D97-AF65-F5344CB8AC3E}">
        <p14:creationId xmlns:p14="http://schemas.microsoft.com/office/powerpoint/2010/main" val="2713417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83FE7A-994E-49AA-8DF4-A520DAEA7FE7}"/>
              </a:ext>
            </a:extLst>
          </p:cNvPr>
          <p:cNvSpPr>
            <a:spLocks noGrp="1"/>
          </p:cNvSpPr>
          <p:nvPr>
            <p:ph type="sldNum" sz="quarter" idx="12"/>
          </p:nvPr>
        </p:nvSpPr>
        <p:spPr/>
        <p:txBody>
          <a:bodyPr/>
          <a:lstStyle/>
          <a:p>
            <a:fld id="{6D22F896-40B5-4ADD-8801-0D06FADFA095}" type="slidenum">
              <a:rPr lang="en-US" smtClean="0"/>
              <a:t>2</a:t>
            </a:fld>
            <a:endParaRPr lang="en-US" dirty="0"/>
          </a:p>
        </p:txBody>
      </p:sp>
      <p:sp>
        <p:nvSpPr>
          <p:cNvPr id="4" name="TextBox 3">
            <a:extLst>
              <a:ext uri="{FF2B5EF4-FFF2-40B4-BE49-F238E27FC236}">
                <a16:creationId xmlns:a16="http://schemas.microsoft.com/office/drawing/2014/main" id="{EA41A3DF-AC21-48C7-92EB-322344C3F588}"/>
              </a:ext>
            </a:extLst>
          </p:cNvPr>
          <p:cNvSpPr txBox="1"/>
          <p:nvPr/>
        </p:nvSpPr>
        <p:spPr>
          <a:xfrm>
            <a:off x="1179444" y="755373"/>
            <a:ext cx="9621078" cy="4308872"/>
          </a:xfrm>
          <a:prstGeom prst="rect">
            <a:avLst/>
          </a:prstGeom>
          <a:noFill/>
        </p:spPr>
        <p:txBody>
          <a:bodyPr wrap="square" rtlCol="0">
            <a:spAutoFit/>
          </a:bodyPr>
          <a:lstStyle/>
          <a:p>
            <a:r>
              <a:rPr lang="en-US" dirty="0"/>
              <a:t>		</a:t>
            </a:r>
            <a:r>
              <a:rPr lang="en-US" sz="3200" dirty="0">
                <a:solidFill>
                  <a:schemeClr val="accent1">
                    <a:lumMod val="50000"/>
                  </a:schemeClr>
                </a:solidFill>
              </a:rPr>
              <a:t>102.14 ADMINISTRATIVE OFFICIAL/REFEREE</a:t>
            </a:r>
          </a:p>
          <a:p>
            <a:r>
              <a:rPr lang="en-US" sz="3200" dirty="0">
                <a:solidFill>
                  <a:schemeClr val="accent1">
                    <a:lumMod val="50000"/>
                  </a:schemeClr>
                </a:solidFill>
              </a:rPr>
              <a:t>.1 Shall be responsible to the Referee for the supervision of the following:</a:t>
            </a:r>
          </a:p>
          <a:p>
            <a:pPr marL="742950" lvl="1" indent="-285750">
              <a:buFont typeface="Wingdings" panose="05000000000000000000" pitchFamily="2" charset="2"/>
              <a:buChar char="q"/>
            </a:pPr>
            <a:r>
              <a:rPr lang="en-US" sz="3200" dirty="0">
                <a:solidFill>
                  <a:schemeClr val="accent1">
                    <a:lumMod val="50000"/>
                  </a:schemeClr>
                </a:solidFill>
              </a:rPr>
              <a:t>The entry and registration process</a:t>
            </a:r>
          </a:p>
          <a:p>
            <a:pPr marL="742950" lvl="1" indent="-285750">
              <a:buFont typeface="Wingdings" panose="05000000000000000000" pitchFamily="2" charset="2"/>
              <a:buChar char="q"/>
            </a:pPr>
            <a:r>
              <a:rPr lang="en-US" sz="3200" dirty="0">
                <a:solidFill>
                  <a:schemeClr val="accent1">
                    <a:lumMod val="50000"/>
                  </a:schemeClr>
                </a:solidFill>
              </a:rPr>
              <a:t>Clerk of Course</a:t>
            </a:r>
          </a:p>
          <a:p>
            <a:pPr marL="742950" lvl="1" indent="-285750">
              <a:buFont typeface="Wingdings" panose="05000000000000000000" pitchFamily="2" charset="2"/>
              <a:buChar char="q"/>
            </a:pPr>
            <a:r>
              <a:rPr lang="en-US" sz="3200" dirty="0">
                <a:solidFill>
                  <a:schemeClr val="accent1">
                    <a:lumMod val="50000"/>
                  </a:schemeClr>
                </a:solidFill>
              </a:rPr>
              <a:t>Timing Equipment Operator</a:t>
            </a:r>
          </a:p>
          <a:p>
            <a:pPr marL="742950" lvl="1" indent="-285750">
              <a:buFont typeface="Wingdings" panose="05000000000000000000" pitchFamily="2" charset="2"/>
              <a:buChar char="q"/>
            </a:pPr>
            <a:r>
              <a:rPr lang="en-US" sz="3200" dirty="0" err="1">
                <a:solidFill>
                  <a:schemeClr val="accent1">
                    <a:lumMod val="50000"/>
                  </a:schemeClr>
                </a:solidFill>
              </a:rPr>
              <a:t>Hy-Tek</a:t>
            </a:r>
            <a:r>
              <a:rPr lang="en-US" sz="3200" dirty="0">
                <a:solidFill>
                  <a:schemeClr val="accent1">
                    <a:lumMod val="50000"/>
                  </a:schemeClr>
                </a:solidFill>
              </a:rPr>
              <a:t> Operator</a:t>
            </a:r>
          </a:p>
          <a:p>
            <a:pPr marL="742950" lvl="1" indent="-285750">
              <a:buFont typeface="Wingdings" panose="05000000000000000000" pitchFamily="2" charset="2"/>
              <a:buChar char="q"/>
            </a:pPr>
            <a:r>
              <a:rPr lang="en-US" sz="3200" dirty="0">
                <a:solidFill>
                  <a:schemeClr val="accent1">
                    <a:lumMod val="50000"/>
                  </a:schemeClr>
                </a:solidFill>
              </a:rPr>
              <a:t>Other administrative personnel</a:t>
            </a:r>
          </a:p>
          <a:p>
            <a:pPr lvl="1"/>
            <a:endParaRPr lang="en-US" dirty="0"/>
          </a:p>
        </p:txBody>
      </p:sp>
    </p:spTree>
    <p:extLst>
      <p:ext uri="{BB962C8B-B14F-4D97-AF65-F5344CB8AC3E}">
        <p14:creationId xmlns:p14="http://schemas.microsoft.com/office/powerpoint/2010/main" val="1728596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A22C70-63ED-4DEF-9B92-4F71C65FEA90}"/>
              </a:ext>
            </a:extLst>
          </p:cNvPr>
          <p:cNvSpPr>
            <a:spLocks noGrp="1"/>
          </p:cNvSpPr>
          <p:nvPr>
            <p:ph type="sldNum" sz="quarter" idx="12"/>
          </p:nvPr>
        </p:nvSpPr>
        <p:spPr/>
        <p:txBody>
          <a:bodyPr/>
          <a:lstStyle/>
          <a:p>
            <a:fld id="{6D22F896-40B5-4ADD-8801-0D06FADFA095}" type="slidenum">
              <a:rPr lang="en-US" smtClean="0"/>
              <a:t>20</a:t>
            </a:fld>
            <a:endParaRPr lang="en-US" dirty="0"/>
          </a:p>
        </p:txBody>
      </p:sp>
      <p:sp>
        <p:nvSpPr>
          <p:cNvPr id="3" name="TextBox 2">
            <a:extLst>
              <a:ext uri="{FF2B5EF4-FFF2-40B4-BE49-F238E27FC236}">
                <a16:creationId xmlns:a16="http://schemas.microsoft.com/office/drawing/2014/main" id="{89A7A3B1-6154-4FAC-B10C-37E51BC486A7}"/>
              </a:ext>
            </a:extLst>
          </p:cNvPr>
          <p:cNvSpPr txBox="1"/>
          <p:nvPr/>
        </p:nvSpPr>
        <p:spPr>
          <a:xfrm>
            <a:off x="1351722" y="702365"/>
            <a:ext cx="9647582" cy="5386090"/>
          </a:xfrm>
          <a:prstGeom prst="rect">
            <a:avLst/>
          </a:prstGeom>
          <a:noFill/>
        </p:spPr>
        <p:txBody>
          <a:bodyPr wrap="square" rtlCol="0">
            <a:spAutoFit/>
          </a:bodyPr>
          <a:lstStyle/>
          <a:p>
            <a:pPr algn="ctr"/>
            <a:r>
              <a:rPr lang="en-US" sz="2400" dirty="0">
                <a:solidFill>
                  <a:schemeClr val="accent1">
                    <a:lumMod val="50000"/>
                  </a:schemeClr>
                </a:solidFill>
              </a:rPr>
              <a:t>TIMING JUDGE</a:t>
            </a:r>
          </a:p>
          <a:p>
            <a:r>
              <a:rPr lang="en-US" sz="2000" dirty="0">
                <a:solidFill>
                  <a:schemeClr val="accent1">
                    <a:lumMod val="50000"/>
                  </a:schemeClr>
                </a:solidFill>
              </a:rPr>
              <a:t>Determining the OFFICIAL TIME is the MOST IMPORTANT job of the Administrative Official.</a:t>
            </a:r>
          </a:p>
          <a:p>
            <a:endParaRPr lang="en-US" sz="2000" dirty="0">
              <a:solidFill>
                <a:schemeClr val="accent1">
                  <a:lumMod val="50000"/>
                </a:schemeClr>
              </a:solidFill>
            </a:endParaRPr>
          </a:p>
          <a:p>
            <a:r>
              <a:rPr lang="en-US" sz="2000" dirty="0">
                <a:solidFill>
                  <a:schemeClr val="accent1">
                    <a:lumMod val="50000"/>
                  </a:schemeClr>
                </a:solidFill>
              </a:rPr>
              <a:t>Read USAS Rule 102.24 – Timing Rules</a:t>
            </a:r>
          </a:p>
          <a:p>
            <a:pPr marL="742950" lvl="1" indent="-285750">
              <a:buFont typeface="Wingdings" panose="05000000000000000000" pitchFamily="2" charset="2"/>
              <a:buChar char="q"/>
            </a:pPr>
            <a:r>
              <a:rPr lang="en-US" sz="2000" dirty="0">
                <a:solidFill>
                  <a:schemeClr val="accent1">
                    <a:lumMod val="50000"/>
                  </a:schemeClr>
                </a:solidFill>
              </a:rPr>
              <a:t>Understand the use of primary and backup timing systems</a:t>
            </a:r>
          </a:p>
          <a:p>
            <a:pPr marL="742950" lvl="1" indent="-285750">
              <a:buFont typeface="Wingdings" panose="05000000000000000000" pitchFamily="2" charset="2"/>
              <a:buChar char="q"/>
            </a:pPr>
            <a:r>
              <a:rPr lang="en-US" sz="2000" dirty="0">
                <a:solidFill>
                  <a:schemeClr val="accent1">
                    <a:lumMod val="50000"/>
                  </a:schemeClr>
                </a:solidFill>
              </a:rPr>
              <a:t>Understand how to apply the rules for using a back up time when you have determined a primary system malfunction</a:t>
            </a:r>
          </a:p>
          <a:p>
            <a:pPr marL="742950" lvl="1" indent="-285750">
              <a:buFont typeface="Wingdings" panose="05000000000000000000" pitchFamily="2" charset="2"/>
              <a:buChar char="q"/>
            </a:pPr>
            <a:r>
              <a:rPr lang="en-US" sz="2000" dirty="0">
                <a:solidFill>
                  <a:schemeClr val="accent1">
                    <a:lumMod val="50000"/>
                  </a:schemeClr>
                </a:solidFill>
              </a:rPr>
              <a:t>Order of Finish is another piece of information that can come in handy.</a:t>
            </a:r>
          </a:p>
          <a:p>
            <a:pPr marL="742950" lvl="1" indent="-285750">
              <a:buFont typeface="Wingdings" panose="05000000000000000000" pitchFamily="2" charset="2"/>
              <a:buChar char="q"/>
            </a:pPr>
            <a:r>
              <a:rPr lang="en-US" sz="2000" dirty="0">
                <a:solidFill>
                  <a:schemeClr val="accent1">
                    <a:lumMod val="50000"/>
                  </a:schemeClr>
                </a:solidFill>
              </a:rPr>
              <a:t>Don’t get wrapped up in procedures and make a good primary time into a bad time.	</a:t>
            </a:r>
          </a:p>
          <a:p>
            <a:pPr marL="742950" lvl="1" indent="-285750">
              <a:buFont typeface="Wingdings" panose="05000000000000000000" pitchFamily="2" charset="2"/>
              <a:buChar char="q"/>
            </a:pPr>
            <a:endParaRPr lang="en-US" sz="2000" dirty="0">
              <a:solidFill>
                <a:schemeClr val="accent1">
                  <a:lumMod val="50000"/>
                </a:schemeClr>
              </a:solidFill>
            </a:endParaRPr>
          </a:p>
          <a:p>
            <a:r>
              <a:rPr lang="en-US" sz="2000" dirty="0">
                <a:solidFill>
                  <a:schemeClr val="accent1">
                    <a:lumMod val="50000"/>
                  </a:schemeClr>
                </a:solidFill>
              </a:rPr>
              <a:t>102.24.4A: Automatic Timing – When recorded by properly operating automatic equipment, the pad time shall be the official time.</a:t>
            </a:r>
          </a:p>
          <a:p>
            <a:pPr marL="742950" lvl="1" indent="-285750">
              <a:buFont typeface="Wingdings" panose="05000000000000000000" pitchFamily="2" charset="2"/>
              <a:buChar char="q"/>
            </a:pPr>
            <a:r>
              <a:rPr lang="en-US" sz="2000" dirty="0">
                <a:solidFill>
                  <a:schemeClr val="accent1">
                    <a:lumMod val="50000"/>
                  </a:schemeClr>
                </a:solidFill>
              </a:rPr>
              <a:t>You MUST prove the pad time is incorrect.</a:t>
            </a:r>
          </a:p>
          <a:p>
            <a:pPr marL="742950" lvl="1" indent="-285750">
              <a:buFont typeface="Wingdings" panose="05000000000000000000" pitchFamily="2" charset="2"/>
              <a:buChar char="q"/>
            </a:pPr>
            <a:r>
              <a:rPr lang="en-US" sz="2000" dirty="0">
                <a:solidFill>
                  <a:schemeClr val="accent1">
                    <a:lumMod val="50000"/>
                  </a:schemeClr>
                </a:solidFill>
              </a:rPr>
              <a:t>Use button times, watch times and order of finish</a:t>
            </a:r>
          </a:p>
          <a:p>
            <a:pPr marL="1200150" lvl="2" indent="-285750">
              <a:buFont typeface="Wingdings" panose="05000000000000000000" pitchFamily="2" charset="2"/>
              <a:buChar char="q"/>
            </a:pPr>
            <a:r>
              <a:rPr lang="en-US" sz="2000" dirty="0">
                <a:solidFill>
                  <a:schemeClr val="accent1">
                    <a:lumMod val="50000"/>
                  </a:schemeClr>
                </a:solidFill>
              </a:rPr>
              <a:t>Talk to the timers: Was there a timer error? Was there a late or soft touch?</a:t>
            </a:r>
          </a:p>
          <a:p>
            <a:pPr marL="1200150" lvl="2" indent="-285750">
              <a:buFont typeface="Wingdings" panose="05000000000000000000" pitchFamily="2" charset="2"/>
              <a:buChar char="q"/>
            </a:pPr>
            <a:r>
              <a:rPr lang="en-US" sz="2000" dirty="0">
                <a:solidFill>
                  <a:schemeClr val="accent1">
                    <a:lumMod val="50000"/>
                  </a:schemeClr>
                </a:solidFill>
              </a:rPr>
              <a:t>How confident is the starter in the order of finish?</a:t>
            </a:r>
          </a:p>
        </p:txBody>
      </p:sp>
    </p:spTree>
    <p:extLst>
      <p:ext uri="{BB962C8B-B14F-4D97-AF65-F5344CB8AC3E}">
        <p14:creationId xmlns:p14="http://schemas.microsoft.com/office/powerpoint/2010/main" val="2330159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B9A9A9-89A5-4D37-BE96-80D3EA8CB055}"/>
              </a:ext>
            </a:extLst>
          </p:cNvPr>
          <p:cNvSpPr>
            <a:spLocks noGrp="1"/>
          </p:cNvSpPr>
          <p:nvPr>
            <p:ph type="sldNum" sz="quarter" idx="12"/>
          </p:nvPr>
        </p:nvSpPr>
        <p:spPr/>
        <p:txBody>
          <a:bodyPr/>
          <a:lstStyle/>
          <a:p>
            <a:fld id="{6D22F896-40B5-4ADD-8801-0D06FADFA095}" type="slidenum">
              <a:rPr lang="en-US" smtClean="0"/>
              <a:t>21</a:t>
            </a:fld>
            <a:endParaRPr lang="en-US" dirty="0"/>
          </a:p>
        </p:txBody>
      </p:sp>
      <p:sp>
        <p:nvSpPr>
          <p:cNvPr id="9" name="TextBox 8">
            <a:extLst>
              <a:ext uri="{FF2B5EF4-FFF2-40B4-BE49-F238E27FC236}">
                <a16:creationId xmlns:a16="http://schemas.microsoft.com/office/drawing/2014/main" id="{A8AC6160-A098-4B27-8017-4130F45AAF82}"/>
              </a:ext>
            </a:extLst>
          </p:cNvPr>
          <p:cNvSpPr txBox="1"/>
          <p:nvPr/>
        </p:nvSpPr>
        <p:spPr>
          <a:xfrm>
            <a:off x="2719753" y="234857"/>
            <a:ext cx="6752493" cy="1107996"/>
          </a:xfrm>
          <a:prstGeom prst="rect">
            <a:avLst/>
          </a:prstGeom>
          <a:noFill/>
        </p:spPr>
        <p:txBody>
          <a:bodyPr wrap="square" rtlCol="0">
            <a:spAutoFit/>
          </a:bodyPr>
          <a:lstStyle/>
          <a:p>
            <a:pPr algn="ctr"/>
            <a:r>
              <a:rPr lang="en-US" sz="2200" dirty="0">
                <a:solidFill>
                  <a:schemeClr val="accent1">
                    <a:lumMod val="50000"/>
                  </a:schemeClr>
                </a:solidFill>
              </a:rPr>
              <a:t>TIMING JUDGE</a:t>
            </a:r>
          </a:p>
          <a:p>
            <a:pPr algn="ctr"/>
            <a:r>
              <a:rPr lang="en-US" sz="2200" dirty="0">
                <a:solidFill>
                  <a:schemeClr val="accent1">
                    <a:lumMod val="50000"/>
                  </a:schemeClr>
                </a:solidFill>
              </a:rPr>
              <a:t>USA SWIMMING GUIDELINES</a:t>
            </a:r>
          </a:p>
          <a:p>
            <a:pPr algn="ctr"/>
            <a:endParaRPr lang="en-US" sz="2200" dirty="0">
              <a:solidFill>
                <a:schemeClr val="accent1">
                  <a:lumMod val="50000"/>
                </a:schemeClr>
              </a:solidFill>
            </a:endParaRPr>
          </a:p>
        </p:txBody>
      </p:sp>
      <p:pic>
        <p:nvPicPr>
          <p:cNvPr id="11" name="Picture 10">
            <a:extLst>
              <a:ext uri="{FF2B5EF4-FFF2-40B4-BE49-F238E27FC236}">
                <a16:creationId xmlns:a16="http://schemas.microsoft.com/office/drawing/2014/main" id="{2622BE23-4C25-48F9-A448-C2141CF4D50D}"/>
              </a:ext>
            </a:extLst>
          </p:cNvPr>
          <p:cNvPicPr>
            <a:picLocks noChangeAspect="1"/>
          </p:cNvPicPr>
          <p:nvPr/>
        </p:nvPicPr>
        <p:blipFill>
          <a:blip r:embed="rId2"/>
          <a:stretch>
            <a:fillRect/>
          </a:stretch>
        </p:blipFill>
        <p:spPr>
          <a:xfrm>
            <a:off x="1631270" y="928468"/>
            <a:ext cx="4567918" cy="5556738"/>
          </a:xfrm>
          <a:prstGeom prst="rect">
            <a:avLst/>
          </a:prstGeom>
        </p:spPr>
      </p:pic>
      <p:pic>
        <p:nvPicPr>
          <p:cNvPr id="13" name="Picture 12">
            <a:extLst>
              <a:ext uri="{FF2B5EF4-FFF2-40B4-BE49-F238E27FC236}">
                <a16:creationId xmlns:a16="http://schemas.microsoft.com/office/drawing/2014/main" id="{17D1B340-773D-4D68-B94B-27BBDBD1E421}"/>
              </a:ext>
            </a:extLst>
          </p:cNvPr>
          <p:cNvPicPr>
            <a:picLocks noChangeAspect="1"/>
          </p:cNvPicPr>
          <p:nvPr/>
        </p:nvPicPr>
        <p:blipFill>
          <a:blip r:embed="rId3"/>
          <a:stretch>
            <a:fillRect/>
          </a:stretch>
        </p:blipFill>
        <p:spPr>
          <a:xfrm>
            <a:off x="6474759" y="928468"/>
            <a:ext cx="4515514" cy="5556738"/>
          </a:xfrm>
          <a:prstGeom prst="rect">
            <a:avLst/>
          </a:prstGeom>
        </p:spPr>
      </p:pic>
    </p:spTree>
    <p:extLst>
      <p:ext uri="{BB962C8B-B14F-4D97-AF65-F5344CB8AC3E}">
        <p14:creationId xmlns:p14="http://schemas.microsoft.com/office/powerpoint/2010/main" val="2762379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620A6F-9734-4A5B-9A8C-E520F6019447}"/>
              </a:ext>
            </a:extLst>
          </p:cNvPr>
          <p:cNvSpPr>
            <a:spLocks noGrp="1"/>
          </p:cNvSpPr>
          <p:nvPr>
            <p:ph type="sldNum" sz="quarter" idx="12"/>
          </p:nvPr>
        </p:nvSpPr>
        <p:spPr/>
        <p:txBody>
          <a:bodyPr/>
          <a:lstStyle/>
          <a:p>
            <a:fld id="{6D22F896-40B5-4ADD-8801-0D06FADFA095}" type="slidenum">
              <a:rPr lang="en-US" smtClean="0"/>
              <a:t>22</a:t>
            </a:fld>
            <a:endParaRPr lang="en-US" dirty="0"/>
          </a:p>
        </p:txBody>
      </p:sp>
      <p:pic>
        <p:nvPicPr>
          <p:cNvPr id="6" name="Picture 5">
            <a:extLst>
              <a:ext uri="{FF2B5EF4-FFF2-40B4-BE49-F238E27FC236}">
                <a16:creationId xmlns:a16="http://schemas.microsoft.com/office/drawing/2014/main" id="{408FC4FE-7F4B-46E4-BDF4-EF77272EF4B0}"/>
              </a:ext>
            </a:extLst>
          </p:cNvPr>
          <p:cNvPicPr>
            <a:picLocks noChangeAspect="1"/>
          </p:cNvPicPr>
          <p:nvPr/>
        </p:nvPicPr>
        <p:blipFill>
          <a:blip r:embed="rId2"/>
          <a:stretch>
            <a:fillRect/>
          </a:stretch>
        </p:blipFill>
        <p:spPr>
          <a:xfrm>
            <a:off x="2574387" y="632764"/>
            <a:ext cx="6850967" cy="5439815"/>
          </a:xfrm>
          <a:prstGeom prst="rect">
            <a:avLst/>
          </a:prstGeom>
        </p:spPr>
      </p:pic>
    </p:spTree>
    <p:extLst>
      <p:ext uri="{BB962C8B-B14F-4D97-AF65-F5344CB8AC3E}">
        <p14:creationId xmlns:p14="http://schemas.microsoft.com/office/powerpoint/2010/main" val="851468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4D0A97-7745-478B-B298-E7D9319B3E73}"/>
              </a:ext>
            </a:extLst>
          </p:cNvPr>
          <p:cNvSpPr>
            <a:spLocks noGrp="1"/>
          </p:cNvSpPr>
          <p:nvPr>
            <p:ph type="sldNum" sz="quarter" idx="12"/>
          </p:nvPr>
        </p:nvSpPr>
        <p:spPr/>
        <p:txBody>
          <a:bodyPr/>
          <a:lstStyle/>
          <a:p>
            <a:fld id="{6D22F896-40B5-4ADD-8801-0D06FADFA095}" type="slidenum">
              <a:rPr lang="en-US" smtClean="0"/>
              <a:t>23</a:t>
            </a:fld>
            <a:endParaRPr lang="en-US" dirty="0"/>
          </a:p>
        </p:txBody>
      </p:sp>
      <p:pic>
        <p:nvPicPr>
          <p:cNvPr id="4" name="Picture 3">
            <a:extLst>
              <a:ext uri="{FF2B5EF4-FFF2-40B4-BE49-F238E27FC236}">
                <a16:creationId xmlns:a16="http://schemas.microsoft.com/office/drawing/2014/main" id="{0DB6E30C-D148-4771-B289-059EFF330122}"/>
              </a:ext>
            </a:extLst>
          </p:cNvPr>
          <p:cNvPicPr>
            <a:picLocks noChangeAspect="1"/>
          </p:cNvPicPr>
          <p:nvPr/>
        </p:nvPicPr>
        <p:blipFill>
          <a:blip r:embed="rId2"/>
          <a:stretch>
            <a:fillRect/>
          </a:stretch>
        </p:blipFill>
        <p:spPr>
          <a:xfrm>
            <a:off x="2686928" y="699174"/>
            <a:ext cx="6794697" cy="5440878"/>
          </a:xfrm>
          <a:prstGeom prst="rect">
            <a:avLst/>
          </a:prstGeom>
        </p:spPr>
      </p:pic>
    </p:spTree>
    <p:extLst>
      <p:ext uri="{BB962C8B-B14F-4D97-AF65-F5344CB8AC3E}">
        <p14:creationId xmlns:p14="http://schemas.microsoft.com/office/powerpoint/2010/main" val="3051829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40E7D2-4669-474A-89B1-FFA53BB82BEB}"/>
              </a:ext>
            </a:extLst>
          </p:cNvPr>
          <p:cNvSpPr>
            <a:spLocks noGrp="1"/>
          </p:cNvSpPr>
          <p:nvPr>
            <p:ph type="sldNum" sz="quarter" idx="12"/>
          </p:nvPr>
        </p:nvSpPr>
        <p:spPr/>
        <p:txBody>
          <a:bodyPr/>
          <a:lstStyle/>
          <a:p>
            <a:fld id="{6D22F896-40B5-4ADD-8801-0D06FADFA095}" type="slidenum">
              <a:rPr lang="en-US" smtClean="0"/>
              <a:t>24</a:t>
            </a:fld>
            <a:endParaRPr lang="en-US" dirty="0"/>
          </a:p>
        </p:txBody>
      </p:sp>
      <p:sp>
        <p:nvSpPr>
          <p:cNvPr id="3" name="TextBox 2">
            <a:extLst>
              <a:ext uri="{FF2B5EF4-FFF2-40B4-BE49-F238E27FC236}">
                <a16:creationId xmlns:a16="http://schemas.microsoft.com/office/drawing/2014/main" id="{1ADE9D70-7AC1-4713-A671-19643934C9CD}"/>
              </a:ext>
            </a:extLst>
          </p:cNvPr>
          <p:cNvSpPr txBox="1"/>
          <p:nvPr/>
        </p:nvSpPr>
        <p:spPr>
          <a:xfrm>
            <a:off x="1378226" y="887896"/>
            <a:ext cx="9568070" cy="2677656"/>
          </a:xfrm>
          <a:prstGeom prst="rect">
            <a:avLst/>
          </a:prstGeom>
          <a:noFill/>
        </p:spPr>
        <p:txBody>
          <a:bodyPr wrap="square" rtlCol="0">
            <a:spAutoFit/>
          </a:bodyPr>
          <a:lstStyle/>
          <a:p>
            <a:pPr algn="ctr"/>
            <a:r>
              <a:rPr lang="en-US" sz="2400" dirty="0">
                <a:solidFill>
                  <a:schemeClr val="accent1">
                    <a:lumMod val="50000"/>
                  </a:schemeClr>
                </a:solidFill>
              </a:rPr>
              <a:t>TIMING JUDGE</a:t>
            </a:r>
          </a:p>
          <a:p>
            <a:r>
              <a:rPr lang="en-US" sz="2400" dirty="0">
                <a:solidFill>
                  <a:schemeClr val="accent1">
                    <a:lumMod val="50000"/>
                  </a:schemeClr>
                </a:solidFill>
              </a:rPr>
              <a:t>The following scenarios assume that touchpads are the primary timing system, two buttons are the secondary system, and at least one stopwatch is the tertiary system (automatic timing) </a:t>
            </a:r>
          </a:p>
          <a:p>
            <a:endParaRPr lang="en-US" sz="2400" dirty="0">
              <a:solidFill>
                <a:schemeClr val="accent1">
                  <a:lumMod val="50000"/>
                </a:schemeClr>
              </a:solidFill>
            </a:endParaRPr>
          </a:p>
          <a:p>
            <a:r>
              <a:rPr lang="en-US" sz="2400" dirty="0">
                <a:solidFill>
                  <a:schemeClr val="accent1">
                    <a:lumMod val="50000"/>
                  </a:schemeClr>
                </a:solidFill>
              </a:rPr>
              <a:t>Later we will look at some scenarios for when two buttons are the primary timing system (semi-automatic timing)</a:t>
            </a:r>
          </a:p>
        </p:txBody>
      </p:sp>
    </p:spTree>
    <p:extLst>
      <p:ext uri="{BB962C8B-B14F-4D97-AF65-F5344CB8AC3E}">
        <p14:creationId xmlns:p14="http://schemas.microsoft.com/office/powerpoint/2010/main" val="790808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204200-37C9-4434-B8BE-413990A0E5AA}"/>
              </a:ext>
            </a:extLst>
          </p:cNvPr>
          <p:cNvSpPr>
            <a:spLocks noGrp="1"/>
          </p:cNvSpPr>
          <p:nvPr>
            <p:ph type="sldNum" sz="quarter" idx="12"/>
          </p:nvPr>
        </p:nvSpPr>
        <p:spPr/>
        <p:txBody>
          <a:bodyPr/>
          <a:lstStyle/>
          <a:p>
            <a:fld id="{6D22F896-40B5-4ADD-8801-0D06FADFA095}" type="slidenum">
              <a:rPr lang="en-US" smtClean="0"/>
              <a:t>25</a:t>
            </a:fld>
            <a:endParaRPr lang="en-US" dirty="0"/>
          </a:p>
        </p:txBody>
      </p:sp>
      <p:pic>
        <p:nvPicPr>
          <p:cNvPr id="4" name="Picture 3">
            <a:extLst>
              <a:ext uri="{FF2B5EF4-FFF2-40B4-BE49-F238E27FC236}">
                <a16:creationId xmlns:a16="http://schemas.microsoft.com/office/drawing/2014/main" id="{CAD461DB-272A-4BB2-AA2D-FEFFB1F29E2D}"/>
              </a:ext>
            </a:extLst>
          </p:cNvPr>
          <p:cNvPicPr>
            <a:picLocks noChangeAspect="1"/>
          </p:cNvPicPr>
          <p:nvPr/>
        </p:nvPicPr>
        <p:blipFill>
          <a:blip r:embed="rId2"/>
          <a:stretch>
            <a:fillRect/>
          </a:stretch>
        </p:blipFill>
        <p:spPr>
          <a:xfrm>
            <a:off x="2357873" y="332619"/>
            <a:ext cx="7995949" cy="6192762"/>
          </a:xfrm>
          <a:prstGeom prst="rect">
            <a:avLst/>
          </a:prstGeom>
        </p:spPr>
      </p:pic>
    </p:spTree>
    <p:extLst>
      <p:ext uri="{BB962C8B-B14F-4D97-AF65-F5344CB8AC3E}">
        <p14:creationId xmlns:p14="http://schemas.microsoft.com/office/powerpoint/2010/main" val="519538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7A8E30-2713-40D3-99A5-47A290703DED}"/>
              </a:ext>
            </a:extLst>
          </p:cNvPr>
          <p:cNvSpPr>
            <a:spLocks noGrp="1"/>
          </p:cNvSpPr>
          <p:nvPr>
            <p:ph type="sldNum" sz="quarter" idx="12"/>
          </p:nvPr>
        </p:nvSpPr>
        <p:spPr/>
        <p:txBody>
          <a:bodyPr/>
          <a:lstStyle/>
          <a:p>
            <a:fld id="{6D22F896-40B5-4ADD-8801-0D06FADFA095}" type="slidenum">
              <a:rPr lang="en-US" smtClean="0"/>
              <a:t>26</a:t>
            </a:fld>
            <a:endParaRPr lang="en-US" dirty="0"/>
          </a:p>
        </p:txBody>
      </p:sp>
      <p:pic>
        <p:nvPicPr>
          <p:cNvPr id="4" name="Picture 3">
            <a:extLst>
              <a:ext uri="{FF2B5EF4-FFF2-40B4-BE49-F238E27FC236}">
                <a16:creationId xmlns:a16="http://schemas.microsoft.com/office/drawing/2014/main" id="{FC4EE32D-61F8-4F3F-BEB0-1182D9D94E52}"/>
              </a:ext>
            </a:extLst>
          </p:cNvPr>
          <p:cNvPicPr>
            <a:picLocks noChangeAspect="1"/>
          </p:cNvPicPr>
          <p:nvPr/>
        </p:nvPicPr>
        <p:blipFill>
          <a:blip r:embed="rId2"/>
          <a:stretch>
            <a:fillRect/>
          </a:stretch>
        </p:blipFill>
        <p:spPr>
          <a:xfrm>
            <a:off x="2305585" y="360745"/>
            <a:ext cx="7935696" cy="6132129"/>
          </a:xfrm>
          <a:prstGeom prst="rect">
            <a:avLst/>
          </a:prstGeom>
        </p:spPr>
      </p:pic>
    </p:spTree>
    <p:extLst>
      <p:ext uri="{BB962C8B-B14F-4D97-AF65-F5344CB8AC3E}">
        <p14:creationId xmlns:p14="http://schemas.microsoft.com/office/powerpoint/2010/main" val="78201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3DFA12-E62A-4B67-9C3F-F4195D8C11FA}"/>
              </a:ext>
            </a:extLst>
          </p:cNvPr>
          <p:cNvSpPr>
            <a:spLocks noGrp="1"/>
          </p:cNvSpPr>
          <p:nvPr>
            <p:ph type="sldNum" sz="quarter" idx="12"/>
          </p:nvPr>
        </p:nvSpPr>
        <p:spPr/>
        <p:txBody>
          <a:bodyPr/>
          <a:lstStyle/>
          <a:p>
            <a:fld id="{6D22F896-40B5-4ADD-8801-0D06FADFA095}" type="slidenum">
              <a:rPr lang="en-US" smtClean="0"/>
              <a:t>27</a:t>
            </a:fld>
            <a:endParaRPr lang="en-US" dirty="0"/>
          </a:p>
        </p:txBody>
      </p:sp>
      <p:pic>
        <p:nvPicPr>
          <p:cNvPr id="4" name="Picture 3">
            <a:extLst>
              <a:ext uri="{FF2B5EF4-FFF2-40B4-BE49-F238E27FC236}">
                <a16:creationId xmlns:a16="http://schemas.microsoft.com/office/drawing/2014/main" id="{87D2CB12-F252-4FDD-A8B1-0D5D7365C487}"/>
              </a:ext>
            </a:extLst>
          </p:cNvPr>
          <p:cNvPicPr>
            <a:picLocks noChangeAspect="1"/>
          </p:cNvPicPr>
          <p:nvPr/>
        </p:nvPicPr>
        <p:blipFill>
          <a:blip r:embed="rId2"/>
          <a:stretch>
            <a:fillRect/>
          </a:stretch>
        </p:blipFill>
        <p:spPr>
          <a:xfrm>
            <a:off x="2419642" y="345190"/>
            <a:ext cx="7973209" cy="6161116"/>
          </a:xfrm>
          <a:prstGeom prst="rect">
            <a:avLst/>
          </a:prstGeom>
        </p:spPr>
      </p:pic>
    </p:spTree>
    <p:extLst>
      <p:ext uri="{BB962C8B-B14F-4D97-AF65-F5344CB8AC3E}">
        <p14:creationId xmlns:p14="http://schemas.microsoft.com/office/powerpoint/2010/main" val="36851241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29B88C-723C-471B-AC61-0D354E69FE07}"/>
              </a:ext>
            </a:extLst>
          </p:cNvPr>
          <p:cNvSpPr>
            <a:spLocks noGrp="1"/>
          </p:cNvSpPr>
          <p:nvPr>
            <p:ph type="sldNum" sz="quarter" idx="12"/>
          </p:nvPr>
        </p:nvSpPr>
        <p:spPr/>
        <p:txBody>
          <a:bodyPr/>
          <a:lstStyle/>
          <a:p>
            <a:fld id="{6D22F896-40B5-4ADD-8801-0D06FADFA095}" type="slidenum">
              <a:rPr lang="en-US" smtClean="0"/>
              <a:t>28</a:t>
            </a:fld>
            <a:endParaRPr lang="en-US" dirty="0"/>
          </a:p>
        </p:txBody>
      </p:sp>
      <p:pic>
        <p:nvPicPr>
          <p:cNvPr id="4" name="Picture 3">
            <a:extLst>
              <a:ext uri="{FF2B5EF4-FFF2-40B4-BE49-F238E27FC236}">
                <a16:creationId xmlns:a16="http://schemas.microsoft.com/office/drawing/2014/main" id="{EDD1F5BA-EC75-41A5-A1CE-B25F1BD325AC}"/>
              </a:ext>
            </a:extLst>
          </p:cNvPr>
          <p:cNvPicPr>
            <a:picLocks noChangeAspect="1"/>
          </p:cNvPicPr>
          <p:nvPr/>
        </p:nvPicPr>
        <p:blipFill>
          <a:blip r:embed="rId2"/>
          <a:stretch>
            <a:fillRect/>
          </a:stretch>
        </p:blipFill>
        <p:spPr>
          <a:xfrm>
            <a:off x="2447778" y="269019"/>
            <a:ext cx="8178774" cy="6319962"/>
          </a:xfrm>
          <a:prstGeom prst="rect">
            <a:avLst/>
          </a:prstGeom>
        </p:spPr>
      </p:pic>
    </p:spTree>
    <p:extLst>
      <p:ext uri="{BB962C8B-B14F-4D97-AF65-F5344CB8AC3E}">
        <p14:creationId xmlns:p14="http://schemas.microsoft.com/office/powerpoint/2010/main" val="14572198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F29712-9800-4124-A0F0-76E5368AB452}"/>
              </a:ext>
            </a:extLst>
          </p:cNvPr>
          <p:cNvSpPr>
            <a:spLocks noGrp="1"/>
          </p:cNvSpPr>
          <p:nvPr>
            <p:ph type="sldNum" sz="quarter" idx="12"/>
          </p:nvPr>
        </p:nvSpPr>
        <p:spPr/>
        <p:txBody>
          <a:bodyPr/>
          <a:lstStyle/>
          <a:p>
            <a:fld id="{6D22F896-40B5-4ADD-8801-0D06FADFA095}" type="slidenum">
              <a:rPr lang="en-US" smtClean="0"/>
              <a:t>29</a:t>
            </a:fld>
            <a:endParaRPr lang="en-US" dirty="0"/>
          </a:p>
        </p:txBody>
      </p:sp>
      <p:pic>
        <p:nvPicPr>
          <p:cNvPr id="4" name="Picture 3">
            <a:extLst>
              <a:ext uri="{FF2B5EF4-FFF2-40B4-BE49-F238E27FC236}">
                <a16:creationId xmlns:a16="http://schemas.microsoft.com/office/drawing/2014/main" id="{66B03575-A3F0-4850-BF4B-C94EFB811779}"/>
              </a:ext>
            </a:extLst>
          </p:cNvPr>
          <p:cNvPicPr>
            <a:picLocks noChangeAspect="1"/>
          </p:cNvPicPr>
          <p:nvPr/>
        </p:nvPicPr>
        <p:blipFill>
          <a:blip r:embed="rId2"/>
          <a:stretch>
            <a:fillRect/>
          </a:stretch>
        </p:blipFill>
        <p:spPr>
          <a:xfrm>
            <a:off x="2301651" y="256043"/>
            <a:ext cx="8212360" cy="6345914"/>
          </a:xfrm>
          <a:prstGeom prst="rect">
            <a:avLst/>
          </a:prstGeom>
        </p:spPr>
      </p:pic>
    </p:spTree>
    <p:extLst>
      <p:ext uri="{BB962C8B-B14F-4D97-AF65-F5344CB8AC3E}">
        <p14:creationId xmlns:p14="http://schemas.microsoft.com/office/powerpoint/2010/main" val="845350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AEFBCE-084F-49F5-AE69-2CCF865DE5CD}"/>
              </a:ext>
            </a:extLst>
          </p:cNvPr>
          <p:cNvSpPr>
            <a:spLocks noGrp="1"/>
          </p:cNvSpPr>
          <p:nvPr>
            <p:ph type="sldNum" sz="quarter" idx="12"/>
          </p:nvPr>
        </p:nvSpPr>
        <p:spPr/>
        <p:txBody>
          <a:bodyPr/>
          <a:lstStyle/>
          <a:p>
            <a:fld id="{6D22F896-40B5-4ADD-8801-0D06FADFA095}" type="slidenum">
              <a:rPr lang="en-US" smtClean="0"/>
              <a:t>3</a:t>
            </a:fld>
            <a:endParaRPr lang="en-US" dirty="0"/>
          </a:p>
        </p:txBody>
      </p:sp>
      <p:sp>
        <p:nvSpPr>
          <p:cNvPr id="3" name="TextBox 2">
            <a:extLst>
              <a:ext uri="{FF2B5EF4-FFF2-40B4-BE49-F238E27FC236}">
                <a16:creationId xmlns:a16="http://schemas.microsoft.com/office/drawing/2014/main" id="{E603F750-3660-4948-AA70-EF01001AC3EC}"/>
              </a:ext>
            </a:extLst>
          </p:cNvPr>
          <p:cNvSpPr txBox="1"/>
          <p:nvPr/>
        </p:nvSpPr>
        <p:spPr>
          <a:xfrm>
            <a:off x="1007165" y="901148"/>
            <a:ext cx="10575234" cy="5355312"/>
          </a:xfrm>
          <a:prstGeom prst="rect">
            <a:avLst/>
          </a:prstGeom>
          <a:noFill/>
        </p:spPr>
        <p:txBody>
          <a:bodyPr wrap="square" rtlCol="0">
            <a:spAutoFit/>
          </a:bodyPr>
          <a:lstStyle/>
          <a:p>
            <a:r>
              <a:rPr lang="en-US" dirty="0">
                <a:solidFill>
                  <a:schemeClr val="accent1">
                    <a:lumMod val="50000"/>
                  </a:schemeClr>
                </a:solidFill>
              </a:rPr>
              <a:t>102.14 ADMINISTATIVE OFFICIAL/REFEREE</a:t>
            </a:r>
          </a:p>
          <a:p>
            <a:r>
              <a:rPr lang="en-US" dirty="0">
                <a:solidFill>
                  <a:schemeClr val="accent1">
                    <a:lumMod val="50000"/>
                  </a:schemeClr>
                </a:solidFill>
              </a:rPr>
              <a:t>.2 Shall be responsible to the Referee for:</a:t>
            </a:r>
          </a:p>
          <a:p>
            <a:pPr marL="742950" lvl="1" indent="-285750">
              <a:buFont typeface="Wingdings" panose="05000000000000000000" pitchFamily="2" charset="2"/>
              <a:buChar char="q"/>
            </a:pPr>
            <a:r>
              <a:rPr lang="en-US" dirty="0">
                <a:solidFill>
                  <a:schemeClr val="accent1">
                    <a:lumMod val="50000"/>
                  </a:schemeClr>
                </a:solidFill>
              </a:rPr>
              <a:t>The accurate processing of entries and scratches.</a:t>
            </a:r>
          </a:p>
          <a:p>
            <a:pPr marL="742950" lvl="1" indent="-285750">
              <a:buFont typeface="Wingdings" panose="05000000000000000000" pitchFamily="2" charset="2"/>
              <a:buChar char="q"/>
            </a:pPr>
            <a:r>
              <a:rPr lang="en-US" dirty="0">
                <a:solidFill>
                  <a:schemeClr val="accent1">
                    <a:lumMod val="50000"/>
                  </a:schemeClr>
                </a:solidFill>
              </a:rPr>
              <a:t>Accurate seeding of preliminary, semi-final and final heats.</a:t>
            </a:r>
          </a:p>
          <a:p>
            <a:pPr marL="742950" lvl="1" indent="-285750">
              <a:buFont typeface="Wingdings" panose="05000000000000000000" pitchFamily="2" charset="2"/>
              <a:buChar char="q"/>
            </a:pPr>
            <a:r>
              <a:rPr lang="en-US" dirty="0">
                <a:solidFill>
                  <a:schemeClr val="accent1">
                    <a:lumMod val="50000"/>
                  </a:schemeClr>
                </a:solidFill>
              </a:rPr>
              <a:t>Determination and recording of official time.</a:t>
            </a:r>
          </a:p>
          <a:p>
            <a:pPr marL="1257300" lvl="2" indent="-342900">
              <a:buFont typeface="+mj-lt"/>
              <a:buAutoNum type="arabicParenR"/>
            </a:pPr>
            <a:r>
              <a:rPr lang="en-US" dirty="0">
                <a:solidFill>
                  <a:schemeClr val="accent1">
                    <a:lumMod val="50000"/>
                  </a:schemeClr>
                </a:solidFill>
              </a:rPr>
              <a:t>Receiving and reviewing the automatic and/or semi-automatic timing results from the Timing Equipment Operator and comparing primary timing results with the back-up timing results to determine their validity.</a:t>
            </a:r>
          </a:p>
          <a:p>
            <a:pPr marL="1257300" lvl="2" indent="-342900">
              <a:buFont typeface="+mj-lt"/>
              <a:buAutoNum type="arabicParenR"/>
            </a:pPr>
            <a:r>
              <a:rPr lang="en-US" dirty="0">
                <a:solidFill>
                  <a:schemeClr val="accent1">
                    <a:lumMod val="50000"/>
                  </a:schemeClr>
                </a:solidFill>
              </a:rPr>
              <a:t>Receiving the times recorded by the Head Lane Timers from the Chief Timer and the order of finish data from the Place Judges and using that data to the extent needed to determine the official time for each swimmer.</a:t>
            </a:r>
          </a:p>
          <a:p>
            <a:pPr marL="1257300" lvl="2" indent="-342900">
              <a:buFont typeface="+mj-lt"/>
              <a:buAutoNum type="arabicParenR"/>
            </a:pPr>
            <a:r>
              <a:rPr lang="en-US" dirty="0">
                <a:solidFill>
                  <a:schemeClr val="accent1">
                    <a:lumMod val="50000"/>
                  </a:schemeClr>
                </a:solidFill>
              </a:rPr>
              <a:t>Unless otherwise directed, notifying the Referee whenever a time obtained by the primary timing system cannot be used as the Official Time.</a:t>
            </a:r>
          </a:p>
          <a:p>
            <a:pPr marL="1257300" lvl="2" indent="-342900">
              <a:buFont typeface="+mj-lt"/>
              <a:buAutoNum type="arabicParenR"/>
            </a:pPr>
            <a:r>
              <a:rPr lang="en-US" dirty="0">
                <a:solidFill>
                  <a:schemeClr val="accent1">
                    <a:lumMod val="50000"/>
                  </a:schemeClr>
                </a:solidFill>
              </a:rPr>
              <a:t>Recording disqualifications approved by the Referee.</a:t>
            </a:r>
          </a:p>
          <a:p>
            <a:pPr marL="1257300" lvl="2" indent="-342900">
              <a:buFont typeface="+mj-lt"/>
              <a:buAutoNum type="arabicParenR"/>
            </a:pPr>
            <a:endParaRPr lang="en-US" dirty="0">
              <a:solidFill>
                <a:schemeClr val="accent1">
                  <a:lumMod val="50000"/>
                </a:schemeClr>
              </a:solidFill>
            </a:endParaRPr>
          </a:p>
          <a:p>
            <a:pPr marL="800100" lvl="1" indent="-342900">
              <a:buFont typeface="Wingdings" panose="05000000000000000000" pitchFamily="2" charset="2"/>
              <a:buChar char="q"/>
            </a:pPr>
            <a:r>
              <a:rPr lang="en-US" dirty="0">
                <a:solidFill>
                  <a:schemeClr val="accent1">
                    <a:lumMod val="50000"/>
                  </a:schemeClr>
                </a:solidFill>
              </a:rPr>
              <a:t>Determination of the Official Results</a:t>
            </a:r>
          </a:p>
          <a:p>
            <a:pPr marL="800100" lvl="1" indent="-342900">
              <a:buFont typeface="Wingdings" panose="05000000000000000000" pitchFamily="2" charset="2"/>
              <a:buChar char="q"/>
            </a:pPr>
            <a:r>
              <a:rPr lang="en-US" dirty="0">
                <a:solidFill>
                  <a:schemeClr val="accent1">
                    <a:lumMod val="50000"/>
                  </a:schemeClr>
                </a:solidFill>
              </a:rPr>
              <a:t>Publication and posting of results and scores.</a:t>
            </a:r>
          </a:p>
          <a:p>
            <a:r>
              <a:rPr lang="en-US" dirty="0">
                <a:solidFill>
                  <a:schemeClr val="accent1">
                    <a:lumMod val="50000"/>
                  </a:schemeClr>
                </a:solidFill>
              </a:rPr>
              <a:t>.3  Shall perform other duties assigned by the Referee</a:t>
            </a:r>
          </a:p>
          <a:p>
            <a:pPr lvl="2"/>
            <a:endParaRPr lang="en-US" dirty="0"/>
          </a:p>
        </p:txBody>
      </p:sp>
    </p:spTree>
    <p:extLst>
      <p:ext uri="{BB962C8B-B14F-4D97-AF65-F5344CB8AC3E}">
        <p14:creationId xmlns:p14="http://schemas.microsoft.com/office/powerpoint/2010/main" val="3611980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07A5C0-83B2-4B0A-8412-6CEF3EC211B3}"/>
              </a:ext>
            </a:extLst>
          </p:cNvPr>
          <p:cNvSpPr>
            <a:spLocks noGrp="1"/>
          </p:cNvSpPr>
          <p:nvPr>
            <p:ph type="sldNum" sz="quarter" idx="12"/>
          </p:nvPr>
        </p:nvSpPr>
        <p:spPr/>
        <p:txBody>
          <a:bodyPr/>
          <a:lstStyle/>
          <a:p>
            <a:fld id="{6D22F896-40B5-4ADD-8801-0D06FADFA095}" type="slidenum">
              <a:rPr lang="en-US" smtClean="0"/>
              <a:t>30</a:t>
            </a:fld>
            <a:endParaRPr lang="en-US" dirty="0"/>
          </a:p>
        </p:txBody>
      </p:sp>
      <p:pic>
        <p:nvPicPr>
          <p:cNvPr id="4" name="Picture 3">
            <a:extLst>
              <a:ext uri="{FF2B5EF4-FFF2-40B4-BE49-F238E27FC236}">
                <a16:creationId xmlns:a16="http://schemas.microsoft.com/office/drawing/2014/main" id="{ACC3A8C5-E55F-49D8-8683-7A06F3F224CA}"/>
              </a:ext>
            </a:extLst>
          </p:cNvPr>
          <p:cNvPicPr>
            <a:picLocks noChangeAspect="1"/>
          </p:cNvPicPr>
          <p:nvPr/>
        </p:nvPicPr>
        <p:blipFill>
          <a:blip r:embed="rId2"/>
          <a:stretch>
            <a:fillRect/>
          </a:stretch>
        </p:blipFill>
        <p:spPr>
          <a:xfrm>
            <a:off x="2194560" y="256043"/>
            <a:ext cx="8212360" cy="6345914"/>
          </a:xfrm>
          <a:prstGeom prst="rect">
            <a:avLst/>
          </a:prstGeom>
        </p:spPr>
      </p:pic>
    </p:spTree>
    <p:extLst>
      <p:ext uri="{BB962C8B-B14F-4D97-AF65-F5344CB8AC3E}">
        <p14:creationId xmlns:p14="http://schemas.microsoft.com/office/powerpoint/2010/main" val="22826669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0C855E-C76C-4396-91AF-424C472D0B6A}"/>
              </a:ext>
            </a:extLst>
          </p:cNvPr>
          <p:cNvSpPr>
            <a:spLocks noGrp="1"/>
          </p:cNvSpPr>
          <p:nvPr>
            <p:ph type="sldNum" sz="quarter" idx="12"/>
          </p:nvPr>
        </p:nvSpPr>
        <p:spPr/>
        <p:txBody>
          <a:bodyPr/>
          <a:lstStyle/>
          <a:p>
            <a:fld id="{6D22F896-40B5-4ADD-8801-0D06FADFA095}" type="slidenum">
              <a:rPr lang="en-US" smtClean="0"/>
              <a:t>31</a:t>
            </a:fld>
            <a:endParaRPr lang="en-US" dirty="0"/>
          </a:p>
        </p:txBody>
      </p:sp>
      <p:pic>
        <p:nvPicPr>
          <p:cNvPr id="4" name="Picture 3">
            <a:extLst>
              <a:ext uri="{FF2B5EF4-FFF2-40B4-BE49-F238E27FC236}">
                <a16:creationId xmlns:a16="http://schemas.microsoft.com/office/drawing/2014/main" id="{CF2C4A2C-A2E5-41A8-80C8-055647DBB8CB}"/>
              </a:ext>
            </a:extLst>
          </p:cNvPr>
          <p:cNvPicPr>
            <a:picLocks noChangeAspect="1"/>
          </p:cNvPicPr>
          <p:nvPr/>
        </p:nvPicPr>
        <p:blipFill>
          <a:blip r:embed="rId2"/>
          <a:stretch>
            <a:fillRect/>
          </a:stretch>
        </p:blipFill>
        <p:spPr>
          <a:xfrm>
            <a:off x="2231313" y="228866"/>
            <a:ext cx="8282698" cy="6400267"/>
          </a:xfrm>
          <a:prstGeom prst="rect">
            <a:avLst/>
          </a:prstGeom>
        </p:spPr>
      </p:pic>
    </p:spTree>
    <p:extLst>
      <p:ext uri="{BB962C8B-B14F-4D97-AF65-F5344CB8AC3E}">
        <p14:creationId xmlns:p14="http://schemas.microsoft.com/office/powerpoint/2010/main" val="2037731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9EF286-E485-4D11-951F-324049AA3A27}"/>
              </a:ext>
            </a:extLst>
          </p:cNvPr>
          <p:cNvSpPr>
            <a:spLocks noGrp="1"/>
          </p:cNvSpPr>
          <p:nvPr>
            <p:ph type="sldNum" sz="quarter" idx="12"/>
          </p:nvPr>
        </p:nvSpPr>
        <p:spPr/>
        <p:txBody>
          <a:bodyPr/>
          <a:lstStyle/>
          <a:p>
            <a:fld id="{6D22F896-40B5-4ADD-8801-0D06FADFA095}" type="slidenum">
              <a:rPr lang="en-US" smtClean="0"/>
              <a:t>32</a:t>
            </a:fld>
            <a:endParaRPr lang="en-US" dirty="0"/>
          </a:p>
        </p:txBody>
      </p:sp>
      <p:pic>
        <p:nvPicPr>
          <p:cNvPr id="4" name="Picture 3">
            <a:extLst>
              <a:ext uri="{FF2B5EF4-FFF2-40B4-BE49-F238E27FC236}">
                <a16:creationId xmlns:a16="http://schemas.microsoft.com/office/drawing/2014/main" id="{048AD3AC-3F75-4BA6-A44D-FCBA21E03C08}"/>
              </a:ext>
            </a:extLst>
          </p:cNvPr>
          <p:cNvPicPr>
            <a:picLocks noChangeAspect="1"/>
          </p:cNvPicPr>
          <p:nvPr/>
        </p:nvPicPr>
        <p:blipFill>
          <a:blip r:embed="rId2"/>
          <a:stretch>
            <a:fillRect/>
          </a:stretch>
        </p:blipFill>
        <p:spPr>
          <a:xfrm>
            <a:off x="2489981" y="277784"/>
            <a:ext cx="8156089" cy="6302432"/>
          </a:xfrm>
          <a:prstGeom prst="rect">
            <a:avLst/>
          </a:prstGeom>
        </p:spPr>
      </p:pic>
    </p:spTree>
    <p:extLst>
      <p:ext uri="{BB962C8B-B14F-4D97-AF65-F5344CB8AC3E}">
        <p14:creationId xmlns:p14="http://schemas.microsoft.com/office/powerpoint/2010/main" val="1792343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EC5F94-5694-4727-80B0-A1DB6703D050}"/>
              </a:ext>
            </a:extLst>
          </p:cNvPr>
          <p:cNvSpPr>
            <a:spLocks noGrp="1"/>
          </p:cNvSpPr>
          <p:nvPr>
            <p:ph type="sldNum" sz="quarter" idx="12"/>
          </p:nvPr>
        </p:nvSpPr>
        <p:spPr/>
        <p:txBody>
          <a:bodyPr/>
          <a:lstStyle/>
          <a:p>
            <a:fld id="{6D22F896-40B5-4ADD-8801-0D06FADFA095}" type="slidenum">
              <a:rPr lang="en-US" smtClean="0"/>
              <a:t>33</a:t>
            </a:fld>
            <a:endParaRPr lang="en-US" dirty="0"/>
          </a:p>
        </p:txBody>
      </p:sp>
      <p:pic>
        <p:nvPicPr>
          <p:cNvPr id="4" name="Picture 3">
            <a:extLst>
              <a:ext uri="{FF2B5EF4-FFF2-40B4-BE49-F238E27FC236}">
                <a16:creationId xmlns:a16="http://schemas.microsoft.com/office/drawing/2014/main" id="{D80AA8BD-6862-4F54-8BFE-496F27FBFD72}"/>
              </a:ext>
            </a:extLst>
          </p:cNvPr>
          <p:cNvPicPr>
            <a:picLocks noChangeAspect="1"/>
          </p:cNvPicPr>
          <p:nvPr/>
        </p:nvPicPr>
        <p:blipFill>
          <a:blip r:embed="rId2"/>
          <a:stretch>
            <a:fillRect/>
          </a:stretch>
        </p:blipFill>
        <p:spPr>
          <a:xfrm>
            <a:off x="2371990" y="283219"/>
            <a:ext cx="8142021" cy="6291562"/>
          </a:xfrm>
          <a:prstGeom prst="rect">
            <a:avLst/>
          </a:prstGeom>
        </p:spPr>
      </p:pic>
    </p:spTree>
    <p:extLst>
      <p:ext uri="{BB962C8B-B14F-4D97-AF65-F5344CB8AC3E}">
        <p14:creationId xmlns:p14="http://schemas.microsoft.com/office/powerpoint/2010/main" val="42031299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14886E-1E2C-48E8-9444-DF331E2B791E}"/>
              </a:ext>
            </a:extLst>
          </p:cNvPr>
          <p:cNvSpPr>
            <a:spLocks noGrp="1"/>
          </p:cNvSpPr>
          <p:nvPr>
            <p:ph type="sldNum" sz="quarter" idx="12"/>
          </p:nvPr>
        </p:nvSpPr>
        <p:spPr/>
        <p:txBody>
          <a:bodyPr/>
          <a:lstStyle/>
          <a:p>
            <a:fld id="{6D22F896-40B5-4ADD-8801-0D06FADFA095}" type="slidenum">
              <a:rPr lang="en-US" smtClean="0"/>
              <a:t>34</a:t>
            </a:fld>
            <a:endParaRPr lang="en-US" dirty="0"/>
          </a:p>
        </p:txBody>
      </p:sp>
      <p:pic>
        <p:nvPicPr>
          <p:cNvPr id="4" name="Picture 3">
            <a:extLst>
              <a:ext uri="{FF2B5EF4-FFF2-40B4-BE49-F238E27FC236}">
                <a16:creationId xmlns:a16="http://schemas.microsoft.com/office/drawing/2014/main" id="{BDB93317-2055-4637-943C-7478C6068954}"/>
              </a:ext>
            </a:extLst>
          </p:cNvPr>
          <p:cNvPicPr>
            <a:picLocks noChangeAspect="1"/>
          </p:cNvPicPr>
          <p:nvPr/>
        </p:nvPicPr>
        <p:blipFill>
          <a:blip r:embed="rId2"/>
          <a:stretch>
            <a:fillRect/>
          </a:stretch>
        </p:blipFill>
        <p:spPr>
          <a:xfrm>
            <a:off x="2414193" y="299525"/>
            <a:ext cx="8099818" cy="6258950"/>
          </a:xfrm>
          <a:prstGeom prst="rect">
            <a:avLst/>
          </a:prstGeom>
        </p:spPr>
      </p:pic>
    </p:spTree>
    <p:extLst>
      <p:ext uri="{BB962C8B-B14F-4D97-AF65-F5344CB8AC3E}">
        <p14:creationId xmlns:p14="http://schemas.microsoft.com/office/powerpoint/2010/main" val="12026419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66D265-FB51-441A-A749-C3DB694DBF6B}"/>
              </a:ext>
            </a:extLst>
          </p:cNvPr>
          <p:cNvSpPr>
            <a:spLocks noGrp="1"/>
          </p:cNvSpPr>
          <p:nvPr>
            <p:ph type="sldNum" sz="quarter" idx="12"/>
          </p:nvPr>
        </p:nvSpPr>
        <p:spPr/>
        <p:txBody>
          <a:bodyPr/>
          <a:lstStyle/>
          <a:p>
            <a:fld id="{6D22F896-40B5-4ADD-8801-0D06FADFA095}" type="slidenum">
              <a:rPr lang="en-US" smtClean="0"/>
              <a:t>35</a:t>
            </a:fld>
            <a:endParaRPr lang="en-US" dirty="0"/>
          </a:p>
        </p:txBody>
      </p:sp>
      <p:pic>
        <p:nvPicPr>
          <p:cNvPr id="4" name="Picture 3">
            <a:extLst>
              <a:ext uri="{FF2B5EF4-FFF2-40B4-BE49-F238E27FC236}">
                <a16:creationId xmlns:a16="http://schemas.microsoft.com/office/drawing/2014/main" id="{E19807C0-216D-4AA1-8D1D-F0BA910991A5}"/>
              </a:ext>
            </a:extLst>
          </p:cNvPr>
          <p:cNvPicPr>
            <a:picLocks noChangeAspect="1"/>
          </p:cNvPicPr>
          <p:nvPr/>
        </p:nvPicPr>
        <p:blipFill>
          <a:blip r:embed="rId2"/>
          <a:stretch>
            <a:fillRect/>
          </a:stretch>
        </p:blipFill>
        <p:spPr>
          <a:xfrm>
            <a:off x="2433711" y="364747"/>
            <a:ext cx="7931006" cy="6128505"/>
          </a:xfrm>
          <a:prstGeom prst="rect">
            <a:avLst/>
          </a:prstGeom>
        </p:spPr>
      </p:pic>
    </p:spTree>
    <p:extLst>
      <p:ext uri="{BB962C8B-B14F-4D97-AF65-F5344CB8AC3E}">
        <p14:creationId xmlns:p14="http://schemas.microsoft.com/office/powerpoint/2010/main" val="3451040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2828E7-77CA-4B24-BBAA-09436155E8DA}"/>
              </a:ext>
            </a:extLst>
          </p:cNvPr>
          <p:cNvSpPr>
            <a:spLocks noGrp="1"/>
          </p:cNvSpPr>
          <p:nvPr>
            <p:ph type="sldNum" sz="quarter" idx="12"/>
          </p:nvPr>
        </p:nvSpPr>
        <p:spPr/>
        <p:txBody>
          <a:bodyPr/>
          <a:lstStyle/>
          <a:p>
            <a:fld id="{6D22F896-40B5-4ADD-8801-0D06FADFA095}" type="slidenum">
              <a:rPr lang="en-US" smtClean="0"/>
              <a:t>36</a:t>
            </a:fld>
            <a:endParaRPr lang="en-US" dirty="0"/>
          </a:p>
        </p:txBody>
      </p:sp>
      <p:sp>
        <p:nvSpPr>
          <p:cNvPr id="3" name="TextBox 2">
            <a:extLst>
              <a:ext uri="{FF2B5EF4-FFF2-40B4-BE49-F238E27FC236}">
                <a16:creationId xmlns:a16="http://schemas.microsoft.com/office/drawing/2014/main" id="{A1B76A18-C1C5-46FD-A80F-F9AF685716FD}"/>
              </a:ext>
            </a:extLst>
          </p:cNvPr>
          <p:cNvSpPr txBox="1"/>
          <p:nvPr/>
        </p:nvSpPr>
        <p:spPr>
          <a:xfrm>
            <a:off x="1696278" y="477078"/>
            <a:ext cx="9104244" cy="5632311"/>
          </a:xfrm>
          <a:prstGeom prst="rect">
            <a:avLst/>
          </a:prstGeom>
          <a:noFill/>
        </p:spPr>
        <p:txBody>
          <a:bodyPr wrap="square" rtlCol="0">
            <a:spAutoFit/>
          </a:bodyPr>
          <a:lstStyle/>
          <a:p>
            <a:pPr algn="ctr"/>
            <a:r>
              <a:rPr lang="en-US" sz="2400">
                <a:solidFill>
                  <a:schemeClr val="accent1">
                    <a:lumMod val="50000"/>
                  </a:schemeClr>
                </a:solidFill>
              </a:rPr>
              <a:t>TIMING JUDGE</a:t>
            </a:r>
          </a:p>
          <a:p>
            <a:r>
              <a:rPr lang="en-US" sz="2400">
                <a:solidFill>
                  <a:schemeClr val="accent1">
                    <a:lumMod val="50000"/>
                  </a:schemeClr>
                </a:solidFill>
              </a:rPr>
              <a:t>No Pad Time. No Back Up Buttons. No Back Up Stopwatch time.</a:t>
            </a:r>
          </a:p>
          <a:p>
            <a:endParaRPr lang="en-US" sz="2400">
              <a:solidFill>
                <a:schemeClr val="accent1">
                  <a:lumMod val="50000"/>
                </a:schemeClr>
              </a:solidFill>
            </a:endParaRPr>
          </a:p>
          <a:p>
            <a:pPr marL="800100" lvl="1" indent="-342900">
              <a:buFont typeface="Wingdings" panose="05000000000000000000" pitchFamily="2" charset="2"/>
              <a:buChar char="q"/>
            </a:pPr>
            <a:r>
              <a:rPr lang="en-US" sz="2400">
                <a:solidFill>
                  <a:schemeClr val="accent1">
                    <a:lumMod val="50000"/>
                  </a:schemeClr>
                </a:solidFill>
              </a:rPr>
              <a:t>Get order of finish to know where the swimmer places in the heat.</a:t>
            </a:r>
          </a:p>
          <a:p>
            <a:pPr marL="800100" lvl="1" indent="-342900">
              <a:buFont typeface="Wingdings" panose="05000000000000000000" pitchFamily="2" charset="2"/>
              <a:buChar char="q"/>
            </a:pPr>
            <a:r>
              <a:rPr lang="en-US" sz="2400">
                <a:solidFill>
                  <a:schemeClr val="accent1">
                    <a:lumMod val="50000"/>
                  </a:schemeClr>
                </a:solidFill>
              </a:rPr>
              <a:t>Use any time you can get!!!!</a:t>
            </a:r>
          </a:p>
          <a:p>
            <a:pPr marL="1257300" lvl="2" indent="-342900">
              <a:buFont typeface="Wingdings" panose="05000000000000000000" pitchFamily="2" charset="2"/>
              <a:buChar char="q"/>
            </a:pPr>
            <a:r>
              <a:rPr lang="en-US" sz="2400">
                <a:solidFill>
                  <a:schemeClr val="accent1">
                    <a:lumMod val="50000"/>
                  </a:schemeClr>
                </a:solidFill>
              </a:rPr>
              <a:t>For example, a coach’s time</a:t>
            </a:r>
          </a:p>
          <a:p>
            <a:endParaRPr lang="en-US" sz="2400">
              <a:solidFill>
                <a:schemeClr val="accent1">
                  <a:lumMod val="50000"/>
                </a:schemeClr>
              </a:solidFill>
            </a:endParaRPr>
          </a:p>
          <a:p>
            <a:r>
              <a:rPr lang="en-US" sz="2400">
                <a:solidFill>
                  <a:schemeClr val="accent1">
                    <a:lumMod val="50000"/>
                  </a:schemeClr>
                </a:solidFill>
              </a:rPr>
              <a:t>Whenever you use a back up time….</a:t>
            </a:r>
          </a:p>
          <a:p>
            <a:pPr marL="800100" lvl="1" indent="-342900">
              <a:buFont typeface="Wingdings" panose="05000000000000000000" pitchFamily="2" charset="2"/>
              <a:buChar char="q"/>
            </a:pPr>
            <a:r>
              <a:rPr lang="en-US" sz="2400">
                <a:solidFill>
                  <a:schemeClr val="accent1">
                    <a:lumMod val="50000"/>
                  </a:schemeClr>
                </a:solidFill>
              </a:rPr>
              <a:t>Document what you did for the file.</a:t>
            </a:r>
          </a:p>
          <a:p>
            <a:pPr marL="800100" lvl="1" indent="-342900">
              <a:buFont typeface="Wingdings" panose="05000000000000000000" pitchFamily="2" charset="2"/>
              <a:buChar char="q"/>
            </a:pPr>
            <a:r>
              <a:rPr lang="en-US" sz="2400">
                <a:solidFill>
                  <a:schemeClr val="accent1">
                    <a:lumMod val="50000"/>
                  </a:schemeClr>
                </a:solidFill>
              </a:rPr>
              <a:t>The easiest way is to write it on the timing system printout.</a:t>
            </a:r>
          </a:p>
          <a:p>
            <a:pPr marL="800100" lvl="1" indent="-342900">
              <a:buFont typeface="Wingdings" panose="05000000000000000000" pitchFamily="2" charset="2"/>
              <a:buChar char="q"/>
            </a:pPr>
            <a:r>
              <a:rPr lang="en-US" sz="2400">
                <a:solidFill>
                  <a:schemeClr val="accent1">
                    <a:lumMod val="50000"/>
                  </a:schemeClr>
                </a:solidFill>
              </a:rPr>
              <a:t>Include the watch times, order of finish, and any other information you used to determine the time (include the final time)</a:t>
            </a:r>
          </a:p>
          <a:p>
            <a:pPr marL="800100" lvl="1" indent="-342900">
              <a:buFont typeface="Wingdings" panose="05000000000000000000" pitchFamily="2" charset="2"/>
              <a:buChar char="q"/>
            </a:pPr>
            <a:r>
              <a:rPr lang="en-US" sz="2400">
                <a:solidFill>
                  <a:schemeClr val="accent1">
                    <a:lumMod val="50000"/>
                  </a:schemeClr>
                </a:solidFill>
              </a:rPr>
              <a:t>Anyone looking at the paperwork later should be able to tell what you did and why you did it.</a:t>
            </a:r>
          </a:p>
          <a:p>
            <a:pPr marL="800100" lvl="1" indent="-342900">
              <a:buFont typeface="Wingdings" panose="05000000000000000000" pitchFamily="2" charset="2"/>
              <a:buChar char="q"/>
            </a:pPr>
            <a:endParaRPr lang="en-US" sz="2400" dirty="0">
              <a:solidFill>
                <a:schemeClr val="accent1">
                  <a:lumMod val="50000"/>
                </a:schemeClr>
              </a:solidFill>
            </a:endParaRPr>
          </a:p>
        </p:txBody>
      </p:sp>
    </p:spTree>
    <p:extLst>
      <p:ext uri="{BB962C8B-B14F-4D97-AF65-F5344CB8AC3E}">
        <p14:creationId xmlns:p14="http://schemas.microsoft.com/office/powerpoint/2010/main" val="37766726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6B3C68-B349-4BC5-9F5B-8D467BE81B1B}"/>
              </a:ext>
            </a:extLst>
          </p:cNvPr>
          <p:cNvSpPr>
            <a:spLocks noGrp="1"/>
          </p:cNvSpPr>
          <p:nvPr>
            <p:ph type="sldNum" sz="quarter" idx="12"/>
          </p:nvPr>
        </p:nvSpPr>
        <p:spPr/>
        <p:txBody>
          <a:bodyPr/>
          <a:lstStyle/>
          <a:p>
            <a:fld id="{6D22F896-40B5-4ADD-8801-0D06FADFA095}" type="slidenum">
              <a:rPr lang="en-US" smtClean="0"/>
              <a:t>37</a:t>
            </a:fld>
            <a:endParaRPr lang="en-US" dirty="0"/>
          </a:p>
        </p:txBody>
      </p:sp>
      <p:sp>
        <p:nvSpPr>
          <p:cNvPr id="3" name="TextBox 2">
            <a:extLst>
              <a:ext uri="{FF2B5EF4-FFF2-40B4-BE49-F238E27FC236}">
                <a16:creationId xmlns:a16="http://schemas.microsoft.com/office/drawing/2014/main" id="{61531C55-C3F8-4DD9-B8F1-C6C36C87B50A}"/>
              </a:ext>
            </a:extLst>
          </p:cNvPr>
          <p:cNvSpPr txBox="1"/>
          <p:nvPr/>
        </p:nvSpPr>
        <p:spPr>
          <a:xfrm>
            <a:off x="1643270" y="543339"/>
            <a:ext cx="9475304" cy="1569660"/>
          </a:xfrm>
          <a:prstGeom prst="rect">
            <a:avLst/>
          </a:prstGeom>
          <a:noFill/>
        </p:spPr>
        <p:txBody>
          <a:bodyPr wrap="square" rtlCol="0">
            <a:spAutoFit/>
          </a:bodyPr>
          <a:lstStyle/>
          <a:p>
            <a:pPr algn="ctr"/>
            <a:r>
              <a:rPr lang="en-US" sz="2400" dirty="0">
                <a:solidFill>
                  <a:schemeClr val="accent1">
                    <a:lumMod val="50000"/>
                  </a:schemeClr>
                </a:solidFill>
              </a:rPr>
              <a:t>TIMING JUDGE</a:t>
            </a:r>
          </a:p>
          <a:p>
            <a:endParaRPr lang="en-US" sz="2400" dirty="0">
              <a:solidFill>
                <a:schemeClr val="accent1">
                  <a:lumMod val="50000"/>
                </a:schemeClr>
              </a:solidFill>
            </a:endParaRPr>
          </a:p>
          <a:p>
            <a:r>
              <a:rPr lang="en-US" sz="2400" dirty="0">
                <a:solidFill>
                  <a:schemeClr val="accent1">
                    <a:lumMod val="50000"/>
                  </a:schemeClr>
                </a:solidFill>
              </a:rPr>
              <a:t>The following scenarios assume two buttons are the primary timing system and one stopwatch is the back up (semi-automatic timing).</a:t>
            </a:r>
          </a:p>
        </p:txBody>
      </p:sp>
    </p:spTree>
    <p:extLst>
      <p:ext uri="{BB962C8B-B14F-4D97-AF65-F5344CB8AC3E}">
        <p14:creationId xmlns:p14="http://schemas.microsoft.com/office/powerpoint/2010/main" val="4002989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27E294-026C-4916-83FE-FBA660186247}"/>
              </a:ext>
            </a:extLst>
          </p:cNvPr>
          <p:cNvSpPr>
            <a:spLocks noGrp="1"/>
          </p:cNvSpPr>
          <p:nvPr>
            <p:ph type="sldNum" sz="quarter" idx="12"/>
          </p:nvPr>
        </p:nvSpPr>
        <p:spPr/>
        <p:txBody>
          <a:bodyPr/>
          <a:lstStyle/>
          <a:p>
            <a:fld id="{6D22F896-40B5-4ADD-8801-0D06FADFA095}" type="slidenum">
              <a:rPr lang="en-US" smtClean="0"/>
              <a:t>38</a:t>
            </a:fld>
            <a:endParaRPr lang="en-US" dirty="0"/>
          </a:p>
        </p:txBody>
      </p:sp>
      <p:pic>
        <p:nvPicPr>
          <p:cNvPr id="4" name="Picture 3">
            <a:extLst>
              <a:ext uri="{FF2B5EF4-FFF2-40B4-BE49-F238E27FC236}">
                <a16:creationId xmlns:a16="http://schemas.microsoft.com/office/drawing/2014/main" id="{0F8EEA1C-EDCC-4065-A68C-84434E36D423}"/>
              </a:ext>
            </a:extLst>
          </p:cNvPr>
          <p:cNvPicPr>
            <a:picLocks noChangeAspect="1"/>
          </p:cNvPicPr>
          <p:nvPr/>
        </p:nvPicPr>
        <p:blipFill>
          <a:blip r:embed="rId2"/>
          <a:stretch>
            <a:fillRect/>
          </a:stretch>
        </p:blipFill>
        <p:spPr>
          <a:xfrm>
            <a:off x="2447778" y="375618"/>
            <a:ext cx="7902871" cy="6106764"/>
          </a:xfrm>
          <a:prstGeom prst="rect">
            <a:avLst/>
          </a:prstGeom>
        </p:spPr>
      </p:pic>
    </p:spTree>
    <p:extLst>
      <p:ext uri="{BB962C8B-B14F-4D97-AF65-F5344CB8AC3E}">
        <p14:creationId xmlns:p14="http://schemas.microsoft.com/office/powerpoint/2010/main" val="7289044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1279B8-AB14-4BBC-A415-C6F097D71821}"/>
              </a:ext>
            </a:extLst>
          </p:cNvPr>
          <p:cNvSpPr>
            <a:spLocks noGrp="1"/>
          </p:cNvSpPr>
          <p:nvPr>
            <p:ph type="sldNum" sz="quarter" idx="12"/>
          </p:nvPr>
        </p:nvSpPr>
        <p:spPr/>
        <p:txBody>
          <a:bodyPr/>
          <a:lstStyle/>
          <a:p>
            <a:fld id="{6D22F896-40B5-4ADD-8801-0D06FADFA095}" type="slidenum">
              <a:rPr lang="en-US" smtClean="0"/>
              <a:t>39</a:t>
            </a:fld>
            <a:endParaRPr lang="en-US" dirty="0"/>
          </a:p>
        </p:txBody>
      </p:sp>
      <p:pic>
        <p:nvPicPr>
          <p:cNvPr id="4" name="Picture 3">
            <a:extLst>
              <a:ext uri="{FF2B5EF4-FFF2-40B4-BE49-F238E27FC236}">
                <a16:creationId xmlns:a16="http://schemas.microsoft.com/office/drawing/2014/main" id="{F5847BED-40DA-43C6-B0B3-140DB6882085}"/>
              </a:ext>
            </a:extLst>
          </p:cNvPr>
          <p:cNvPicPr>
            <a:picLocks noChangeAspect="1"/>
          </p:cNvPicPr>
          <p:nvPr/>
        </p:nvPicPr>
        <p:blipFill>
          <a:blip r:embed="rId2"/>
          <a:stretch>
            <a:fillRect/>
          </a:stretch>
        </p:blipFill>
        <p:spPr>
          <a:xfrm>
            <a:off x="2418127" y="358726"/>
            <a:ext cx="7946590" cy="6140547"/>
          </a:xfrm>
          <a:prstGeom prst="rect">
            <a:avLst/>
          </a:prstGeom>
        </p:spPr>
      </p:pic>
    </p:spTree>
    <p:extLst>
      <p:ext uri="{BB962C8B-B14F-4D97-AF65-F5344CB8AC3E}">
        <p14:creationId xmlns:p14="http://schemas.microsoft.com/office/powerpoint/2010/main" val="1031123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41BDCC-C54B-4A9D-BC62-6341A8EF3E83}"/>
              </a:ext>
            </a:extLst>
          </p:cNvPr>
          <p:cNvSpPr>
            <a:spLocks noGrp="1"/>
          </p:cNvSpPr>
          <p:nvPr>
            <p:ph type="sldNum" sz="quarter" idx="12"/>
          </p:nvPr>
        </p:nvSpPr>
        <p:spPr/>
        <p:txBody>
          <a:bodyPr/>
          <a:lstStyle/>
          <a:p>
            <a:fld id="{6D22F896-40B5-4ADD-8801-0D06FADFA095}" type="slidenum">
              <a:rPr lang="en-US" smtClean="0"/>
              <a:t>4</a:t>
            </a:fld>
            <a:endParaRPr lang="en-US" dirty="0"/>
          </a:p>
        </p:txBody>
      </p:sp>
      <p:sp>
        <p:nvSpPr>
          <p:cNvPr id="3" name="TextBox 2">
            <a:extLst>
              <a:ext uri="{FF2B5EF4-FFF2-40B4-BE49-F238E27FC236}">
                <a16:creationId xmlns:a16="http://schemas.microsoft.com/office/drawing/2014/main" id="{8151DD84-CB04-4488-84B9-0F97A10FC342}"/>
              </a:ext>
            </a:extLst>
          </p:cNvPr>
          <p:cNvSpPr txBox="1"/>
          <p:nvPr/>
        </p:nvSpPr>
        <p:spPr>
          <a:xfrm>
            <a:off x="1404730" y="940904"/>
            <a:ext cx="9647583" cy="3539430"/>
          </a:xfrm>
          <a:prstGeom prst="rect">
            <a:avLst/>
          </a:prstGeom>
          <a:noFill/>
        </p:spPr>
        <p:txBody>
          <a:bodyPr wrap="square" rtlCol="0">
            <a:spAutoFit/>
          </a:bodyPr>
          <a:lstStyle/>
          <a:p>
            <a:r>
              <a:rPr lang="en-US" sz="2800" dirty="0">
                <a:solidFill>
                  <a:schemeClr val="accent1">
                    <a:lumMod val="50000"/>
                  </a:schemeClr>
                </a:solidFill>
              </a:rPr>
              <a:t>THE ADMINISTRATIVE OFFICIAL MUST:</a:t>
            </a:r>
          </a:p>
          <a:p>
            <a:pPr marL="742950" lvl="1" indent="-285750">
              <a:buFont typeface="Wingdings" panose="05000000000000000000" pitchFamily="2" charset="2"/>
              <a:buChar char="q"/>
            </a:pPr>
            <a:r>
              <a:rPr lang="en-US" sz="2800" dirty="0">
                <a:solidFill>
                  <a:schemeClr val="accent1">
                    <a:lumMod val="50000"/>
                  </a:schemeClr>
                </a:solidFill>
              </a:rPr>
              <a:t>Know the administrative rules of USA Swimming.</a:t>
            </a:r>
          </a:p>
          <a:p>
            <a:pPr marL="742950" lvl="1" indent="-285750">
              <a:buFont typeface="Wingdings" panose="05000000000000000000" pitchFamily="2" charset="2"/>
              <a:buChar char="q"/>
            </a:pPr>
            <a:endParaRPr lang="en-US" sz="2800" dirty="0">
              <a:solidFill>
                <a:schemeClr val="accent1">
                  <a:lumMod val="50000"/>
                </a:schemeClr>
              </a:solidFill>
            </a:endParaRPr>
          </a:p>
          <a:p>
            <a:pPr marL="742950" lvl="1" indent="-285750">
              <a:buFont typeface="Wingdings" panose="05000000000000000000" pitchFamily="2" charset="2"/>
              <a:buChar char="q"/>
            </a:pPr>
            <a:r>
              <a:rPr lang="en-US" sz="2800" dirty="0">
                <a:solidFill>
                  <a:schemeClr val="accent1">
                    <a:lumMod val="50000"/>
                  </a:schemeClr>
                </a:solidFill>
              </a:rPr>
              <a:t>Ensure those rules are followed and that all swimmers have their results fairly and accurately recorded.</a:t>
            </a:r>
          </a:p>
          <a:p>
            <a:pPr marL="742950" lvl="1" indent="-285750">
              <a:buFont typeface="Wingdings" panose="05000000000000000000" pitchFamily="2" charset="2"/>
              <a:buChar char="q"/>
            </a:pPr>
            <a:endParaRPr lang="en-US" sz="2800" dirty="0">
              <a:solidFill>
                <a:schemeClr val="accent1">
                  <a:lumMod val="50000"/>
                </a:schemeClr>
              </a:solidFill>
            </a:endParaRPr>
          </a:p>
          <a:p>
            <a:pPr marL="742950" lvl="1" indent="-285750">
              <a:buFont typeface="Wingdings" panose="05000000000000000000" pitchFamily="2" charset="2"/>
              <a:buChar char="q"/>
            </a:pPr>
            <a:r>
              <a:rPr lang="en-US" sz="2800" dirty="0">
                <a:solidFill>
                  <a:schemeClr val="accent1">
                    <a:lumMod val="50000"/>
                  </a:schemeClr>
                </a:solidFill>
              </a:rPr>
              <a:t>Supervise the administrative aspects (“dry side”) of swimming competition</a:t>
            </a:r>
          </a:p>
        </p:txBody>
      </p:sp>
    </p:spTree>
    <p:extLst>
      <p:ext uri="{BB962C8B-B14F-4D97-AF65-F5344CB8AC3E}">
        <p14:creationId xmlns:p14="http://schemas.microsoft.com/office/powerpoint/2010/main" val="33775215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C552C2-E7E2-4114-A26A-526976B7A409}"/>
              </a:ext>
            </a:extLst>
          </p:cNvPr>
          <p:cNvSpPr>
            <a:spLocks noGrp="1"/>
          </p:cNvSpPr>
          <p:nvPr>
            <p:ph type="sldNum" sz="quarter" idx="12"/>
          </p:nvPr>
        </p:nvSpPr>
        <p:spPr/>
        <p:txBody>
          <a:bodyPr/>
          <a:lstStyle/>
          <a:p>
            <a:fld id="{6D22F896-40B5-4ADD-8801-0D06FADFA095}" type="slidenum">
              <a:rPr lang="en-US" smtClean="0"/>
              <a:t>40</a:t>
            </a:fld>
            <a:endParaRPr lang="en-US" dirty="0"/>
          </a:p>
        </p:txBody>
      </p:sp>
      <p:pic>
        <p:nvPicPr>
          <p:cNvPr id="4" name="Picture 3">
            <a:extLst>
              <a:ext uri="{FF2B5EF4-FFF2-40B4-BE49-F238E27FC236}">
                <a16:creationId xmlns:a16="http://schemas.microsoft.com/office/drawing/2014/main" id="{95531D77-2EAF-4C7B-A4BF-9BAD321404D1}"/>
              </a:ext>
            </a:extLst>
          </p:cNvPr>
          <p:cNvPicPr>
            <a:picLocks noChangeAspect="1"/>
          </p:cNvPicPr>
          <p:nvPr/>
        </p:nvPicPr>
        <p:blipFill>
          <a:blip r:embed="rId2"/>
          <a:stretch>
            <a:fillRect/>
          </a:stretch>
        </p:blipFill>
        <p:spPr>
          <a:xfrm>
            <a:off x="2442328" y="310395"/>
            <a:ext cx="8071683" cy="6237209"/>
          </a:xfrm>
          <a:prstGeom prst="rect">
            <a:avLst/>
          </a:prstGeom>
        </p:spPr>
      </p:pic>
    </p:spTree>
    <p:extLst>
      <p:ext uri="{BB962C8B-B14F-4D97-AF65-F5344CB8AC3E}">
        <p14:creationId xmlns:p14="http://schemas.microsoft.com/office/powerpoint/2010/main" val="38433639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9FC906-2119-48A5-BB64-EAF07CFEA2D1}"/>
              </a:ext>
            </a:extLst>
          </p:cNvPr>
          <p:cNvSpPr>
            <a:spLocks noGrp="1"/>
          </p:cNvSpPr>
          <p:nvPr>
            <p:ph type="sldNum" sz="quarter" idx="12"/>
          </p:nvPr>
        </p:nvSpPr>
        <p:spPr/>
        <p:txBody>
          <a:bodyPr/>
          <a:lstStyle/>
          <a:p>
            <a:fld id="{6D22F896-40B5-4ADD-8801-0D06FADFA095}" type="slidenum">
              <a:rPr lang="en-US" smtClean="0"/>
              <a:t>41</a:t>
            </a:fld>
            <a:endParaRPr lang="en-US" dirty="0"/>
          </a:p>
        </p:txBody>
      </p:sp>
      <p:sp>
        <p:nvSpPr>
          <p:cNvPr id="3" name="TextBox 2">
            <a:extLst>
              <a:ext uri="{FF2B5EF4-FFF2-40B4-BE49-F238E27FC236}">
                <a16:creationId xmlns:a16="http://schemas.microsoft.com/office/drawing/2014/main" id="{CDEBE978-9A1C-4410-8362-C051DCEBA514}"/>
              </a:ext>
            </a:extLst>
          </p:cNvPr>
          <p:cNvSpPr txBox="1"/>
          <p:nvPr/>
        </p:nvSpPr>
        <p:spPr>
          <a:xfrm>
            <a:off x="1470991" y="689113"/>
            <a:ext cx="9581322" cy="2308324"/>
          </a:xfrm>
          <a:prstGeom prst="rect">
            <a:avLst/>
          </a:prstGeom>
          <a:noFill/>
        </p:spPr>
        <p:txBody>
          <a:bodyPr wrap="square" rtlCol="0">
            <a:spAutoFit/>
          </a:bodyPr>
          <a:lstStyle/>
          <a:p>
            <a:pPr algn="ctr"/>
            <a:r>
              <a:rPr lang="en-US" sz="2400" dirty="0">
                <a:solidFill>
                  <a:schemeClr val="accent1">
                    <a:lumMod val="50000"/>
                  </a:schemeClr>
                </a:solidFill>
              </a:rPr>
              <a:t>TIMING JUDGE</a:t>
            </a:r>
          </a:p>
          <a:p>
            <a:r>
              <a:rPr lang="en-US" sz="2400" dirty="0">
                <a:solidFill>
                  <a:schemeClr val="accent1">
                    <a:lumMod val="50000"/>
                  </a:schemeClr>
                </a:solidFill>
              </a:rPr>
              <a:t>No Buttons:</a:t>
            </a:r>
          </a:p>
          <a:p>
            <a:pPr marL="800100" lvl="1" indent="-342900">
              <a:buFont typeface="Wingdings" panose="05000000000000000000" pitchFamily="2" charset="2"/>
              <a:buChar char="q"/>
            </a:pPr>
            <a:r>
              <a:rPr lang="en-US" sz="2400" dirty="0">
                <a:solidFill>
                  <a:schemeClr val="accent1">
                    <a:lumMod val="50000"/>
                  </a:schemeClr>
                </a:solidFill>
              </a:rPr>
              <a:t>Verify the back up watch time with the order of finish to determine the official time.</a:t>
            </a:r>
          </a:p>
          <a:p>
            <a:endParaRPr lang="en-US" sz="2400" dirty="0">
              <a:solidFill>
                <a:schemeClr val="accent1">
                  <a:lumMod val="50000"/>
                </a:schemeClr>
              </a:solidFill>
            </a:endParaRPr>
          </a:p>
          <a:p>
            <a:pPr marL="800100" lvl="1" indent="-342900">
              <a:buFont typeface="Wingdings" panose="05000000000000000000" pitchFamily="2" charset="2"/>
              <a:buChar char="q"/>
            </a:pPr>
            <a:r>
              <a:rPr lang="en-US" sz="2400" dirty="0">
                <a:solidFill>
                  <a:schemeClr val="accent1">
                    <a:lumMod val="50000"/>
                  </a:schemeClr>
                </a:solidFill>
              </a:rPr>
              <a:t>The back up watch time is the official time. </a:t>
            </a:r>
          </a:p>
        </p:txBody>
      </p:sp>
    </p:spTree>
    <p:extLst>
      <p:ext uri="{BB962C8B-B14F-4D97-AF65-F5344CB8AC3E}">
        <p14:creationId xmlns:p14="http://schemas.microsoft.com/office/powerpoint/2010/main" val="16243748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45E782-6024-4EAD-8001-74BFF3F88F60}"/>
              </a:ext>
            </a:extLst>
          </p:cNvPr>
          <p:cNvSpPr>
            <a:spLocks noGrp="1"/>
          </p:cNvSpPr>
          <p:nvPr>
            <p:ph type="sldNum" sz="quarter" idx="12"/>
          </p:nvPr>
        </p:nvSpPr>
        <p:spPr/>
        <p:txBody>
          <a:bodyPr/>
          <a:lstStyle/>
          <a:p>
            <a:fld id="{6D22F896-40B5-4ADD-8801-0D06FADFA095}" type="slidenum">
              <a:rPr lang="en-US" smtClean="0"/>
              <a:t>42</a:t>
            </a:fld>
            <a:endParaRPr lang="en-US" dirty="0"/>
          </a:p>
        </p:txBody>
      </p:sp>
      <p:pic>
        <p:nvPicPr>
          <p:cNvPr id="4" name="Picture 3">
            <a:extLst>
              <a:ext uri="{FF2B5EF4-FFF2-40B4-BE49-F238E27FC236}">
                <a16:creationId xmlns:a16="http://schemas.microsoft.com/office/drawing/2014/main" id="{FA76534B-3D48-4805-A29F-105769F25AF3}"/>
              </a:ext>
            </a:extLst>
          </p:cNvPr>
          <p:cNvPicPr>
            <a:picLocks noChangeAspect="1"/>
          </p:cNvPicPr>
          <p:nvPr/>
        </p:nvPicPr>
        <p:blipFill>
          <a:blip r:embed="rId2"/>
          <a:stretch>
            <a:fillRect/>
          </a:stretch>
        </p:blipFill>
        <p:spPr>
          <a:xfrm>
            <a:off x="2985440" y="260252"/>
            <a:ext cx="4897156" cy="6337495"/>
          </a:xfrm>
          <a:prstGeom prst="rect">
            <a:avLst/>
          </a:prstGeom>
        </p:spPr>
      </p:pic>
      <p:sp>
        <p:nvSpPr>
          <p:cNvPr id="7" name="TextBox 6">
            <a:extLst>
              <a:ext uri="{FF2B5EF4-FFF2-40B4-BE49-F238E27FC236}">
                <a16:creationId xmlns:a16="http://schemas.microsoft.com/office/drawing/2014/main" id="{B48A739A-0623-4C08-BBC9-F33CDD300C68}"/>
              </a:ext>
            </a:extLst>
          </p:cNvPr>
          <p:cNvSpPr txBox="1"/>
          <p:nvPr/>
        </p:nvSpPr>
        <p:spPr>
          <a:xfrm>
            <a:off x="8253672" y="609600"/>
            <a:ext cx="3024554" cy="461665"/>
          </a:xfrm>
          <a:prstGeom prst="rect">
            <a:avLst/>
          </a:prstGeom>
          <a:noFill/>
        </p:spPr>
        <p:txBody>
          <a:bodyPr wrap="square" rtlCol="0">
            <a:spAutoFit/>
          </a:bodyPr>
          <a:lstStyle/>
          <a:p>
            <a:r>
              <a:rPr lang="en-US" sz="2400" dirty="0">
                <a:solidFill>
                  <a:schemeClr val="accent1">
                    <a:lumMod val="50000"/>
                  </a:schemeClr>
                </a:solidFill>
              </a:rPr>
              <a:t>HEAT MALFUNCTION</a:t>
            </a:r>
          </a:p>
        </p:txBody>
      </p:sp>
    </p:spTree>
    <p:extLst>
      <p:ext uri="{BB962C8B-B14F-4D97-AF65-F5344CB8AC3E}">
        <p14:creationId xmlns:p14="http://schemas.microsoft.com/office/powerpoint/2010/main" val="8498018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489D30-86E4-43CA-A75B-0881D29E71D6}"/>
              </a:ext>
            </a:extLst>
          </p:cNvPr>
          <p:cNvSpPr>
            <a:spLocks noGrp="1"/>
          </p:cNvSpPr>
          <p:nvPr>
            <p:ph type="sldNum" sz="quarter" idx="12"/>
          </p:nvPr>
        </p:nvSpPr>
        <p:spPr/>
        <p:txBody>
          <a:bodyPr/>
          <a:lstStyle/>
          <a:p>
            <a:fld id="{6D22F896-40B5-4ADD-8801-0D06FADFA095}" type="slidenum">
              <a:rPr lang="en-US" smtClean="0"/>
              <a:t>43</a:t>
            </a:fld>
            <a:endParaRPr lang="en-US" dirty="0"/>
          </a:p>
        </p:txBody>
      </p:sp>
      <p:pic>
        <p:nvPicPr>
          <p:cNvPr id="4" name="Picture 3">
            <a:extLst>
              <a:ext uri="{FF2B5EF4-FFF2-40B4-BE49-F238E27FC236}">
                <a16:creationId xmlns:a16="http://schemas.microsoft.com/office/drawing/2014/main" id="{F5E0BDC8-8588-4E5F-B642-11D70FF28149}"/>
              </a:ext>
            </a:extLst>
          </p:cNvPr>
          <p:cNvPicPr>
            <a:picLocks noChangeAspect="1"/>
          </p:cNvPicPr>
          <p:nvPr/>
        </p:nvPicPr>
        <p:blipFill>
          <a:blip r:embed="rId2"/>
          <a:stretch>
            <a:fillRect/>
          </a:stretch>
        </p:blipFill>
        <p:spPr>
          <a:xfrm>
            <a:off x="3460386" y="393895"/>
            <a:ext cx="4690616" cy="6070209"/>
          </a:xfrm>
          <a:prstGeom prst="rect">
            <a:avLst/>
          </a:prstGeom>
        </p:spPr>
      </p:pic>
    </p:spTree>
    <p:extLst>
      <p:ext uri="{BB962C8B-B14F-4D97-AF65-F5344CB8AC3E}">
        <p14:creationId xmlns:p14="http://schemas.microsoft.com/office/powerpoint/2010/main" val="11509277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2EB933-0CFD-4B5A-926C-402DB7CFE7F8}"/>
              </a:ext>
            </a:extLst>
          </p:cNvPr>
          <p:cNvSpPr>
            <a:spLocks noGrp="1"/>
          </p:cNvSpPr>
          <p:nvPr>
            <p:ph type="sldNum" sz="quarter" idx="12"/>
          </p:nvPr>
        </p:nvSpPr>
        <p:spPr/>
        <p:txBody>
          <a:bodyPr/>
          <a:lstStyle/>
          <a:p>
            <a:fld id="{6D22F896-40B5-4ADD-8801-0D06FADFA095}" type="slidenum">
              <a:rPr lang="en-US" smtClean="0"/>
              <a:t>44</a:t>
            </a:fld>
            <a:endParaRPr lang="en-US" dirty="0"/>
          </a:p>
        </p:txBody>
      </p:sp>
      <p:sp>
        <p:nvSpPr>
          <p:cNvPr id="3" name="TextBox 2">
            <a:extLst>
              <a:ext uri="{FF2B5EF4-FFF2-40B4-BE49-F238E27FC236}">
                <a16:creationId xmlns:a16="http://schemas.microsoft.com/office/drawing/2014/main" id="{7A135D88-4B71-473A-87FC-5BFFEBD6F892}"/>
              </a:ext>
            </a:extLst>
          </p:cNvPr>
          <p:cNvSpPr txBox="1"/>
          <p:nvPr/>
        </p:nvSpPr>
        <p:spPr>
          <a:xfrm>
            <a:off x="1630017" y="768626"/>
            <a:ext cx="9236766" cy="3785652"/>
          </a:xfrm>
          <a:prstGeom prst="rect">
            <a:avLst/>
          </a:prstGeom>
          <a:noFill/>
        </p:spPr>
        <p:txBody>
          <a:bodyPr wrap="square" rtlCol="0">
            <a:spAutoFit/>
          </a:bodyPr>
          <a:lstStyle/>
          <a:p>
            <a:pPr algn="ctr"/>
            <a:r>
              <a:rPr lang="en-US" sz="2400" dirty="0">
                <a:solidFill>
                  <a:schemeClr val="accent1">
                    <a:lumMod val="50000"/>
                  </a:schemeClr>
                </a:solidFill>
              </a:rPr>
              <a:t>VERIFY RESULTS</a:t>
            </a:r>
          </a:p>
          <a:p>
            <a:endParaRPr lang="en-US" sz="2400" dirty="0">
              <a:solidFill>
                <a:schemeClr val="accent1">
                  <a:lumMod val="50000"/>
                </a:schemeClr>
              </a:solidFill>
            </a:endParaRPr>
          </a:p>
          <a:p>
            <a:r>
              <a:rPr lang="en-US" sz="2400" dirty="0">
                <a:solidFill>
                  <a:schemeClr val="accent1">
                    <a:lumMod val="50000"/>
                  </a:schemeClr>
                </a:solidFill>
              </a:rPr>
              <a:t>Before publishing event results, review them.</a:t>
            </a:r>
          </a:p>
          <a:p>
            <a:pPr marL="800100" lvl="1" indent="-342900">
              <a:buFont typeface="Wingdings" panose="05000000000000000000" pitchFamily="2" charset="2"/>
              <a:buChar char="q"/>
            </a:pPr>
            <a:r>
              <a:rPr lang="en-US" sz="2400" dirty="0">
                <a:solidFill>
                  <a:schemeClr val="accent1">
                    <a:lumMod val="50000"/>
                  </a:schemeClr>
                </a:solidFill>
              </a:rPr>
              <a:t>Did all the timing adjustments get made?</a:t>
            </a:r>
          </a:p>
          <a:p>
            <a:pPr marL="1257300" lvl="2" indent="-342900">
              <a:buFont typeface="Wingdings" panose="05000000000000000000" pitchFamily="2" charset="2"/>
              <a:buChar char="q"/>
            </a:pPr>
            <a:r>
              <a:rPr lang="en-US" sz="2400" dirty="0">
                <a:solidFill>
                  <a:schemeClr val="accent1">
                    <a:lumMod val="50000"/>
                  </a:schemeClr>
                </a:solidFill>
              </a:rPr>
              <a:t>Is there color or questions marks?</a:t>
            </a:r>
          </a:p>
          <a:p>
            <a:pPr marL="800100" lvl="1" indent="-342900">
              <a:buFont typeface="Wingdings" panose="05000000000000000000" pitchFamily="2" charset="2"/>
              <a:buChar char="q"/>
            </a:pPr>
            <a:r>
              <a:rPr lang="en-US" sz="2400" dirty="0">
                <a:solidFill>
                  <a:schemeClr val="accent1">
                    <a:lumMod val="50000"/>
                  </a:schemeClr>
                </a:solidFill>
              </a:rPr>
              <a:t>Are there any times that are unreasonably fast?</a:t>
            </a:r>
          </a:p>
          <a:p>
            <a:pPr marL="800100" lvl="1" indent="-342900">
              <a:buFont typeface="Wingdings" panose="05000000000000000000" pitchFamily="2" charset="2"/>
              <a:buChar char="q"/>
            </a:pPr>
            <a:r>
              <a:rPr lang="en-US" sz="2400" dirty="0">
                <a:solidFill>
                  <a:schemeClr val="accent1">
                    <a:lumMod val="50000"/>
                  </a:schemeClr>
                </a:solidFill>
              </a:rPr>
              <a:t>Did the </a:t>
            </a:r>
            <a:r>
              <a:rPr lang="en-US" sz="2400" dirty="0" err="1">
                <a:solidFill>
                  <a:schemeClr val="accent1">
                    <a:lumMod val="50000"/>
                  </a:schemeClr>
                </a:solidFill>
              </a:rPr>
              <a:t>Hy-Tek</a:t>
            </a:r>
            <a:r>
              <a:rPr lang="en-US" sz="2400" dirty="0">
                <a:solidFill>
                  <a:schemeClr val="accent1">
                    <a:lumMod val="50000"/>
                  </a:schemeClr>
                </a:solidFill>
              </a:rPr>
              <a:t> Operator verify the NS with the lane timer sheets?</a:t>
            </a:r>
          </a:p>
          <a:p>
            <a:pPr marL="800100" lvl="1" indent="-342900">
              <a:buFont typeface="Wingdings" panose="05000000000000000000" pitchFamily="2" charset="2"/>
              <a:buChar char="q"/>
            </a:pPr>
            <a:r>
              <a:rPr lang="en-US" sz="2400" dirty="0">
                <a:solidFill>
                  <a:schemeClr val="accent1">
                    <a:lumMod val="50000"/>
                  </a:schemeClr>
                </a:solidFill>
              </a:rPr>
              <a:t>Were there any notes on the lane timer sheets?</a:t>
            </a:r>
          </a:p>
          <a:p>
            <a:pPr marL="800100" lvl="1" indent="-342900">
              <a:buFont typeface="Wingdings" panose="05000000000000000000" pitchFamily="2" charset="2"/>
              <a:buChar char="q"/>
            </a:pPr>
            <a:r>
              <a:rPr lang="en-US" sz="2400" dirty="0">
                <a:solidFill>
                  <a:schemeClr val="accent1">
                    <a:lumMod val="50000"/>
                  </a:schemeClr>
                </a:solidFill>
              </a:rPr>
              <a:t>Were all the DQ’s recorded?</a:t>
            </a:r>
          </a:p>
          <a:p>
            <a:pPr marL="800100" lvl="1" indent="-342900">
              <a:buFont typeface="Wingdings" panose="05000000000000000000" pitchFamily="2" charset="2"/>
              <a:buChar char="q"/>
            </a:pPr>
            <a:r>
              <a:rPr lang="en-US" sz="2400" dirty="0">
                <a:solidFill>
                  <a:schemeClr val="accent1">
                    <a:lumMod val="50000"/>
                  </a:schemeClr>
                </a:solidFill>
              </a:rPr>
              <a:t>In a prelim/finals meet, are there any potential swim-offs?</a:t>
            </a:r>
          </a:p>
        </p:txBody>
      </p:sp>
    </p:spTree>
    <p:extLst>
      <p:ext uri="{BB962C8B-B14F-4D97-AF65-F5344CB8AC3E}">
        <p14:creationId xmlns:p14="http://schemas.microsoft.com/office/powerpoint/2010/main" val="19120063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D1DC13-15B8-488F-8DBF-F462640C49C2}"/>
              </a:ext>
            </a:extLst>
          </p:cNvPr>
          <p:cNvSpPr>
            <a:spLocks noGrp="1"/>
          </p:cNvSpPr>
          <p:nvPr>
            <p:ph type="sldNum" sz="quarter" idx="12"/>
          </p:nvPr>
        </p:nvSpPr>
        <p:spPr/>
        <p:txBody>
          <a:bodyPr/>
          <a:lstStyle/>
          <a:p>
            <a:fld id="{6D22F896-40B5-4ADD-8801-0D06FADFA095}" type="slidenum">
              <a:rPr lang="en-US" smtClean="0"/>
              <a:t>45</a:t>
            </a:fld>
            <a:endParaRPr lang="en-US" dirty="0"/>
          </a:p>
        </p:txBody>
      </p:sp>
      <p:sp>
        <p:nvSpPr>
          <p:cNvPr id="3" name="TextBox 2">
            <a:extLst>
              <a:ext uri="{FF2B5EF4-FFF2-40B4-BE49-F238E27FC236}">
                <a16:creationId xmlns:a16="http://schemas.microsoft.com/office/drawing/2014/main" id="{351A0653-24DF-4B9F-AA83-1CA072B73133}"/>
              </a:ext>
            </a:extLst>
          </p:cNvPr>
          <p:cNvSpPr txBox="1"/>
          <p:nvPr/>
        </p:nvSpPr>
        <p:spPr>
          <a:xfrm>
            <a:off x="1577009" y="702365"/>
            <a:ext cx="9276521" cy="4893647"/>
          </a:xfrm>
          <a:prstGeom prst="rect">
            <a:avLst/>
          </a:prstGeom>
          <a:noFill/>
        </p:spPr>
        <p:txBody>
          <a:bodyPr wrap="square" rtlCol="0">
            <a:spAutoFit/>
          </a:bodyPr>
          <a:lstStyle/>
          <a:p>
            <a:pPr algn="ctr"/>
            <a:r>
              <a:rPr lang="en-US" sz="2400" dirty="0">
                <a:solidFill>
                  <a:schemeClr val="accent1">
                    <a:lumMod val="50000"/>
                  </a:schemeClr>
                </a:solidFill>
              </a:rPr>
              <a:t>Remember the Administrative Official and their staff are the face of the meet.  You should be user friendly, customer service oriented and accommodating.   Our response to can we, is “absolutely, as long as it falls within the confines of the meet information and the meet referee has no problem with it.”</a:t>
            </a:r>
          </a:p>
          <a:p>
            <a:pPr algn="ctr"/>
            <a:endParaRPr lang="en-US" sz="2400" dirty="0">
              <a:solidFill>
                <a:schemeClr val="accent1">
                  <a:lumMod val="50000"/>
                </a:schemeClr>
              </a:solidFill>
            </a:endParaRPr>
          </a:p>
          <a:p>
            <a:pPr algn="ctr"/>
            <a:r>
              <a:rPr lang="en-US" sz="2400" dirty="0">
                <a:solidFill>
                  <a:schemeClr val="accent1">
                    <a:lumMod val="50000"/>
                  </a:schemeClr>
                </a:solidFill>
              </a:rPr>
              <a:t>Be sure to thank everyone for their help, it takes a village to be a GREAT Admin.</a:t>
            </a:r>
          </a:p>
          <a:p>
            <a:pPr algn="ctr"/>
            <a:endParaRPr lang="en-US" sz="2400" dirty="0">
              <a:solidFill>
                <a:schemeClr val="accent1">
                  <a:lumMod val="50000"/>
                </a:schemeClr>
              </a:solidFill>
            </a:endParaRPr>
          </a:p>
          <a:p>
            <a:pPr algn="ctr"/>
            <a:r>
              <a:rPr lang="en-US" sz="2400" dirty="0">
                <a:solidFill>
                  <a:schemeClr val="accent1">
                    <a:lumMod val="50000"/>
                  </a:schemeClr>
                </a:solidFill>
              </a:rPr>
              <a:t>Finally….. Thank you all for giving me the opportunity to share this information with you.</a:t>
            </a:r>
          </a:p>
          <a:p>
            <a:pPr algn="ctr"/>
            <a:endParaRPr lang="en-US" sz="2400" dirty="0">
              <a:solidFill>
                <a:schemeClr val="accent1">
                  <a:lumMod val="50000"/>
                </a:schemeClr>
              </a:solidFill>
            </a:endParaRPr>
          </a:p>
          <a:p>
            <a:pPr algn="ctr"/>
            <a:r>
              <a:rPr lang="en-US" sz="2400" dirty="0">
                <a:solidFill>
                  <a:schemeClr val="accent1">
                    <a:lumMod val="50000"/>
                  </a:schemeClr>
                </a:solidFill>
              </a:rPr>
              <a:t>See you at the pool!!</a:t>
            </a:r>
          </a:p>
        </p:txBody>
      </p:sp>
    </p:spTree>
    <p:extLst>
      <p:ext uri="{BB962C8B-B14F-4D97-AF65-F5344CB8AC3E}">
        <p14:creationId xmlns:p14="http://schemas.microsoft.com/office/powerpoint/2010/main" val="2195378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92003F-EA51-45D7-85A7-F50CBB4D20DE}"/>
              </a:ext>
            </a:extLst>
          </p:cNvPr>
          <p:cNvSpPr>
            <a:spLocks noGrp="1"/>
          </p:cNvSpPr>
          <p:nvPr>
            <p:ph type="sldNum" sz="quarter" idx="12"/>
          </p:nvPr>
        </p:nvSpPr>
        <p:spPr/>
        <p:txBody>
          <a:bodyPr/>
          <a:lstStyle/>
          <a:p>
            <a:fld id="{6D22F896-40B5-4ADD-8801-0D06FADFA095}" type="slidenum">
              <a:rPr lang="en-US" smtClean="0"/>
              <a:t>5</a:t>
            </a:fld>
            <a:endParaRPr lang="en-US" dirty="0"/>
          </a:p>
        </p:txBody>
      </p:sp>
      <p:sp>
        <p:nvSpPr>
          <p:cNvPr id="3" name="TextBox 2">
            <a:extLst>
              <a:ext uri="{FF2B5EF4-FFF2-40B4-BE49-F238E27FC236}">
                <a16:creationId xmlns:a16="http://schemas.microsoft.com/office/drawing/2014/main" id="{445AC6A5-254C-4D31-B9F8-46D889ACE75D}"/>
              </a:ext>
            </a:extLst>
          </p:cNvPr>
          <p:cNvSpPr txBox="1"/>
          <p:nvPr/>
        </p:nvSpPr>
        <p:spPr>
          <a:xfrm>
            <a:off x="1417983" y="795131"/>
            <a:ext cx="9740347" cy="4770537"/>
          </a:xfrm>
          <a:prstGeom prst="rect">
            <a:avLst/>
          </a:prstGeom>
          <a:noFill/>
        </p:spPr>
        <p:txBody>
          <a:bodyPr wrap="square" rtlCol="0">
            <a:spAutoFit/>
          </a:bodyPr>
          <a:lstStyle/>
          <a:p>
            <a:r>
              <a:rPr lang="en-US" sz="2800" dirty="0">
                <a:solidFill>
                  <a:schemeClr val="accent1">
                    <a:lumMod val="50000"/>
                  </a:schemeClr>
                </a:solidFill>
              </a:rPr>
              <a:t>THE ADMINISTRATIVE OFFICIAL MUST:</a:t>
            </a:r>
          </a:p>
          <a:p>
            <a:pPr marL="742950" lvl="1" indent="-285750">
              <a:buFont typeface="Wingdings" panose="05000000000000000000" pitchFamily="2" charset="2"/>
              <a:buChar char="q"/>
            </a:pPr>
            <a:r>
              <a:rPr lang="en-US" sz="2800" dirty="0">
                <a:solidFill>
                  <a:schemeClr val="accent1">
                    <a:lumMod val="50000"/>
                  </a:schemeClr>
                </a:solidFill>
              </a:rPr>
              <a:t>Consult with Meet Referee on specific duties and responsibilities for that meet.</a:t>
            </a:r>
          </a:p>
          <a:p>
            <a:pPr marL="742950" lvl="1" indent="-285750">
              <a:buFont typeface="Wingdings" panose="05000000000000000000" pitchFamily="2" charset="2"/>
              <a:buChar char="q"/>
            </a:pPr>
            <a:endParaRPr lang="en-US" sz="2400" dirty="0">
              <a:solidFill>
                <a:schemeClr val="accent1">
                  <a:lumMod val="50000"/>
                </a:schemeClr>
              </a:solidFill>
            </a:endParaRPr>
          </a:p>
          <a:p>
            <a:pPr marL="742950" lvl="1" indent="-285750">
              <a:buFont typeface="Wingdings" panose="05000000000000000000" pitchFamily="2" charset="2"/>
              <a:buChar char="q"/>
            </a:pPr>
            <a:r>
              <a:rPr lang="en-US" sz="2800" dirty="0">
                <a:solidFill>
                  <a:schemeClr val="accent1">
                    <a:lumMod val="50000"/>
                  </a:schemeClr>
                </a:solidFill>
              </a:rPr>
              <a:t>Work with the Meet Director to ensure smooth operation of that meet.</a:t>
            </a:r>
          </a:p>
          <a:p>
            <a:pPr marL="742950" lvl="1" indent="-285750">
              <a:buFont typeface="Wingdings" panose="05000000000000000000" pitchFamily="2" charset="2"/>
              <a:buChar char="q"/>
            </a:pPr>
            <a:endParaRPr lang="en-US" sz="2800" dirty="0">
              <a:solidFill>
                <a:schemeClr val="accent1">
                  <a:lumMod val="50000"/>
                </a:schemeClr>
              </a:solidFill>
            </a:endParaRPr>
          </a:p>
          <a:p>
            <a:pPr marL="742950" lvl="1" indent="-285750">
              <a:buFont typeface="Wingdings" panose="05000000000000000000" pitchFamily="2" charset="2"/>
              <a:buChar char="q"/>
            </a:pPr>
            <a:r>
              <a:rPr lang="en-US" sz="2800" dirty="0">
                <a:solidFill>
                  <a:schemeClr val="accent1">
                    <a:lumMod val="50000"/>
                  </a:schemeClr>
                </a:solidFill>
              </a:rPr>
              <a:t>Ensure that all the administrative positions of that meet are properly being fulfilled.</a:t>
            </a:r>
          </a:p>
          <a:p>
            <a:pPr marL="742950" lvl="1" indent="-285750">
              <a:buFont typeface="Wingdings" panose="05000000000000000000" pitchFamily="2" charset="2"/>
              <a:buChar char="q"/>
            </a:pPr>
            <a:endParaRPr lang="en-US" sz="2800" dirty="0"/>
          </a:p>
          <a:p>
            <a:pPr marL="742950" lvl="1" indent="-285750">
              <a:buFont typeface="Wingdings" panose="05000000000000000000" pitchFamily="2" charset="2"/>
              <a:buChar char="q"/>
            </a:pPr>
            <a:endParaRPr lang="en-US" sz="2800" dirty="0"/>
          </a:p>
        </p:txBody>
      </p:sp>
    </p:spTree>
    <p:extLst>
      <p:ext uri="{BB962C8B-B14F-4D97-AF65-F5344CB8AC3E}">
        <p14:creationId xmlns:p14="http://schemas.microsoft.com/office/powerpoint/2010/main" val="3094919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4B25BF-97A1-429C-9C27-63F092D8A3D2}"/>
              </a:ext>
            </a:extLst>
          </p:cNvPr>
          <p:cNvSpPr>
            <a:spLocks noGrp="1"/>
          </p:cNvSpPr>
          <p:nvPr>
            <p:ph type="sldNum" sz="quarter" idx="12"/>
          </p:nvPr>
        </p:nvSpPr>
        <p:spPr/>
        <p:txBody>
          <a:bodyPr/>
          <a:lstStyle/>
          <a:p>
            <a:fld id="{6D22F896-40B5-4ADD-8801-0D06FADFA095}" type="slidenum">
              <a:rPr lang="en-US" smtClean="0"/>
              <a:t>6</a:t>
            </a:fld>
            <a:endParaRPr lang="en-US" dirty="0"/>
          </a:p>
        </p:txBody>
      </p:sp>
      <p:sp>
        <p:nvSpPr>
          <p:cNvPr id="4" name="TextBox 3">
            <a:extLst>
              <a:ext uri="{FF2B5EF4-FFF2-40B4-BE49-F238E27FC236}">
                <a16:creationId xmlns:a16="http://schemas.microsoft.com/office/drawing/2014/main" id="{B3139092-AEA4-4D1E-A3A1-104F17981D68}"/>
              </a:ext>
            </a:extLst>
          </p:cNvPr>
          <p:cNvSpPr txBox="1"/>
          <p:nvPr/>
        </p:nvSpPr>
        <p:spPr>
          <a:xfrm>
            <a:off x="1643270" y="808383"/>
            <a:ext cx="9329530" cy="4678204"/>
          </a:xfrm>
          <a:prstGeom prst="rect">
            <a:avLst/>
          </a:prstGeom>
          <a:noFill/>
        </p:spPr>
        <p:txBody>
          <a:bodyPr wrap="square" rtlCol="0">
            <a:spAutoFit/>
          </a:bodyPr>
          <a:lstStyle/>
          <a:p>
            <a:r>
              <a:rPr lang="en-US" sz="2800" dirty="0">
                <a:solidFill>
                  <a:schemeClr val="accent1">
                    <a:lumMod val="50000"/>
                  </a:schemeClr>
                </a:solidFill>
              </a:rPr>
              <a:t>THE ADMINISTRATIVE OFFICIAL CAN:</a:t>
            </a:r>
          </a:p>
          <a:p>
            <a:endParaRPr lang="en-US" sz="2800" dirty="0">
              <a:solidFill>
                <a:schemeClr val="accent1">
                  <a:lumMod val="50000"/>
                </a:schemeClr>
              </a:solidFill>
            </a:endParaRPr>
          </a:p>
          <a:p>
            <a:pPr marL="742950" lvl="1" indent="-285750">
              <a:buFont typeface="Wingdings" panose="05000000000000000000" pitchFamily="2" charset="2"/>
              <a:buChar char="q"/>
            </a:pPr>
            <a:r>
              <a:rPr lang="en-US" sz="2800" dirty="0">
                <a:solidFill>
                  <a:schemeClr val="accent1">
                    <a:lumMod val="50000"/>
                  </a:schemeClr>
                </a:solidFill>
              </a:rPr>
              <a:t>Be a </a:t>
            </a:r>
            <a:r>
              <a:rPr lang="en-US" sz="2800" dirty="0" err="1">
                <a:solidFill>
                  <a:schemeClr val="accent1">
                    <a:lumMod val="50000"/>
                  </a:schemeClr>
                </a:solidFill>
              </a:rPr>
              <a:t>Hy-Tek</a:t>
            </a:r>
            <a:r>
              <a:rPr lang="en-US" sz="2800" dirty="0">
                <a:solidFill>
                  <a:schemeClr val="accent1">
                    <a:lumMod val="50000"/>
                  </a:schemeClr>
                </a:solidFill>
              </a:rPr>
              <a:t> Operator or Timing Judge.</a:t>
            </a:r>
          </a:p>
          <a:p>
            <a:pPr marL="1200150" lvl="2" indent="-285750">
              <a:buFont typeface="Wingdings" panose="05000000000000000000" pitchFamily="2" charset="2"/>
              <a:buChar char="q"/>
            </a:pPr>
            <a:r>
              <a:rPr lang="en-US" sz="2800" dirty="0">
                <a:solidFill>
                  <a:schemeClr val="accent1">
                    <a:lumMod val="50000"/>
                  </a:schemeClr>
                </a:solidFill>
              </a:rPr>
              <a:t>Each LSC is different, Oklahoma Swimming and USAS says that an Administrative Official cannot be a Meet Director. </a:t>
            </a:r>
          </a:p>
          <a:p>
            <a:pPr marL="742950" lvl="1" indent="-285750">
              <a:buFont typeface="Wingdings" panose="05000000000000000000" pitchFamily="2" charset="2"/>
              <a:buChar char="q"/>
            </a:pPr>
            <a:endParaRPr lang="en-US" sz="2800" dirty="0">
              <a:solidFill>
                <a:schemeClr val="accent1">
                  <a:lumMod val="50000"/>
                </a:schemeClr>
              </a:solidFill>
            </a:endParaRPr>
          </a:p>
          <a:p>
            <a:pPr marL="742950" lvl="1" indent="-285750">
              <a:buFont typeface="Wingdings" panose="05000000000000000000" pitchFamily="2" charset="2"/>
              <a:buChar char="q"/>
            </a:pPr>
            <a:r>
              <a:rPr lang="en-US" sz="2800" dirty="0">
                <a:solidFill>
                  <a:schemeClr val="accent1">
                    <a:lumMod val="50000"/>
                  </a:schemeClr>
                </a:solidFill>
              </a:rPr>
              <a:t>The Administrative Official CANNOT also fill a “wet deck”   position:</a:t>
            </a:r>
          </a:p>
          <a:p>
            <a:pPr marL="1657350" lvl="3" indent="-285750">
              <a:buFont typeface="Wingdings" panose="05000000000000000000" pitchFamily="2" charset="2"/>
              <a:buChar char="q"/>
            </a:pPr>
            <a:r>
              <a:rPr lang="en-US" sz="2800" dirty="0">
                <a:solidFill>
                  <a:schemeClr val="accent1">
                    <a:lumMod val="50000"/>
                  </a:schemeClr>
                </a:solidFill>
              </a:rPr>
              <a:t>This includes Meet Referee and Deck Referee</a:t>
            </a:r>
          </a:p>
          <a:p>
            <a:endParaRPr lang="en-US" dirty="0"/>
          </a:p>
        </p:txBody>
      </p:sp>
    </p:spTree>
    <p:extLst>
      <p:ext uri="{BB962C8B-B14F-4D97-AF65-F5344CB8AC3E}">
        <p14:creationId xmlns:p14="http://schemas.microsoft.com/office/powerpoint/2010/main" val="2638115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B6E599-D4B9-400E-9A19-06ECCD5AE16C}"/>
              </a:ext>
            </a:extLst>
          </p:cNvPr>
          <p:cNvSpPr>
            <a:spLocks noGrp="1"/>
          </p:cNvSpPr>
          <p:nvPr>
            <p:ph type="sldNum" sz="quarter" idx="12"/>
          </p:nvPr>
        </p:nvSpPr>
        <p:spPr/>
        <p:txBody>
          <a:bodyPr/>
          <a:lstStyle/>
          <a:p>
            <a:fld id="{6D22F896-40B5-4ADD-8801-0D06FADFA095}" type="slidenum">
              <a:rPr lang="en-US" smtClean="0"/>
              <a:t>7</a:t>
            </a:fld>
            <a:endParaRPr lang="en-US" dirty="0"/>
          </a:p>
        </p:txBody>
      </p:sp>
      <p:sp>
        <p:nvSpPr>
          <p:cNvPr id="3" name="TextBox 2">
            <a:extLst>
              <a:ext uri="{FF2B5EF4-FFF2-40B4-BE49-F238E27FC236}">
                <a16:creationId xmlns:a16="http://schemas.microsoft.com/office/drawing/2014/main" id="{FF7947FD-BC33-4923-A3F2-C5A022663D74}"/>
              </a:ext>
            </a:extLst>
          </p:cNvPr>
          <p:cNvSpPr txBox="1"/>
          <p:nvPr/>
        </p:nvSpPr>
        <p:spPr>
          <a:xfrm>
            <a:off x="1417983" y="848139"/>
            <a:ext cx="9096028" cy="4832092"/>
          </a:xfrm>
          <a:prstGeom prst="rect">
            <a:avLst/>
          </a:prstGeom>
          <a:noFill/>
        </p:spPr>
        <p:txBody>
          <a:bodyPr wrap="square" rtlCol="0">
            <a:spAutoFit/>
          </a:bodyPr>
          <a:lstStyle/>
          <a:p>
            <a:pPr algn="ctr"/>
            <a:r>
              <a:rPr lang="en-US" sz="2800" dirty="0">
                <a:solidFill>
                  <a:schemeClr val="accent1">
                    <a:lumMod val="50000"/>
                  </a:schemeClr>
                </a:solidFill>
              </a:rPr>
              <a:t>How To Become an OKS Administrative Official</a:t>
            </a:r>
          </a:p>
          <a:p>
            <a:pPr marL="457200" indent="-457200">
              <a:buFont typeface="Wingdings" panose="05000000000000000000" pitchFamily="2" charset="2"/>
              <a:buChar char="q"/>
            </a:pPr>
            <a:r>
              <a:rPr lang="en-US" sz="2800" dirty="0">
                <a:solidFill>
                  <a:schemeClr val="accent1">
                    <a:lumMod val="50000"/>
                  </a:schemeClr>
                </a:solidFill>
              </a:rPr>
              <a:t>Must be 18 years or older.</a:t>
            </a:r>
          </a:p>
          <a:p>
            <a:pPr marL="457200" indent="-457200">
              <a:buFont typeface="Wingdings" panose="05000000000000000000" pitchFamily="2" charset="2"/>
              <a:buChar char="q"/>
            </a:pPr>
            <a:r>
              <a:rPr lang="en-US" sz="2800" dirty="0">
                <a:solidFill>
                  <a:schemeClr val="accent1">
                    <a:lumMod val="50000"/>
                  </a:schemeClr>
                </a:solidFill>
              </a:rPr>
              <a:t>Register as a Non-Athlete Member of USA Swimming</a:t>
            </a:r>
          </a:p>
          <a:p>
            <a:pPr marL="457200" indent="-457200">
              <a:buFont typeface="Wingdings" panose="05000000000000000000" pitchFamily="2" charset="2"/>
              <a:buChar char="q"/>
            </a:pPr>
            <a:r>
              <a:rPr lang="en-US" sz="2800" dirty="0">
                <a:solidFill>
                  <a:schemeClr val="accent1">
                    <a:lumMod val="50000"/>
                  </a:schemeClr>
                </a:solidFill>
              </a:rPr>
              <a:t>Complete a Level II Background Check</a:t>
            </a:r>
          </a:p>
          <a:p>
            <a:pPr marL="457200" indent="-457200">
              <a:buFont typeface="Wingdings" panose="05000000000000000000" pitchFamily="2" charset="2"/>
              <a:buChar char="q"/>
            </a:pPr>
            <a:r>
              <a:rPr lang="en-US" sz="2800" dirty="0">
                <a:solidFill>
                  <a:schemeClr val="accent1">
                    <a:lumMod val="50000"/>
                  </a:schemeClr>
                </a:solidFill>
              </a:rPr>
              <a:t>Complete and Pass Athlete Protection Training </a:t>
            </a:r>
          </a:p>
          <a:p>
            <a:pPr marL="457200" indent="-457200">
              <a:buFont typeface="Wingdings" panose="05000000000000000000" pitchFamily="2" charset="2"/>
              <a:buChar char="q"/>
            </a:pPr>
            <a:r>
              <a:rPr lang="en-US" sz="2800" dirty="0">
                <a:solidFill>
                  <a:schemeClr val="accent1">
                    <a:lumMod val="50000"/>
                  </a:schemeClr>
                </a:solidFill>
              </a:rPr>
              <a:t>Complete and Pass the Administrative Official Test with a score of 80%.</a:t>
            </a:r>
          </a:p>
          <a:p>
            <a:pPr marL="457200" indent="-457200">
              <a:buFont typeface="Wingdings" panose="05000000000000000000" pitchFamily="2" charset="2"/>
              <a:buChar char="q"/>
            </a:pPr>
            <a:r>
              <a:rPr lang="en-US" sz="2800" dirty="0">
                <a:solidFill>
                  <a:schemeClr val="accent1">
                    <a:lumMod val="50000"/>
                  </a:schemeClr>
                </a:solidFill>
              </a:rPr>
              <a:t>Attend an OKS conducted Administrative Officials Clinic.</a:t>
            </a:r>
          </a:p>
          <a:p>
            <a:pPr marL="457200" indent="-457200">
              <a:buFont typeface="Wingdings" panose="05000000000000000000" pitchFamily="2" charset="2"/>
              <a:buChar char="q"/>
            </a:pPr>
            <a:r>
              <a:rPr lang="en-US" sz="2800" dirty="0">
                <a:solidFill>
                  <a:schemeClr val="accent1">
                    <a:lumMod val="50000"/>
                  </a:schemeClr>
                </a:solidFill>
              </a:rPr>
              <a:t>Complete 4 Apprentice Sessions with an Administrative Official.</a:t>
            </a:r>
          </a:p>
          <a:p>
            <a:endParaRPr lang="en-US" sz="2800" dirty="0"/>
          </a:p>
        </p:txBody>
      </p:sp>
    </p:spTree>
    <p:extLst>
      <p:ext uri="{BB962C8B-B14F-4D97-AF65-F5344CB8AC3E}">
        <p14:creationId xmlns:p14="http://schemas.microsoft.com/office/powerpoint/2010/main" val="4083700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3D4859-B0D5-4638-A121-D1193D848541}"/>
              </a:ext>
            </a:extLst>
          </p:cNvPr>
          <p:cNvSpPr>
            <a:spLocks noGrp="1"/>
          </p:cNvSpPr>
          <p:nvPr>
            <p:ph type="sldNum" sz="quarter" idx="12"/>
          </p:nvPr>
        </p:nvSpPr>
        <p:spPr/>
        <p:txBody>
          <a:bodyPr/>
          <a:lstStyle/>
          <a:p>
            <a:fld id="{6D22F896-40B5-4ADD-8801-0D06FADFA095}" type="slidenum">
              <a:rPr lang="en-US" smtClean="0"/>
              <a:t>8</a:t>
            </a:fld>
            <a:endParaRPr lang="en-US" dirty="0"/>
          </a:p>
        </p:txBody>
      </p:sp>
      <p:sp>
        <p:nvSpPr>
          <p:cNvPr id="3" name="TextBox 2">
            <a:extLst>
              <a:ext uri="{FF2B5EF4-FFF2-40B4-BE49-F238E27FC236}">
                <a16:creationId xmlns:a16="http://schemas.microsoft.com/office/drawing/2014/main" id="{9340270C-12BA-4A31-813B-62CF4DC21090}"/>
              </a:ext>
            </a:extLst>
          </p:cNvPr>
          <p:cNvSpPr txBox="1"/>
          <p:nvPr/>
        </p:nvSpPr>
        <p:spPr>
          <a:xfrm>
            <a:off x="1484244" y="715617"/>
            <a:ext cx="9594574" cy="4216539"/>
          </a:xfrm>
          <a:prstGeom prst="rect">
            <a:avLst/>
          </a:prstGeom>
          <a:noFill/>
        </p:spPr>
        <p:txBody>
          <a:bodyPr wrap="square" rtlCol="0">
            <a:spAutoFit/>
          </a:bodyPr>
          <a:lstStyle/>
          <a:p>
            <a:r>
              <a:rPr lang="en-US" sz="2400" dirty="0">
                <a:solidFill>
                  <a:schemeClr val="accent1">
                    <a:lumMod val="50000"/>
                  </a:schemeClr>
                </a:solidFill>
              </a:rPr>
              <a:t>AS AN ADMINISTRATIVE OFFICIAL:</a:t>
            </a:r>
          </a:p>
          <a:p>
            <a:endParaRPr lang="en-US" sz="1400" dirty="0">
              <a:solidFill>
                <a:schemeClr val="accent1">
                  <a:lumMod val="50000"/>
                </a:schemeClr>
              </a:solidFill>
            </a:endParaRPr>
          </a:p>
          <a:p>
            <a:r>
              <a:rPr lang="en-US" sz="2400" dirty="0">
                <a:solidFill>
                  <a:schemeClr val="accent1">
                    <a:lumMod val="50000"/>
                  </a:schemeClr>
                </a:solidFill>
              </a:rPr>
              <a:t>READ, REREAD AND REREAD, THEN HIGHLIGHT THE MEET INFORMATION!!!!!!!!</a:t>
            </a:r>
          </a:p>
          <a:p>
            <a:endParaRPr lang="en-US" sz="1400" dirty="0">
              <a:solidFill>
                <a:schemeClr val="accent1">
                  <a:lumMod val="50000"/>
                </a:schemeClr>
              </a:solidFill>
            </a:endParaRPr>
          </a:p>
          <a:p>
            <a:r>
              <a:rPr lang="en-US" sz="2400" dirty="0">
                <a:solidFill>
                  <a:schemeClr val="accent1">
                    <a:lumMod val="50000"/>
                  </a:schemeClr>
                </a:solidFill>
              </a:rPr>
              <a:t>The Meet Information provides specific administrative details such as: </a:t>
            </a:r>
          </a:p>
          <a:p>
            <a:r>
              <a:rPr lang="en-US" sz="2400" dirty="0">
                <a:solidFill>
                  <a:schemeClr val="accent1">
                    <a:lumMod val="50000"/>
                  </a:schemeClr>
                </a:solidFill>
              </a:rPr>
              <a:t>	Details about the type of meet (timed finals or prelim/finals)</a:t>
            </a:r>
          </a:p>
          <a:p>
            <a:r>
              <a:rPr lang="en-US" sz="2400" dirty="0">
                <a:solidFill>
                  <a:schemeClr val="accent1">
                    <a:lumMod val="50000"/>
                  </a:schemeClr>
                </a:solidFill>
              </a:rPr>
              <a:t>	Swimmer Eligibility </a:t>
            </a:r>
          </a:p>
          <a:p>
            <a:r>
              <a:rPr lang="en-US" sz="2400" dirty="0">
                <a:solidFill>
                  <a:schemeClr val="accent1">
                    <a:lumMod val="50000"/>
                  </a:schemeClr>
                </a:solidFill>
              </a:rPr>
              <a:t>	Entry Requirements</a:t>
            </a:r>
          </a:p>
          <a:p>
            <a:r>
              <a:rPr lang="en-US" sz="2400" dirty="0">
                <a:solidFill>
                  <a:schemeClr val="accent1">
                    <a:lumMod val="50000"/>
                  </a:schemeClr>
                </a:solidFill>
              </a:rPr>
              <a:t>	Deadlines  (positive check-ins, scratches)</a:t>
            </a:r>
          </a:p>
          <a:p>
            <a:r>
              <a:rPr lang="en-US" sz="2400" dirty="0">
                <a:solidFill>
                  <a:schemeClr val="accent1">
                    <a:lumMod val="50000"/>
                  </a:schemeClr>
                </a:solidFill>
              </a:rPr>
              <a:t>	Scoring and Awards</a:t>
            </a:r>
          </a:p>
          <a:p>
            <a:r>
              <a:rPr lang="en-US" sz="2400" dirty="0">
                <a:solidFill>
                  <a:schemeClr val="accent1">
                    <a:lumMod val="50000"/>
                  </a:schemeClr>
                </a:solidFill>
              </a:rPr>
              <a:t>	Deck Entries</a:t>
            </a:r>
          </a:p>
          <a:p>
            <a:r>
              <a:rPr lang="en-US" sz="2400" dirty="0">
                <a:solidFill>
                  <a:schemeClr val="accent1">
                    <a:lumMod val="50000"/>
                  </a:schemeClr>
                </a:solidFill>
              </a:rPr>
              <a:t>	Time Trials</a:t>
            </a:r>
          </a:p>
        </p:txBody>
      </p:sp>
    </p:spTree>
    <p:extLst>
      <p:ext uri="{BB962C8B-B14F-4D97-AF65-F5344CB8AC3E}">
        <p14:creationId xmlns:p14="http://schemas.microsoft.com/office/powerpoint/2010/main" val="3856042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C6E53E-610A-4DA4-96A4-5584FA3B50F2}"/>
              </a:ext>
            </a:extLst>
          </p:cNvPr>
          <p:cNvSpPr>
            <a:spLocks noGrp="1"/>
          </p:cNvSpPr>
          <p:nvPr>
            <p:ph type="sldNum" sz="quarter" idx="12"/>
          </p:nvPr>
        </p:nvSpPr>
        <p:spPr/>
        <p:txBody>
          <a:bodyPr/>
          <a:lstStyle/>
          <a:p>
            <a:fld id="{6D22F896-40B5-4ADD-8801-0D06FADFA095}" type="slidenum">
              <a:rPr lang="en-US" smtClean="0"/>
              <a:t>9</a:t>
            </a:fld>
            <a:endParaRPr lang="en-US" dirty="0"/>
          </a:p>
        </p:txBody>
      </p:sp>
      <p:sp>
        <p:nvSpPr>
          <p:cNvPr id="3" name="TextBox 2">
            <a:extLst>
              <a:ext uri="{FF2B5EF4-FFF2-40B4-BE49-F238E27FC236}">
                <a16:creationId xmlns:a16="http://schemas.microsoft.com/office/drawing/2014/main" id="{B398D732-DBF8-49D3-AEC3-B2EEC0BEB8DD}"/>
              </a:ext>
            </a:extLst>
          </p:cNvPr>
          <p:cNvSpPr txBox="1"/>
          <p:nvPr/>
        </p:nvSpPr>
        <p:spPr>
          <a:xfrm>
            <a:off x="1272209" y="887896"/>
            <a:ext cx="9727095" cy="5509200"/>
          </a:xfrm>
          <a:prstGeom prst="rect">
            <a:avLst/>
          </a:prstGeom>
          <a:noFill/>
        </p:spPr>
        <p:txBody>
          <a:bodyPr wrap="square" rtlCol="0">
            <a:spAutoFit/>
          </a:bodyPr>
          <a:lstStyle/>
          <a:p>
            <a:pPr algn="ctr"/>
            <a:r>
              <a:rPr lang="en-US" sz="2200" dirty="0">
                <a:solidFill>
                  <a:schemeClr val="accent1">
                    <a:lumMod val="50000"/>
                  </a:schemeClr>
                </a:solidFill>
              </a:rPr>
              <a:t>WORK FLOW AND PRIORITIES</a:t>
            </a:r>
          </a:p>
          <a:p>
            <a:r>
              <a:rPr lang="en-US" sz="2000" dirty="0">
                <a:solidFill>
                  <a:schemeClr val="accent1">
                    <a:lumMod val="50000"/>
                  </a:schemeClr>
                </a:solidFill>
              </a:rPr>
              <a:t>As an AO, you are required to balance priorities and deadlines while maintaining quality and accuracy.</a:t>
            </a:r>
          </a:p>
          <a:p>
            <a:endParaRPr lang="en-US" sz="2000" dirty="0">
              <a:solidFill>
                <a:schemeClr val="accent1">
                  <a:lumMod val="50000"/>
                </a:schemeClr>
              </a:solidFill>
            </a:endParaRPr>
          </a:p>
          <a:p>
            <a:r>
              <a:rPr lang="en-US" sz="2000" dirty="0">
                <a:solidFill>
                  <a:schemeClr val="accent1">
                    <a:lumMod val="50000"/>
                  </a:schemeClr>
                </a:solidFill>
              </a:rPr>
              <a:t>“What’s the most important thing I need to be doing right now?”</a:t>
            </a:r>
          </a:p>
          <a:p>
            <a:pPr marL="800100" lvl="1" indent="-342900">
              <a:buFont typeface="Wingdings" panose="05000000000000000000" pitchFamily="2" charset="2"/>
              <a:buChar char="q"/>
            </a:pPr>
            <a:r>
              <a:rPr lang="en-US" sz="2000" dirty="0">
                <a:solidFill>
                  <a:schemeClr val="accent1">
                    <a:lumMod val="50000"/>
                  </a:schemeClr>
                </a:solidFill>
              </a:rPr>
              <a:t>This may change on a moment’s notice</a:t>
            </a:r>
          </a:p>
          <a:p>
            <a:pPr marL="800100" lvl="1" indent="-342900">
              <a:buFont typeface="Wingdings" panose="05000000000000000000" pitchFamily="2" charset="2"/>
              <a:buChar char="q"/>
            </a:pPr>
            <a:endParaRPr lang="en-US" sz="2000" dirty="0">
              <a:solidFill>
                <a:schemeClr val="accent1">
                  <a:lumMod val="50000"/>
                </a:schemeClr>
              </a:solidFill>
            </a:endParaRPr>
          </a:p>
          <a:p>
            <a:r>
              <a:rPr lang="en-US" sz="2000" dirty="0">
                <a:solidFill>
                  <a:schemeClr val="accent1">
                    <a:lumMod val="50000"/>
                  </a:schemeClr>
                </a:solidFill>
              </a:rPr>
              <a:t>You can’t sacrifice quality and accuracy, but you also can’t ignore deadlines.</a:t>
            </a:r>
          </a:p>
          <a:p>
            <a:r>
              <a:rPr lang="en-US" sz="2000" dirty="0">
                <a:solidFill>
                  <a:schemeClr val="accent1">
                    <a:lumMod val="50000"/>
                  </a:schemeClr>
                </a:solidFill>
              </a:rPr>
              <a:t>Example 1: Positive Check – In</a:t>
            </a:r>
          </a:p>
          <a:p>
            <a:pPr marL="800100" lvl="1" indent="-342900">
              <a:buFont typeface="Wingdings" panose="05000000000000000000" pitchFamily="2" charset="2"/>
              <a:buChar char="q"/>
            </a:pPr>
            <a:r>
              <a:rPr lang="en-US" sz="2000" dirty="0">
                <a:solidFill>
                  <a:schemeClr val="accent1">
                    <a:lumMod val="50000"/>
                  </a:schemeClr>
                </a:solidFill>
              </a:rPr>
              <a:t>Make sure you have enough time to do all that needs to be done.</a:t>
            </a:r>
          </a:p>
          <a:p>
            <a:pPr marL="800100" lvl="1" indent="-342900">
              <a:buFont typeface="Wingdings" panose="05000000000000000000" pitchFamily="2" charset="2"/>
              <a:buChar char="q"/>
            </a:pPr>
            <a:r>
              <a:rPr lang="en-US" sz="2000" dirty="0">
                <a:solidFill>
                  <a:schemeClr val="accent1">
                    <a:lumMod val="50000"/>
                  </a:schemeClr>
                </a:solidFill>
              </a:rPr>
              <a:t>If you have multiple events, do them in batches rather than all at once. </a:t>
            </a:r>
          </a:p>
          <a:p>
            <a:pPr marL="800100" lvl="1" indent="-342900">
              <a:buFont typeface="Wingdings" panose="05000000000000000000" pitchFamily="2" charset="2"/>
              <a:buChar char="q"/>
            </a:pPr>
            <a:r>
              <a:rPr lang="en-US" sz="2000" dirty="0">
                <a:solidFill>
                  <a:schemeClr val="accent1">
                    <a:lumMod val="50000"/>
                  </a:schemeClr>
                </a:solidFill>
              </a:rPr>
              <a:t>Heat Sheets for coaches, then timer sheets, then heat sheets for officials.</a:t>
            </a:r>
          </a:p>
          <a:p>
            <a:r>
              <a:rPr lang="en-US" sz="2200" dirty="0">
                <a:solidFill>
                  <a:schemeClr val="accent1">
                    <a:lumMod val="50000"/>
                  </a:schemeClr>
                </a:solidFill>
              </a:rPr>
              <a:t>Example 2: Prioritize Tasks</a:t>
            </a:r>
          </a:p>
          <a:p>
            <a:pPr marL="800100" lvl="1" indent="-342900">
              <a:buFont typeface="Wingdings" panose="05000000000000000000" pitchFamily="2" charset="2"/>
              <a:buChar char="q"/>
            </a:pPr>
            <a:r>
              <a:rPr lang="en-US" sz="2000" dirty="0">
                <a:solidFill>
                  <a:schemeClr val="accent1">
                    <a:lumMod val="50000"/>
                  </a:schemeClr>
                </a:solidFill>
              </a:rPr>
              <a:t>At a prelim/final meet, processing prelim results are very high priority.</a:t>
            </a:r>
          </a:p>
          <a:p>
            <a:pPr marL="800100" lvl="1" indent="-342900">
              <a:buFont typeface="Wingdings" panose="05000000000000000000" pitchFamily="2" charset="2"/>
              <a:buChar char="q"/>
            </a:pPr>
            <a:r>
              <a:rPr lang="en-US" sz="2000" dirty="0">
                <a:solidFill>
                  <a:schemeClr val="accent1">
                    <a:lumMod val="50000"/>
                  </a:schemeClr>
                </a:solidFill>
              </a:rPr>
              <a:t>At a timed final meet, processing results have no time pressure and may be a lower priority</a:t>
            </a:r>
            <a:r>
              <a:rPr lang="en-US" sz="2200" dirty="0">
                <a:solidFill>
                  <a:schemeClr val="accent1">
                    <a:lumMod val="50000"/>
                  </a:schemeClr>
                </a:solidFill>
              </a:rPr>
              <a:t>.</a:t>
            </a:r>
          </a:p>
          <a:p>
            <a:endParaRPr lang="en-US" sz="2200" dirty="0">
              <a:solidFill>
                <a:schemeClr val="accent1">
                  <a:lumMod val="50000"/>
                </a:schemeClr>
              </a:solidFill>
            </a:endParaRPr>
          </a:p>
        </p:txBody>
      </p:sp>
    </p:spTree>
    <p:extLst>
      <p:ext uri="{BB962C8B-B14F-4D97-AF65-F5344CB8AC3E}">
        <p14:creationId xmlns:p14="http://schemas.microsoft.com/office/powerpoint/2010/main" val="3297744553"/>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939</TotalTime>
  <Words>1486</Words>
  <Application>Microsoft Office PowerPoint</Application>
  <PresentationFormat>Widescreen</PresentationFormat>
  <Paragraphs>237</Paragraphs>
  <Slides>45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Tw Cen MT</vt:lpstr>
      <vt:lpstr>Wingdings</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Tracey Garrett</dc:creator>
  <cp:lastModifiedBy>Tracey Garrett</cp:lastModifiedBy>
  <cp:revision>75</cp:revision>
  <cp:lastPrinted>2017-11-27T23:13:20Z</cp:lastPrinted>
  <dcterms:created xsi:type="dcterms:W3CDTF">2017-11-27T15:32:19Z</dcterms:created>
  <dcterms:modified xsi:type="dcterms:W3CDTF">2018-02-25T01:34:38Z</dcterms:modified>
</cp:coreProperties>
</file>