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9"/>
  </p:notesMasterIdLst>
  <p:handoutMasterIdLst>
    <p:handoutMasterId r:id="rId30"/>
  </p:handoutMasterIdLst>
  <p:sldIdLst>
    <p:sldId id="256" r:id="rId2"/>
    <p:sldId id="269" r:id="rId3"/>
    <p:sldId id="274" r:id="rId4"/>
    <p:sldId id="275" r:id="rId5"/>
    <p:sldId id="258" r:id="rId6"/>
    <p:sldId id="273" r:id="rId7"/>
    <p:sldId id="262" r:id="rId8"/>
    <p:sldId id="264" r:id="rId9"/>
    <p:sldId id="265" r:id="rId10"/>
    <p:sldId id="261" r:id="rId11"/>
    <p:sldId id="278" r:id="rId12"/>
    <p:sldId id="279" r:id="rId13"/>
    <p:sldId id="260" r:id="rId14"/>
    <p:sldId id="285" r:id="rId15"/>
    <p:sldId id="286" r:id="rId16"/>
    <p:sldId id="284" r:id="rId17"/>
    <p:sldId id="267" r:id="rId18"/>
    <p:sldId id="268" r:id="rId19"/>
    <p:sldId id="259" r:id="rId20"/>
    <p:sldId id="276" r:id="rId21"/>
    <p:sldId id="287" r:id="rId22"/>
    <p:sldId id="281" r:id="rId23"/>
    <p:sldId id="277" r:id="rId24"/>
    <p:sldId id="283" r:id="rId25"/>
    <p:sldId id="282" r:id="rId26"/>
    <p:sldId id="288" r:id="rId27"/>
    <p:sldId id="289"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8" autoAdjust="0"/>
    <p:restoredTop sz="94709"/>
  </p:normalViewPr>
  <p:slideViewPr>
    <p:cSldViewPr>
      <p:cViewPr varScale="1">
        <p:scale>
          <a:sx n="92" d="100"/>
          <a:sy n="92" d="100"/>
        </p:scale>
        <p:origin x="168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F8E8077E-C5D3-4A34-A97E-B94E543A313D}" type="datetimeFigureOut">
              <a:rPr lang="en-US" smtClean="0"/>
              <a:t>9/20/18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592A136-84BE-4D27-80C5-1A339618FFC6}" type="slidenum">
              <a:rPr lang="en-US" smtClean="0"/>
              <a:t>‹#›</a:t>
            </a:fld>
            <a:endParaRPr lang="en-US"/>
          </a:p>
        </p:txBody>
      </p:sp>
    </p:spTree>
    <p:extLst>
      <p:ext uri="{BB962C8B-B14F-4D97-AF65-F5344CB8AC3E}">
        <p14:creationId xmlns:p14="http://schemas.microsoft.com/office/powerpoint/2010/main" val="3844202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63B9049-6A36-49C1-B357-9BFC4D2BB3F1}" type="datetimeFigureOut">
              <a:rPr lang="en-US" smtClean="0"/>
              <a:t>9/20/18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232EA6C0-6512-4F62-A89D-6DCCF4947727}" type="slidenum">
              <a:rPr lang="en-US" smtClean="0"/>
              <a:t>‹#›</a:t>
            </a:fld>
            <a:endParaRPr lang="en-US"/>
          </a:p>
        </p:txBody>
      </p:sp>
    </p:spTree>
    <p:extLst>
      <p:ext uri="{BB962C8B-B14F-4D97-AF65-F5344CB8AC3E}">
        <p14:creationId xmlns:p14="http://schemas.microsoft.com/office/powerpoint/2010/main" val="281750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EA6C0-6512-4F62-A89D-6DCCF4947727}" type="slidenum">
              <a:rPr lang="en-US" smtClean="0"/>
              <a:t>1</a:t>
            </a:fld>
            <a:endParaRPr lang="en-US" dirty="0"/>
          </a:p>
        </p:txBody>
      </p:sp>
    </p:spTree>
    <p:extLst>
      <p:ext uri="{BB962C8B-B14F-4D97-AF65-F5344CB8AC3E}">
        <p14:creationId xmlns:p14="http://schemas.microsoft.com/office/powerpoint/2010/main" val="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EA6C0-6512-4F62-A89D-6DCCF4947727}" type="slidenum">
              <a:rPr lang="en-US" smtClean="0"/>
              <a:t>2</a:t>
            </a:fld>
            <a:endParaRPr lang="en-US" dirty="0"/>
          </a:p>
        </p:txBody>
      </p:sp>
    </p:spTree>
    <p:extLst>
      <p:ext uri="{BB962C8B-B14F-4D97-AF65-F5344CB8AC3E}">
        <p14:creationId xmlns:p14="http://schemas.microsoft.com/office/powerpoint/2010/main" val="146039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17663-C1E6-4714-9593-E50C70B12411}" type="slidenum">
              <a:rPr lang="en-US" smtClean="0"/>
              <a:pPr/>
              <a:t>3</a:t>
            </a:fld>
            <a:endParaRPr lang="en-US" dirty="0"/>
          </a:p>
        </p:txBody>
      </p:sp>
    </p:spTree>
    <p:extLst>
      <p:ext uri="{BB962C8B-B14F-4D97-AF65-F5344CB8AC3E}">
        <p14:creationId xmlns:p14="http://schemas.microsoft.com/office/powerpoint/2010/main" val="200044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817663-C1E6-4714-9593-E50C70B12411}" type="slidenum">
              <a:rPr lang="en-US" smtClean="0"/>
              <a:pPr/>
              <a:t>24</a:t>
            </a:fld>
            <a:endParaRPr lang="en-US"/>
          </a:p>
        </p:txBody>
      </p:sp>
    </p:spTree>
    <p:extLst>
      <p:ext uri="{BB962C8B-B14F-4D97-AF65-F5344CB8AC3E}">
        <p14:creationId xmlns:p14="http://schemas.microsoft.com/office/powerpoint/2010/main" val="1350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FDBBDE-1988-4993-8A1B-7B0EDED544A2}"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6AE39-25C5-4C7F-AF54-5A15C121CB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DBBDE-1988-4993-8A1B-7B0EDED544A2}"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6AE39-25C5-4C7F-AF54-5A15C121CB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EFDBBDE-1988-4993-8A1B-7B0EDED544A2}"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6AE39-25C5-4C7F-AF54-5A15C121CB92}"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DBBDE-1988-4993-8A1B-7B0EDED544A2}"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6AE39-25C5-4C7F-AF54-5A15C121CB92}"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FDBBDE-1988-4993-8A1B-7B0EDED544A2}"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6AE39-25C5-4C7F-AF54-5A15C121CB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EFDBBDE-1988-4993-8A1B-7B0EDED544A2}"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6AE39-25C5-4C7F-AF54-5A15C121CB92}"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FDBBDE-1988-4993-8A1B-7B0EDED544A2}" type="datetimeFigureOut">
              <a:rPr lang="en-US" smtClean="0"/>
              <a:t>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6AE39-25C5-4C7F-AF54-5A15C121CB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FDBBDE-1988-4993-8A1B-7B0EDED544A2}" type="datetimeFigureOut">
              <a:rPr lang="en-US" smtClean="0"/>
              <a:t>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6AE39-25C5-4C7F-AF54-5A15C121CB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EFDBBDE-1988-4993-8A1B-7B0EDED544A2}" type="datetimeFigureOut">
              <a:rPr lang="en-US" smtClean="0"/>
              <a:t>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6AE39-25C5-4C7F-AF54-5A15C121CB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EFDBBDE-1988-4993-8A1B-7B0EDED544A2}"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6AE39-25C5-4C7F-AF54-5A15C121CB92}"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FDBBDE-1988-4993-8A1B-7B0EDED544A2}"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6AE39-25C5-4C7F-AF54-5A15C121CB92}"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EFDBBDE-1988-4993-8A1B-7B0EDED544A2}" type="datetimeFigureOut">
              <a:rPr lang="en-US" smtClean="0"/>
              <a:t>9/20/18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F56AE39-25C5-4C7F-AF54-5A15C121CB92}"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Briandavidblackwell@yahoo.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SVSC</a:t>
            </a:r>
            <a:br>
              <a:rPr lang="en-US" dirty="0"/>
            </a:br>
            <a:r>
              <a:rPr lang="en-US" dirty="0"/>
              <a:t>New Member Meeting</a:t>
            </a:r>
          </a:p>
        </p:txBody>
      </p:sp>
      <p:sp>
        <p:nvSpPr>
          <p:cNvPr id="3" name="Subtitle 2"/>
          <p:cNvSpPr>
            <a:spLocks noGrp="1"/>
          </p:cNvSpPr>
          <p:nvPr>
            <p:ph type="subTitle" idx="1"/>
          </p:nvPr>
        </p:nvSpPr>
        <p:spPr/>
        <p:txBody>
          <a:bodyPr/>
          <a:lstStyle/>
          <a:p>
            <a:r>
              <a:rPr lang="en-US" dirty="0"/>
              <a:t>Thursday, September 13, 2018</a:t>
            </a:r>
          </a:p>
          <a:p>
            <a:r>
              <a:rPr lang="en-US" dirty="0"/>
              <a:t>6:15-7:30pm</a:t>
            </a:r>
          </a:p>
          <a:p>
            <a:endParaRPr lang="en-US" dirty="0"/>
          </a:p>
        </p:txBody>
      </p:sp>
    </p:spTree>
    <p:extLst>
      <p:ext uri="{BB962C8B-B14F-4D97-AF65-F5344CB8AC3E}">
        <p14:creationId xmlns:p14="http://schemas.microsoft.com/office/powerpoint/2010/main" val="409095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57400"/>
            <a:ext cx="7408333" cy="3450696"/>
          </a:xfrm>
        </p:spPr>
        <p:txBody>
          <a:bodyPr>
            <a:noAutofit/>
          </a:bodyPr>
          <a:lstStyle/>
          <a:p>
            <a:r>
              <a:rPr lang="en-US" dirty="0"/>
              <a:t>Fins</a:t>
            </a:r>
          </a:p>
          <a:p>
            <a:r>
              <a:rPr lang="en-US" dirty="0"/>
              <a:t>Kickboard</a:t>
            </a:r>
          </a:p>
          <a:p>
            <a:r>
              <a:rPr lang="en-US" dirty="0"/>
              <a:t>Pull Buoy</a:t>
            </a:r>
          </a:p>
          <a:p>
            <a:r>
              <a:rPr lang="en-US" dirty="0"/>
              <a:t>Mesh bag to carry equipment</a:t>
            </a:r>
          </a:p>
          <a:p>
            <a:r>
              <a:rPr lang="en-US" dirty="0"/>
              <a:t>Team Suit for meets</a:t>
            </a:r>
          </a:p>
          <a:p>
            <a:endParaRPr lang="en-US" i="1" dirty="0"/>
          </a:p>
          <a:p>
            <a:pPr marL="0" indent="0">
              <a:buNone/>
            </a:pPr>
            <a:r>
              <a:rPr lang="en-US" i="1" dirty="0"/>
              <a:t>These items are available to borrow at our pool, however, there aren’t a lot of small fin sizes.</a:t>
            </a:r>
          </a:p>
          <a:p>
            <a:pPr marL="0" indent="0">
              <a:buNone/>
            </a:pPr>
            <a:endParaRPr lang="en-US" i="1" dirty="0"/>
          </a:p>
          <a:p>
            <a:pPr marL="0" indent="0">
              <a:buNone/>
            </a:pPr>
            <a:r>
              <a:rPr lang="en-US" dirty="0"/>
              <a:t>Visit our team store through Swimmers Network for the suits and more!</a:t>
            </a:r>
            <a:endParaRPr lang="en-US" i="1" dirty="0"/>
          </a:p>
        </p:txBody>
      </p:sp>
      <p:sp>
        <p:nvSpPr>
          <p:cNvPr id="3" name="Title 2"/>
          <p:cNvSpPr>
            <a:spLocks noGrp="1"/>
          </p:cNvSpPr>
          <p:nvPr>
            <p:ph type="title"/>
          </p:nvPr>
        </p:nvSpPr>
        <p:spPr/>
        <p:txBody>
          <a:bodyPr/>
          <a:lstStyle/>
          <a:p>
            <a:r>
              <a:rPr lang="en-US" dirty="0"/>
              <a:t>Equipment Needed</a:t>
            </a:r>
          </a:p>
        </p:txBody>
      </p:sp>
    </p:spTree>
    <p:extLst>
      <p:ext uri="{BB962C8B-B14F-4D97-AF65-F5344CB8AC3E}">
        <p14:creationId xmlns:p14="http://schemas.microsoft.com/office/powerpoint/2010/main" val="332953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0E74B5-7EE6-4A40-A766-23373420096A}"/>
              </a:ext>
            </a:extLst>
          </p:cNvPr>
          <p:cNvPicPr>
            <a:picLocks noChangeAspect="1"/>
          </p:cNvPicPr>
          <p:nvPr/>
        </p:nvPicPr>
        <p:blipFill>
          <a:blip r:embed="rId2"/>
          <a:stretch>
            <a:fillRect/>
          </a:stretch>
        </p:blipFill>
        <p:spPr>
          <a:xfrm>
            <a:off x="2631303" y="4400815"/>
            <a:ext cx="2257598" cy="2257598"/>
          </a:xfrm>
          <a:prstGeom prst="rect">
            <a:avLst/>
          </a:prstGeom>
        </p:spPr>
      </p:pic>
      <p:sp>
        <p:nvSpPr>
          <p:cNvPr id="2" name="Title 1"/>
          <p:cNvSpPr>
            <a:spLocks noGrp="1"/>
          </p:cNvSpPr>
          <p:nvPr>
            <p:ph type="title"/>
          </p:nvPr>
        </p:nvSpPr>
        <p:spPr>
          <a:xfrm>
            <a:off x="457200" y="338328"/>
            <a:ext cx="8382000" cy="1252728"/>
          </a:xfrm>
        </p:spPr>
        <p:txBody>
          <a:bodyPr>
            <a:normAutofit fontScale="90000"/>
          </a:bodyPr>
          <a:lstStyle/>
          <a:p>
            <a:r>
              <a:rPr lang="en-US" dirty="0"/>
              <a:t>SWIM SUITS, APPAREL &amp; EQUIPMENT</a:t>
            </a:r>
          </a:p>
        </p:txBody>
      </p:sp>
      <p:sp>
        <p:nvSpPr>
          <p:cNvPr id="3" name="Content Placeholder 2"/>
          <p:cNvSpPr>
            <a:spLocks noGrp="1"/>
          </p:cNvSpPr>
          <p:nvPr>
            <p:ph idx="1"/>
          </p:nvPr>
        </p:nvSpPr>
        <p:spPr/>
        <p:txBody>
          <a:bodyPr>
            <a:normAutofit/>
          </a:bodyPr>
          <a:lstStyle/>
          <a:p>
            <a:r>
              <a:rPr lang="en-US" dirty="0"/>
              <a:t>Visit our team store through Swimmers Network for the suits and more!</a:t>
            </a:r>
          </a:p>
          <a:p>
            <a:pPr marL="0" indent="0">
              <a:buNone/>
            </a:pPr>
            <a:endParaRPr lang="en-US" dirty="0"/>
          </a:p>
          <a:p>
            <a:pPr marL="0" indent="0">
              <a:buNone/>
            </a:pPr>
            <a:endParaRPr lang="en-US" dirty="0"/>
          </a:p>
          <a:p>
            <a:pPr marL="0" indent="0">
              <a:buNone/>
            </a:pPr>
            <a:endParaRPr lang="en-US" dirty="0"/>
          </a:p>
        </p:txBody>
      </p:sp>
      <p:pic>
        <p:nvPicPr>
          <p:cNvPr id="1026" name="Picture 2" descr="http://images.all-free-download.com/images/graphiclarge/speedo_1_1418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603" y="1219200"/>
            <a:ext cx="171400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6194BB-2F91-2043-8E03-FB2086162822}"/>
              </a:ext>
            </a:extLst>
          </p:cNvPr>
          <p:cNvPicPr>
            <a:picLocks noChangeAspect="1"/>
          </p:cNvPicPr>
          <p:nvPr/>
        </p:nvPicPr>
        <p:blipFill>
          <a:blip r:embed="rId4"/>
          <a:stretch>
            <a:fillRect/>
          </a:stretch>
        </p:blipFill>
        <p:spPr>
          <a:xfrm>
            <a:off x="6776463" y="4419600"/>
            <a:ext cx="2185670" cy="2185670"/>
          </a:xfrm>
          <a:prstGeom prst="rect">
            <a:avLst/>
          </a:prstGeom>
        </p:spPr>
      </p:pic>
      <p:pic>
        <p:nvPicPr>
          <p:cNvPr id="7" name="Picture 6">
            <a:extLst>
              <a:ext uri="{FF2B5EF4-FFF2-40B4-BE49-F238E27FC236}">
                <a16:creationId xmlns:a16="http://schemas.microsoft.com/office/drawing/2014/main" id="{1B28309D-7964-EF49-9795-38B96252F730}"/>
              </a:ext>
            </a:extLst>
          </p:cNvPr>
          <p:cNvPicPr>
            <a:picLocks noChangeAspect="1"/>
          </p:cNvPicPr>
          <p:nvPr/>
        </p:nvPicPr>
        <p:blipFill>
          <a:blip r:embed="rId5"/>
          <a:stretch>
            <a:fillRect/>
          </a:stretch>
        </p:blipFill>
        <p:spPr>
          <a:xfrm>
            <a:off x="4441835" y="4366344"/>
            <a:ext cx="2392511" cy="2392511"/>
          </a:xfrm>
          <a:prstGeom prst="rect">
            <a:avLst/>
          </a:prstGeom>
        </p:spPr>
      </p:pic>
      <p:pic>
        <p:nvPicPr>
          <p:cNvPr id="6" name="Picture 5">
            <a:extLst>
              <a:ext uri="{FF2B5EF4-FFF2-40B4-BE49-F238E27FC236}">
                <a16:creationId xmlns:a16="http://schemas.microsoft.com/office/drawing/2014/main" id="{BE46C276-B0EA-8E49-B064-421355695A87}"/>
              </a:ext>
            </a:extLst>
          </p:cNvPr>
          <p:cNvPicPr>
            <a:picLocks noChangeAspect="1"/>
          </p:cNvPicPr>
          <p:nvPr/>
        </p:nvPicPr>
        <p:blipFill>
          <a:blip r:embed="rId6"/>
          <a:stretch>
            <a:fillRect/>
          </a:stretch>
        </p:blipFill>
        <p:spPr>
          <a:xfrm>
            <a:off x="457200" y="4366344"/>
            <a:ext cx="2057400" cy="2057400"/>
          </a:xfrm>
          <a:prstGeom prst="rect">
            <a:avLst/>
          </a:prstGeom>
        </p:spPr>
      </p:pic>
    </p:spTree>
    <p:extLst>
      <p:ext uri="{BB962C8B-B14F-4D97-AF65-F5344CB8AC3E}">
        <p14:creationId xmlns:p14="http://schemas.microsoft.com/office/powerpoint/2010/main" val="127265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Speedo Team Suits</a:t>
            </a:r>
          </a:p>
        </p:txBody>
      </p:sp>
      <p:sp>
        <p:nvSpPr>
          <p:cNvPr id="5" name="Rectangle 4"/>
          <p:cNvSpPr/>
          <p:nvPr/>
        </p:nvSpPr>
        <p:spPr>
          <a:xfrm rot="19778670">
            <a:off x="548974" y="4565218"/>
            <a:ext cx="2881873" cy="1446550"/>
          </a:xfrm>
          <a:prstGeom prst="rect">
            <a:avLst/>
          </a:prstGeom>
        </p:spPr>
        <p:txBody>
          <a:bodyPr wrap="square">
            <a:spAutoFit/>
          </a:bodyPr>
          <a:lstStyle/>
          <a:p>
            <a:pPr lvl="0"/>
            <a:r>
              <a:rPr lang="en-US" sz="4400" b="1" dirty="0">
                <a:solidFill>
                  <a:prstClr val="black"/>
                </a:solidFill>
                <a:latin typeface="Jokerman" panose="04090605060D06020702" pitchFamily="82" charset="0"/>
              </a:rPr>
              <a:t>Racing in style !</a:t>
            </a:r>
          </a:p>
        </p:txBody>
      </p:sp>
      <p:sp>
        <p:nvSpPr>
          <p:cNvPr id="3" name="Content Placeholder 2"/>
          <p:cNvSpPr>
            <a:spLocks noGrp="1"/>
          </p:cNvSpPr>
          <p:nvPr>
            <p:ph idx="1"/>
          </p:nvPr>
        </p:nvSpPr>
        <p:spPr>
          <a:xfrm>
            <a:off x="872067" y="2675467"/>
            <a:ext cx="7408333" cy="3450696"/>
          </a:xfrm>
          <a:noFill/>
        </p:spPr>
        <p:txBody>
          <a:bodyPr/>
          <a:lstStyle/>
          <a:p>
            <a:r>
              <a:rPr lang="en-US" dirty="0"/>
              <a:t>Suits will be black and blue without logo. Boys will have choice of jammers or briefs. Visit our team store through Swimmers Network for the suits and more!</a:t>
            </a:r>
          </a:p>
        </p:txBody>
      </p:sp>
      <p:pic>
        <p:nvPicPr>
          <p:cNvPr id="4" name="Picture 3">
            <a:extLst>
              <a:ext uri="{FF2B5EF4-FFF2-40B4-BE49-F238E27FC236}">
                <a16:creationId xmlns:a16="http://schemas.microsoft.com/office/drawing/2014/main" id="{B8A4227D-2502-1F44-B6BD-CCCD5D8D3167}"/>
              </a:ext>
            </a:extLst>
          </p:cNvPr>
          <p:cNvPicPr>
            <a:picLocks noChangeAspect="1"/>
          </p:cNvPicPr>
          <p:nvPr/>
        </p:nvPicPr>
        <p:blipFill rotWithShape="1">
          <a:blip r:embed="rId2"/>
          <a:srcRect l="11864" t="4783" r="6779" b="23912"/>
          <a:stretch/>
        </p:blipFill>
        <p:spPr>
          <a:xfrm>
            <a:off x="7612364" y="4648200"/>
            <a:ext cx="1303036" cy="1669514"/>
          </a:xfrm>
          <a:prstGeom prst="rect">
            <a:avLst/>
          </a:prstGeom>
        </p:spPr>
      </p:pic>
      <p:pic>
        <p:nvPicPr>
          <p:cNvPr id="6" name="Picture 5">
            <a:extLst>
              <a:ext uri="{FF2B5EF4-FFF2-40B4-BE49-F238E27FC236}">
                <a16:creationId xmlns:a16="http://schemas.microsoft.com/office/drawing/2014/main" id="{77A4BAC9-7F3A-2B41-B1FA-5272E1234B02}"/>
              </a:ext>
            </a:extLst>
          </p:cNvPr>
          <p:cNvPicPr>
            <a:picLocks noChangeAspect="1"/>
          </p:cNvPicPr>
          <p:nvPr/>
        </p:nvPicPr>
        <p:blipFill rotWithShape="1">
          <a:blip r:embed="rId3"/>
          <a:srcRect t="4783" b="23912"/>
          <a:stretch/>
        </p:blipFill>
        <p:spPr>
          <a:xfrm>
            <a:off x="2936269" y="4648200"/>
            <a:ext cx="4302731" cy="1669514"/>
          </a:xfrm>
          <a:prstGeom prst="rect">
            <a:avLst/>
          </a:prstGeom>
        </p:spPr>
      </p:pic>
    </p:spTree>
    <p:extLst>
      <p:ext uri="{BB962C8B-B14F-4D97-AF65-F5344CB8AC3E}">
        <p14:creationId xmlns:p14="http://schemas.microsoft.com/office/powerpoint/2010/main" val="8347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500" i="1" dirty="0"/>
              <a:t>September 4</a:t>
            </a:r>
            <a:r>
              <a:rPr lang="en-US" sz="2500" i="1" baseline="30000" dirty="0"/>
              <a:t>th</a:t>
            </a:r>
            <a:r>
              <a:rPr lang="en-US" sz="2500" i="1" dirty="0"/>
              <a:t> - Kickoff Meeting (6:30pm)</a:t>
            </a:r>
          </a:p>
          <a:p>
            <a:r>
              <a:rPr lang="en-US" sz="2500" i="1" dirty="0"/>
              <a:t>September 13</a:t>
            </a:r>
            <a:r>
              <a:rPr lang="en-US" sz="2500" i="1" baseline="30000" dirty="0"/>
              <a:t>th</a:t>
            </a:r>
            <a:r>
              <a:rPr lang="en-US" sz="2500" i="1" dirty="0"/>
              <a:t> - New Member meeting (6:15pm)</a:t>
            </a:r>
          </a:p>
          <a:p>
            <a:r>
              <a:rPr lang="en-US" sz="2500" i="1" dirty="0"/>
              <a:t>September 18</a:t>
            </a:r>
            <a:r>
              <a:rPr lang="en-US" sz="2500" i="1" baseline="30000" dirty="0"/>
              <a:t>th</a:t>
            </a:r>
            <a:r>
              <a:rPr lang="en-US" sz="2500" i="1" dirty="0"/>
              <a:t> – Swimsuit fittings (4pm)</a:t>
            </a:r>
          </a:p>
          <a:p>
            <a:r>
              <a:rPr lang="en-US" sz="2500" dirty="0"/>
              <a:t>September 29</a:t>
            </a:r>
            <a:r>
              <a:rPr lang="en-US" sz="2500" baseline="30000" dirty="0"/>
              <a:t>th</a:t>
            </a:r>
            <a:r>
              <a:rPr lang="en-US" sz="2500" dirty="0"/>
              <a:t> – Blue Black Meet (12pm)</a:t>
            </a:r>
          </a:p>
          <a:p>
            <a:r>
              <a:rPr lang="en-US" sz="2500" dirty="0"/>
              <a:t>October 2</a:t>
            </a:r>
            <a:r>
              <a:rPr lang="en-US" sz="2500" baseline="30000" dirty="0"/>
              <a:t>nd</a:t>
            </a:r>
            <a:r>
              <a:rPr lang="en-US" sz="2500" dirty="0"/>
              <a:t> – Safe Sport (7:30pm)</a:t>
            </a:r>
          </a:p>
          <a:p>
            <a:r>
              <a:rPr lang="en-US" sz="2500" dirty="0"/>
              <a:t>October 9</a:t>
            </a:r>
            <a:r>
              <a:rPr lang="en-US" sz="2500" baseline="30000" dirty="0"/>
              <a:t>th</a:t>
            </a:r>
            <a:r>
              <a:rPr lang="en-US" sz="2500" dirty="0"/>
              <a:t> - Team Photo day (mandatory 4:45pm)</a:t>
            </a:r>
          </a:p>
          <a:p>
            <a:r>
              <a:rPr lang="en-US" sz="2500" dirty="0"/>
              <a:t>October 13th – 14th - First Splash</a:t>
            </a:r>
          </a:p>
          <a:p>
            <a:r>
              <a:rPr lang="en-US" sz="2500" dirty="0"/>
              <a:t>October 20</a:t>
            </a:r>
            <a:r>
              <a:rPr lang="en-US" sz="2500" baseline="30000" dirty="0"/>
              <a:t>th</a:t>
            </a:r>
            <a:r>
              <a:rPr lang="en-US" sz="2500" dirty="0"/>
              <a:t> – 21</a:t>
            </a:r>
            <a:r>
              <a:rPr lang="en-US" sz="2500" baseline="30000" dirty="0"/>
              <a:t>st</a:t>
            </a:r>
            <a:r>
              <a:rPr lang="en-US" sz="2500" dirty="0"/>
              <a:t> – Hosting Mini-Distance Meet</a:t>
            </a:r>
          </a:p>
          <a:p>
            <a:endParaRPr lang="en-US" dirty="0"/>
          </a:p>
        </p:txBody>
      </p:sp>
      <p:sp>
        <p:nvSpPr>
          <p:cNvPr id="3" name="Title 2"/>
          <p:cNvSpPr>
            <a:spLocks noGrp="1"/>
          </p:cNvSpPr>
          <p:nvPr>
            <p:ph type="title"/>
          </p:nvPr>
        </p:nvSpPr>
        <p:spPr/>
        <p:txBody>
          <a:bodyPr/>
          <a:lstStyle/>
          <a:p>
            <a:r>
              <a:rPr lang="en-US" dirty="0"/>
              <a:t>Key Dates</a:t>
            </a:r>
          </a:p>
        </p:txBody>
      </p:sp>
    </p:spTree>
    <p:extLst>
      <p:ext uri="{BB962C8B-B14F-4D97-AF65-F5344CB8AC3E}">
        <p14:creationId xmlns:p14="http://schemas.microsoft.com/office/powerpoint/2010/main" val="377775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10363" cy="1143000"/>
          </a:xfrm>
        </p:spPr>
        <p:txBody>
          <a:bodyPr>
            <a:normAutofit fontScale="90000"/>
          </a:bodyPr>
          <a:lstStyle/>
          <a:p>
            <a:r>
              <a:rPr lang="en-US" sz="3600" dirty="0"/>
              <a:t>2018 Short Course (SC) </a:t>
            </a:r>
            <a:br>
              <a:rPr lang="en-US" sz="3600" dirty="0"/>
            </a:br>
            <a:r>
              <a:rPr lang="en-US" sz="3600" dirty="0"/>
              <a:t>Meet Schedule</a:t>
            </a:r>
          </a:p>
        </p:txBody>
      </p:sp>
      <p:sp>
        <p:nvSpPr>
          <p:cNvPr id="3" name="Content Placeholder 2"/>
          <p:cNvSpPr>
            <a:spLocks noGrp="1"/>
          </p:cNvSpPr>
          <p:nvPr>
            <p:ph idx="1"/>
          </p:nvPr>
        </p:nvSpPr>
        <p:spPr>
          <a:xfrm>
            <a:off x="381000" y="2514600"/>
            <a:ext cx="8506959" cy="3657600"/>
          </a:xfrm>
        </p:spPr>
        <p:txBody>
          <a:bodyPr>
            <a:normAutofit fontScale="92500" lnSpcReduction="20000"/>
          </a:bodyPr>
          <a:lstStyle/>
          <a:p>
            <a:r>
              <a:rPr lang="en-US" dirty="0"/>
              <a:t>Sept 29		Black &amp; Blue Meet (SVSC)</a:t>
            </a:r>
          </a:p>
          <a:p>
            <a:r>
              <a:rPr lang="en-US" dirty="0"/>
              <a:t>Oct 13-14		First Splash</a:t>
            </a:r>
          </a:p>
          <a:p>
            <a:r>
              <a:rPr lang="en-US" dirty="0"/>
              <a:t>Oct 20-21		Mini/Distance Meet (SVSC)</a:t>
            </a:r>
          </a:p>
          <a:p>
            <a:r>
              <a:rPr lang="en-US" dirty="0"/>
              <a:t>Nov 3-4		BB &amp; Faster (Moon)</a:t>
            </a:r>
          </a:p>
          <a:p>
            <a:r>
              <a:rPr lang="en-US" dirty="0"/>
              <a:t>Nov 10-11		B &amp; Slower (MLAC)</a:t>
            </a:r>
          </a:p>
          <a:p>
            <a:r>
              <a:rPr lang="en-US" dirty="0"/>
              <a:t>Nov 16-18		Braun Travel Meet</a:t>
            </a:r>
          </a:p>
          <a:p>
            <a:r>
              <a:rPr lang="en-US" dirty="0"/>
              <a:t>Dec 1-2		BB &amp; Faster/</a:t>
            </a:r>
            <a:r>
              <a:rPr lang="en-US" dirty="0" err="1"/>
              <a:t>Dist</a:t>
            </a:r>
            <a:r>
              <a:rPr lang="en-US" dirty="0"/>
              <a:t> (BPR)</a:t>
            </a:r>
          </a:p>
          <a:p>
            <a:r>
              <a:rPr lang="en-US" dirty="0"/>
              <a:t>Dec 5-9		USA Jr. Nationals (NC)</a:t>
            </a:r>
          </a:p>
          <a:p>
            <a:r>
              <a:rPr lang="en-US" dirty="0"/>
              <a:t>Dec 8-9		B &amp; Slower/Mini (SFAC)</a:t>
            </a:r>
          </a:p>
          <a:p>
            <a:r>
              <a:rPr lang="en-US" dirty="0"/>
              <a:t>Dec 13-16		Christmas Meet (TPIT)</a:t>
            </a:r>
          </a:p>
          <a:p>
            <a:pPr marL="0" indent="0">
              <a:buNone/>
            </a:pPr>
            <a:endParaRPr lang="en-US" dirty="0"/>
          </a:p>
          <a:p>
            <a:endParaRPr lang="en-US" dirty="0"/>
          </a:p>
        </p:txBody>
      </p:sp>
      <p:pic>
        <p:nvPicPr>
          <p:cNvPr id="3074" name="Picture 2" descr="C:\Users\Brian\AppData\Local\Microsoft\Windows\Temporary Internet Files\Content.IE5\GR70764B\MC9003499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26572"/>
            <a:ext cx="1801812"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1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458200" cy="4343400"/>
          </a:xfrm>
        </p:spPr>
        <p:txBody>
          <a:bodyPr>
            <a:noAutofit/>
          </a:bodyPr>
          <a:lstStyle/>
          <a:p>
            <a:r>
              <a:rPr lang="en-US" dirty="0"/>
              <a:t>Jan 12-13		Open Meet (BPR)</a:t>
            </a:r>
          </a:p>
          <a:p>
            <a:r>
              <a:rPr lang="en-US" dirty="0"/>
              <a:t>Jan 19-20		Mini/Distance (NHA)</a:t>
            </a:r>
          </a:p>
          <a:p>
            <a:r>
              <a:rPr lang="en-US" dirty="0"/>
              <a:t>Jan 25-27		IMX Games (University of Maryland)</a:t>
            </a:r>
          </a:p>
          <a:p>
            <a:pPr fontAlgn="b"/>
            <a:r>
              <a:rPr lang="en-US" dirty="0"/>
              <a:t>Feb 9-10		Single Age Meet (ANSC)</a:t>
            </a:r>
          </a:p>
          <a:p>
            <a:pPr fontAlgn="b"/>
            <a:r>
              <a:rPr lang="en-US" dirty="0"/>
              <a:t>Feb 16-17		Mini Champs (10 and under)</a:t>
            </a:r>
          </a:p>
          <a:p>
            <a:pPr fontAlgn="b"/>
            <a:r>
              <a:rPr lang="en-US" dirty="0"/>
              <a:t>Feb 22-24		Silver Champs (WAAC)</a:t>
            </a:r>
          </a:p>
          <a:p>
            <a:pPr fontAlgn="b"/>
            <a:r>
              <a:rPr lang="en-US" dirty="0"/>
              <a:t>Mar 7-9		AMS Junior Olympic Champs (TPIT)</a:t>
            </a:r>
          </a:p>
          <a:p>
            <a:pPr fontAlgn="b"/>
            <a:r>
              <a:rPr lang="en-US" dirty="0"/>
              <a:t>Mar 23-24		Last Splash (PRA)</a:t>
            </a:r>
          </a:p>
        </p:txBody>
      </p:sp>
      <p:sp>
        <p:nvSpPr>
          <p:cNvPr id="6" name="Title 1">
            <a:extLst>
              <a:ext uri="{FF2B5EF4-FFF2-40B4-BE49-F238E27FC236}">
                <a16:creationId xmlns:a16="http://schemas.microsoft.com/office/drawing/2014/main" id="{F89D509B-A3E9-5A48-8626-8D4B81A0347C}"/>
              </a:ext>
            </a:extLst>
          </p:cNvPr>
          <p:cNvSpPr>
            <a:spLocks noGrp="1"/>
          </p:cNvSpPr>
          <p:nvPr>
            <p:ph type="title"/>
          </p:nvPr>
        </p:nvSpPr>
        <p:spPr>
          <a:xfrm>
            <a:off x="457200" y="228600"/>
            <a:ext cx="6710363" cy="1143000"/>
          </a:xfrm>
        </p:spPr>
        <p:txBody>
          <a:bodyPr>
            <a:normAutofit fontScale="90000"/>
          </a:bodyPr>
          <a:lstStyle/>
          <a:p>
            <a:r>
              <a:rPr lang="en-US" sz="3600" dirty="0"/>
              <a:t>2019 Short Course (SC) </a:t>
            </a:r>
            <a:br>
              <a:rPr lang="en-US" sz="3600" dirty="0"/>
            </a:br>
            <a:r>
              <a:rPr lang="en-US" sz="3600" dirty="0"/>
              <a:t>Meet Schedule</a:t>
            </a:r>
          </a:p>
        </p:txBody>
      </p:sp>
      <p:pic>
        <p:nvPicPr>
          <p:cNvPr id="7" name="Picture 2" descr="C:\Users\Brian\AppData\Local\Microsoft\Windows\Temporary Internet Files\Content.IE5\GR70764B\MC900349979[1].wmf">
            <a:extLst>
              <a:ext uri="{FF2B5EF4-FFF2-40B4-BE49-F238E27FC236}">
                <a16:creationId xmlns:a16="http://schemas.microsoft.com/office/drawing/2014/main" id="{D5BA8136-50DD-E740-BEDA-6508FE580E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26572"/>
            <a:ext cx="1801812"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37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 Contact info</a:t>
            </a:r>
          </a:p>
        </p:txBody>
      </p:sp>
      <p:sp>
        <p:nvSpPr>
          <p:cNvPr id="3" name="Content Placeholder 2"/>
          <p:cNvSpPr>
            <a:spLocks noGrp="1"/>
          </p:cNvSpPr>
          <p:nvPr>
            <p:ph idx="1"/>
          </p:nvPr>
        </p:nvSpPr>
        <p:spPr/>
        <p:txBody>
          <a:bodyPr/>
          <a:lstStyle/>
          <a:p>
            <a:r>
              <a:rPr lang="en-US" dirty="0"/>
              <a:t>Email is the best </a:t>
            </a:r>
          </a:p>
          <a:p>
            <a:pPr lvl="1"/>
            <a:r>
              <a:rPr lang="en-US" dirty="0">
                <a:hlinkClick r:id="rId2"/>
              </a:rPr>
              <a:t>Briandavidblackwell@yahoo.com</a:t>
            </a:r>
            <a:endParaRPr lang="en-US" dirty="0"/>
          </a:p>
          <a:p>
            <a:pPr lvl="1"/>
            <a:r>
              <a:rPr lang="en-US" dirty="0"/>
              <a:t>All Coaches can be reached by email</a:t>
            </a:r>
          </a:p>
          <a:p>
            <a:pPr lvl="1"/>
            <a:r>
              <a:rPr lang="en-US" dirty="0"/>
              <a:t>Link by Name on the Coach Page on our website</a:t>
            </a:r>
          </a:p>
          <a:p>
            <a:pPr lvl="1"/>
            <a:r>
              <a:rPr lang="en-US" dirty="0">
                <a:solidFill>
                  <a:srgbClr val="FF0000"/>
                </a:solidFill>
              </a:rPr>
              <a:t>Please allow at least 72 hours for a response</a:t>
            </a:r>
          </a:p>
          <a:p>
            <a:pPr marL="457200" lvl="1" indent="0">
              <a:buNone/>
            </a:pPr>
            <a:endParaRPr lang="en-US" dirty="0">
              <a:solidFill>
                <a:srgbClr val="FF0000"/>
              </a:solidFill>
            </a:endParaRPr>
          </a:p>
          <a:p>
            <a:pPr lvl="1"/>
            <a:endParaRPr lang="en-US" dirty="0"/>
          </a:p>
        </p:txBody>
      </p:sp>
    </p:spTree>
    <p:extLst>
      <p:ext uri="{BB962C8B-B14F-4D97-AF65-F5344CB8AC3E}">
        <p14:creationId xmlns:p14="http://schemas.microsoft.com/office/powerpoint/2010/main" val="10347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Available on SVSC website</a:t>
            </a:r>
          </a:p>
        </p:txBody>
      </p:sp>
      <p:sp>
        <p:nvSpPr>
          <p:cNvPr id="3" name="Title 2"/>
          <p:cNvSpPr>
            <a:spLocks noGrp="1"/>
          </p:cNvSpPr>
          <p:nvPr>
            <p:ph type="title"/>
          </p:nvPr>
        </p:nvSpPr>
        <p:spPr/>
        <p:txBody>
          <a:bodyPr/>
          <a:lstStyle/>
          <a:p>
            <a:r>
              <a:rPr lang="en-US" dirty="0"/>
              <a:t>Survival Handbook</a:t>
            </a:r>
          </a:p>
        </p:txBody>
      </p:sp>
    </p:spTree>
    <p:extLst>
      <p:ext uri="{BB962C8B-B14F-4D97-AF65-F5344CB8AC3E}">
        <p14:creationId xmlns:p14="http://schemas.microsoft.com/office/powerpoint/2010/main" val="197242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Mentors</a:t>
            </a:r>
          </a:p>
        </p:txBody>
      </p:sp>
      <p:pic>
        <p:nvPicPr>
          <p:cNvPr id="2052" name="Picture 4" descr="C:\Users\wilsot07\AppData\Local\Microsoft\Windows\Temporary Internet Files\Content.IE5\BVMZEIJ6\Ment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43200"/>
            <a:ext cx="816077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5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r>
              <a:rPr lang="en-US" dirty="0"/>
              <a:t>Register (if not already complete)</a:t>
            </a:r>
          </a:p>
          <a:p>
            <a:r>
              <a:rPr lang="en-US" dirty="0"/>
              <a:t>Sign up for Blue Black meet </a:t>
            </a:r>
            <a:r>
              <a:rPr lang="en-US" i="1" dirty="0"/>
              <a:t>(&amp; Mini-Distance Meet)</a:t>
            </a:r>
          </a:p>
          <a:p>
            <a:r>
              <a:rPr lang="en-US" dirty="0"/>
              <a:t>Add all meets to your family calendar</a:t>
            </a:r>
          </a:p>
          <a:p>
            <a:r>
              <a:rPr lang="en-US" dirty="0"/>
              <a:t>Review survival handbook</a:t>
            </a:r>
          </a:p>
          <a:p>
            <a:r>
              <a:rPr lang="en-US" dirty="0"/>
              <a:t>Wait for your mentor to reach out to you over the next week</a:t>
            </a:r>
          </a:p>
        </p:txBody>
      </p:sp>
      <p:sp>
        <p:nvSpPr>
          <p:cNvPr id="3" name="Title 2"/>
          <p:cNvSpPr>
            <a:spLocks noGrp="1"/>
          </p:cNvSpPr>
          <p:nvPr>
            <p:ph type="title"/>
          </p:nvPr>
        </p:nvSpPr>
        <p:spPr/>
        <p:txBody>
          <a:bodyPr>
            <a:normAutofit fontScale="90000"/>
          </a:bodyPr>
          <a:lstStyle/>
          <a:p>
            <a:r>
              <a:rPr lang="en-US" dirty="0"/>
              <a:t>Leaving this meeting… </a:t>
            </a:r>
            <a:br>
              <a:rPr lang="en-US" dirty="0"/>
            </a:br>
            <a:r>
              <a:rPr lang="en-US" dirty="0"/>
              <a:t>your next steps</a:t>
            </a:r>
          </a:p>
        </p:txBody>
      </p:sp>
    </p:spTree>
    <p:extLst>
      <p:ext uri="{BB962C8B-B14F-4D97-AF65-F5344CB8AC3E}">
        <p14:creationId xmlns:p14="http://schemas.microsoft.com/office/powerpoint/2010/main" val="254135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Welcome &amp; Introduction</a:t>
            </a:r>
          </a:p>
          <a:p>
            <a:r>
              <a:rPr lang="en-US" dirty="0"/>
              <a:t>Vision &amp; Mission</a:t>
            </a:r>
          </a:p>
          <a:p>
            <a:r>
              <a:rPr lang="en-US" dirty="0"/>
              <a:t>Team Unify SVSC Website</a:t>
            </a:r>
          </a:p>
          <a:p>
            <a:r>
              <a:rPr lang="en-US" dirty="0"/>
              <a:t>Parent Expectations</a:t>
            </a:r>
          </a:p>
          <a:p>
            <a:r>
              <a:rPr lang="en-US" dirty="0"/>
              <a:t>Equipment</a:t>
            </a:r>
          </a:p>
          <a:p>
            <a:r>
              <a:rPr lang="en-US" dirty="0"/>
              <a:t>Key Dates</a:t>
            </a:r>
          </a:p>
          <a:p>
            <a:r>
              <a:rPr lang="en-US" dirty="0"/>
              <a:t>Mentors</a:t>
            </a:r>
          </a:p>
          <a:p>
            <a:r>
              <a:rPr lang="en-US" dirty="0"/>
              <a:t>Q&amp;A</a:t>
            </a:r>
          </a:p>
        </p:txBody>
      </p:sp>
      <p:sp>
        <p:nvSpPr>
          <p:cNvPr id="3" name="Title 2"/>
          <p:cNvSpPr>
            <a:spLocks noGrp="1"/>
          </p:cNvSpPr>
          <p:nvPr>
            <p:ph type="title"/>
          </p:nvPr>
        </p:nvSpPr>
        <p:spPr/>
        <p:txBody>
          <a:bodyPr>
            <a:normAutofit fontScale="90000"/>
          </a:bodyPr>
          <a:lstStyle/>
          <a:p>
            <a:r>
              <a:rPr lang="en-US" dirty="0"/>
              <a:t>SVSC New Member Meeting Agenda</a:t>
            </a:r>
          </a:p>
        </p:txBody>
      </p:sp>
    </p:spTree>
    <p:extLst>
      <p:ext uri="{BB962C8B-B14F-4D97-AF65-F5344CB8AC3E}">
        <p14:creationId xmlns:p14="http://schemas.microsoft.com/office/powerpoint/2010/main" val="203129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 &amp; A</a:t>
            </a:r>
          </a:p>
        </p:txBody>
      </p:sp>
      <p:pic>
        <p:nvPicPr>
          <p:cNvPr id="1026" name="Picture 2" descr="C:\Users\wilsot07\AppData\Local\Microsoft\Windows\Temporary Internet Files\Content.IE5\58IM2OEG\3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2514600"/>
            <a:ext cx="34480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4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3657600"/>
            <a:ext cx="7408333" cy="3450696"/>
          </a:xfrm>
        </p:spPr>
        <p:txBody>
          <a:bodyPr>
            <a:normAutofit/>
          </a:bodyPr>
          <a:lstStyle/>
          <a:p>
            <a:pPr algn="ctr"/>
            <a:r>
              <a:rPr lang="en-US" sz="4800" dirty="0"/>
              <a:t>It’s a 1650 not a 50!</a:t>
            </a:r>
          </a:p>
        </p:txBody>
      </p:sp>
      <p:sp>
        <p:nvSpPr>
          <p:cNvPr id="3" name="Title 2"/>
          <p:cNvSpPr>
            <a:spLocks noGrp="1"/>
          </p:cNvSpPr>
          <p:nvPr>
            <p:ph type="title"/>
          </p:nvPr>
        </p:nvSpPr>
        <p:spPr/>
        <p:txBody>
          <a:bodyPr/>
          <a:lstStyle/>
          <a:p>
            <a:r>
              <a:rPr lang="en-US" dirty="0"/>
              <a:t>Parting Thought</a:t>
            </a:r>
          </a:p>
        </p:txBody>
      </p:sp>
      <p:sp>
        <p:nvSpPr>
          <p:cNvPr id="4" name="Content Placeholder 1"/>
          <p:cNvSpPr txBox="1">
            <a:spLocks/>
          </p:cNvSpPr>
          <p:nvPr/>
        </p:nvSpPr>
        <p:spPr>
          <a:xfrm>
            <a:off x="838200" y="2789871"/>
            <a:ext cx="8153400"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4800" dirty="0"/>
              <a:t>It’s a marathon not a sprint.</a:t>
            </a:r>
          </a:p>
        </p:txBody>
      </p:sp>
      <p:pic>
        <p:nvPicPr>
          <p:cNvPr id="5" name="Picture 3" descr="C:\Users\Owner\AppData\Local\Microsoft\Windows\Temporary Internet Files\Content.IE5\ZNI2V112\MM900303468[1].gif"/>
          <p:cNvPicPr>
            <a:picLocks noChangeAspect="1" noChangeArrowheads="1" noCrop="1"/>
          </p:cNvPicPr>
          <p:nvPr/>
        </p:nvPicPr>
        <p:blipFill>
          <a:blip r:embed="rId2" cstate="print"/>
          <a:srcRect/>
          <a:stretch>
            <a:fillRect/>
          </a:stretch>
        </p:blipFill>
        <p:spPr bwMode="auto">
          <a:xfrm>
            <a:off x="3810000" y="4925786"/>
            <a:ext cx="1905000" cy="1143000"/>
          </a:xfrm>
          <a:prstGeom prst="rect">
            <a:avLst/>
          </a:prstGeom>
          <a:noFill/>
        </p:spPr>
      </p:pic>
    </p:spTree>
    <p:extLst>
      <p:ext uri="{BB962C8B-B14F-4D97-AF65-F5344CB8AC3E}">
        <p14:creationId xmlns:p14="http://schemas.microsoft.com/office/powerpoint/2010/main" val="210874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lgn="ctr">
              <a:buNone/>
            </a:pPr>
            <a:r>
              <a:rPr lang="en-US" sz="4000" dirty="0"/>
              <a:t>Like us on Facebook and our website is </a:t>
            </a:r>
            <a:r>
              <a:rPr lang="en-US" sz="4000" b="1" dirty="0">
                <a:solidFill>
                  <a:srgbClr val="0070C0"/>
                </a:solidFill>
              </a:rPr>
              <a:t>swimsvsc.org</a:t>
            </a:r>
            <a:r>
              <a:rPr lang="en-US" dirty="0"/>
              <a:t>.</a:t>
            </a:r>
          </a:p>
          <a:p>
            <a:pPr marL="0" indent="0">
              <a:buNone/>
            </a:pPr>
            <a:r>
              <a:rPr lang="en-US" dirty="0"/>
              <a:t>***When in doubt, refer to Event Tab &amp;/or Calendar tab</a:t>
            </a:r>
          </a:p>
          <a:p>
            <a:pPr marL="0" indent="0">
              <a:buNone/>
            </a:pPr>
            <a:r>
              <a:rPr lang="en-US" dirty="0"/>
              <a:t>***School District asks SVSC not to park or drop off in the area in front of the Natatorium (no right turn)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90272"/>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128297"/>
            <a:ext cx="11239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099" y="1485900"/>
            <a:ext cx="21431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transitionmarketing.files.wordpress.com/2012/06/twitter.png"/>
          <p:cNvPicPr/>
          <p:nvPr/>
        </p:nvPicPr>
        <p:blipFill>
          <a:blip r:embed="rId5">
            <a:extLst>
              <a:ext uri="{28A0092B-C50C-407E-A947-70E740481C1C}">
                <a14:useLocalDpi xmlns:a14="http://schemas.microsoft.com/office/drawing/2010/main" val="0"/>
              </a:ext>
            </a:extLst>
          </a:blip>
          <a:srcRect/>
          <a:stretch>
            <a:fillRect/>
          </a:stretch>
        </p:blipFill>
        <p:spPr bwMode="auto">
          <a:xfrm>
            <a:off x="6340736" y="2009940"/>
            <a:ext cx="1771650" cy="1771650"/>
          </a:xfrm>
          <a:prstGeom prst="rect">
            <a:avLst/>
          </a:prstGeom>
          <a:noFill/>
          <a:ln>
            <a:noFill/>
          </a:ln>
        </p:spPr>
      </p:pic>
    </p:spTree>
    <p:extLst>
      <p:ext uri="{BB962C8B-B14F-4D97-AF65-F5344CB8AC3E}">
        <p14:creationId xmlns:p14="http://schemas.microsoft.com/office/powerpoint/2010/main" val="253111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look forward to having you as part of our swimming family!</a:t>
            </a:r>
          </a:p>
          <a:p>
            <a:endParaRPr lang="en-US" dirty="0"/>
          </a:p>
          <a:p>
            <a:r>
              <a:rPr lang="en-US" dirty="0"/>
              <a:t>Please reach out with any questions.</a:t>
            </a:r>
          </a:p>
          <a:p>
            <a:endParaRPr lang="en-US" dirty="0"/>
          </a:p>
          <a:p>
            <a:pPr marL="0" indent="0" algn="ctr">
              <a:buNone/>
            </a:pPr>
            <a:r>
              <a:rPr lang="en-US" b="1" dirty="0">
                <a:solidFill>
                  <a:srgbClr val="FF0000"/>
                </a:solidFill>
              </a:rPr>
              <a:t>Brock Seeley</a:t>
            </a:r>
          </a:p>
          <a:p>
            <a:pPr marL="0" indent="0" algn="ctr">
              <a:buNone/>
            </a:pPr>
            <a:r>
              <a:rPr lang="en-US" b="1" dirty="0">
                <a:solidFill>
                  <a:srgbClr val="FF0000"/>
                </a:solidFill>
              </a:rPr>
              <a:t>seeleybrock@gmail.com</a:t>
            </a:r>
          </a:p>
        </p:txBody>
      </p:sp>
      <p:sp>
        <p:nvSpPr>
          <p:cNvPr id="3" name="Title 2"/>
          <p:cNvSpPr>
            <a:spLocks noGrp="1"/>
          </p:cNvSpPr>
          <p:nvPr>
            <p:ph type="title"/>
          </p:nvPr>
        </p:nvSpPr>
        <p:spPr/>
        <p:txBody>
          <a:bodyPr/>
          <a:lstStyle/>
          <a:p>
            <a:r>
              <a:rPr lang="en-US" dirty="0"/>
              <a:t>Thank you for coming!</a:t>
            </a:r>
          </a:p>
        </p:txBody>
      </p:sp>
    </p:spTree>
    <p:extLst>
      <p:ext uri="{BB962C8B-B14F-4D97-AF65-F5344CB8AC3E}">
        <p14:creationId xmlns:p14="http://schemas.microsoft.com/office/powerpoint/2010/main" val="3492954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Practice Times</a:t>
            </a:r>
          </a:p>
        </p:txBody>
      </p:sp>
      <p:sp>
        <p:nvSpPr>
          <p:cNvPr id="3" name="Content Placeholder 2"/>
          <p:cNvSpPr>
            <a:spLocks noGrp="1"/>
          </p:cNvSpPr>
          <p:nvPr>
            <p:ph idx="1"/>
          </p:nvPr>
        </p:nvSpPr>
        <p:spPr>
          <a:xfrm>
            <a:off x="457200" y="1524000"/>
            <a:ext cx="8229600" cy="4953000"/>
          </a:xfrm>
        </p:spPr>
        <p:txBody>
          <a:bodyPr>
            <a:normAutofit fontScale="92500" lnSpcReduction="10000"/>
          </a:bodyPr>
          <a:lstStyle/>
          <a:p>
            <a:pPr>
              <a:buNone/>
            </a:pPr>
            <a:endParaRPr lang="en-US" sz="2200" dirty="0">
              <a:solidFill>
                <a:srgbClr val="FF0000"/>
              </a:solidFill>
            </a:endParaRPr>
          </a:p>
          <a:p>
            <a:pPr>
              <a:buNone/>
            </a:pPr>
            <a:endParaRPr lang="en-US" sz="2200" dirty="0">
              <a:solidFill>
                <a:srgbClr val="FF0000"/>
              </a:solidFill>
            </a:endParaRPr>
          </a:p>
          <a:p>
            <a:pPr>
              <a:buNone/>
            </a:pPr>
            <a:r>
              <a:rPr lang="en-US" sz="2200" dirty="0">
                <a:solidFill>
                  <a:srgbClr val="FF0000"/>
                </a:solidFill>
              </a:rPr>
              <a:t>Practices are canceled on HOME football game nights and Home SV Varsity swim meets – please check the calendar to keep up to date.</a:t>
            </a:r>
          </a:p>
          <a:p>
            <a:r>
              <a:rPr lang="en-US" dirty="0">
                <a:solidFill>
                  <a:schemeClr val="tx2"/>
                </a:solidFill>
              </a:rPr>
              <a:t>Senior  		Mon-Fri 3:00-5:30 pm 						Tues/Thurs 5:30-7:00 am</a:t>
            </a:r>
          </a:p>
          <a:p>
            <a:pPr marL="0" indent="0">
              <a:buNone/>
            </a:pPr>
            <a:r>
              <a:rPr lang="en-US" dirty="0">
                <a:solidFill>
                  <a:schemeClr val="tx2"/>
                </a:solidFill>
              </a:rPr>
              <a:t>			Sat 8:30-11:30 am</a:t>
            </a:r>
          </a:p>
          <a:p>
            <a:pPr marL="0" indent="0">
              <a:buNone/>
            </a:pPr>
            <a:endParaRPr lang="en-US" dirty="0">
              <a:solidFill>
                <a:schemeClr val="tx2"/>
              </a:solidFill>
            </a:endParaRPr>
          </a:p>
          <a:p>
            <a:r>
              <a:rPr lang="en-US" dirty="0"/>
              <a:t>Gold			Mon-Fri 5:00-7:00 pm &amp; Sat 8:30-10:30 am</a:t>
            </a:r>
            <a:r>
              <a:rPr lang="en-US" dirty="0">
                <a:solidFill>
                  <a:schemeClr val="tx2"/>
                </a:solidFill>
              </a:rPr>
              <a:t> 			</a:t>
            </a:r>
          </a:p>
          <a:p>
            <a:r>
              <a:rPr lang="en-US" dirty="0">
                <a:solidFill>
                  <a:schemeClr val="tx2"/>
                </a:solidFill>
              </a:rPr>
              <a:t>Silver 		Mon-Fri 5:00-6:30 pm 			</a:t>
            </a:r>
          </a:p>
          <a:p>
            <a:r>
              <a:rPr lang="en-US" dirty="0">
                <a:solidFill>
                  <a:schemeClr val="tx2"/>
                </a:solidFill>
              </a:rPr>
              <a:t>Bronze		Mon/Tues/Wed/Friday 6:30-7:30 pm</a:t>
            </a:r>
          </a:p>
          <a:p>
            <a:r>
              <a:rPr lang="en-US" dirty="0">
                <a:solidFill>
                  <a:schemeClr val="tx2"/>
                </a:solidFill>
              </a:rPr>
              <a:t>Novice 		Tue/Thurs/Fri 6:30 – 7:30 pm</a:t>
            </a:r>
          </a:p>
          <a:p>
            <a:r>
              <a:rPr lang="en-US" dirty="0">
                <a:solidFill>
                  <a:schemeClr val="tx2"/>
                </a:solidFill>
              </a:rPr>
              <a:t>Intro			Mon/Wed 6:00 – 6:45 pm	</a:t>
            </a:r>
          </a:p>
        </p:txBody>
      </p:sp>
    </p:spTree>
    <p:extLst>
      <p:ext uri="{BB962C8B-B14F-4D97-AF65-F5344CB8AC3E}">
        <p14:creationId xmlns:p14="http://schemas.microsoft.com/office/powerpoint/2010/main" val="189609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SWIM GROUPS</a:t>
            </a:r>
          </a:p>
        </p:txBody>
      </p:sp>
      <p:sp>
        <p:nvSpPr>
          <p:cNvPr id="3" name="Content Placeholder 2"/>
          <p:cNvSpPr>
            <a:spLocks noGrp="1"/>
          </p:cNvSpPr>
          <p:nvPr>
            <p:ph idx="1"/>
          </p:nvPr>
        </p:nvSpPr>
        <p:spPr>
          <a:xfrm>
            <a:off x="457200" y="1447800"/>
            <a:ext cx="8229600" cy="5334000"/>
          </a:xfrm>
        </p:spPr>
        <p:txBody>
          <a:bodyPr>
            <a:normAutofit fontScale="62500" lnSpcReduction="20000"/>
          </a:bodyPr>
          <a:lstStyle/>
          <a:p>
            <a:endParaRPr lang="en-US" dirty="0"/>
          </a:p>
          <a:p>
            <a:endParaRPr lang="en-US" dirty="0"/>
          </a:p>
          <a:p>
            <a:r>
              <a:rPr lang="en-US" dirty="0"/>
              <a:t>Senior	-  2.5 hours x 6 days + 2 mornings</a:t>
            </a:r>
          </a:p>
          <a:p>
            <a:r>
              <a:rPr lang="en-US" dirty="0"/>
              <a:t>Gold	-  2 hours a day x 6 days</a:t>
            </a:r>
          </a:p>
          <a:p>
            <a:r>
              <a:rPr lang="en-US" dirty="0"/>
              <a:t>Silver	-  1.5 hours x  5 days</a:t>
            </a:r>
          </a:p>
          <a:p>
            <a:r>
              <a:rPr lang="en-US" dirty="0"/>
              <a:t>Bronze	-  1 hour x 4 days</a:t>
            </a:r>
          </a:p>
          <a:p>
            <a:r>
              <a:rPr lang="en-US" dirty="0"/>
              <a:t>Novice	-  1 hour x 3 days</a:t>
            </a:r>
          </a:p>
          <a:p>
            <a:r>
              <a:rPr lang="en-US" dirty="0"/>
              <a:t>Intro	- 40 mins x 2 days</a:t>
            </a:r>
          </a:p>
          <a:p>
            <a:pPr marL="0" indent="0">
              <a:buNone/>
            </a:pPr>
            <a:r>
              <a:rPr lang="en-US" dirty="0"/>
              <a:t> </a:t>
            </a:r>
          </a:p>
          <a:p>
            <a:pPr marL="0" indent="0">
              <a:buNone/>
            </a:pPr>
            <a:r>
              <a:rPr lang="en-US" sz="3600" b="1" dirty="0"/>
              <a:t>What this allows will be a group based on these principles:</a:t>
            </a:r>
            <a:r>
              <a:rPr lang="en-US" dirty="0"/>
              <a:t> </a:t>
            </a:r>
          </a:p>
          <a:p>
            <a:r>
              <a:rPr lang="en-US" b="1" dirty="0"/>
              <a:t>Senior</a:t>
            </a:r>
            <a:r>
              <a:rPr lang="en-US" dirty="0"/>
              <a:t> ( in-district/varsity)</a:t>
            </a:r>
          </a:p>
          <a:p>
            <a:r>
              <a:rPr lang="en-US" dirty="0"/>
              <a:t>***Senior practice after school – into Varsity – no longer offer out of district practice from 5-7:30 for out of district swimmers (swim w/ own varsity team Nov 15-March)</a:t>
            </a:r>
          </a:p>
          <a:p>
            <a:r>
              <a:rPr lang="en-US" b="1" dirty="0"/>
              <a:t>Gold</a:t>
            </a:r>
            <a:r>
              <a:rPr lang="en-US" dirty="0"/>
              <a:t> (Advance Age Group - 2 hour practices focus on endurance building, advance level drills and agility/strength development - Highly dedicated only)</a:t>
            </a:r>
          </a:p>
          <a:p>
            <a:r>
              <a:rPr lang="en-US" b="1" dirty="0"/>
              <a:t>Silver</a:t>
            </a:r>
            <a:r>
              <a:rPr lang="en-US" dirty="0"/>
              <a:t> (Intermediate Age Group - 1.5 hour practices 5 days a week - technical advancement of strokes, endurance building and race strategies)</a:t>
            </a:r>
          </a:p>
          <a:p>
            <a:r>
              <a:rPr lang="en-US" b="1" dirty="0"/>
              <a:t>Bronze</a:t>
            </a:r>
            <a:r>
              <a:rPr lang="en-US" dirty="0"/>
              <a:t> (Beginner Age Group - 1 hour practices 4 days a week - further development of strokes, swimming concepts, drills and race strategies)</a:t>
            </a:r>
          </a:p>
          <a:p>
            <a:r>
              <a:rPr lang="en-US" b="1" dirty="0"/>
              <a:t>Novice</a:t>
            </a:r>
            <a:r>
              <a:rPr lang="en-US" dirty="0"/>
              <a:t> (Introduction to Competitive Swimming - Learn to swim program graduates, basic understanding of swimming, starts, turns, intro drills)</a:t>
            </a:r>
          </a:p>
          <a:p>
            <a:r>
              <a:rPr lang="en-US" b="1" dirty="0"/>
              <a:t>Intro</a:t>
            </a:r>
            <a:r>
              <a:rPr lang="en-US" dirty="0"/>
              <a:t> (Introduction to Competitive Swimming – Learn to swim program, begin the understanding of swimming, is the bridge to being ready for the club)</a:t>
            </a:r>
          </a:p>
        </p:txBody>
      </p:sp>
    </p:spTree>
    <p:extLst>
      <p:ext uri="{BB962C8B-B14F-4D97-AF65-F5344CB8AC3E}">
        <p14:creationId xmlns:p14="http://schemas.microsoft.com/office/powerpoint/2010/main" val="837463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Pen</a:t>
            </a:r>
          </a:p>
          <a:p>
            <a:r>
              <a:rPr lang="en-US" dirty="0"/>
              <a:t>LCD projector</a:t>
            </a:r>
          </a:p>
          <a:p>
            <a:r>
              <a:rPr lang="en-US" dirty="0"/>
              <a:t>Laptop</a:t>
            </a:r>
          </a:p>
          <a:p>
            <a:r>
              <a:rPr lang="en-US" dirty="0"/>
              <a:t>Sign in sheet</a:t>
            </a:r>
          </a:p>
          <a:p>
            <a:r>
              <a:rPr lang="en-US" dirty="0"/>
              <a:t>Bring copy of:</a:t>
            </a:r>
          </a:p>
          <a:p>
            <a:pPr lvl="1"/>
            <a:r>
              <a:rPr lang="en-US" dirty="0"/>
              <a:t>Short Course time standards</a:t>
            </a:r>
          </a:p>
          <a:p>
            <a:pPr lvl="1"/>
            <a:endParaRPr lang="en-US" dirty="0"/>
          </a:p>
        </p:txBody>
      </p:sp>
      <p:sp>
        <p:nvSpPr>
          <p:cNvPr id="3" name="Title 2"/>
          <p:cNvSpPr>
            <a:spLocks noGrp="1"/>
          </p:cNvSpPr>
          <p:nvPr>
            <p:ph type="title"/>
          </p:nvPr>
        </p:nvSpPr>
        <p:spPr/>
        <p:txBody>
          <a:bodyPr/>
          <a:lstStyle/>
          <a:p>
            <a:r>
              <a:rPr lang="en-US" dirty="0"/>
              <a:t>Planning</a:t>
            </a:r>
          </a:p>
        </p:txBody>
      </p:sp>
    </p:spTree>
    <p:extLst>
      <p:ext uri="{BB962C8B-B14F-4D97-AF65-F5344CB8AC3E}">
        <p14:creationId xmlns:p14="http://schemas.microsoft.com/office/powerpoint/2010/main" val="156452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28600" y="1371600"/>
            <a:ext cx="8610600" cy="5447645"/>
          </a:xfrm>
          <a:prstGeom prst="rect">
            <a:avLst/>
          </a:prstGeom>
        </p:spPr>
        <p:txBody>
          <a:bodyPr wrap="square">
            <a:spAutoFit/>
          </a:bodyPr>
          <a:lstStyle/>
          <a:p>
            <a:endParaRPr lang="en-US" sz="1200" dirty="0"/>
          </a:p>
          <a:p>
            <a:endParaRPr lang="en-US" sz="1200" dirty="0"/>
          </a:p>
          <a:p>
            <a:endParaRPr lang="en-US" sz="1200" dirty="0"/>
          </a:p>
          <a:p>
            <a:endParaRPr lang="en-US" sz="1200" dirty="0"/>
          </a:p>
          <a:p>
            <a:r>
              <a:rPr lang="en-US" sz="1200" dirty="0"/>
              <a:t>Good Evening,</a:t>
            </a:r>
          </a:p>
          <a:p>
            <a:endParaRPr lang="en-US" sz="1200" dirty="0"/>
          </a:p>
          <a:p>
            <a:r>
              <a:rPr lang="en-US" sz="1200" dirty="0"/>
              <a:t>We sincerely appreciate everyone volunteering their time to mentor the new families/swimmers joining SVSC this year.  Your new family likely attended the new family meeting on Thursday, September 13</a:t>
            </a:r>
            <a:r>
              <a:rPr lang="en-US" sz="1200" baseline="30000" dirty="0"/>
              <a:t>th</a:t>
            </a:r>
            <a:r>
              <a:rPr lang="en-US" sz="1200" dirty="0"/>
              <a:t> from 6:15-7:30pm during Novice practice.  As a mentor, we ask that you contact your assigned family by this Monday, September 17</a:t>
            </a:r>
            <a:r>
              <a:rPr lang="en-US" sz="1200" baseline="30000" dirty="0"/>
              <a:t>th</a:t>
            </a:r>
            <a:r>
              <a:rPr lang="en-US" sz="1200" dirty="0"/>
              <a:t> to introduce yourself and welcome them to the club.  From there, I recommend meeting with them in person to review the information below.</a:t>
            </a:r>
          </a:p>
          <a:p>
            <a:endParaRPr lang="en-US" sz="1200" dirty="0"/>
          </a:p>
          <a:p>
            <a:r>
              <a:rPr lang="en-US" sz="1200" dirty="0"/>
              <a:t>Items that need to be covered:</a:t>
            </a:r>
          </a:p>
          <a:p>
            <a:endParaRPr lang="en-US" sz="1200" dirty="0"/>
          </a:p>
          <a:p>
            <a:r>
              <a:rPr lang="en-US" sz="1200" dirty="0"/>
              <a:t> 1) SVSC Survival Guide (found on the SVSC website) </a:t>
            </a:r>
          </a:p>
          <a:p>
            <a:r>
              <a:rPr lang="en-US" sz="1200" dirty="0"/>
              <a:t> 2) SVSC Website</a:t>
            </a:r>
          </a:p>
          <a:p>
            <a:r>
              <a:rPr lang="en-US" sz="1200" dirty="0"/>
              <a:t> 3) Meet schedule</a:t>
            </a:r>
          </a:p>
          <a:p>
            <a:r>
              <a:rPr lang="en-US" sz="1200" dirty="0"/>
              <a:t> 4) Questions on swim gear both for practice and meets (Team store on Swimmers Network)</a:t>
            </a:r>
          </a:p>
          <a:p>
            <a:endParaRPr lang="en-US" sz="1200" dirty="0"/>
          </a:p>
          <a:p>
            <a:r>
              <a:rPr lang="en-US" sz="1200" dirty="0"/>
              <a:t>The end of everyone's two week trial is this coming in the next few days, so our main goal is to ensure they all feel welcome and all of their questions are answered.</a:t>
            </a:r>
          </a:p>
          <a:p>
            <a:endParaRPr lang="en-US" sz="1200" dirty="0"/>
          </a:p>
          <a:p>
            <a:r>
              <a:rPr lang="en-US" sz="1200" dirty="0"/>
              <a:t>Attached are the mentor assignments.  If you have challenges contacting them or if there are questions, contact myself or one of the board members.</a:t>
            </a:r>
          </a:p>
          <a:p>
            <a:endParaRPr lang="en-US" sz="1200" dirty="0"/>
          </a:p>
          <a:p>
            <a:r>
              <a:rPr lang="en-US" sz="1200" dirty="0"/>
              <a:t>Thanks again for your help.</a:t>
            </a:r>
          </a:p>
          <a:p>
            <a:endParaRPr lang="en-US" sz="1200" dirty="0"/>
          </a:p>
          <a:p>
            <a:r>
              <a:rPr lang="en-US" sz="1200" dirty="0"/>
              <a:t>Best regards,</a:t>
            </a:r>
          </a:p>
          <a:p>
            <a:endParaRPr lang="en-US" sz="1200" dirty="0"/>
          </a:p>
          <a:p>
            <a:r>
              <a:rPr lang="en-US" sz="1200" dirty="0"/>
              <a:t>Brock Seeley</a:t>
            </a:r>
          </a:p>
        </p:txBody>
      </p:sp>
      <p:sp>
        <p:nvSpPr>
          <p:cNvPr id="5" name="Title 4"/>
          <p:cNvSpPr>
            <a:spLocks noGrp="1"/>
          </p:cNvSpPr>
          <p:nvPr>
            <p:ph type="title"/>
          </p:nvPr>
        </p:nvSpPr>
        <p:spPr/>
        <p:txBody>
          <a:bodyPr/>
          <a:lstStyle/>
          <a:p>
            <a:r>
              <a:rPr lang="en-US" dirty="0"/>
              <a:t>Letter to Mentors</a:t>
            </a:r>
          </a:p>
        </p:txBody>
      </p:sp>
    </p:spTree>
    <p:extLst>
      <p:ext uri="{BB962C8B-B14F-4D97-AF65-F5344CB8AC3E}">
        <p14:creationId xmlns:p14="http://schemas.microsoft.com/office/powerpoint/2010/main" val="285887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SVSC Board Members</a:t>
            </a:r>
          </a:p>
        </p:txBody>
      </p:sp>
      <p:sp>
        <p:nvSpPr>
          <p:cNvPr id="3" name="Content Placeholder 2"/>
          <p:cNvSpPr>
            <a:spLocks noGrp="1"/>
          </p:cNvSpPr>
          <p:nvPr>
            <p:ph idx="1"/>
          </p:nvPr>
        </p:nvSpPr>
        <p:spPr>
          <a:xfrm>
            <a:off x="457200" y="2667000"/>
            <a:ext cx="8458200" cy="3810000"/>
          </a:xfrm>
        </p:spPr>
        <p:txBody>
          <a:bodyPr>
            <a:normAutofit/>
          </a:bodyPr>
          <a:lstStyle/>
          <a:p>
            <a:pPr>
              <a:buFont typeface="Courier New" pitchFamily="49" charset="0"/>
              <a:buChar char="o"/>
            </a:pPr>
            <a:r>
              <a:rPr lang="en-US" dirty="0"/>
              <a:t>Tammy Wilson, President</a:t>
            </a:r>
          </a:p>
          <a:p>
            <a:pPr>
              <a:buFont typeface="Courier New" pitchFamily="49" charset="0"/>
              <a:buChar char="o"/>
            </a:pPr>
            <a:r>
              <a:rPr lang="en-US" dirty="0"/>
              <a:t>Tom Donaldson, Vice President</a:t>
            </a:r>
          </a:p>
          <a:p>
            <a:pPr>
              <a:buFont typeface="Courier New" pitchFamily="49" charset="0"/>
              <a:buChar char="o"/>
            </a:pPr>
            <a:r>
              <a:rPr lang="en-US" dirty="0"/>
              <a:t>Gary Dietz, Treasurer</a:t>
            </a:r>
          </a:p>
          <a:p>
            <a:pPr>
              <a:buFont typeface="Courier New" pitchFamily="49" charset="0"/>
              <a:buChar char="o"/>
            </a:pPr>
            <a:r>
              <a:rPr lang="en-US" dirty="0"/>
              <a:t>Robert Kling, Secretary</a:t>
            </a:r>
          </a:p>
          <a:p>
            <a:pPr>
              <a:buFont typeface="Courier New" pitchFamily="49" charset="0"/>
              <a:buChar char="o"/>
            </a:pPr>
            <a:r>
              <a:rPr lang="en-US" dirty="0"/>
              <a:t>Trent Wilson, Registrar</a:t>
            </a:r>
          </a:p>
          <a:p>
            <a:pPr>
              <a:buFont typeface="Courier New" pitchFamily="49" charset="0"/>
              <a:buChar char="o"/>
            </a:pPr>
            <a:r>
              <a:rPr lang="en-US" dirty="0"/>
              <a:t>John Stefanowicz, Board member/AMS treasurer</a:t>
            </a:r>
          </a:p>
          <a:p>
            <a:pPr>
              <a:buFont typeface="Courier New" pitchFamily="49" charset="0"/>
              <a:buChar char="o"/>
            </a:pPr>
            <a:r>
              <a:rPr lang="en-US" dirty="0"/>
              <a:t>Brock Seeley, Board member/New Family Mentorship</a:t>
            </a:r>
          </a:p>
        </p:txBody>
      </p:sp>
    </p:spTree>
    <p:extLst>
      <p:ext uri="{BB962C8B-B14F-4D97-AF65-F5344CB8AC3E}">
        <p14:creationId xmlns:p14="http://schemas.microsoft.com/office/powerpoint/2010/main" val="386480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Courier New" pitchFamily="49" charset="0"/>
              <a:buChar char="o"/>
            </a:pPr>
            <a:r>
              <a:rPr lang="en-US" dirty="0"/>
              <a:t>Brian Blackwell, Head Coach &amp; Senior Coach</a:t>
            </a:r>
          </a:p>
          <a:p>
            <a:pPr>
              <a:buFont typeface="Courier New" pitchFamily="49" charset="0"/>
              <a:buChar char="o"/>
            </a:pPr>
            <a:r>
              <a:rPr lang="en-US" dirty="0"/>
              <a:t>Jeff Gavin, Head Age Group Coach</a:t>
            </a:r>
          </a:p>
          <a:p>
            <a:pPr>
              <a:buFont typeface="Courier New" pitchFamily="49" charset="0"/>
              <a:buChar char="o"/>
            </a:pPr>
            <a:r>
              <a:rPr lang="en-US" dirty="0"/>
              <a:t>Lisa Wilson, Age Group Coach</a:t>
            </a:r>
          </a:p>
          <a:p>
            <a:pPr>
              <a:buFont typeface="Courier New" pitchFamily="49" charset="0"/>
              <a:buChar char="o"/>
            </a:pPr>
            <a:r>
              <a:rPr lang="en-US" dirty="0"/>
              <a:t>Nicole </a:t>
            </a:r>
            <a:r>
              <a:rPr lang="en-US" dirty="0" err="1"/>
              <a:t>Rogos</a:t>
            </a:r>
            <a:r>
              <a:rPr lang="en-US" dirty="0"/>
              <a:t>, Dryland Coach</a:t>
            </a:r>
          </a:p>
          <a:p>
            <a:endParaRPr lang="en-US" dirty="0"/>
          </a:p>
        </p:txBody>
      </p:sp>
      <p:sp>
        <p:nvSpPr>
          <p:cNvPr id="3" name="Title 2"/>
          <p:cNvSpPr>
            <a:spLocks noGrp="1"/>
          </p:cNvSpPr>
          <p:nvPr>
            <p:ph type="title"/>
          </p:nvPr>
        </p:nvSpPr>
        <p:spPr/>
        <p:txBody>
          <a:bodyPr/>
          <a:lstStyle/>
          <a:p>
            <a:r>
              <a:rPr lang="en-US" dirty="0"/>
              <a:t>SVSC Coaches</a:t>
            </a:r>
          </a:p>
        </p:txBody>
      </p:sp>
    </p:spTree>
    <p:extLst>
      <p:ext uri="{BB962C8B-B14F-4D97-AF65-F5344CB8AC3E}">
        <p14:creationId xmlns:p14="http://schemas.microsoft.com/office/powerpoint/2010/main" val="149555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035704"/>
            <a:ext cx="7408333" cy="3450696"/>
          </a:xfrm>
        </p:spPr>
        <p:txBody>
          <a:bodyPr>
            <a:normAutofit/>
          </a:bodyPr>
          <a:lstStyle/>
          <a:p>
            <a:r>
              <a:rPr lang="en-US" dirty="0"/>
              <a:t>What a B, BB, A time was?</a:t>
            </a:r>
          </a:p>
          <a:p>
            <a:r>
              <a:rPr lang="en-US" dirty="0"/>
              <a:t>What does IMX mean?</a:t>
            </a:r>
          </a:p>
          <a:p>
            <a:r>
              <a:rPr lang="en-US" dirty="0"/>
              <a:t>What is the Deck Pass app?</a:t>
            </a:r>
          </a:p>
          <a:p>
            <a:r>
              <a:rPr lang="en-US" dirty="0"/>
              <a:t>What a yellow slip was before the first meet?</a:t>
            </a:r>
          </a:p>
          <a:p>
            <a:r>
              <a:rPr lang="en-US" dirty="0"/>
              <a:t>Why is it not always important that my child comes in first place?</a:t>
            </a:r>
          </a:p>
        </p:txBody>
      </p:sp>
      <p:sp>
        <p:nvSpPr>
          <p:cNvPr id="3" name="Title 2"/>
          <p:cNvSpPr>
            <a:spLocks noGrp="1"/>
          </p:cNvSpPr>
          <p:nvPr>
            <p:ph type="title"/>
          </p:nvPr>
        </p:nvSpPr>
        <p:spPr/>
        <p:txBody>
          <a:bodyPr>
            <a:normAutofit fontScale="90000"/>
          </a:bodyPr>
          <a:lstStyle/>
          <a:p>
            <a:r>
              <a:rPr lang="en-US" dirty="0"/>
              <a:t>If I could go back in time, </a:t>
            </a:r>
            <a:br>
              <a:rPr lang="en-US" dirty="0"/>
            </a:br>
            <a:r>
              <a:rPr lang="en-US" dirty="0"/>
              <a:t>I wish I had known…</a:t>
            </a:r>
          </a:p>
        </p:txBody>
      </p:sp>
      <p:sp>
        <p:nvSpPr>
          <p:cNvPr id="4" name="Rectangle 3">
            <a:extLst>
              <a:ext uri="{FF2B5EF4-FFF2-40B4-BE49-F238E27FC236}">
                <a16:creationId xmlns:a16="http://schemas.microsoft.com/office/drawing/2014/main" id="{09794E94-B0B3-E047-AF8B-C2A875760AFF}"/>
              </a:ext>
            </a:extLst>
          </p:cNvPr>
          <p:cNvSpPr/>
          <p:nvPr/>
        </p:nvSpPr>
        <p:spPr>
          <a:xfrm>
            <a:off x="1524000" y="4800600"/>
            <a:ext cx="6096000" cy="1754326"/>
          </a:xfrm>
          <a:prstGeom prst="rect">
            <a:avLst/>
          </a:prstGeom>
          <a:ln w="28575">
            <a:solidFill>
              <a:srgbClr val="7030A0"/>
            </a:solidFill>
          </a:ln>
        </p:spPr>
        <p:txBody>
          <a:bodyPr wrap="square">
            <a:spAutoFit/>
          </a:bodyPr>
          <a:lstStyle/>
          <a:p>
            <a:r>
              <a:rPr lang="en-US" sz="1200" b="1" dirty="0">
                <a:solidFill>
                  <a:srgbClr val="333333"/>
                </a:solidFill>
                <a:latin typeface="Verdana" panose="020B0604030504040204" pitchFamily="34" charset="0"/>
              </a:rPr>
              <a:t>IM Ready Events (IMR)</a:t>
            </a:r>
            <a:br>
              <a:rPr lang="en-US" sz="1200" b="1" dirty="0">
                <a:solidFill>
                  <a:srgbClr val="333333"/>
                </a:solidFill>
                <a:latin typeface="Verdana" panose="020B0604030504040204" pitchFamily="34" charset="0"/>
              </a:rPr>
            </a:br>
            <a:r>
              <a:rPr lang="en-US" sz="1200" b="1" dirty="0">
                <a:solidFill>
                  <a:srgbClr val="333333"/>
                </a:solidFill>
                <a:latin typeface="Verdana" panose="020B0604030504040204" pitchFamily="34" charset="0"/>
              </a:rPr>
              <a:t>9-10 year </a:t>
            </a:r>
            <a:r>
              <a:rPr lang="en-US" sz="1200" b="1" dirty="0" err="1">
                <a:solidFill>
                  <a:srgbClr val="333333"/>
                </a:solidFill>
                <a:latin typeface="Verdana" panose="020B0604030504040204" pitchFamily="34" charset="0"/>
              </a:rPr>
              <a:t>olds</a:t>
            </a:r>
            <a:r>
              <a:rPr lang="en-US" sz="1200" b="1" dirty="0">
                <a:solidFill>
                  <a:srgbClr val="333333"/>
                </a:solidFill>
                <a:latin typeface="Verdana" panose="020B0604030504040204" pitchFamily="34" charset="0"/>
              </a:rPr>
              <a:t>:  </a:t>
            </a:r>
            <a:r>
              <a:rPr lang="en-US" sz="1200" dirty="0">
                <a:solidFill>
                  <a:srgbClr val="333333"/>
                </a:solidFill>
                <a:latin typeface="Verdana" panose="020B0604030504040204" pitchFamily="34" charset="0"/>
              </a:rPr>
              <a:t>100 Free, 50 Back, 50 Breast, 50 Fly, 100 IM</a:t>
            </a:r>
            <a:br>
              <a:rPr lang="en-US" sz="1200" dirty="0">
                <a:solidFill>
                  <a:srgbClr val="333333"/>
                </a:solidFill>
                <a:latin typeface="Verdana" panose="020B0604030504040204" pitchFamily="34" charset="0"/>
              </a:rPr>
            </a:br>
            <a:r>
              <a:rPr lang="en-US" sz="1200" b="1" dirty="0">
                <a:solidFill>
                  <a:srgbClr val="333333"/>
                </a:solidFill>
                <a:latin typeface="Verdana" panose="020B0604030504040204" pitchFamily="34" charset="0"/>
              </a:rPr>
              <a:t>11-12 year </a:t>
            </a:r>
            <a:r>
              <a:rPr lang="en-US" sz="1200" b="1" dirty="0" err="1">
                <a:solidFill>
                  <a:srgbClr val="333333"/>
                </a:solidFill>
                <a:latin typeface="Verdana" panose="020B0604030504040204" pitchFamily="34" charset="0"/>
              </a:rPr>
              <a:t>olds</a:t>
            </a:r>
            <a:r>
              <a:rPr lang="en-US" sz="1200" b="1" dirty="0">
                <a:solidFill>
                  <a:srgbClr val="333333"/>
                </a:solidFill>
                <a:latin typeface="Verdana" panose="020B0604030504040204" pitchFamily="34" charset="0"/>
              </a:rPr>
              <a:t>:</a:t>
            </a:r>
            <a:r>
              <a:rPr lang="en-US" sz="1200" dirty="0">
                <a:solidFill>
                  <a:srgbClr val="333333"/>
                </a:solidFill>
                <a:latin typeface="Verdana" panose="020B0604030504040204" pitchFamily="34" charset="0"/>
              </a:rPr>
              <a:t> 200 Free, 50 Back, 50 Breast, 50 Fly, 100 IM</a:t>
            </a:r>
            <a:br>
              <a:rPr lang="en-US" sz="1200" dirty="0">
                <a:solidFill>
                  <a:srgbClr val="333333"/>
                </a:solidFill>
                <a:latin typeface="Verdana" panose="020B0604030504040204" pitchFamily="34" charset="0"/>
              </a:rPr>
            </a:br>
            <a:r>
              <a:rPr lang="en-US" sz="1200" b="1" dirty="0">
                <a:solidFill>
                  <a:srgbClr val="333333"/>
                </a:solidFill>
                <a:latin typeface="Verdana" panose="020B0604030504040204" pitchFamily="34" charset="0"/>
              </a:rPr>
              <a:t>13-18 year </a:t>
            </a:r>
            <a:r>
              <a:rPr lang="en-US" sz="1200" b="1" dirty="0" err="1">
                <a:solidFill>
                  <a:srgbClr val="333333"/>
                </a:solidFill>
                <a:latin typeface="Verdana" panose="020B0604030504040204" pitchFamily="34" charset="0"/>
              </a:rPr>
              <a:t>olds</a:t>
            </a:r>
            <a:r>
              <a:rPr lang="en-US" sz="1200" b="1" dirty="0">
                <a:solidFill>
                  <a:srgbClr val="333333"/>
                </a:solidFill>
                <a:latin typeface="Verdana" panose="020B0604030504040204" pitchFamily="34" charset="0"/>
              </a:rPr>
              <a:t>:</a:t>
            </a:r>
            <a:r>
              <a:rPr lang="en-US" sz="1200" dirty="0">
                <a:solidFill>
                  <a:srgbClr val="333333"/>
                </a:solidFill>
                <a:latin typeface="Verdana" panose="020B0604030504040204" pitchFamily="34" charset="0"/>
              </a:rPr>
              <a:t> 200 Free, 100 Back, 100 Breast, 100 Fly, 200 IM</a:t>
            </a:r>
          </a:p>
          <a:p>
            <a:endParaRPr lang="en-US" sz="1200" dirty="0">
              <a:solidFill>
                <a:srgbClr val="333333"/>
              </a:solidFill>
              <a:latin typeface="Verdana" panose="020B0604030504040204" pitchFamily="34" charset="0"/>
            </a:endParaRPr>
          </a:p>
          <a:p>
            <a:r>
              <a:rPr lang="en-US" sz="1200" b="1" dirty="0">
                <a:solidFill>
                  <a:srgbClr val="333333"/>
                </a:solidFill>
                <a:latin typeface="Verdana" panose="020B0604030504040204" pitchFamily="34" charset="0"/>
              </a:rPr>
              <a:t>IM Xtreme Events (IMX)</a:t>
            </a:r>
            <a:br>
              <a:rPr lang="en-US" sz="1200" b="1" dirty="0">
                <a:solidFill>
                  <a:srgbClr val="333333"/>
                </a:solidFill>
                <a:latin typeface="Verdana" panose="020B0604030504040204" pitchFamily="34" charset="0"/>
              </a:rPr>
            </a:br>
            <a:r>
              <a:rPr lang="en-US" sz="1200" b="1" dirty="0">
                <a:solidFill>
                  <a:srgbClr val="333333"/>
                </a:solidFill>
                <a:latin typeface="Verdana" panose="020B0604030504040204" pitchFamily="34" charset="0"/>
              </a:rPr>
              <a:t>9-10 year </a:t>
            </a:r>
            <a:r>
              <a:rPr lang="en-US" sz="1200" b="1" dirty="0" err="1">
                <a:solidFill>
                  <a:srgbClr val="333333"/>
                </a:solidFill>
                <a:latin typeface="Verdana" panose="020B0604030504040204" pitchFamily="34" charset="0"/>
              </a:rPr>
              <a:t>olds</a:t>
            </a:r>
            <a:r>
              <a:rPr lang="en-US" sz="1200" b="1" dirty="0">
                <a:solidFill>
                  <a:srgbClr val="333333"/>
                </a:solidFill>
                <a:latin typeface="Verdana" panose="020B0604030504040204" pitchFamily="34" charset="0"/>
              </a:rPr>
              <a:t>:</a:t>
            </a:r>
            <a:r>
              <a:rPr lang="en-US" sz="1200" dirty="0">
                <a:solidFill>
                  <a:srgbClr val="333333"/>
                </a:solidFill>
                <a:latin typeface="Verdana" panose="020B0604030504040204" pitchFamily="34" charset="0"/>
              </a:rPr>
              <a:t>   200 Free, 100 Back, 100 Breast, 100 Fly, 200 IM</a:t>
            </a:r>
            <a:br>
              <a:rPr lang="en-US" sz="1200" dirty="0">
                <a:solidFill>
                  <a:srgbClr val="333333"/>
                </a:solidFill>
                <a:latin typeface="Verdana" panose="020B0604030504040204" pitchFamily="34" charset="0"/>
              </a:rPr>
            </a:br>
            <a:r>
              <a:rPr lang="en-US" sz="1200" b="1" dirty="0">
                <a:solidFill>
                  <a:srgbClr val="333333"/>
                </a:solidFill>
                <a:latin typeface="Verdana" panose="020B0604030504040204" pitchFamily="34" charset="0"/>
              </a:rPr>
              <a:t>11-12-year </a:t>
            </a:r>
            <a:r>
              <a:rPr lang="en-US" sz="1200" b="1" dirty="0" err="1">
                <a:solidFill>
                  <a:srgbClr val="333333"/>
                </a:solidFill>
                <a:latin typeface="Verdana" panose="020B0604030504040204" pitchFamily="34" charset="0"/>
              </a:rPr>
              <a:t>olds</a:t>
            </a:r>
            <a:r>
              <a:rPr lang="en-US" sz="1200" b="1" dirty="0">
                <a:solidFill>
                  <a:srgbClr val="333333"/>
                </a:solidFill>
                <a:latin typeface="Verdana" panose="020B0604030504040204" pitchFamily="34" charset="0"/>
              </a:rPr>
              <a:t>: </a:t>
            </a:r>
            <a:r>
              <a:rPr lang="en-US" sz="1200" dirty="0">
                <a:solidFill>
                  <a:srgbClr val="333333"/>
                </a:solidFill>
                <a:latin typeface="Verdana" panose="020B0604030504040204" pitchFamily="34" charset="0"/>
              </a:rPr>
              <a:t>500 Free, 100 Back, 100 Breast, 100 Fly, 200 IM</a:t>
            </a:r>
            <a:br>
              <a:rPr lang="en-US" sz="1200" dirty="0">
                <a:solidFill>
                  <a:srgbClr val="333333"/>
                </a:solidFill>
                <a:latin typeface="Verdana" panose="020B0604030504040204" pitchFamily="34" charset="0"/>
              </a:rPr>
            </a:br>
            <a:r>
              <a:rPr lang="en-US" sz="1200" b="1" dirty="0">
                <a:solidFill>
                  <a:srgbClr val="333333"/>
                </a:solidFill>
                <a:latin typeface="Verdana" panose="020B0604030504040204" pitchFamily="34" charset="0"/>
              </a:rPr>
              <a:t>13-18-year </a:t>
            </a:r>
            <a:r>
              <a:rPr lang="en-US" sz="1200" b="1" dirty="0" err="1">
                <a:solidFill>
                  <a:srgbClr val="333333"/>
                </a:solidFill>
                <a:latin typeface="Verdana" panose="020B0604030504040204" pitchFamily="34" charset="0"/>
              </a:rPr>
              <a:t>olds</a:t>
            </a:r>
            <a:r>
              <a:rPr lang="en-US" sz="1200" b="1" dirty="0">
                <a:solidFill>
                  <a:srgbClr val="333333"/>
                </a:solidFill>
                <a:latin typeface="Verdana" panose="020B0604030504040204" pitchFamily="34" charset="0"/>
              </a:rPr>
              <a:t>:</a:t>
            </a:r>
            <a:r>
              <a:rPr lang="en-US" sz="1200" dirty="0">
                <a:solidFill>
                  <a:srgbClr val="333333"/>
                </a:solidFill>
                <a:latin typeface="Verdana" panose="020B0604030504040204" pitchFamily="34" charset="0"/>
              </a:rPr>
              <a:t> 500 Free, 200 Back, 200 Breast, 200 Fly, 200 IM, 400 IM</a:t>
            </a:r>
            <a:endParaRPr lang="en-US" sz="1200" b="0" i="0" dirty="0">
              <a:solidFill>
                <a:srgbClr val="333333"/>
              </a:solidFill>
              <a:effectLst/>
              <a:latin typeface="Verdana" panose="020B0604030504040204" pitchFamily="34" charset="0"/>
            </a:endParaRPr>
          </a:p>
        </p:txBody>
      </p:sp>
    </p:spTree>
    <p:extLst>
      <p:ext uri="{BB962C8B-B14F-4D97-AF65-F5344CB8AC3E}">
        <p14:creationId xmlns:p14="http://schemas.microsoft.com/office/powerpoint/2010/main" val="116828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and Mission of SVSC</a:t>
            </a:r>
          </a:p>
        </p:txBody>
      </p:sp>
      <p:sp>
        <p:nvSpPr>
          <p:cNvPr id="3" name="Content Placeholder 2"/>
          <p:cNvSpPr>
            <a:spLocks noGrp="1"/>
          </p:cNvSpPr>
          <p:nvPr>
            <p:ph idx="1"/>
          </p:nvPr>
        </p:nvSpPr>
        <p:spPr/>
        <p:txBody>
          <a:bodyPr/>
          <a:lstStyle/>
          <a:p>
            <a:pPr marL="0" indent="0">
              <a:buNone/>
            </a:pPr>
            <a:r>
              <a:rPr lang="en-US" dirty="0"/>
              <a:t>Mission—To develop competitive swimming skills and good sportsmanship in children of all ages and ability levels.</a:t>
            </a:r>
          </a:p>
          <a:p>
            <a:pPr marL="0" indent="0">
              <a:buNone/>
            </a:pPr>
            <a:endParaRPr lang="en-US" dirty="0"/>
          </a:p>
          <a:p>
            <a:pPr marL="0" indent="0">
              <a:buNone/>
            </a:pPr>
            <a:r>
              <a:rPr lang="en-US" dirty="0"/>
              <a:t>Vision—To be western Pennsylvania’s premier swim club through the physical, mental, and emotional development of our swimmers.</a:t>
            </a:r>
          </a:p>
        </p:txBody>
      </p:sp>
    </p:spTree>
    <p:extLst>
      <p:ext uri="{BB962C8B-B14F-4D97-AF65-F5344CB8AC3E}">
        <p14:creationId xmlns:p14="http://schemas.microsoft.com/office/powerpoint/2010/main" val="234966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Events Tab</a:t>
            </a:r>
          </a:p>
          <a:p>
            <a:pPr lvl="1"/>
            <a:r>
              <a:rPr lang="en-US" dirty="0"/>
              <a:t>Meet information section</a:t>
            </a:r>
          </a:p>
          <a:p>
            <a:pPr lvl="2"/>
            <a:r>
              <a:rPr lang="en-US" dirty="0"/>
              <a:t>Forms/Documents</a:t>
            </a:r>
          </a:p>
          <a:p>
            <a:r>
              <a:rPr lang="en-US" dirty="0"/>
              <a:t>Calendar Tab</a:t>
            </a:r>
          </a:p>
          <a:p>
            <a:r>
              <a:rPr lang="en-US" dirty="0"/>
              <a:t>Coaches Corner</a:t>
            </a:r>
          </a:p>
          <a:p>
            <a:r>
              <a:rPr lang="en-US" dirty="0"/>
              <a:t>Documents</a:t>
            </a:r>
          </a:p>
          <a:p>
            <a:pPr lvl="1"/>
            <a:endParaRPr lang="en-US" dirty="0"/>
          </a:p>
        </p:txBody>
      </p:sp>
      <p:sp>
        <p:nvSpPr>
          <p:cNvPr id="3" name="Title 2"/>
          <p:cNvSpPr>
            <a:spLocks noGrp="1"/>
          </p:cNvSpPr>
          <p:nvPr>
            <p:ph type="title"/>
          </p:nvPr>
        </p:nvSpPr>
        <p:spPr/>
        <p:txBody>
          <a:bodyPr>
            <a:normAutofit fontScale="90000"/>
          </a:bodyPr>
          <a:lstStyle/>
          <a:p>
            <a:r>
              <a:rPr lang="en-US" dirty="0"/>
              <a:t>Team Unify Site</a:t>
            </a:r>
            <a:br>
              <a:rPr lang="en-US" dirty="0"/>
            </a:br>
            <a:r>
              <a:rPr lang="en-US" dirty="0"/>
              <a:t>www.swimsvsc.org</a:t>
            </a:r>
          </a:p>
        </p:txBody>
      </p:sp>
    </p:spTree>
    <p:extLst>
      <p:ext uri="{BB962C8B-B14F-4D97-AF65-F5344CB8AC3E}">
        <p14:creationId xmlns:p14="http://schemas.microsoft.com/office/powerpoint/2010/main" val="37633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523" y="2286000"/>
            <a:ext cx="4962678" cy="3450696"/>
          </a:xfrm>
        </p:spPr>
        <p:txBody>
          <a:bodyPr>
            <a:normAutofit fontScale="85000" lnSpcReduction="20000"/>
          </a:bodyPr>
          <a:lstStyle/>
          <a:p>
            <a:r>
              <a:rPr lang="en-US" dirty="0"/>
              <a:t>USA Swimming</a:t>
            </a:r>
          </a:p>
          <a:p>
            <a:r>
              <a:rPr lang="en-US" dirty="0"/>
              <a:t>Allegheny Mountain Swimming (AMS)</a:t>
            </a:r>
          </a:p>
          <a:p>
            <a:r>
              <a:rPr lang="en-US" dirty="0"/>
              <a:t>Seneca Valley Swim Club (SVSC)</a:t>
            </a:r>
          </a:p>
          <a:p>
            <a:endParaRPr lang="en-US" dirty="0"/>
          </a:p>
          <a:p>
            <a:r>
              <a:rPr lang="en-US" dirty="0"/>
              <a:t>There are 12 Local Swimming Committees (LSCs) in the Eastern Zone.</a:t>
            </a:r>
          </a:p>
          <a:p>
            <a:r>
              <a:rPr lang="en-US" dirty="0"/>
              <a:t>Our Local Swim Committee (LSC), Allegheny Mountain Swimming (AMS), includes approximately:</a:t>
            </a:r>
          </a:p>
          <a:p>
            <a:pPr lvl="1"/>
            <a:r>
              <a:rPr lang="en-US" sz="2000" dirty="0"/>
              <a:t>51 Swim Clubs</a:t>
            </a:r>
          </a:p>
          <a:p>
            <a:pPr lvl="1"/>
            <a:r>
              <a:rPr lang="en-US" sz="2000" dirty="0"/>
              <a:t>279 Coaches</a:t>
            </a:r>
          </a:p>
          <a:p>
            <a:pPr lvl="1"/>
            <a:r>
              <a:rPr lang="en-US" sz="2000" dirty="0"/>
              <a:t>3,400 Age Group Swimmers</a:t>
            </a:r>
          </a:p>
          <a:p>
            <a:pPr lvl="1"/>
            <a:endParaRPr lang="en-US" dirty="0"/>
          </a:p>
          <a:p>
            <a:endParaRPr lang="en-US" dirty="0"/>
          </a:p>
        </p:txBody>
      </p:sp>
      <p:sp>
        <p:nvSpPr>
          <p:cNvPr id="3" name="Title 2"/>
          <p:cNvSpPr>
            <a:spLocks noGrp="1"/>
          </p:cNvSpPr>
          <p:nvPr>
            <p:ph type="title"/>
          </p:nvPr>
        </p:nvSpPr>
        <p:spPr/>
        <p:txBody>
          <a:bodyPr/>
          <a:lstStyle/>
          <a:p>
            <a:r>
              <a:rPr lang="en-US" dirty="0"/>
              <a:t>What’s the difference?</a:t>
            </a:r>
          </a:p>
        </p:txBody>
      </p:sp>
      <p:pic>
        <p:nvPicPr>
          <p:cNvPr id="4" name="Picture 2" descr="Image result for eastern zone swimming">
            <a:extLst>
              <a:ext uri="{FF2B5EF4-FFF2-40B4-BE49-F238E27FC236}">
                <a16:creationId xmlns:a16="http://schemas.microsoft.com/office/drawing/2014/main" id="{86B1A358-62DD-974E-A955-A59D1F332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69244"/>
            <a:ext cx="4134569" cy="2440756"/>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74F3CE50-16B2-D542-8B99-52441666B790}"/>
              </a:ext>
            </a:extLst>
          </p:cNvPr>
          <p:cNvPicPr>
            <a:picLocks noChangeAspect="1"/>
          </p:cNvPicPr>
          <p:nvPr/>
        </p:nvPicPr>
        <p:blipFill>
          <a:blip r:embed="rId3"/>
          <a:stretch>
            <a:fillRect/>
          </a:stretch>
        </p:blipFill>
        <p:spPr>
          <a:xfrm>
            <a:off x="4757791" y="3886200"/>
            <a:ext cx="4112914" cy="2935303"/>
          </a:xfrm>
          <a:prstGeom prst="rect">
            <a:avLst/>
          </a:prstGeom>
        </p:spPr>
      </p:pic>
    </p:spTree>
    <p:extLst>
      <p:ext uri="{BB962C8B-B14F-4D97-AF65-F5344CB8AC3E}">
        <p14:creationId xmlns:p14="http://schemas.microsoft.com/office/powerpoint/2010/main" val="276448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Communications with Board &amp; Coaches</a:t>
            </a:r>
          </a:p>
          <a:p>
            <a:r>
              <a:rPr lang="en-US" dirty="0"/>
              <a:t>Meets/IMX</a:t>
            </a:r>
          </a:p>
          <a:p>
            <a:pPr lvl="1"/>
            <a:r>
              <a:rPr lang="en-US" dirty="0"/>
              <a:t>Types</a:t>
            </a:r>
          </a:p>
          <a:p>
            <a:pPr lvl="1"/>
            <a:r>
              <a:rPr lang="en-US" dirty="0"/>
              <a:t>Swimmer Prep</a:t>
            </a:r>
          </a:p>
          <a:p>
            <a:pPr lvl="1"/>
            <a:r>
              <a:rPr lang="en-US" dirty="0"/>
              <a:t>Parent Prep</a:t>
            </a:r>
          </a:p>
          <a:p>
            <a:r>
              <a:rPr lang="en-US" dirty="0"/>
              <a:t>Goals/Development of Swimmers</a:t>
            </a:r>
          </a:p>
          <a:p>
            <a:r>
              <a:rPr lang="en-US" dirty="0"/>
              <a:t>Membership Meetings – open to members, 1x per month</a:t>
            </a:r>
          </a:p>
          <a:p>
            <a:r>
              <a:rPr lang="en-US" dirty="0"/>
              <a:t>Technology Apps – USA Swimming Deck Pass, </a:t>
            </a:r>
            <a:r>
              <a:rPr lang="en-US" dirty="0" err="1"/>
              <a:t>OnDeck</a:t>
            </a:r>
            <a:r>
              <a:rPr lang="en-US" dirty="0"/>
              <a:t> Parent, </a:t>
            </a:r>
            <a:r>
              <a:rPr lang="en-US" dirty="0" err="1"/>
              <a:t>MeetMobile</a:t>
            </a:r>
            <a:endParaRPr lang="en-US" dirty="0"/>
          </a:p>
        </p:txBody>
      </p:sp>
      <p:sp>
        <p:nvSpPr>
          <p:cNvPr id="3" name="Title 2"/>
          <p:cNvSpPr>
            <a:spLocks noGrp="1"/>
          </p:cNvSpPr>
          <p:nvPr>
            <p:ph type="title"/>
          </p:nvPr>
        </p:nvSpPr>
        <p:spPr/>
        <p:txBody>
          <a:bodyPr/>
          <a:lstStyle/>
          <a:p>
            <a:r>
              <a:rPr lang="en-US" dirty="0"/>
              <a:t>Parent Expectations</a:t>
            </a:r>
          </a:p>
        </p:txBody>
      </p:sp>
    </p:spTree>
    <p:extLst>
      <p:ext uri="{BB962C8B-B14F-4D97-AF65-F5344CB8AC3E}">
        <p14:creationId xmlns:p14="http://schemas.microsoft.com/office/powerpoint/2010/main" val="4268740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4267</TotalTime>
  <Words>917</Words>
  <Application>Microsoft Macintosh PowerPoint</Application>
  <PresentationFormat>On-screen Show (4:3)</PresentationFormat>
  <Paragraphs>211</Paragraphs>
  <Slides>27</Slides>
  <Notes>4</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Candara</vt:lpstr>
      <vt:lpstr>Courier New</vt:lpstr>
      <vt:lpstr>Jokerman</vt:lpstr>
      <vt:lpstr>Symbol</vt:lpstr>
      <vt:lpstr>Verdana</vt:lpstr>
      <vt:lpstr>Waveform</vt:lpstr>
      <vt:lpstr>SVSC New Member Meeting</vt:lpstr>
      <vt:lpstr>SVSC New Member Meeting Agenda</vt:lpstr>
      <vt:lpstr>SVSC Board Members</vt:lpstr>
      <vt:lpstr>SVSC Coaches</vt:lpstr>
      <vt:lpstr>If I could go back in time,  I wish I had known…</vt:lpstr>
      <vt:lpstr>Vision and Mission of SVSC</vt:lpstr>
      <vt:lpstr>Team Unify Site www.swimsvsc.org</vt:lpstr>
      <vt:lpstr>What’s the difference?</vt:lpstr>
      <vt:lpstr>Parent Expectations</vt:lpstr>
      <vt:lpstr>Equipment Needed</vt:lpstr>
      <vt:lpstr>SWIM SUITS, APPAREL &amp; EQUIPMENT</vt:lpstr>
      <vt:lpstr>Speedo Team Suits</vt:lpstr>
      <vt:lpstr>Key Dates</vt:lpstr>
      <vt:lpstr>2018 Short Course (SC)  Meet Schedule</vt:lpstr>
      <vt:lpstr>2019 Short Course (SC)  Meet Schedule</vt:lpstr>
      <vt:lpstr>Coach Contact info</vt:lpstr>
      <vt:lpstr>Survival Handbook</vt:lpstr>
      <vt:lpstr>Mentors</vt:lpstr>
      <vt:lpstr>Leaving this meeting…  your next steps</vt:lpstr>
      <vt:lpstr>Q &amp; A</vt:lpstr>
      <vt:lpstr>Parting Thought</vt:lpstr>
      <vt:lpstr>COMMUNICATION</vt:lpstr>
      <vt:lpstr>Thank you for coming!</vt:lpstr>
      <vt:lpstr>Practice Times</vt:lpstr>
      <vt:lpstr>SWIM GROUPS</vt:lpstr>
      <vt:lpstr>Planning</vt:lpstr>
      <vt:lpstr>Letter to Mentors</vt:lpstr>
    </vt:vector>
  </TitlesOfParts>
  <Company>Pfizer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SVSC New Family Meeting</dc:title>
  <dc:creator>Wilson, Trent J</dc:creator>
  <cp:lastModifiedBy>Microsoft Office User</cp:lastModifiedBy>
  <cp:revision>46</cp:revision>
  <cp:lastPrinted>2016-09-09T21:21:52Z</cp:lastPrinted>
  <dcterms:created xsi:type="dcterms:W3CDTF">2016-09-06T02:54:25Z</dcterms:created>
  <dcterms:modified xsi:type="dcterms:W3CDTF">2018-09-20T11:54:11Z</dcterms:modified>
</cp:coreProperties>
</file>