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7" r:id="rId9"/>
    <p:sldId id="289" r:id="rId10"/>
    <p:sldId id="264" r:id="rId11"/>
    <p:sldId id="290" r:id="rId12"/>
    <p:sldId id="268" r:id="rId13"/>
    <p:sldId id="269" r:id="rId14"/>
    <p:sldId id="270" r:id="rId15"/>
    <p:sldId id="294" r:id="rId16"/>
    <p:sldId id="291" r:id="rId17"/>
    <p:sldId id="295" r:id="rId18"/>
    <p:sldId id="292" r:id="rId19"/>
    <p:sldId id="296" r:id="rId20"/>
    <p:sldId id="271" r:id="rId21"/>
    <p:sldId id="278" r:id="rId22"/>
    <p:sldId id="280" r:id="rId23"/>
    <p:sldId id="281" r:id="rId24"/>
    <p:sldId id="297" r:id="rId25"/>
    <p:sldId id="282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C60353-B454-4297-8198-20F5D1B2BF21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EAD995-1746-4CD2-8CEE-634B8F377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D33F3A1-85A5-483F-8D43-C81B4D34F5C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901972-C4BF-482C-926F-A4EA7A201BBB}" type="datetimeFigureOut">
              <a:rPr lang="en-US" smtClean="0"/>
              <a:t>10/21/2019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524000"/>
          </a:xfrm>
        </p:spPr>
        <p:txBody>
          <a:bodyPr/>
          <a:lstStyle/>
          <a:p>
            <a:r>
              <a:rPr lang="en-US" sz="5400" dirty="0" smtClean="0"/>
              <a:t>Eating for Optimal Performance:</a:t>
            </a:r>
            <a:br>
              <a:rPr lang="en-US" sz="5400" dirty="0" smtClean="0"/>
            </a:br>
            <a:r>
              <a:rPr lang="en-US" sz="5400" dirty="0" smtClean="0"/>
              <a:t>Swimming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Kim Brown, BS, RDN, CDE</a:t>
            </a:r>
          </a:p>
          <a:p>
            <a:r>
              <a:rPr lang="en-US" dirty="0" smtClean="0"/>
              <a:t>Registered Dietitian Nutritionist, Certified Diabetes Educator</a:t>
            </a:r>
          </a:p>
          <a:p>
            <a:r>
              <a:rPr lang="en-US" dirty="0" smtClean="0"/>
              <a:t>Henry Mayo Fitness and Health</a:t>
            </a:r>
            <a:endParaRPr lang="en-US" dirty="0"/>
          </a:p>
        </p:txBody>
      </p:sp>
      <p:sp>
        <p:nvSpPr>
          <p:cNvPr id="4" name="AutoShape 6" descr="Image result for football field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53385"/>
            <a:ext cx="3345100" cy="21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44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Macronutrient Ratios</a:t>
            </a:r>
            <a:br>
              <a:rPr lang="en-US" dirty="0" smtClean="0"/>
            </a:br>
            <a:r>
              <a:rPr lang="en-US" dirty="0" smtClean="0"/>
              <a:t>Carbs : Protein :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b="1" dirty="0" smtClean="0"/>
              <a:t>% of Calories from the 3 Macro groups:</a:t>
            </a:r>
          </a:p>
          <a:p>
            <a:pPr marL="114300" indent="0">
              <a:buNone/>
            </a:pPr>
            <a:r>
              <a:rPr lang="en-US" sz="2400" b="1" u="sng" dirty="0" smtClean="0"/>
              <a:t>Off Season</a:t>
            </a:r>
          </a:p>
          <a:p>
            <a:pPr marL="114300" indent="0">
              <a:buNone/>
            </a:pPr>
            <a:r>
              <a:rPr lang="en-US" sz="2400" dirty="0" smtClean="0"/>
              <a:t>(Optional)</a:t>
            </a:r>
          </a:p>
          <a:p>
            <a:r>
              <a:rPr lang="en-US" sz="2400" dirty="0" smtClean="0"/>
              <a:t>50c : 35p : 15f  “Lean and Tone”</a:t>
            </a:r>
          </a:p>
          <a:p>
            <a:r>
              <a:rPr lang="en-US" sz="2400" dirty="0" smtClean="0"/>
              <a:t>45c : 35p : 20f  “Muscle Builder”</a:t>
            </a:r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b="1" u="sng" dirty="0" smtClean="0"/>
              <a:t>Conditioning/Season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50c : 25p : 25f  “Sustained Energy”</a:t>
            </a:r>
          </a:p>
          <a:p>
            <a:r>
              <a:rPr lang="en-US" sz="2400" dirty="0" smtClean="0"/>
              <a:t>60c : 20p : 20f  “Athletic Performance”</a:t>
            </a:r>
          </a:p>
          <a:p>
            <a:pPr marL="114300" indent="0">
              <a:buNone/>
            </a:pPr>
            <a:endParaRPr lang="en-US" sz="2400" b="1" u="sng" dirty="0" smtClean="0"/>
          </a:p>
          <a:p>
            <a:pPr marL="114300" indent="0">
              <a:buNone/>
            </a:pPr>
            <a:r>
              <a:rPr lang="en-US" sz="2400" dirty="0" smtClean="0"/>
              <a:t> * </a:t>
            </a:r>
            <a:r>
              <a:rPr lang="en-US" sz="2400" b="1" dirty="0" smtClean="0"/>
              <a:t>My Fitness Pal- </a:t>
            </a:r>
            <a:r>
              <a:rPr lang="en-US" sz="2400" dirty="0"/>
              <a:t>h</a:t>
            </a:r>
            <a:r>
              <a:rPr lang="en-US" sz="2400" dirty="0" smtClean="0"/>
              <a:t>as macronutrient “pie graph”</a:t>
            </a:r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188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Want to Gain Some Quality Weight?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Add </a:t>
            </a:r>
            <a:r>
              <a:rPr lang="en-US" sz="2400" dirty="0" smtClean="0"/>
              <a:t>20% to your total calories</a:t>
            </a:r>
          </a:p>
          <a:p>
            <a:r>
              <a:rPr lang="en-US" sz="2400" b="1" dirty="0" smtClean="0"/>
              <a:t>Example: </a:t>
            </a:r>
            <a:r>
              <a:rPr lang="en-US" sz="2400" dirty="0" smtClean="0"/>
              <a:t>2,600 Calories (maintenance)</a:t>
            </a:r>
          </a:p>
          <a:p>
            <a:pPr marL="11430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dirty="0" smtClean="0"/>
              <a:t>2,600 x .20 = 520 Calories </a:t>
            </a:r>
            <a:r>
              <a:rPr lang="en-US" sz="2400" b="1" dirty="0" smtClean="0"/>
              <a:t>extra</a:t>
            </a:r>
            <a:r>
              <a:rPr lang="en-US" sz="2400" dirty="0" smtClean="0"/>
              <a:t> per day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3,120 (new total)</a:t>
            </a:r>
          </a:p>
          <a:p>
            <a:pPr marL="11430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16764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Want to get lean?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Subtract</a:t>
            </a:r>
            <a:r>
              <a:rPr lang="en-US" sz="2400" dirty="0" smtClean="0"/>
              <a:t> 20% from your total Calories:</a:t>
            </a:r>
          </a:p>
          <a:p>
            <a:r>
              <a:rPr lang="en-US" sz="2400" dirty="0"/>
              <a:t> </a:t>
            </a:r>
            <a:r>
              <a:rPr lang="en-US" sz="2400" b="1" dirty="0" smtClean="0"/>
              <a:t>Example: </a:t>
            </a:r>
            <a:r>
              <a:rPr lang="en-US" sz="2400" dirty="0" smtClean="0"/>
              <a:t>2,500 Calories (maintenance)</a:t>
            </a:r>
          </a:p>
          <a:p>
            <a:pPr marL="114300" indent="0">
              <a:buNone/>
            </a:pPr>
            <a:r>
              <a:rPr lang="en-US" sz="2400" dirty="0" smtClean="0"/>
              <a:t>     2,500 x .20 = 500 calories </a:t>
            </a:r>
            <a:r>
              <a:rPr lang="en-US" sz="2400" b="1" dirty="0" smtClean="0"/>
              <a:t>less</a:t>
            </a:r>
            <a:r>
              <a:rPr lang="en-US" sz="2400" dirty="0" smtClean="0"/>
              <a:t> per day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2,000 (new total)</a:t>
            </a:r>
          </a:p>
          <a:p>
            <a:pPr marL="11430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371600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Meal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 smtClean="0"/>
              <a:t>GOAL</a:t>
            </a:r>
            <a:r>
              <a:rPr lang="en-US" sz="2400" dirty="0" smtClean="0"/>
              <a:t>: to be well-fueled ALL day</a:t>
            </a:r>
          </a:p>
          <a:p>
            <a:r>
              <a:rPr lang="en-US" sz="2400" dirty="0" smtClean="0"/>
              <a:t>Most of your Calories should be consumed by the late afternoon/early evening</a:t>
            </a:r>
          </a:p>
          <a:p>
            <a:r>
              <a:rPr lang="en-US" sz="2400" dirty="0" smtClean="0"/>
              <a:t>Eat every 3</a:t>
            </a:r>
            <a:r>
              <a:rPr lang="en-US" sz="2400" dirty="0"/>
              <a:t>-</a:t>
            </a:r>
            <a:r>
              <a:rPr lang="en-US" sz="2400" dirty="0" smtClean="0"/>
              <a:t>4 hours</a:t>
            </a:r>
          </a:p>
          <a:p>
            <a:r>
              <a:rPr lang="en-US" sz="2400" dirty="0" smtClean="0"/>
              <a:t>Don’t ignore hunger (have a snack)</a:t>
            </a:r>
          </a:p>
          <a:p>
            <a:r>
              <a:rPr lang="en-US" sz="2400" dirty="0" smtClean="0"/>
              <a:t>Do not skip meals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2590800" cy="172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470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Eating Plans</a:t>
            </a:r>
            <a:br>
              <a:rPr lang="en-US" dirty="0" smtClean="0"/>
            </a:br>
            <a:r>
              <a:rPr lang="en-US" dirty="0" smtClean="0"/>
              <a:t> 2,800 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b="1" dirty="0" smtClean="0"/>
              <a:t>4 Meals a Day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Breakfast (7 am) 700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First Lunch (11 am) 700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Second Lunch (3:00 pm) 700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Dinner (7:00 pm) 700 Calories</a:t>
            </a:r>
          </a:p>
          <a:p>
            <a:pPr marL="114300" indent="0">
              <a:buNone/>
            </a:pPr>
            <a:r>
              <a:rPr lang="en-US" sz="2400" b="1" dirty="0" smtClean="0"/>
              <a:t>5 Meals a Day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Breakfast (7 am) 700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Snack (10:00 am) 350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Lunch (1 pm) 700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Snack (4 pm) 350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Dinner (7 pm) 700 Calories</a:t>
            </a:r>
          </a:p>
          <a:p>
            <a:pPr marL="5715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019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Meal/Snack Sample for 2,800 Cal Plan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Sample menu for 700  Calorie meal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2 tacos (4 corn tortillas, 6 </a:t>
            </a:r>
            <a:r>
              <a:rPr lang="en-US" dirty="0" err="1" smtClean="0"/>
              <a:t>oz</a:t>
            </a:r>
            <a:r>
              <a:rPr lang="en-US" dirty="0" smtClean="0"/>
              <a:t> chicken, lettuce, tomato)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¼ c shredded cheese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1/2 cup corn salsa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1/5 avocado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1 medium orange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8 ounces fat free milk</a:t>
            </a:r>
            <a:endParaRPr lang="en-US" dirty="0"/>
          </a:p>
          <a:p>
            <a:r>
              <a:rPr lang="en-US" b="1" dirty="0" smtClean="0"/>
              <a:t>Sample menu for 350 Calorie snack</a:t>
            </a:r>
            <a:endParaRPr lang="en-US" b="1" dirty="0"/>
          </a:p>
          <a:p>
            <a:pPr marL="114300" indent="0">
              <a:buNone/>
            </a:pPr>
            <a:r>
              <a:rPr lang="en-US" dirty="0" smtClean="0"/>
              <a:t>    ½ </a:t>
            </a:r>
            <a:r>
              <a:rPr lang="en-US" dirty="0" err="1" smtClean="0"/>
              <a:t>pb&amp;j</a:t>
            </a:r>
            <a:r>
              <a:rPr lang="en-US" dirty="0" smtClean="0"/>
              <a:t> on whole wheat bread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5 </a:t>
            </a:r>
            <a:r>
              <a:rPr lang="en-US" dirty="0" err="1" smtClean="0"/>
              <a:t>oz</a:t>
            </a:r>
            <a:r>
              <a:rPr lang="en-US" dirty="0" smtClean="0"/>
              <a:t> blueberry Greek yogurt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71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Eating Plans</a:t>
            </a:r>
            <a:br>
              <a:rPr lang="en-US" dirty="0" smtClean="0"/>
            </a:br>
            <a:r>
              <a:rPr lang="en-US" dirty="0" smtClean="0"/>
              <a:t>2,400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4 Meals a Day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Breakfast (7 am) 600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First Lunch (11 am) 600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Second Lunch (3:00 pm) 600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Dinner (7:00 pm) 600 Calories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5 Meals a Day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Breakfast (7 am) 600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Snack (10:00 am) 300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Lunch (1:00 pm) 600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Snack (4:00 pm) 300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Dinner (7:00 pm) 600 Calories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8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Meal/Snack Sample for 2,400 Cal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Sample menu for 600 Calorie meal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Healthy Pasta Dish: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1 cup whole wheat penne (cooked)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4 ounces grilled chicken or turkey sausage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1 cup spinach/kale (portion before cooking)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2 </a:t>
            </a:r>
            <a:r>
              <a:rPr lang="en-US" sz="2600" dirty="0" err="1" smtClean="0"/>
              <a:t>Tbsp</a:t>
            </a:r>
            <a:r>
              <a:rPr lang="en-US" sz="2600" dirty="0" smtClean="0"/>
              <a:t> parmesan cheese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1-2 tsp olive oil</a:t>
            </a:r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½ cup fresh fruit</a:t>
            </a:r>
          </a:p>
          <a:p>
            <a:pPr marL="114300" indent="0">
              <a:buNone/>
            </a:pPr>
            <a:r>
              <a:rPr lang="en-US" sz="2600" b="1" dirty="0" smtClean="0"/>
              <a:t>Sample menu for 300 Calorie Snack</a:t>
            </a:r>
          </a:p>
          <a:p>
            <a:pPr marL="11430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</a:t>
            </a:r>
            <a:r>
              <a:rPr lang="en-US" sz="2600" dirty="0" smtClean="0"/>
              <a:t>½ cup plain hummus</a:t>
            </a:r>
          </a:p>
          <a:p>
            <a:pPr marL="114300" indent="0">
              <a:buNone/>
            </a:pPr>
            <a:r>
              <a:rPr lang="en-US" sz="2600" b="1" dirty="0"/>
              <a:t> </a:t>
            </a:r>
            <a:r>
              <a:rPr lang="en-US" sz="2600" b="1" dirty="0" smtClean="0"/>
              <a:t>   </a:t>
            </a:r>
            <a:r>
              <a:rPr lang="en-US" sz="2600" dirty="0" smtClean="0"/>
              <a:t>20 baby carrots</a:t>
            </a:r>
            <a:endParaRPr lang="en-US" sz="2600" b="1" dirty="0" smtClean="0"/>
          </a:p>
          <a:p>
            <a:pPr marL="114300" indent="0">
              <a:buNone/>
            </a:pPr>
            <a:r>
              <a:rPr lang="en-US" sz="2600" dirty="0"/>
              <a:t> </a:t>
            </a:r>
            <a:r>
              <a:rPr lang="en-US" sz="2600" dirty="0" smtClean="0"/>
              <a:t>  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09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Eating Plans</a:t>
            </a:r>
            <a:br>
              <a:rPr lang="en-US" dirty="0" smtClean="0"/>
            </a:br>
            <a:r>
              <a:rPr lang="en-US" dirty="0" smtClean="0"/>
              <a:t>2,000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4 Meals a Day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Breakfast (7 am) 500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First Lunch (11 am) 500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Second Lunch (3:00 pm) 500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Dinner (7:00 pm) 500 Calories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5 Meals a Day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Breakfast (7 am) 500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Snack (10:00 am) 250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Lunch (1:00 pm) 500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Snack (4:00 pm) 250 Calories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Dinner (7:00 pm) 500 Calories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Meal/Snack Sample for 2,000 Cal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menu for 500 Calorie meal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½  cup oatmeal (before cooking)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½ apple (peeled, chopped)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2 </a:t>
            </a:r>
            <a:r>
              <a:rPr lang="en-US" dirty="0" err="1" smtClean="0"/>
              <a:t>Tbsp</a:t>
            </a:r>
            <a:r>
              <a:rPr lang="en-US" dirty="0" smtClean="0"/>
              <a:t> chopped walnuts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2 tsp honey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cinnamon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½ c low fat milk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Sample menu for 250 Calorie snack</a:t>
            </a:r>
          </a:p>
          <a:p>
            <a:r>
              <a:rPr lang="en-US" dirty="0" smtClean="0"/>
              <a:t>1/3 cup trail mix (almonds, dried fruit)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1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Principles of a Sports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114300" indent="0">
              <a:buNone/>
            </a:pPr>
            <a:r>
              <a:rPr lang="en-US" sz="2400" dirty="0" smtClean="0"/>
              <a:t>Focus is on Performance:</a:t>
            </a:r>
          </a:p>
          <a:p>
            <a:r>
              <a:rPr lang="en-US" sz="2400" dirty="0" smtClean="0"/>
              <a:t>Strength</a:t>
            </a:r>
          </a:p>
          <a:p>
            <a:r>
              <a:rPr lang="en-US" sz="2400" dirty="0" smtClean="0"/>
              <a:t>Power</a:t>
            </a:r>
          </a:p>
          <a:p>
            <a:r>
              <a:rPr lang="en-US" sz="2400" dirty="0" smtClean="0"/>
              <a:t>Stamina</a:t>
            </a:r>
          </a:p>
          <a:p>
            <a:pPr marL="114300" indent="0">
              <a:buNone/>
            </a:pPr>
            <a:r>
              <a:rPr lang="en-US" sz="2400" dirty="0" smtClean="0"/>
              <a:t>ALL require </a:t>
            </a:r>
            <a:r>
              <a:rPr lang="en-US" sz="3200" dirty="0" smtClean="0">
                <a:latin typeface="Arial Black" panose="020B0A04020102020204" pitchFamily="34" charset="0"/>
              </a:rPr>
              <a:t>ENERGY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77" y="1752600"/>
            <a:ext cx="355389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64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Nutrient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400" b="1" dirty="0" smtClean="0"/>
              <a:t>Pre-Workout</a:t>
            </a:r>
          </a:p>
          <a:p>
            <a:r>
              <a:rPr lang="en-US" sz="2400" dirty="0" smtClean="0"/>
              <a:t>If following 4 or 5 meal plan, you will be well-fueled for practice/training</a:t>
            </a:r>
          </a:p>
          <a:p>
            <a:r>
              <a:rPr lang="en-US" sz="2400" dirty="0" smtClean="0"/>
              <a:t>Meal prior to workout should be eaten 1-2 hours before</a:t>
            </a:r>
          </a:p>
          <a:p>
            <a:r>
              <a:rPr lang="en-US" sz="2400" dirty="0" smtClean="0"/>
              <a:t>Snacks can be eaten 30-60 min before workout but should be low fat</a:t>
            </a:r>
          </a:p>
          <a:p>
            <a:pPr marL="114300" indent="0">
              <a:buNone/>
            </a:pPr>
            <a:r>
              <a:rPr lang="en-US" sz="2400" b="1" dirty="0" smtClean="0"/>
              <a:t>Post Workout</a:t>
            </a:r>
          </a:p>
          <a:p>
            <a:r>
              <a:rPr lang="en-US" sz="2400" dirty="0" smtClean="0"/>
              <a:t>45-minute window for muscle recovery </a:t>
            </a:r>
          </a:p>
          <a:p>
            <a:r>
              <a:rPr lang="en-US" sz="2400" dirty="0" smtClean="0"/>
              <a:t>Optimal recovery ratio- 3:1 of carbs : </a:t>
            </a:r>
            <a:r>
              <a:rPr lang="en-US" sz="2400" dirty="0" smtClean="0"/>
              <a:t>protein (</a:t>
            </a:r>
            <a:r>
              <a:rPr lang="en-US" sz="2400" dirty="0" err="1" smtClean="0"/>
              <a:t>gram:gram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8-12 ounces of low fat chocolate milk (cow’s milk) will satisfy this until you can sit down to your next meal 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(250-325 Calories, 40-50 g carbs, 12-16 g protein)</a:t>
            </a:r>
          </a:p>
          <a:p>
            <a:r>
              <a:rPr lang="en-US" sz="2400" dirty="0" smtClean="0"/>
              <a:t>Post-workout meal- follow “</a:t>
            </a:r>
            <a:r>
              <a:rPr lang="en-US" sz="2400" dirty="0" err="1" smtClean="0"/>
              <a:t>myplate</a:t>
            </a:r>
            <a:r>
              <a:rPr lang="en-US" sz="2400" dirty="0" smtClean="0"/>
              <a:t>”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1143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0747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Fluids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Thirst mechanism can be an unreliable signal to drink</a:t>
            </a:r>
          </a:p>
          <a:p>
            <a:r>
              <a:rPr lang="en-US" dirty="0" smtClean="0"/>
              <a:t>Plan to drink before you are thirsty</a:t>
            </a:r>
          </a:p>
          <a:p>
            <a:r>
              <a:rPr lang="en-US" dirty="0" smtClean="0"/>
              <a:t>Not a one-size-fits-all recommendation (varying sweat rates)</a:t>
            </a:r>
          </a:p>
          <a:p>
            <a:r>
              <a:rPr lang="en-US" dirty="0" smtClean="0"/>
              <a:t>30-35 cc/kg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Example: 150# athlete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150 divided by 2.2 = 68kg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68 x 30 = 2,040  cc </a:t>
            </a:r>
            <a:r>
              <a:rPr lang="en-US" dirty="0"/>
              <a:t> </a:t>
            </a:r>
            <a:r>
              <a:rPr lang="en-US" dirty="0" smtClean="0"/>
              <a:t>= 8 8-ounce glasses= 64 ounces)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68 x 35 = 2,380 cc (10 8-ounce glasses= 80 ounces)</a:t>
            </a:r>
          </a:p>
          <a:p>
            <a:r>
              <a:rPr lang="en-US" dirty="0" smtClean="0"/>
              <a:t>+ replenish/prevent fluid loss through sweat during exercise- </a:t>
            </a:r>
          </a:p>
          <a:p>
            <a:pPr marL="114300" indent="0">
              <a:buNone/>
            </a:pPr>
            <a:r>
              <a:rPr lang="en-US" dirty="0" smtClean="0"/>
              <a:t>    8 </a:t>
            </a:r>
            <a:r>
              <a:rPr lang="en-US" dirty="0" err="1" smtClean="0"/>
              <a:t>oz</a:t>
            </a:r>
            <a:r>
              <a:rPr lang="en-US" dirty="0" smtClean="0"/>
              <a:t> water every 15 minutes (8 big gulps)</a:t>
            </a:r>
          </a:p>
          <a:p>
            <a:r>
              <a:rPr lang="en-US" dirty="0" smtClean="0"/>
              <a:t>All fluids contribute to hydration (juice, tea)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402732"/>
            <a:ext cx="1828800" cy="120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Supplements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Supplements are poorly regulated; read ingredients and know what you are putting into your body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Caffeine stimulates the brain and make effort seem easier allowing you to work harder for longer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3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Sodium and Potassium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Who needs more sodium? Athletes who train in hot weather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Foods that contain sodium: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tomato sauce, pizza, turkey and cheese sub, salad dressings, 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pickles, olives, soup, salted nuts, pretzels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Sodium and Potassium need to stay in balance; incorporate foods high in Potassium into your diet: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Banana (450 mg), raisins (1/4 c 300 mg), potato (800 mg),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orange juice (1 c 475 mg), milk (1 c 380 mg)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1905000" cy="118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0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sleep can lead to decreases in performan</a:t>
            </a:r>
            <a:r>
              <a:rPr lang="en-US" dirty="0" smtClean="0"/>
              <a:t>ce and recovery for athletes</a:t>
            </a:r>
          </a:p>
          <a:p>
            <a:r>
              <a:rPr lang="en-US" dirty="0" smtClean="0"/>
              <a:t>Adequate duration, quality and timing of sleep</a:t>
            </a:r>
          </a:p>
          <a:p>
            <a:r>
              <a:rPr lang="en-US" dirty="0" smtClean="0"/>
              <a:t>Kids ages 6-13 should be getting 9-11 hours of sleep</a:t>
            </a:r>
          </a:p>
          <a:p>
            <a:r>
              <a:rPr lang="en-US" dirty="0" smtClean="0"/>
              <a:t>Teenagers ages 14-17 need 8-10 hours of sleep</a:t>
            </a:r>
          </a:p>
          <a:p>
            <a:r>
              <a:rPr lang="en-US" dirty="0" smtClean="0"/>
              <a:t>Younger adults and adults ages 18-65 need need 7-9 hours of sleep</a:t>
            </a:r>
          </a:p>
          <a:p>
            <a:r>
              <a:rPr lang="en-US" dirty="0" smtClean="0"/>
              <a:t>“Healthy Sleep Habits for Children and Teens”</a:t>
            </a:r>
            <a:endParaRPr lang="en-US" dirty="0"/>
          </a:p>
          <a:p>
            <a:r>
              <a:rPr lang="en-US" dirty="0" smtClean="0"/>
              <a:t>Bedtime Calculator</a:t>
            </a:r>
          </a:p>
          <a:p>
            <a:r>
              <a:rPr lang="en-US" dirty="0" smtClean="0"/>
              <a:t>For more information, go to www.sleepfoundation.org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480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Away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62862" cy="5105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endParaRPr lang="en-US" sz="2400" dirty="0" smtClean="0"/>
          </a:p>
          <a:p>
            <a:r>
              <a:rPr lang="en-US" sz="2400" dirty="0" smtClean="0"/>
              <a:t>Know what your goals are</a:t>
            </a:r>
          </a:p>
          <a:p>
            <a:r>
              <a:rPr lang="en-US" sz="2400" dirty="0" smtClean="0"/>
              <a:t>Eat for high energy </a:t>
            </a:r>
            <a:endParaRPr lang="en-US" sz="2400" dirty="0" smtClean="0"/>
          </a:p>
          <a:p>
            <a:r>
              <a:rPr lang="en-US" sz="2400" dirty="0" smtClean="0"/>
              <a:t>Carbs, protein and fat are ALL necessary </a:t>
            </a:r>
          </a:p>
          <a:p>
            <a:r>
              <a:rPr lang="en-US" sz="2400" dirty="0" smtClean="0"/>
              <a:t>Variety</a:t>
            </a:r>
          </a:p>
          <a:p>
            <a:r>
              <a:rPr lang="en-US" sz="2400" dirty="0" smtClean="0"/>
              <a:t>Eat at </a:t>
            </a:r>
            <a:r>
              <a:rPr lang="en-US" sz="2400" smtClean="0"/>
              <a:t>regular intervals</a:t>
            </a:r>
            <a:endParaRPr lang="en-US" sz="2400" dirty="0" smtClean="0"/>
          </a:p>
          <a:p>
            <a:r>
              <a:rPr lang="en-US" sz="2400" dirty="0" smtClean="0"/>
              <a:t>Enjoy treats sometimes</a:t>
            </a:r>
          </a:p>
          <a:p>
            <a:r>
              <a:rPr lang="en-US" sz="2400" dirty="0" smtClean="0"/>
              <a:t>Recover properly (proper nutrition and sleep)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82" y="1143000"/>
            <a:ext cx="99782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4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Macronutrients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Carbohydrates </a:t>
            </a:r>
            <a:r>
              <a:rPr lang="en-US" sz="2000" dirty="0" smtClean="0"/>
              <a:t>(Primary energy source)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pPr marL="114300" indent="0">
              <a:buNone/>
            </a:pPr>
            <a:r>
              <a:rPr lang="en-US" sz="3200" dirty="0" smtClean="0">
                <a:latin typeface="Arial Black" panose="020B0A04020102020204" pitchFamily="34" charset="0"/>
              </a:rPr>
              <a:t>  </a:t>
            </a:r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Fats </a:t>
            </a:r>
            <a:r>
              <a:rPr lang="en-US" sz="2400" dirty="0" smtClean="0"/>
              <a:t>(Secondary energy source)</a:t>
            </a:r>
            <a:endParaRPr lang="en-US" sz="3200" dirty="0" smtClean="0">
              <a:latin typeface="Arial Black" panose="020B0A04020102020204" pitchFamily="34" charset="0"/>
            </a:endParaRPr>
          </a:p>
          <a:p>
            <a:endParaRPr lang="en-US" sz="3200" dirty="0">
              <a:latin typeface="Arial Black" panose="020B0A04020102020204" pitchFamily="34" charset="0"/>
            </a:endParaRPr>
          </a:p>
          <a:p>
            <a:r>
              <a:rPr lang="en-US" sz="3200" dirty="0" smtClean="0">
                <a:latin typeface="Arial Black" panose="020B0A04020102020204" pitchFamily="34" charset="0"/>
              </a:rPr>
              <a:t>Protein </a:t>
            </a:r>
            <a:r>
              <a:rPr lang="en-US" sz="2000" dirty="0" smtClean="0"/>
              <a:t>(Muscle building)</a:t>
            </a:r>
          </a:p>
          <a:p>
            <a:endParaRPr lang="en-US" sz="2000" dirty="0">
              <a:latin typeface="Arial Black" panose="020B0A04020102020204" pitchFamily="34" charset="0"/>
            </a:endParaRPr>
          </a:p>
          <a:p>
            <a:pPr marL="114300" indent="0"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 </a:t>
            </a:r>
            <a:r>
              <a:rPr lang="en-US" sz="2000" dirty="0" smtClean="0"/>
              <a:t>…......All are </a:t>
            </a:r>
            <a:r>
              <a:rPr lang="en-US" sz="2000" dirty="0" smtClean="0">
                <a:latin typeface="Arial Black" panose="020B0A04020102020204" pitchFamily="34" charset="0"/>
              </a:rPr>
              <a:t>Essential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3429000"/>
            <a:ext cx="19335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1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PRIMARY fuel source</a:t>
            </a:r>
          </a:p>
          <a:p>
            <a:r>
              <a:rPr lang="en-US" sz="2400" dirty="0" smtClean="0"/>
              <a:t>Stored in the muscle in the</a:t>
            </a:r>
          </a:p>
          <a:p>
            <a:pPr marL="11430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form of glycogen</a:t>
            </a:r>
          </a:p>
          <a:p>
            <a:r>
              <a:rPr lang="en-US" sz="2400" dirty="0" smtClean="0"/>
              <a:t>Sources: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/>
              <a:t>Grains/Starches</a:t>
            </a:r>
            <a:r>
              <a:rPr lang="en-US" sz="2400" dirty="0" smtClean="0"/>
              <a:t>: bread, cereal, pasta, rice, potatoes, tortillas, pita, bagels, crackers, beans, corn, peas. One serving = 1 slice bread, ½ cup cooked rice/cereal, beans, peas. Goal- 6-12 servings per day.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/>
              <a:t>Fruits: </a:t>
            </a:r>
            <a:r>
              <a:rPr lang="en-US" sz="2400" dirty="0" smtClean="0"/>
              <a:t>All: One serving = ¾-1 cup berries, small piece of fruit (about the size of a tennis ball), ¼ cup dried fruit.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/>
              <a:t>Vegetables: </a:t>
            </a:r>
            <a:r>
              <a:rPr lang="en-US" sz="2400" dirty="0" smtClean="0"/>
              <a:t>Non-starchy. One serving = ½ cup broccoli, 1 cup leafy (spinach, lettuce).</a:t>
            </a:r>
            <a:endParaRPr lang="en-US" sz="2400" b="1" dirty="0" smtClean="0"/>
          </a:p>
          <a:p>
            <a:pPr marL="114300" indent="0">
              <a:buNone/>
            </a:pPr>
            <a:r>
              <a:rPr lang="en-US" sz="2400" dirty="0" smtClean="0"/>
              <a:t> Fruit and Vegetable goal- </a:t>
            </a:r>
            <a:r>
              <a:rPr lang="en-US" sz="2400" b="1" dirty="0" smtClean="0"/>
              <a:t>at least </a:t>
            </a:r>
            <a:r>
              <a:rPr lang="en-US" sz="2400" dirty="0" smtClean="0"/>
              <a:t>2 servings of fruit and 3 servings of vegetables; variety and color. </a:t>
            </a:r>
            <a:endParaRPr lang="en-US" sz="2400" b="1" dirty="0" smtClean="0"/>
          </a:p>
          <a:p>
            <a:pPr marL="114300" indent="0">
              <a:buNone/>
            </a:pP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2362200" cy="19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63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Building blocks of the body (amino acids); tissues and muscles, hormones, enzymes, immune system, energy (last resort)</a:t>
            </a:r>
          </a:p>
          <a:p>
            <a:r>
              <a:rPr lang="en-US" dirty="0" smtClean="0"/>
              <a:t>Offsets the breakdown of muscle protein; consuming after exercise can help improve protein balance</a:t>
            </a:r>
          </a:p>
          <a:p>
            <a:r>
              <a:rPr lang="en-US" dirty="0" smtClean="0"/>
              <a:t>Sources: MFP (Meat, Fish, Poultry- 3-4 ounces), eggs (1); beans (1/2 c), tofu (1/2 c), nuts (1/4 c), yogurt (6 ounces) and cheese (1 ounce).</a:t>
            </a:r>
          </a:p>
          <a:p>
            <a:r>
              <a:rPr lang="en-US" dirty="0" smtClean="0"/>
              <a:t>Goal- eat protein-rich food at every meal</a:t>
            </a:r>
          </a:p>
          <a:p>
            <a:r>
              <a:rPr lang="en-US" dirty="0" smtClean="0"/>
              <a:t>Protein should not “upstage” carbohydrates. Carbs are still your primary “fuel”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1000"/>
            <a:ext cx="1781175" cy="2562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906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6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Back-up energy source </a:t>
            </a:r>
          </a:p>
          <a:p>
            <a:r>
              <a:rPr lang="en-US" dirty="0" smtClean="0"/>
              <a:t>Promotes satiety</a:t>
            </a:r>
          </a:p>
          <a:p>
            <a:r>
              <a:rPr lang="en-US" dirty="0" smtClean="0"/>
              <a:t>Sources of healthy fat: olive oil/canola oil- 1 </a:t>
            </a:r>
            <a:r>
              <a:rPr lang="en-US" dirty="0" err="1" smtClean="0"/>
              <a:t>Tbsp</a:t>
            </a:r>
            <a:r>
              <a:rPr lang="en-US" dirty="0" smtClean="0"/>
              <a:t>, avocado- 1/5, oily fish (salmon)- 3-4 ounces, nuts- ¼ c, nut butters- 2 </a:t>
            </a:r>
            <a:r>
              <a:rPr lang="en-US" dirty="0" err="1" smtClean="0"/>
              <a:t>Tbsp</a:t>
            </a:r>
            <a:endParaRPr lang="en-US" dirty="0" smtClean="0"/>
          </a:p>
          <a:p>
            <a:r>
              <a:rPr lang="en-US" dirty="0" smtClean="0"/>
              <a:t>Goal- each meal should include a serving of healthy fat</a:t>
            </a:r>
          </a:p>
          <a:p>
            <a:pPr marL="114300" indent="0">
              <a:buNone/>
            </a:pPr>
            <a:r>
              <a:rPr lang="en-US" dirty="0" smtClean="0"/>
              <a:t>*Limit unhealthy fat such as saturated and trans fat (found in processed/packaged foods, fried foods, fast food)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809" y="1600200"/>
            <a:ext cx="382278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0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8229600" cy="170162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Sweets and Treats ?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5387"/>
            <a:ext cx="8229600" cy="3831904"/>
          </a:xfrm>
        </p:spPr>
        <p:txBody>
          <a:bodyPr>
            <a:normAutofit fontScale="70000" lnSpcReduction="20000"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pPr marL="109728" indent="0">
              <a:buNone/>
            </a:pPr>
            <a:endParaRPr lang="en-US" sz="1600" dirty="0"/>
          </a:p>
          <a:p>
            <a:endParaRPr lang="en-US" sz="2800" dirty="0" smtClean="0"/>
          </a:p>
          <a:p>
            <a:r>
              <a:rPr lang="en-US" sz="2800" dirty="0" smtClean="0"/>
              <a:t>Optional....up to 10% of your Calories</a:t>
            </a:r>
          </a:p>
          <a:p>
            <a:r>
              <a:rPr lang="en-US" sz="2800" dirty="0" smtClean="0"/>
              <a:t>Prevent hunger by eating heartier portions of wholesome foods at meals</a:t>
            </a:r>
          </a:p>
          <a:p>
            <a:r>
              <a:rPr lang="en-US" sz="2800" dirty="0" smtClean="0"/>
              <a:t>Diet doesn’t need to be perfect </a:t>
            </a:r>
          </a:p>
          <a:p>
            <a:r>
              <a:rPr lang="en-US" sz="2800" dirty="0" smtClean="0"/>
              <a:t>10% of your Calories can appropriately come from refined sugar</a:t>
            </a:r>
          </a:p>
          <a:p>
            <a:r>
              <a:rPr lang="en-US" sz="2800" dirty="0" smtClean="0"/>
              <a:t>Note- gels and sports drinks count as refined sugar; any product in which sugar is the first or close to the first ingredient on the label (sucrose, glucose, high fructose corn syrup, corn syrup, maple syrup, fructose)</a:t>
            </a:r>
          </a:p>
          <a:p>
            <a:r>
              <a:rPr lang="en-US" sz="2800" dirty="0" smtClean="0"/>
              <a:t>Will get calculated into the carb and fat macro groups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6764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2244820"/>
            <a:ext cx="1743076" cy="115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47565"/>
            <a:ext cx="2571750" cy="135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58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Calculating Your Calorie Needs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800600"/>
          </a:xfrm>
        </p:spPr>
        <p:txBody>
          <a:bodyPr>
            <a:normAutofit fontScale="25000" lnSpcReduction="20000"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pPr marL="109728" indent="0">
              <a:buNone/>
            </a:pPr>
            <a:endParaRPr lang="en-US" sz="2000" dirty="0" smtClean="0"/>
          </a:p>
          <a:p>
            <a:endParaRPr lang="en-US" sz="2000" dirty="0"/>
          </a:p>
          <a:p>
            <a:pPr marL="109728" indent="0">
              <a:buNone/>
            </a:pPr>
            <a:endParaRPr lang="en-US" sz="8000" dirty="0" smtClean="0"/>
          </a:p>
          <a:p>
            <a:endParaRPr lang="en-US" sz="8000" dirty="0"/>
          </a:p>
          <a:p>
            <a:r>
              <a:rPr lang="en-US" sz="8000" u="sng" dirty="0" smtClean="0"/>
              <a:t>Resting Metabolic Rate </a:t>
            </a:r>
            <a:r>
              <a:rPr lang="en-US" sz="8000" dirty="0" smtClean="0"/>
              <a:t>(most basic needs)</a:t>
            </a:r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weight in pounds x 10 (Ex. 150 pound person RMR =</a:t>
            </a:r>
            <a:r>
              <a:rPr lang="en-US" sz="8000" dirty="0" smtClean="0">
                <a:solidFill>
                  <a:schemeClr val="accent2"/>
                </a:solidFill>
              </a:rPr>
              <a:t> 1,500 </a:t>
            </a:r>
            <a:r>
              <a:rPr lang="en-US" sz="8000" dirty="0" smtClean="0"/>
              <a:t>Calories)</a:t>
            </a:r>
          </a:p>
          <a:p>
            <a:pPr marL="109728" indent="0">
              <a:buNone/>
            </a:pPr>
            <a:endParaRPr lang="en-US" sz="8000" dirty="0" smtClean="0"/>
          </a:p>
          <a:p>
            <a:r>
              <a:rPr lang="en-US" sz="8000" u="sng" dirty="0" smtClean="0"/>
              <a:t>Activity Level </a:t>
            </a:r>
            <a:r>
              <a:rPr lang="en-US" sz="8000" dirty="0" smtClean="0"/>
              <a:t>(daily living):</a:t>
            </a:r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Sedentary- (sitting, reading) 20-30% (</a:t>
            </a:r>
            <a:r>
              <a:rPr lang="en-US" sz="8000" dirty="0" smtClean="0">
                <a:solidFill>
                  <a:srgbClr val="C00000"/>
                </a:solidFill>
              </a:rPr>
              <a:t>300-450</a:t>
            </a:r>
            <a:r>
              <a:rPr lang="en-US" sz="8000" dirty="0" smtClean="0"/>
              <a:t> Cal)</a:t>
            </a:r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Moderate- (standing, moving around) 40-50% (600-700)</a:t>
            </a:r>
            <a:endParaRPr lang="en-US" sz="80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Active- (physically active all day) 60-70% (900-1,000)</a:t>
            </a:r>
          </a:p>
          <a:p>
            <a:pPr marL="109728" indent="0">
              <a:buNone/>
            </a:pPr>
            <a:endParaRPr lang="en-US" sz="8000" dirty="0" smtClean="0"/>
          </a:p>
          <a:p>
            <a:r>
              <a:rPr lang="en-US" sz="8000" u="sng" dirty="0" smtClean="0"/>
              <a:t>Purposeful Exercise</a:t>
            </a:r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Ex. Swimming Practice for 2 hours +( </a:t>
            </a:r>
            <a:r>
              <a:rPr lang="en-US" sz="8000" dirty="0" smtClean="0">
                <a:solidFill>
                  <a:schemeClr val="accent2"/>
                </a:solidFill>
              </a:rPr>
              <a:t>1,000-1,500</a:t>
            </a:r>
            <a:r>
              <a:rPr lang="en-US" sz="8000" dirty="0" smtClean="0"/>
              <a:t>)</a:t>
            </a:r>
            <a:endParaRPr lang="en-US" sz="8000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Total Calorie needs for </a:t>
            </a:r>
            <a:r>
              <a:rPr lang="en-US" sz="8000" b="1" dirty="0" smtClean="0"/>
              <a:t>weight maintenance </a:t>
            </a:r>
            <a:r>
              <a:rPr lang="en-US" sz="8000" dirty="0" smtClean="0"/>
              <a:t>= </a:t>
            </a:r>
            <a:r>
              <a:rPr lang="en-US" sz="8000" dirty="0" smtClean="0">
                <a:solidFill>
                  <a:srgbClr val="C00000"/>
                </a:solidFill>
              </a:rPr>
              <a:t>2,800-3,400</a:t>
            </a:r>
            <a:endParaRPr lang="en-US" sz="8000" dirty="0" smtClean="0">
              <a:solidFill>
                <a:schemeClr val="accent2"/>
              </a:solidFill>
            </a:endParaRPr>
          </a:p>
          <a:p>
            <a:pPr marL="109728" indent="0">
              <a:buNone/>
            </a:pPr>
            <a:endParaRPr lang="en-US" sz="8000" dirty="0" smtClean="0"/>
          </a:p>
          <a:p>
            <a:pPr marL="109728" indent="0">
              <a:buNone/>
            </a:pPr>
            <a:r>
              <a:rPr lang="en-US" sz="8000" dirty="0"/>
              <a:t> </a:t>
            </a:r>
            <a:r>
              <a:rPr lang="en-US" sz="8000" dirty="0" smtClean="0"/>
              <a:t>   </a:t>
            </a:r>
          </a:p>
          <a:p>
            <a:pPr marL="109728" indent="0">
              <a:buNone/>
            </a:pPr>
            <a:endParaRPr lang="en-US" sz="1600" dirty="0"/>
          </a:p>
          <a:p>
            <a:pPr marL="452628" indent="-342900">
              <a:buFont typeface="+mj-lt"/>
              <a:buAutoNum type="arabicPeriod"/>
            </a:pPr>
            <a:endParaRPr lang="en-US" sz="1600" dirty="0" smtClean="0"/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70" y="12954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420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My Fitness Pal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Free phone app</a:t>
            </a:r>
          </a:p>
          <a:p>
            <a:r>
              <a:rPr lang="en-US" dirty="0" smtClean="0"/>
              <a:t>Height, Weight</a:t>
            </a:r>
          </a:p>
          <a:p>
            <a:r>
              <a:rPr lang="en-US" dirty="0" smtClean="0"/>
              <a:t>Activity Level</a:t>
            </a:r>
          </a:p>
          <a:p>
            <a:r>
              <a:rPr lang="en-US" dirty="0" smtClean="0"/>
              <a:t>Weight goal, time line (.5-1.0 pounds per week)</a:t>
            </a:r>
          </a:p>
          <a:p>
            <a:r>
              <a:rPr lang="en-US" dirty="0" smtClean="0"/>
              <a:t>Know your target macro ratios</a:t>
            </a:r>
          </a:p>
          <a:p>
            <a:r>
              <a:rPr lang="en-US" dirty="0" smtClean="0"/>
              <a:t>Good rule of thumb-  50% carb: 25% protein: 25% fat</a:t>
            </a:r>
          </a:p>
          <a:p>
            <a:r>
              <a:rPr lang="en-US" dirty="0" smtClean="0"/>
              <a:t>Barcode feature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307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</TotalTime>
  <Words>1663</Words>
  <Application>Microsoft Office PowerPoint</Application>
  <PresentationFormat>On-screen Show (4:3)</PresentationFormat>
  <Paragraphs>281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Cambria</vt:lpstr>
      <vt:lpstr>Adjacency</vt:lpstr>
      <vt:lpstr>Eating for Optimal Performance: Swimming</vt:lpstr>
      <vt:lpstr>Principles of a Sports Diet</vt:lpstr>
      <vt:lpstr>Macronutrients</vt:lpstr>
      <vt:lpstr> Carbohydrates</vt:lpstr>
      <vt:lpstr>Protein </vt:lpstr>
      <vt:lpstr>Fats</vt:lpstr>
      <vt:lpstr>Sweets and Treats ?</vt:lpstr>
      <vt:lpstr>Calculating Your Calorie Needs</vt:lpstr>
      <vt:lpstr>My Fitness Pal</vt:lpstr>
      <vt:lpstr>Macronutrient Ratios Carbs : Protein : Fat</vt:lpstr>
      <vt:lpstr>Want to Gain Some Quality Weight?</vt:lpstr>
      <vt:lpstr>Want to get lean?</vt:lpstr>
      <vt:lpstr>Meal Timing</vt:lpstr>
      <vt:lpstr>Sample Eating Plans  2,800 Cal</vt:lpstr>
      <vt:lpstr>Meal/Snack Sample for 2,800 Cal Plan</vt:lpstr>
      <vt:lpstr>Sample Eating Plans 2,400</vt:lpstr>
      <vt:lpstr>Meal/Snack Sample for 2,400 Cal Plan</vt:lpstr>
      <vt:lpstr>Sample Eating Plans 2,000</vt:lpstr>
      <vt:lpstr>Meal/Snack Sample for 2,000 Cal Plan</vt:lpstr>
      <vt:lpstr>Nutrient Timing</vt:lpstr>
      <vt:lpstr>Fluids</vt:lpstr>
      <vt:lpstr>Supplements</vt:lpstr>
      <vt:lpstr>Sodium and Potassium</vt:lpstr>
      <vt:lpstr>Sleep</vt:lpstr>
      <vt:lpstr>Take Away Message</vt:lpstr>
    </vt:vector>
  </TitlesOfParts>
  <Company>Henry Mayo Newhall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for Optimal Performance:  Football</dc:title>
  <dc:creator>Kim N. Brown</dc:creator>
  <cp:lastModifiedBy>Kim N. Brown</cp:lastModifiedBy>
  <cp:revision>159</cp:revision>
  <cp:lastPrinted>2018-01-11T00:23:36Z</cp:lastPrinted>
  <dcterms:created xsi:type="dcterms:W3CDTF">2017-12-28T00:06:39Z</dcterms:created>
  <dcterms:modified xsi:type="dcterms:W3CDTF">2019-10-21T17:04:01Z</dcterms:modified>
</cp:coreProperties>
</file>