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7"/>
  </p:notesMasterIdLst>
  <p:sldIdLst>
    <p:sldId id="256" r:id="rId2"/>
    <p:sldId id="257" r:id="rId3"/>
    <p:sldId id="258" r:id="rId4"/>
    <p:sldId id="260" r:id="rId5"/>
    <p:sldId id="261" r:id="rId6"/>
    <p:sldId id="262" r:id="rId7"/>
    <p:sldId id="263" r:id="rId8"/>
    <p:sldId id="265" r:id="rId9"/>
    <p:sldId id="264" r:id="rId10"/>
    <p:sldId id="259" r:id="rId11"/>
    <p:sldId id="266" r:id="rId12"/>
    <p:sldId id="267" r:id="rId13"/>
    <p:sldId id="268" r:id="rId14"/>
    <p:sldId id="269" r:id="rId15"/>
    <p:sldId id="270" r:id="rId16"/>
    <p:sldId id="272" r:id="rId17"/>
    <p:sldId id="273" r:id="rId18"/>
    <p:sldId id="274" r:id="rId19"/>
    <p:sldId id="275" r:id="rId20"/>
    <p:sldId id="276" r:id="rId21"/>
    <p:sldId id="271" r:id="rId22"/>
    <p:sldId id="277" r:id="rId23"/>
    <p:sldId id="278" r:id="rId24"/>
    <p:sldId id="279" r:id="rId25"/>
    <p:sldId id="280"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970" autoAdjust="0"/>
  </p:normalViewPr>
  <p:slideViewPr>
    <p:cSldViewPr snapToGrid="0">
      <p:cViewPr varScale="1">
        <p:scale>
          <a:sx n="103" d="100"/>
          <a:sy n="103" d="100"/>
        </p:scale>
        <p:origin x="91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4" Type="http://schemas.openxmlformats.org/officeDocument/2006/relationships/image" Target="../media/image21.svg"/></Relationships>
</file>

<file path=ppt/diagrams/_rels/data4.xml.rels><?xml version="1.0" encoding="UTF-8" standalone="yes"?>
<Relationships xmlns="http://schemas.openxmlformats.org/package/2006/relationships"><Relationship Id="rId1" Type="http://schemas.openxmlformats.org/officeDocument/2006/relationships/hyperlink" Target="https://www.usaswimming.org/news-landing-page/2018/01/26/create-a-safe-sport-environment-in-three-easy-steps" TargetMode="External"/></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7.svg"/><Relationship Id="rId1" Type="http://schemas.openxmlformats.org/officeDocument/2006/relationships/image" Target="../media/image14.png"/><Relationship Id="rId6" Type="http://schemas.openxmlformats.org/officeDocument/2006/relationships/image" Target="../media/image11.svg"/><Relationship Id="rId5" Type="http://schemas.openxmlformats.org/officeDocument/2006/relationships/image" Target="../media/image16.png"/><Relationship Id="rId4" Type="http://schemas.openxmlformats.org/officeDocument/2006/relationships/image" Target="../media/image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svg"/><Relationship Id="rId1" Type="http://schemas.openxmlformats.org/officeDocument/2006/relationships/image" Target="../media/image22.png"/><Relationship Id="rId4" Type="http://schemas.openxmlformats.org/officeDocument/2006/relationships/image" Target="../media/image21.svg"/></Relationships>
</file>

<file path=ppt/diagrams/_rels/drawing4.xml.rels><?xml version="1.0" encoding="UTF-8" standalone="yes"?>
<Relationships xmlns="http://schemas.openxmlformats.org/package/2006/relationships"><Relationship Id="rId1" Type="http://schemas.openxmlformats.org/officeDocument/2006/relationships/hyperlink" Target="https://www.usaswimming.org/news-landing-page/2018/01/26/create-a-safe-sport-environment-in-three-easy-steps" TargetMode="External"/></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72D440-9C12-4C9E-A859-CB6A398B1B9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6E254EF-DDBD-4A9A-B78D-3597B58C919F}">
      <dgm:prSet/>
      <dgm:spPr/>
      <dgm:t>
        <a:bodyPr/>
        <a:lstStyle/>
        <a:p>
          <a:r>
            <a:rPr lang="en-US" dirty="0"/>
            <a:t>Williston Sea Lions adopted their name from the Lions Club whom gave generous donations to the club for many years.  </a:t>
          </a:r>
        </a:p>
      </dgm:t>
    </dgm:pt>
    <dgm:pt modelId="{E786401E-51D6-4ACA-89DA-707404107D45}" type="parTrans" cxnId="{39BAD35F-9C54-4733-A208-FF248F7414D4}">
      <dgm:prSet/>
      <dgm:spPr/>
      <dgm:t>
        <a:bodyPr/>
        <a:lstStyle/>
        <a:p>
          <a:endParaRPr lang="en-US"/>
        </a:p>
      </dgm:t>
    </dgm:pt>
    <dgm:pt modelId="{FBF65AB7-5429-4281-AE7A-FF6459C49E04}" type="sibTrans" cxnId="{39BAD35F-9C54-4733-A208-FF248F7414D4}">
      <dgm:prSet/>
      <dgm:spPr/>
      <dgm:t>
        <a:bodyPr/>
        <a:lstStyle/>
        <a:p>
          <a:endParaRPr lang="en-US"/>
        </a:p>
      </dgm:t>
    </dgm:pt>
    <dgm:pt modelId="{73B324E0-4DF1-471F-9CEF-DC8F3EAF5659}">
      <dgm:prSet/>
      <dgm:spPr/>
      <dgm:t>
        <a:bodyPr/>
        <a:lstStyle/>
        <a:p>
          <a:r>
            <a:rPr lang="en-US" dirty="0"/>
            <a:t>The team has a deep connection to excellence in swimming and continues to strive and excel.  </a:t>
          </a:r>
        </a:p>
      </dgm:t>
    </dgm:pt>
    <dgm:pt modelId="{E5DE976E-839C-4A60-A404-9B85A90D3C6B}" type="parTrans" cxnId="{C4D9C042-3244-464B-BC2A-36E0D8E8C339}">
      <dgm:prSet/>
      <dgm:spPr/>
      <dgm:t>
        <a:bodyPr/>
        <a:lstStyle/>
        <a:p>
          <a:endParaRPr lang="en-US"/>
        </a:p>
      </dgm:t>
    </dgm:pt>
    <dgm:pt modelId="{7F1419C3-7F8F-41AD-8D26-4145FA980BC1}" type="sibTrans" cxnId="{C4D9C042-3244-464B-BC2A-36E0D8E8C339}">
      <dgm:prSet/>
      <dgm:spPr/>
      <dgm:t>
        <a:bodyPr/>
        <a:lstStyle/>
        <a:p>
          <a:endParaRPr lang="en-US"/>
        </a:p>
      </dgm:t>
    </dgm:pt>
    <dgm:pt modelId="{E718BF44-8F6B-45D5-BB36-C877085F1F71}">
      <dgm:prSet/>
      <dgm:spPr/>
      <dgm:t>
        <a:bodyPr/>
        <a:lstStyle/>
        <a:p>
          <a:r>
            <a:rPr lang="en-US" dirty="0"/>
            <a:t>EJ Hagan’s granddaughter is Katie Ledecky.  A 5 time Olympic Gold Medalist and 15 time World Champion.</a:t>
          </a:r>
        </a:p>
      </dgm:t>
    </dgm:pt>
    <dgm:pt modelId="{12815022-A358-4EB3-9DD3-ECB0A1E563F4}" type="parTrans" cxnId="{90DC4FE7-BFE7-4495-B859-4CD07E568739}">
      <dgm:prSet/>
      <dgm:spPr/>
      <dgm:t>
        <a:bodyPr/>
        <a:lstStyle/>
        <a:p>
          <a:endParaRPr lang="en-US"/>
        </a:p>
      </dgm:t>
    </dgm:pt>
    <dgm:pt modelId="{8DE1B177-925B-48AA-99DC-8155EA9294DE}" type="sibTrans" cxnId="{90DC4FE7-BFE7-4495-B859-4CD07E568739}">
      <dgm:prSet/>
      <dgm:spPr/>
      <dgm:t>
        <a:bodyPr/>
        <a:lstStyle/>
        <a:p>
          <a:endParaRPr lang="en-US"/>
        </a:p>
      </dgm:t>
    </dgm:pt>
    <dgm:pt modelId="{90490110-3859-4CC5-9E5B-39127F963709}">
      <dgm:prSet/>
      <dgm:spPr/>
      <dgm:t>
        <a:bodyPr/>
        <a:lstStyle/>
        <a:p>
          <a:r>
            <a:rPr lang="en-US" dirty="0"/>
            <a:t>On March 28, 2014, the ARC opened. The pool was named the E.J. Hagan Natatorium.  Katie Ledecky swam the first lap, the Sea Lions followed behind to a packed house of cheering fans.</a:t>
          </a:r>
        </a:p>
      </dgm:t>
    </dgm:pt>
    <dgm:pt modelId="{855B0286-C504-418B-82D8-D4CA3EAFE6F0}" type="parTrans" cxnId="{1AB6483B-FC7A-48AE-9DCE-5228FF52A7C7}">
      <dgm:prSet/>
      <dgm:spPr/>
      <dgm:t>
        <a:bodyPr/>
        <a:lstStyle/>
        <a:p>
          <a:endParaRPr lang="en-US"/>
        </a:p>
      </dgm:t>
    </dgm:pt>
    <dgm:pt modelId="{2511244E-A59A-4462-AB92-046D846FBA11}" type="sibTrans" cxnId="{1AB6483B-FC7A-48AE-9DCE-5228FF52A7C7}">
      <dgm:prSet/>
      <dgm:spPr/>
      <dgm:t>
        <a:bodyPr/>
        <a:lstStyle/>
        <a:p>
          <a:endParaRPr lang="en-US"/>
        </a:p>
      </dgm:t>
    </dgm:pt>
    <dgm:pt modelId="{D3DB525B-834C-45EA-9446-42D3D506A477}" type="pres">
      <dgm:prSet presAssocID="{3172D440-9C12-4C9E-A859-CB6A398B1B92}" presName="root" presStyleCnt="0">
        <dgm:presLayoutVars>
          <dgm:dir/>
          <dgm:resizeHandles val="exact"/>
        </dgm:presLayoutVars>
      </dgm:prSet>
      <dgm:spPr/>
    </dgm:pt>
    <dgm:pt modelId="{D5AFD859-7BA2-4179-9FAC-41A62CC23A6C}" type="pres">
      <dgm:prSet presAssocID="{B6E254EF-DDBD-4A9A-B78D-3597B58C919F}" presName="compNode" presStyleCnt="0"/>
      <dgm:spPr/>
    </dgm:pt>
    <dgm:pt modelId="{92FF8BAA-BF0A-4B0E-8C0B-0AC501803543}" type="pres">
      <dgm:prSet presAssocID="{B6E254EF-DDBD-4A9A-B78D-3597B58C919F}" presName="bgRect" presStyleLbl="bgShp" presStyleIdx="0" presStyleCnt="4"/>
      <dgm:spPr/>
    </dgm:pt>
    <dgm:pt modelId="{E2E609F7-DCBE-4FBC-B6EE-5F6C75E9A059}" type="pres">
      <dgm:prSet presAssocID="{B6E254EF-DDBD-4A9A-B78D-3597B58C919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on"/>
        </a:ext>
      </dgm:extLst>
    </dgm:pt>
    <dgm:pt modelId="{4A3B55F7-B77F-46A1-9EDC-684C50C1E191}" type="pres">
      <dgm:prSet presAssocID="{B6E254EF-DDBD-4A9A-B78D-3597B58C919F}" presName="spaceRect" presStyleCnt="0"/>
      <dgm:spPr/>
    </dgm:pt>
    <dgm:pt modelId="{15283D62-BC3F-469B-A954-2D2B4EBE0E16}" type="pres">
      <dgm:prSet presAssocID="{B6E254EF-DDBD-4A9A-B78D-3597B58C919F}" presName="parTx" presStyleLbl="revTx" presStyleIdx="0" presStyleCnt="4">
        <dgm:presLayoutVars>
          <dgm:chMax val="0"/>
          <dgm:chPref val="0"/>
        </dgm:presLayoutVars>
      </dgm:prSet>
      <dgm:spPr/>
    </dgm:pt>
    <dgm:pt modelId="{332E7E2D-307E-4159-8FA7-DB47A36CC204}" type="pres">
      <dgm:prSet presAssocID="{FBF65AB7-5429-4281-AE7A-FF6459C49E04}" presName="sibTrans" presStyleCnt="0"/>
      <dgm:spPr/>
    </dgm:pt>
    <dgm:pt modelId="{6867E057-A54A-410C-B9A3-D168856ACA7B}" type="pres">
      <dgm:prSet presAssocID="{73B324E0-4DF1-471F-9CEF-DC8F3EAF5659}" presName="compNode" presStyleCnt="0"/>
      <dgm:spPr/>
    </dgm:pt>
    <dgm:pt modelId="{2962C328-091A-4048-B8DB-45BBC376F403}" type="pres">
      <dgm:prSet presAssocID="{73B324E0-4DF1-471F-9CEF-DC8F3EAF5659}" presName="bgRect" presStyleLbl="bgShp" presStyleIdx="1" presStyleCnt="4"/>
      <dgm:spPr/>
    </dgm:pt>
    <dgm:pt modelId="{0B082510-D5C5-419B-A17D-88D64CE943FB}" type="pres">
      <dgm:prSet presAssocID="{73B324E0-4DF1-471F-9CEF-DC8F3EAF565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wim"/>
        </a:ext>
      </dgm:extLst>
    </dgm:pt>
    <dgm:pt modelId="{4FB7013F-3CCE-44EF-8047-E51EAE70D083}" type="pres">
      <dgm:prSet presAssocID="{73B324E0-4DF1-471F-9CEF-DC8F3EAF5659}" presName="spaceRect" presStyleCnt="0"/>
      <dgm:spPr/>
    </dgm:pt>
    <dgm:pt modelId="{A5182A70-7F95-4053-8654-BC8358620AFB}" type="pres">
      <dgm:prSet presAssocID="{73B324E0-4DF1-471F-9CEF-DC8F3EAF5659}" presName="parTx" presStyleLbl="revTx" presStyleIdx="1" presStyleCnt="4">
        <dgm:presLayoutVars>
          <dgm:chMax val="0"/>
          <dgm:chPref val="0"/>
        </dgm:presLayoutVars>
      </dgm:prSet>
      <dgm:spPr/>
    </dgm:pt>
    <dgm:pt modelId="{4F70E75C-AAB1-432A-AE84-A450FB0026F1}" type="pres">
      <dgm:prSet presAssocID="{7F1419C3-7F8F-41AD-8D26-4145FA980BC1}" presName="sibTrans" presStyleCnt="0"/>
      <dgm:spPr/>
    </dgm:pt>
    <dgm:pt modelId="{B0B50DEF-A043-4A51-A591-73CC2D36D7CC}" type="pres">
      <dgm:prSet presAssocID="{E718BF44-8F6B-45D5-BB36-C877085F1F71}" presName="compNode" presStyleCnt="0"/>
      <dgm:spPr/>
    </dgm:pt>
    <dgm:pt modelId="{F1257E59-533C-4332-BADE-B2D72587AD2B}" type="pres">
      <dgm:prSet presAssocID="{E718BF44-8F6B-45D5-BB36-C877085F1F71}" presName="bgRect" presStyleLbl="bgShp" presStyleIdx="2" presStyleCnt="4"/>
      <dgm:spPr/>
    </dgm:pt>
    <dgm:pt modelId="{C0F9F758-429A-4965-B7DA-5A073305BED3}" type="pres">
      <dgm:prSet presAssocID="{E718BF44-8F6B-45D5-BB36-C877085F1F7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dal"/>
        </a:ext>
      </dgm:extLst>
    </dgm:pt>
    <dgm:pt modelId="{0A0D47E5-98AC-435A-A1E9-CB0DCD996509}" type="pres">
      <dgm:prSet presAssocID="{E718BF44-8F6B-45D5-BB36-C877085F1F71}" presName="spaceRect" presStyleCnt="0"/>
      <dgm:spPr/>
    </dgm:pt>
    <dgm:pt modelId="{B2C48189-7B12-493A-B4A5-272028F2B324}" type="pres">
      <dgm:prSet presAssocID="{E718BF44-8F6B-45D5-BB36-C877085F1F71}" presName="parTx" presStyleLbl="revTx" presStyleIdx="2" presStyleCnt="4">
        <dgm:presLayoutVars>
          <dgm:chMax val="0"/>
          <dgm:chPref val="0"/>
        </dgm:presLayoutVars>
      </dgm:prSet>
      <dgm:spPr/>
    </dgm:pt>
    <dgm:pt modelId="{C7B64132-397A-4048-941D-DA76473F82CD}" type="pres">
      <dgm:prSet presAssocID="{8DE1B177-925B-48AA-99DC-8155EA9294DE}" presName="sibTrans" presStyleCnt="0"/>
      <dgm:spPr/>
    </dgm:pt>
    <dgm:pt modelId="{88602DDA-8B46-48E4-BD11-60533FA13CE9}" type="pres">
      <dgm:prSet presAssocID="{90490110-3859-4CC5-9E5B-39127F963709}" presName="compNode" presStyleCnt="0"/>
      <dgm:spPr/>
    </dgm:pt>
    <dgm:pt modelId="{77221C0F-3CD1-473D-BDB5-1CA02270EE65}" type="pres">
      <dgm:prSet presAssocID="{90490110-3859-4CC5-9E5B-39127F963709}" presName="bgRect" presStyleLbl="bgShp" presStyleIdx="3" presStyleCnt="4"/>
      <dgm:spPr/>
    </dgm:pt>
    <dgm:pt modelId="{B5E9EA8C-0693-494D-BAA4-FB9E11F129C1}" type="pres">
      <dgm:prSet presAssocID="{90490110-3859-4CC5-9E5B-39127F96370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keleton"/>
        </a:ext>
      </dgm:extLst>
    </dgm:pt>
    <dgm:pt modelId="{F9DA3FD3-7FB0-49EF-ACE5-92869989A8CD}" type="pres">
      <dgm:prSet presAssocID="{90490110-3859-4CC5-9E5B-39127F963709}" presName="spaceRect" presStyleCnt="0"/>
      <dgm:spPr/>
    </dgm:pt>
    <dgm:pt modelId="{3EE5BDA1-72AD-4890-A62D-1603C585FC5D}" type="pres">
      <dgm:prSet presAssocID="{90490110-3859-4CC5-9E5B-39127F963709}" presName="parTx" presStyleLbl="revTx" presStyleIdx="3" presStyleCnt="4">
        <dgm:presLayoutVars>
          <dgm:chMax val="0"/>
          <dgm:chPref val="0"/>
        </dgm:presLayoutVars>
      </dgm:prSet>
      <dgm:spPr/>
    </dgm:pt>
  </dgm:ptLst>
  <dgm:cxnLst>
    <dgm:cxn modelId="{75FA0D06-34B3-481E-94CF-0B03C2FEB620}" type="presOf" srcId="{3172D440-9C12-4C9E-A859-CB6A398B1B92}" destId="{D3DB525B-834C-45EA-9446-42D3D506A477}" srcOrd="0" destOrd="0" presId="urn:microsoft.com/office/officeart/2018/2/layout/IconVerticalSolidList"/>
    <dgm:cxn modelId="{B5F2EE0C-C6B2-42FB-911C-644CD31B9827}" type="presOf" srcId="{B6E254EF-DDBD-4A9A-B78D-3597B58C919F}" destId="{15283D62-BC3F-469B-A954-2D2B4EBE0E16}" srcOrd="0" destOrd="0" presId="urn:microsoft.com/office/officeart/2018/2/layout/IconVerticalSolidList"/>
    <dgm:cxn modelId="{1E72EC13-AF8A-44FC-BFFE-60381AC39CE9}" type="presOf" srcId="{E718BF44-8F6B-45D5-BB36-C877085F1F71}" destId="{B2C48189-7B12-493A-B4A5-272028F2B324}" srcOrd="0" destOrd="0" presId="urn:microsoft.com/office/officeart/2018/2/layout/IconVerticalSolidList"/>
    <dgm:cxn modelId="{1AB6483B-FC7A-48AE-9DCE-5228FF52A7C7}" srcId="{3172D440-9C12-4C9E-A859-CB6A398B1B92}" destId="{90490110-3859-4CC5-9E5B-39127F963709}" srcOrd="3" destOrd="0" parTransId="{855B0286-C504-418B-82D8-D4CA3EAFE6F0}" sibTransId="{2511244E-A59A-4462-AB92-046D846FBA11}"/>
    <dgm:cxn modelId="{39BAD35F-9C54-4733-A208-FF248F7414D4}" srcId="{3172D440-9C12-4C9E-A859-CB6A398B1B92}" destId="{B6E254EF-DDBD-4A9A-B78D-3597B58C919F}" srcOrd="0" destOrd="0" parTransId="{E786401E-51D6-4ACA-89DA-707404107D45}" sibTransId="{FBF65AB7-5429-4281-AE7A-FF6459C49E04}"/>
    <dgm:cxn modelId="{E11BDE60-F249-44A4-8EF8-627AD3D8B569}" type="presOf" srcId="{73B324E0-4DF1-471F-9CEF-DC8F3EAF5659}" destId="{A5182A70-7F95-4053-8654-BC8358620AFB}" srcOrd="0" destOrd="0" presId="urn:microsoft.com/office/officeart/2018/2/layout/IconVerticalSolidList"/>
    <dgm:cxn modelId="{C4D9C042-3244-464B-BC2A-36E0D8E8C339}" srcId="{3172D440-9C12-4C9E-A859-CB6A398B1B92}" destId="{73B324E0-4DF1-471F-9CEF-DC8F3EAF5659}" srcOrd="1" destOrd="0" parTransId="{E5DE976E-839C-4A60-A404-9B85A90D3C6B}" sibTransId="{7F1419C3-7F8F-41AD-8D26-4145FA980BC1}"/>
    <dgm:cxn modelId="{A3D60298-ECDF-4800-9E99-537243337C15}" type="presOf" srcId="{90490110-3859-4CC5-9E5B-39127F963709}" destId="{3EE5BDA1-72AD-4890-A62D-1603C585FC5D}" srcOrd="0" destOrd="0" presId="urn:microsoft.com/office/officeart/2018/2/layout/IconVerticalSolidList"/>
    <dgm:cxn modelId="{90DC4FE7-BFE7-4495-B859-4CD07E568739}" srcId="{3172D440-9C12-4C9E-A859-CB6A398B1B92}" destId="{E718BF44-8F6B-45D5-BB36-C877085F1F71}" srcOrd="2" destOrd="0" parTransId="{12815022-A358-4EB3-9DD3-ECB0A1E563F4}" sibTransId="{8DE1B177-925B-48AA-99DC-8155EA9294DE}"/>
    <dgm:cxn modelId="{00875B61-A73B-47DC-8101-7CDF6D575803}" type="presParOf" srcId="{D3DB525B-834C-45EA-9446-42D3D506A477}" destId="{D5AFD859-7BA2-4179-9FAC-41A62CC23A6C}" srcOrd="0" destOrd="0" presId="urn:microsoft.com/office/officeart/2018/2/layout/IconVerticalSolidList"/>
    <dgm:cxn modelId="{A96DCD25-1596-4EE5-95C9-C9D0E0A4EC94}" type="presParOf" srcId="{D5AFD859-7BA2-4179-9FAC-41A62CC23A6C}" destId="{92FF8BAA-BF0A-4B0E-8C0B-0AC501803543}" srcOrd="0" destOrd="0" presId="urn:microsoft.com/office/officeart/2018/2/layout/IconVerticalSolidList"/>
    <dgm:cxn modelId="{F0BE7E76-6702-43A3-9642-C8C103B0BB4E}" type="presParOf" srcId="{D5AFD859-7BA2-4179-9FAC-41A62CC23A6C}" destId="{E2E609F7-DCBE-4FBC-B6EE-5F6C75E9A059}" srcOrd="1" destOrd="0" presId="urn:microsoft.com/office/officeart/2018/2/layout/IconVerticalSolidList"/>
    <dgm:cxn modelId="{BACFD818-D06A-451F-8911-B44DE7D54335}" type="presParOf" srcId="{D5AFD859-7BA2-4179-9FAC-41A62CC23A6C}" destId="{4A3B55F7-B77F-46A1-9EDC-684C50C1E191}" srcOrd="2" destOrd="0" presId="urn:microsoft.com/office/officeart/2018/2/layout/IconVerticalSolidList"/>
    <dgm:cxn modelId="{6C300E93-F5E6-4DED-83A8-127A7B47F297}" type="presParOf" srcId="{D5AFD859-7BA2-4179-9FAC-41A62CC23A6C}" destId="{15283D62-BC3F-469B-A954-2D2B4EBE0E16}" srcOrd="3" destOrd="0" presId="urn:microsoft.com/office/officeart/2018/2/layout/IconVerticalSolidList"/>
    <dgm:cxn modelId="{8354D9ED-3EF3-4224-88CD-9B248AB5D87D}" type="presParOf" srcId="{D3DB525B-834C-45EA-9446-42D3D506A477}" destId="{332E7E2D-307E-4159-8FA7-DB47A36CC204}" srcOrd="1" destOrd="0" presId="urn:microsoft.com/office/officeart/2018/2/layout/IconVerticalSolidList"/>
    <dgm:cxn modelId="{CD6EDB96-E346-45A2-8A75-4711C6CC1188}" type="presParOf" srcId="{D3DB525B-834C-45EA-9446-42D3D506A477}" destId="{6867E057-A54A-410C-B9A3-D168856ACA7B}" srcOrd="2" destOrd="0" presId="urn:microsoft.com/office/officeart/2018/2/layout/IconVerticalSolidList"/>
    <dgm:cxn modelId="{2344228F-3C88-4C58-B89C-9B919056053D}" type="presParOf" srcId="{6867E057-A54A-410C-B9A3-D168856ACA7B}" destId="{2962C328-091A-4048-B8DB-45BBC376F403}" srcOrd="0" destOrd="0" presId="urn:microsoft.com/office/officeart/2018/2/layout/IconVerticalSolidList"/>
    <dgm:cxn modelId="{A51A5254-802B-4B93-BE8E-2026206ECEB8}" type="presParOf" srcId="{6867E057-A54A-410C-B9A3-D168856ACA7B}" destId="{0B082510-D5C5-419B-A17D-88D64CE943FB}" srcOrd="1" destOrd="0" presId="urn:microsoft.com/office/officeart/2018/2/layout/IconVerticalSolidList"/>
    <dgm:cxn modelId="{B91CC879-A2C0-440C-BE56-4106904D2B8D}" type="presParOf" srcId="{6867E057-A54A-410C-B9A3-D168856ACA7B}" destId="{4FB7013F-3CCE-44EF-8047-E51EAE70D083}" srcOrd="2" destOrd="0" presId="urn:microsoft.com/office/officeart/2018/2/layout/IconVerticalSolidList"/>
    <dgm:cxn modelId="{637A7FD0-A7B0-48F7-AAA6-0C112D5D97F3}" type="presParOf" srcId="{6867E057-A54A-410C-B9A3-D168856ACA7B}" destId="{A5182A70-7F95-4053-8654-BC8358620AFB}" srcOrd="3" destOrd="0" presId="urn:microsoft.com/office/officeart/2018/2/layout/IconVerticalSolidList"/>
    <dgm:cxn modelId="{03254DB9-534E-472C-AE41-3EEEC3B81B35}" type="presParOf" srcId="{D3DB525B-834C-45EA-9446-42D3D506A477}" destId="{4F70E75C-AAB1-432A-AE84-A450FB0026F1}" srcOrd="3" destOrd="0" presId="urn:microsoft.com/office/officeart/2018/2/layout/IconVerticalSolidList"/>
    <dgm:cxn modelId="{D7780578-91FE-4739-B5E0-77820FC3A168}" type="presParOf" srcId="{D3DB525B-834C-45EA-9446-42D3D506A477}" destId="{B0B50DEF-A043-4A51-A591-73CC2D36D7CC}" srcOrd="4" destOrd="0" presId="urn:microsoft.com/office/officeart/2018/2/layout/IconVerticalSolidList"/>
    <dgm:cxn modelId="{450A9E7D-F36D-41F3-80AC-1AD971C40CF8}" type="presParOf" srcId="{B0B50DEF-A043-4A51-A591-73CC2D36D7CC}" destId="{F1257E59-533C-4332-BADE-B2D72587AD2B}" srcOrd="0" destOrd="0" presId="urn:microsoft.com/office/officeart/2018/2/layout/IconVerticalSolidList"/>
    <dgm:cxn modelId="{C66E9052-D835-402D-956E-CC02FD68BEEB}" type="presParOf" srcId="{B0B50DEF-A043-4A51-A591-73CC2D36D7CC}" destId="{C0F9F758-429A-4965-B7DA-5A073305BED3}" srcOrd="1" destOrd="0" presId="urn:microsoft.com/office/officeart/2018/2/layout/IconVerticalSolidList"/>
    <dgm:cxn modelId="{CED88268-34AE-4A73-A2DC-AAD83062EDAA}" type="presParOf" srcId="{B0B50DEF-A043-4A51-A591-73CC2D36D7CC}" destId="{0A0D47E5-98AC-435A-A1E9-CB0DCD996509}" srcOrd="2" destOrd="0" presId="urn:microsoft.com/office/officeart/2018/2/layout/IconVerticalSolidList"/>
    <dgm:cxn modelId="{D4A9381E-D4CF-40A5-9E10-92D20641CC07}" type="presParOf" srcId="{B0B50DEF-A043-4A51-A591-73CC2D36D7CC}" destId="{B2C48189-7B12-493A-B4A5-272028F2B324}" srcOrd="3" destOrd="0" presId="urn:microsoft.com/office/officeart/2018/2/layout/IconVerticalSolidList"/>
    <dgm:cxn modelId="{16869F39-C8D3-4515-8375-E7AE0133A311}" type="presParOf" srcId="{D3DB525B-834C-45EA-9446-42D3D506A477}" destId="{C7B64132-397A-4048-941D-DA76473F82CD}" srcOrd="5" destOrd="0" presId="urn:microsoft.com/office/officeart/2018/2/layout/IconVerticalSolidList"/>
    <dgm:cxn modelId="{A90C23E6-50B4-4EB3-9A2B-BD26CCD3233A}" type="presParOf" srcId="{D3DB525B-834C-45EA-9446-42D3D506A477}" destId="{88602DDA-8B46-48E4-BD11-60533FA13CE9}" srcOrd="6" destOrd="0" presId="urn:microsoft.com/office/officeart/2018/2/layout/IconVerticalSolidList"/>
    <dgm:cxn modelId="{C710E235-CB64-4A15-819E-6960F4E7B3F9}" type="presParOf" srcId="{88602DDA-8B46-48E4-BD11-60533FA13CE9}" destId="{77221C0F-3CD1-473D-BDB5-1CA02270EE65}" srcOrd="0" destOrd="0" presId="urn:microsoft.com/office/officeart/2018/2/layout/IconVerticalSolidList"/>
    <dgm:cxn modelId="{84FA6DCD-1D25-4D39-94B8-6944E0346837}" type="presParOf" srcId="{88602DDA-8B46-48E4-BD11-60533FA13CE9}" destId="{B5E9EA8C-0693-494D-BAA4-FB9E11F129C1}" srcOrd="1" destOrd="0" presId="urn:microsoft.com/office/officeart/2018/2/layout/IconVerticalSolidList"/>
    <dgm:cxn modelId="{90C25159-2CCF-49AF-8B72-ADDE86741FB1}" type="presParOf" srcId="{88602DDA-8B46-48E4-BD11-60533FA13CE9}" destId="{F9DA3FD3-7FB0-49EF-ACE5-92869989A8CD}" srcOrd="2" destOrd="0" presId="urn:microsoft.com/office/officeart/2018/2/layout/IconVerticalSolidList"/>
    <dgm:cxn modelId="{E6FDAA9D-4EBA-431D-A9D9-4CF4C74DE5C0}" type="presParOf" srcId="{88602DDA-8B46-48E4-BD11-60533FA13CE9}" destId="{3EE5BDA1-72AD-4890-A62D-1603C585FC5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AFB547C-E4AC-48C7-8672-FEF745BFFEF8}"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B0F3C82-7132-4D52-9F17-C92AA41BD29B}">
      <dgm:prSet/>
      <dgm:spPr/>
      <dgm:t>
        <a:bodyPr/>
        <a:lstStyle/>
        <a:p>
          <a:pPr>
            <a:defRPr b="1"/>
          </a:pPr>
          <a:r>
            <a:rPr lang="en-US"/>
            <a:t>Sea Lions in the Community</a:t>
          </a:r>
        </a:p>
      </dgm:t>
    </dgm:pt>
    <dgm:pt modelId="{D4544BC2-2941-49C6-8CF0-34CBDF0C4467}" type="parTrans" cxnId="{359AEEAE-9D92-4C29-BF37-6990C8595114}">
      <dgm:prSet/>
      <dgm:spPr/>
      <dgm:t>
        <a:bodyPr/>
        <a:lstStyle/>
        <a:p>
          <a:endParaRPr lang="en-US"/>
        </a:p>
      </dgm:t>
    </dgm:pt>
    <dgm:pt modelId="{EF724256-96EB-409C-BD20-F42DAE8FC919}" type="sibTrans" cxnId="{359AEEAE-9D92-4C29-BF37-6990C8595114}">
      <dgm:prSet/>
      <dgm:spPr/>
      <dgm:t>
        <a:bodyPr/>
        <a:lstStyle/>
        <a:p>
          <a:endParaRPr lang="en-US"/>
        </a:p>
      </dgm:t>
    </dgm:pt>
    <dgm:pt modelId="{55D16380-FB20-49CD-8A2F-0A7593FD8574}">
      <dgm:prSet/>
      <dgm:spPr/>
      <dgm:t>
        <a:bodyPr/>
        <a:lstStyle/>
        <a:p>
          <a:r>
            <a:rPr lang="en-US"/>
            <a:t>Holiday Lights </a:t>
          </a:r>
        </a:p>
      </dgm:t>
    </dgm:pt>
    <dgm:pt modelId="{39BAEA3C-DBE1-4944-BDF1-59B96AE69E5D}" type="parTrans" cxnId="{1D87A5BB-137E-4D52-942C-DC968674AFE1}">
      <dgm:prSet/>
      <dgm:spPr/>
      <dgm:t>
        <a:bodyPr/>
        <a:lstStyle/>
        <a:p>
          <a:endParaRPr lang="en-US"/>
        </a:p>
      </dgm:t>
    </dgm:pt>
    <dgm:pt modelId="{946056FF-EAE2-4C8A-8241-610B86B3B41C}" type="sibTrans" cxnId="{1D87A5BB-137E-4D52-942C-DC968674AFE1}">
      <dgm:prSet/>
      <dgm:spPr/>
      <dgm:t>
        <a:bodyPr/>
        <a:lstStyle/>
        <a:p>
          <a:endParaRPr lang="en-US"/>
        </a:p>
      </dgm:t>
    </dgm:pt>
    <dgm:pt modelId="{50484B8A-6094-4B79-B9C7-B8A71A338E30}">
      <dgm:prSet/>
      <dgm:spPr/>
      <dgm:t>
        <a:bodyPr/>
        <a:lstStyle/>
        <a:p>
          <a:r>
            <a:rPr lang="en-US" dirty="0"/>
            <a:t>United Way</a:t>
          </a:r>
        </a:p>
      </dgm:t>
    </dgm:pt>
    <dgm:pt modelId="{8970754B-1370-48C2-BFD8-4465F5A95AEC}" type="parTrans" cxnId="{312BBFC7-46BD-4B31-8946-5F7D18B16CA8}">
      <dgm:prSet/>
      <dgm:spPr/>
      <dgm:t>
        <a:bodyPr/>
        <a:lstStyle/>
        <a:p>
          <a:endParaRPr lang="en-US"/>
        </a:p>
      </dgm:t>
    </dgm:pt>
    <dgm:pt modelId="{C98145E5-991B-42AE-B124-94E441F597ED}" type="sibTrans" cxnId="{312BBFC7-46BD-4B31-8946-5F7D18B16CA8}">
      <dgm:prSet/>
      <dgm:spPr/>
      <dgm:t>
        <a:bodyPr/>
        <a:lstStyle/>
        <a:p>
          <a:endParaRPr lang="en-US"/>
        </a:p>
      </dgm:t>
    </dgm:pt>
    <dgm:pt modelId="{C0BA8630-5FC9-4BD1-9916-882DE6B49701}">
      <dgm:prSet/>
      <dgm:spPr/>
      <dgm:t>
        <a:bodyPr/>
        <a:lstStyle/>
        <a:p>
          <a:r>
            <a:rPr lang="en-US"/>
            <a:t>Moose </a:t>
          </a:r>
        </a:p>
      </dgm:t>
    </dgm:pt>
    <dgm:pt modelId="{2021CE8C-8DFD-42A5-9164-36CD01B0E93D}" type="parTrans" cxnId="{32E324AB-41B0-4B96-813A-EC8C686368B7}">
      <dgm:prSet/>
      <dgm:spPr/>
      <dgm:t>
        <a:bodyPr/>
        <a:lstStyle/>
        <a:p>
          <a:endParaRPr lang="en-US"/>
        </a:p>
      </dgm:t>
    </dgm:pt>
    <dgm:pt modelId="{D7A81911-BE65-434E-8905-86800AE64DA1}" type="sibTrans" cxnId="{32E324AB-41B0-4B96-813A-EC8C686368B7}">
      <dgm:prSet/>
      <dgm:spPr/>
      <dgm:t>
        <a:bodyPr/>
        <a:lstStyle/>
        <a:p>
          <a:endParaRPr lang="en-US"/>
        </a:p>
      </dgm:t>
    </dgm:pt>
    <dgm:pt modelId="{5DBF6096-62FF-480A-BFB8-3C3201149A1C}">
      <dgm:prSet/>
      <dgm:spPr/>
      <dgm:t>
        <a:bodyPr/>
        <a:lstStyle/>
        <a:p>
          <a:r>
            <a:rPr lang="en-US"/>
            <a:t>Bingo</a:t>
          </a:r>
        </a:p>
      </dgm:t>
    </dgm:pt>
    <dgm:pt modelId="{0F021723-2985-4CBF-97B6-F08A9CF4A10F}" type="parTrans" cxnId="{901C788A-559A-4605-B1C5-2387D08FC98C}">
      <dgm:prSet/>
      <dgm:spPr/>
      <dgm:t>
        <a:bodyPr/>
        <a:lstStyle/>
        <a:p>
          <a:endParaRPr lang="en-US"/>
        </a:p>
      </dgm:t>
    </dgm:pt>
    <dgm:pt modelId="{0F8C2842-4880-482B-AC17-E70AEDDF0F4B}" type="sibTrans" cxnId="{901C788A-559A-4605-B1C5-2387D08FC98C}">
      <dgm:prSet/>
      <dgm:spPr/>
      <dgm:t>
        <a:bodyPr/>
        <a:lstStyle/>
        <a:p>
          <a:endParaRPr lang="en-US"/>
        </a:p>
      </dgm:t>
    </dgm:pt>
    <dgm:pt modelId="{05D6B103-4610-4B21-8388-165B3A3D975E}">
      <dgm:prSet/>
      <dgm:spPr/>
      <dgm:t>
        <a:bodyPr/>
        <a:lstStyle/>
        <a:p>
          <a:r>
            <a:rPr lang="en-US"/>
            <a:t>Yearly Team Building Event with ARC staff</a:t>
          </a:r>
        </a:p>
      </dgm:t>
    </dgm:pt>
    <dgm:pt modelId="{C268D2BF-55FB-42DA-8793-0E897C05D07C}" type="parTrans" cxnId="{02788E61-3209-4675-A228-3D5C27D84F58}">
      <dgm:prSet/>
      <dgm:spPr/>
      <dgm:t>
        <a:bodyPr/>
        <a:lstStyle/>
        <a:p>
          <a:endParaRPr lang="en-US"/>
        </a:p>
      </dgm:t>
    </dgm:pt>
    <dgm:pt modelId="{7AA83005-0DB2-49DE-9E0D-118EA241D5C9}" type="sibTrans" cxnId="{02788E61-3209-4675-A228-3D5C27D84F58}">
      <dgm:prSet/>
      <dgm:spPr/>
      <dgm:t>
        <a:bodyPr/>
        <a:lstStyle/>
        <a:p>
          <a:endParaRPr lang="en-US"/>
        </a:p>
      </dgm:t>
    </dgm:pt>
    <dgm:pt modelId="{BFE195FC-7745-4888-927B-C615307B64D3}">
      <dgm:prSet/>
      <dgm:spPr/>
      <dgm:t>
        <a:bodyPr/>
        <a:lstStyle/>
        <a:p>
          <a:r>
            <a:rPr lang="en-US"/>
            <a:t>Parent Education Classes </a:t>
          </a:r>
        </a:p>
      </dgm:t>
    </dgm:pt>
    <dgm:pt modelId="{B518AD9E-3CEC-4891-8B22-42B4D883CE02}" type="parTrans" cxnId="{FE498925-DEC4-439F-A874-35A102BC2C7A}">
      <dgm:prSet/>
      <dgm:spPr/>
      <dgm:t>
        <a:bodyPr/>
        <a:lstStyle/>
        <a:p>
          <a:endParaRPr lang="en-US"/>
        </a:p>
      </dgm:t>
    </dgm:pt>
    <dgm:pt modelId="{38D90EBD-5B51-4D13-856E-A2083ABEC387}" type="sibTrans" cxnId="{FE498925-DEC4-439F-A874-35A102BC2C7A}">
      <dgm:prSet/>
      <dgm:spPr/>
      <dgm:t>
        <a:bodyPr/>
        <a:lstStyle/>
        <a:p>
          <a:endParaRPr lang="en-US"/>
        </a:p>
      </dgm:t>
    </dgm:pt>
    <dgm:pt modelId="{8F85ADA1-029C-46E9-94FB-675056B78FB0}">
      <dgm:prSet/>
      <dgm:spPr/>
      <dgm:t>
        <a:bodyPr/>
        <a:lstStyle/>
        <a:p>
          <a:pPr>
            <a:defRPr b="1"/>
          </a:pPr>
          <a:r>
            <a:rPr lang="en-US"/>
            <a:t>Technology and Equipment</a:t>
          </a:r>
        </a:p>
      </dgm:t>
    </dgm:pt>
    <dgm:pt modelId="{39396E25-41F6-4359-B0FC-834A0C1FC15F}" type="parTrans" cxnId="{CEECA3E1-726C-4B2A-881F-190B5EDE3CC2}">
      <dgm:prSet/>
      <dgm:spPr/>
      <dgm:t>
        <a:bodyPr/>
        <a:lstStyle/>
        <a:p>
          <a:endParaRPr lang="en-US"/>
        </a:p>
      </dgm:t>
    </dgm:pt>
    <dgm:pt modelId="{41F3E6A0-F646-4B20-BB0E-55AFD846738B}" type="sibTrans" cxnId="{CEECA3E1-726C-4B2A-881F-190B5EDE3CC2}">
      <dgm:prSet/>
      <dgm:spPr/>
      <dgm:t>
        <a:bodyPr/>
        <a:lstStyle/>
        <a:p>
          <a:endParaRPr lang="en-US"/>
        </a:p>
      </dgm:t>
    </dgm:pt>
    <dgm:pt modelId="{31328F67-C9EB-49BE-AEB9-6D041D565C1A}">
      <dgm:prSet/>
      <dgm:spPr/>
      <dgm:t>
        <a:bodyPr/>
        <a:lstStyle/>
        <a:p>
          <a:r>
            <a:rPr lang="en-US" dirty="0"/>
            <a:t>The Club raised $150,000 to buy new scoreboards for the E.J. Hagan Natatorium</a:t>
          </a:r>
        </a:p>
      </dgm:t>
    </dgm:pt>
    <dgm:pt modelId="{41026FB3-2294-4266-9325-A4CB5E156171}" type="parTrans" cxnId="{ACD52F6F-95C9-40AF-B617-F09B277E3B85}">
      <dgm:prSet/>
      <dgm:spPr/>
      <dgm:t>
        <a:bodyPr/>
        <a:lstStyle/>
        <a:p>
          <a:endParaRPr lang="en-US"/>
        </a:p>
      </dgm:t>
    </dgm:pt>
    <dgm:pt modelId="{1CBDE2CA-56AA-480D-A798-820517565995}" type="sibTrans" cxnId="{ACD52F6F-95C9-40AF-B617-F09B277E3B85}">
      <dgm:prSet/>
      <dgm:spPr/>
      <dgm:t>
        <a:bodyPr/>
        <a:lstStyle/>
        <a:p>
          <a:endParaRPr lang="en-US"/>
        </a:p>
      </dgm:t>
    </dgm:pt>
    <dgm:pt modelId="{C6EAA8DF-FB5F-45CC-8F91-7297DE862F1E}">
      <dgm:prSet/>
      <dgm:spPr/>
      <dgm:t>
        <a:bodyPr/>
        <a:lstStyle/>
        <a:p>
          <a:r>
            <a:rPr lang="en-US" dirty="0"/>
            <a:t>Underwater camera training and video recording</a:t>
          </a:r>
        </a:p>
        <a:p>
          <a:r>
            <a:rPr lang="en-US" dirty="0"/>
            <a:t>Coaches iPad for training</a:t>
          </a:r>
        </a:p>
      </dgm:t>
    </dgm:pt>
    <dgm:pt modelId="{C6523C5D-07E1-4BBE-860F-46EE71BD99ED}" type="parTrans" cxnId="{E79C900F-D04E-4CBF-92D8-054FD82F8779}">
      <dgm:prSet/>
      <dgm:spPr/>
      <dgm:t>
        <a:bodyPr/>
        <a:lstStyle/>
        <a:p>
          <a:endParaRPr lang="en-US"/>
        </a:p>
      </dgm:t>
    </dgm:pt>
    <dgm:pt modelId="{8FA202BF-EA6B-478C-8FF1-4742F6172AFE}" type="sibTrans" cxnId="{E79C900F-D04E-4CBF-92D8-054FD82F8779}">
      <dgm:prSet/>
      <dgm:spPr/>
      <dgm:t>
        <a:bodyPr/>
        <a:lstStyle/>
        <a:p>
          <a:endParaRPr lang="en-US"/>
        </a:p>
      </dgm:t>
    </dgm:pt>
    <dgm:pt modelId="{ADC72DD0-B783-44AC-9A11-543A074892CC}">
      <dgm:prSet/>
      <dgm:spPr/>
      <dgm:t>
        <a:bodyPr/>
        <a:lstStyle/>
        <a:p>
          <a:r>
            <a:rPr lang="en-US" dirty="0"/>
            <a:t>Yearly budget purchase new</a:t>
          </a:r>
        </a:p>
        <a:p>
          <a:r>
            <a:rPr lang="en-US" dirty="0"/>
            <a:t> equipment </a:t>
          </a:r>
        </a:p>
      </dgm:t>
    </dgm:pt>
    <dgm:pt modelId="{852CFE61-7A3A-4404-A883-4AAB85E5FD4D}" type="parTrans" cxnId="{76659829-F77F-490B-98EB-7F33B2407018}">
      <dgm:prSet/>
      <dgm:spPr/>
      <dgm:t>
        <a:bodyPr/>
        <a:lstStyle/>
        <a:p>
          <a:endParaRPr lang="en-US"/>
        </a:p>
      </dgm:t>
    </dgm:pt>
    <dgm:pt modelId="{E19C4F78-6BE0-4803-94D0-C021BC721567}" type="sibTrans" cxnId="{76659829-F77F-490B-98EB-7F33B2407018}">
      <dgm:prSet/>
      <dgm:spPr/>
      <dgm:t>
        <a:bodyPr/>
        <a:lstStyle/>
        <a:p>
          <a:endParaRPr lang="en-US"/>
        </a:p>
      </dgm:t>
    </dgm:pt>
    <dgm:pt modelId="{56D94FB1-04D9-42A7-BEF7-32F8DDDEB46D}" type="pres">
      <dgm:prSet presAssocID="{4AFB547C-E4AC-48C7-8672-FEF745BFFEF8}" presName="root" presStyleCnt="0">
        <dgm:presLayoutVars>
          <dgm:dir/>
          <dgm:resizeHandles val="exact"/>
        </dgm:presLayoutVars>
      </dgm:prSet>
      <dgm:spPr/>
    </dgm:pt>
    <dgm:pt modelId="{B9DBA38D-46F4-4284-B1A9-A14E6F9D0E7B}" type="pres">
      <dgm:prSet presAssocID="{EB0F3C82-7132-4D52-9F17-C92AA41BD29B}" presName="compNode" presStyleCnt="0"/>
      <dgm:spPr/>
    </dgm:pt>
    <dgm:pt modelId="{0372BAE8-92AC-499E-8807-5D660F045331}" type="pres">
      <dgm:prSet presAssocID="{EB0F3C82-7132-4D52-9F17-C92AA41BD29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6E86EDCA-32C7-4A63-9B59-63F21C408558}" type="pres">
      <dgm:prSet presAssocID="{EB0F3C82-7132-4D52-9F17-C92AA41BD29B}" presName="iconSpace" presStyleCnt="0"/>
      <dgm:spPr/>
    </dgm:pt>
    <dgm:pt modelId="{A3BC1070-EF89-4341-AF42-C68B395AE334}" type="pres">
      <dgm:prSet presAssocID="{EB0F3C82-7132-4D52-9F17-C92AA41BD29B}" presName="parTx" presStyleLbl="revTx" presStyleIdx="0" presStyleCnt="4">
        <dgm:presLayoutVars>
          <dgm:chMax val="0"/>
          <dgm:chPref val="0"/>
        </dgm:presLayoutVars>
      </dgm:prSet>
      <dgm:spPr/>
    </dgm:pt>
    <dgm:pt modelId="{CD85D237-7EB0-4C28-BFD2-91A615306C1C}" type="pres">
      <dgm:prSet presAssocID="{EB0F3C82-7132-4D52-9F17-C92AA41BD29B}" presName="txSpace" presStyleCnt="0"/>
      <dgm:spPr/>
    </dgm:pt>
    <dgm:pt modelId="{28A68CCA-440B-4A42-8F38-F592BE88B279}" type="pres">
      <dgm:prSet presAssocID="{EB0F3C82-7132-4D52-9F17-C92AA41BD29B}" presName="desTx" presStyleLbl="revTx" presStyleIdx="1" presStyleCnt="4">
        <dgm:presLayoutVars/>
      </dgm:prSet>
      <dgm:spPr/>
    </dgm:pt>
    <dgm:pt modelId="{70A33EC3-9317-40EC-85F6-916721BCCE33}" type="pres">
      <dgm:prSet presAssocID="{EF724256-96EB-409C-BD20-F42DAE8FC919}" presName="sibTrans" presStyleCnt="0"/>
      <dgm:spPr/>
    </dgm:pt>
    <dgm:pt modelId="{EC5CDBE9-915F-415A-A678-FB112F331165}" type="pres">
      <dgm:prSet presAssocID="{8F85ADA1-029C-46E9-94FB-675056B78FB0}" presName="compNode" presStyleCnt="0"/>
      <dgm:spPr/>
    </dgm:pt>
    <dgm:pt modelId="{0F4BBF79-F495-4666-9A25-4AAF86362A6A}" type="pres">
      <dgm:prSet presAssocID="{8F85ADA1-029C-46E9-94FB-675056B78FB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itcoin"/>
        </a:ext>
      </dgm:extLst>
    </dgm:pt>
    <dgm:pt modelId="{B6FB0133-9F9D-4AFC-AACF-04DB031221A0}" type="pres">
      <dgm:prSet presAssocID="{8F85ADA1-029C-46E9-94FB-675056B78FB0}" presName="iconSpace" presStyleCnt="0"/>
      <dgm:spPr/>
    </dgm:pt>
    <dgm:pt modelId="{775861C7-CC9C-4918-A9B2-B2417726407A}" type="pres">
      <dgm:prSet presAssocID="{8F85ADA1-029C-46E9-94FB-675056B78FB0}" presName="parTx" presStyleLbl="revTx" presStyleIdx="2" presStyleCnt="4">
        <dgm:presLayoutVars>
          <dgm:chMax val="0"/>
          <dgm:chPref val="0"/>
        </dgm:presLayoutVars>
      </dgm:prSet>
      <dgm:spPr/>
    </dgm:pt>
    <dgm:pt modelId="{FEF8D479-F1A5-4E77-AEDC-7C1D813F5BD2}" type="pres">
      <dgm:prSet presAssocID="{8F85ADA1-029C-46E9-94FB-675056B78FB0}" presName="txSpace" presStyleCnt="0"/>
      <dgm:spPr/>
    </dgm:pt>
    <dgm:pt modelId="{C2AC0A2B-C9E2-4DE0-AA13-30BB7E19972D}" type="pres">
      <dgm:prSet presAssocID="{8F85ADA1-029C-46E9-94FB-675056B78FB0}" presName="desTx" presStyleLbl="revTx" presStyleIdx="3" presStyleCnt="4" custScaleY="113883">
        <dgm:presLayoutVars/>
      </dgm:prSet>
      <dgm:spPr/>
    </dgm:pt>
  </dgm:ptLst>
  <dgm:cxnLst>
    <dgm:cxn modelId="{74AEB60C-61F9-4B78-B0BC-599F2DA03CE4}" type="presOf" srcId="{31328F67-C9EB-49BE-AEB9-6D041D565C1A}" destId="{C2AC0A2B-C9E2-4DE0-AA13-30BB7E19972D}" srcOrd="0" destOrd="0" presId="urn:microsoft.com/office/officeart/2018/5/layout/CenteredIconLabelDescriptionList"/>
    <dgm:cxn modelId="{E79C900F-D04E-4CBF-92D8-054FD82F8779}" srcId="{8F85ADA1-029C-46E9-94FB-675056B78FB0}" destId="{C6EAA8DF-FB5F-45CC-8F91-7297DE862F1E}" srcOrd="1" destOrd="0" parTransId="{C6523C5D-07E1-4BBE-860F-46EE71BD99ED}" sibTransId="{8FA202BF-EA6B-478C-8FF1-4742F6172AFE}"/>
    <dgm:cxn modelId="{730E3F14-4F86-4D12-ADB0-697CE19E4140}" type="presOf" srcId="{EB0F3C82-7132-4D52-9F17-C92AA41BD29B}" destId="{A3BC1070-EF89-4341-AF42-C68B395AE334}" srcOrd="0" destOrd="0" presId="urn:microsoft.com/office/officeart/2018/5/layout/CenteredIconLabelDescriptionList"/>
    <dgm:cxn modelId="{87713515-D695-41D4-8D9D-746F3BB2F7F7}" type="presOf" srcId="{5DBF6096-62FF-480A-BFB8-3C3201149A1C}" destId="{28A68CCA-440B-4A42-8F38-F592BE88B279}" srcOrd="0" destOrd="3" presId="urn:microsoft.com/office/officeart/2018/5/layout/CenteredIconLabelDescriptionList"/>
    <dgm:cxn modelId="{FE498925-DEC4-439F-A874-35A102BC2C7A}" srcId="{EB0F3C82-7132-4D52-9F17-C92AA41BD29B}" destId="{BFE195FC-7745-4888-927B-C615307B64D3}" srcOrd="5" destOrd="0" parTransId="{B518AD9E-3CEC-4891-8B22-42B4D883CE02}" sibTransId="{38D90EBD-5B51-4D13-856E-A2083ABEC387}"/>
    <dgm:cxn modelId="{76659829-F77F-490B-98EB-7F33B2407018}" srcId="{8F85ADA1-029C-46E9-94FB-675056B78FB0}" destId="{ADC72DD0-B783-44AC-9A11-543A074892CC}" srcOrd="2" destOrd="0" parTransId="{852CFE61-7A3A-4404-A883-4AAB85E5FD4D}" sibTransId="{E19C4F78-6BE0-4803-94D0-C021BC721567}"/>
    <dgm:cxn modelId="{DBCA5536-DEE9-4153-93D9-EB915199BF5F}" type="presOf" srcId="{8F85ADA1-029C-46E9-94FB-675056B78FB0}" destId="{775861C7-CC9C-4918-A9B2-B2417726407A}" srcOrd="0" destOrd="0" presId="urn:microsoft.com/office/officeart/2018/5/layout/CenteredIconLabelDescriptionList"/>
    <dgm:cxn modelId="{84E2CF39-786D-4FBC-B8B7-8D24F914FE6F}" type="presOf" srcId="{05D6B103-4610-4B21-8388-165B3A3D975E}" destId="{28A68CCA-440B-4A42-8F38-F592BE88B279}" srcOrd="0" destOrd="4" presId="urn:microsoft.com/office/officeart/2018/5/layout/CenteredIconLabelDescriptionList"/>
    <dgm:cxn modelId="{02788E61-3209-4675-A228-3D5C27D84F58}" srcId="{EB0F3C82-7132-4D52-9F17-C92AA41BD29B}" destId="{05D6B103-4610-4B21-8388-165B3A3D975E}" srcOrd="4" destOrd="0" parTransId="{C268D2BF-55FB-42DA-8793-0E897C05D07C}" sibTransId="{7AA83005-0DB2-49DE-9E0D-118EA241D5C9}"/>
    <dgm:cxn modelId="{ACD52F6F-95C9-40AF-B617-F09B277E3B85}" srcId="{8F85ADA1-029C-46E9-94FB-675056B78FB0}" destId="{31328F67-C9EB-49BE-AEB9-6D041D565C1A}" srcOrd="0" destOrd="0" parTransId="{41026FB3-2294-4266-9325-A4CB5E156171}" sibTransId="{1CBDE2CA-56AA-480D-A798-820517565995}"/>
    <dgm:cxn modelId="{98303C7A-1CC5-48C8-ADDB-35DB263E75A7}" type="presOf" srcId="{4AFB547C-E4AC-48C7-8672-FEF745BFFEF8}" destId="{56D94FB1-04D9-42A7-BEF7-32F8DDDEB46D}" srcOrd="0" destOrd="0" presId="urn:microsoft.com/office/officeart/2018/5/layout/CenteredIconLabelDescriptionList"/>
    <dgm:cxn modelId="{2115AF7D-AB6E-4959-B016-69F42DDF56C7}" type="presOf" srcId="{C0BA8630-5FC9-4BD1-9916-882DE6B49701}" destId="{28A68CCA-440B-4A42-8F38-F592BE88B279}" srcOrd="0" destOrd="2" presId="urn:microsoft.com/office/officeart/2018/5/layout/CenteredIconLabelDescriptionList"/>
    <dgm:cxn modelId="{901C788A-559A-4605-B1C5-2387D08FC98C}" srcId="{EB0F3C82-7132-4D52-9F17-C92AA41BD29B}" destId="{5DBF6096-62FF-480A-BFB8-3C3201149A1C}" srcOrd="3" destOrd="0" parTransId="{0F021723-2985-4CBF-97B6-F08A9CF4A10F}" sibTransId="{0F8C2842-4880-482B-AC17-E70AEDDF0F4B}"/>
    <dgm:cxn modelId="{ECC0F09C-14CA-445E-BC40-B6C23554CEE3}" type="presOf" srcId="{55D16380-FB20-49CD-8A2F-0A7593FD8574}" destId="{28A68CCA-440B-4A42-8F38-F592BE88B279}" srcOrd="0" destOrd="0" presId="urn:microsoft.com/office/officeart/2018/5/layout/CenteredIconLabelDescriptionList"/>
    <dgm:cxn modelId="{2CDE82A2-DE1F-4DF5-8882-F3AA3CAC6301}" type="presOf" srcId="{C6EAA8DF-FB5F-45CC-8F91-7297DE862F1E}" destId="{C2AC0A2B-C9E2-4DE0-AA13-30BB7E19972D}" srcOrd="0" destOrd="1" presId="urn:microsoft.com/office/officeart/2018/5/layout/CenteredIconLabelDescriptionList"/>
    <dgm:cxn modelId="{DC106EA3-4476-48E1-B075-1C4A3F857A9B}" type="presOf" srcId="{50484B8A-6094-4B79-B9C7-B8A71A338E30}" destId="{28A68CCA-440B-4A42-8F38-F592BE88B279}" srcOrd="0" destOrd="1" presId="urn:microsoft.com/office/officeart/2018/5/layout/CenteredIconLabelDescriptionList"/>
    <dgm:cxn modelId="{32E324AB-41B0-4B96-813A-EC8C686368B7}" srcId="{EB0F3C82-7132-4D52-9F17-C92AA41BD29B}" destId="{C0BA8630-5FC9-4BD1-9916-882DE6B49701}" srcOrd="2" destOrd="0" parTransId="{2021CE8C-8DFD-42A5-9164-36CD01B0E93D}" sibTransId="{D7A81911-BE65-434E-8905-86800AE64DA1}"/>
    <dgm:cxn modelId="{088888AE-8D42-4868-91ED-618139EA9217}" type="presOf" srcId="{ADC72DD0-B783-44AC-9A11-543A074892CC}" destId="{C2AC0A2B-C9E2-4DE0-AA13-30BB7E19972D}" srcOrd="0" destOrd="2" presId="urn:microsoft.com/office/officeart/2018/5/layout/CenteredIconLabelDescriptionList"/>
    <dgm:cxn modelId="{359AEEAE-9D92-4C29-BF37-6990C8595114}" srcId="{4AFB547C-E4AC-48C7-8672-FEF745BFFEF8}" destId="{EB0F3C82-7132-4D52-9F17-C92AA41BD29B}" srcOrd="0" destOrd="0" parTransId="{D4544BC2-2941-49C6-8CF0-34CBDF0C4467}" sibTransId="{EF724256-96EB-409C-BD20-F42DAE8FC919}"/>
    <dgm:cxn modelId="{BD82EDB9-B0EE-424D-A7A6-975F9DB99EDA}" type="presOf" srcId="{BFE195FC-7745-4888-927B-C615307B64D3}" destId="{28A68CCA-440B-4A42-8F38-F592BE88B279}" srcOrd="0" destOrd="5" presId="urn:microsoft.com/office/officeart/2018/5/layout/CenteredIconLabelDescriptionList"/>
    <dgm:cxn modelId="{1D87A5BB-137E-4D52-942C-DC968674AFE1}" srcId="{EB0F3C82-7132-4D52-9F17-C92AA41BD29B}" destId="{55D16380-FB20-49CD-8A2F-0A7593FD8574}" srcOrd="0" destOrd="0" parTransId="{39BAEA3C-DBE1-4944-BDF1-59B96AE69E5D}" sibTransId="{946056FF-EAE2-4C8A-8241-610B86B3B41C}"/>
    <dgm:cxn modelId="{312BBFC7-46BD-4B31-8946-5F7D18B16CA8}" srcId="{EB0F3C82-7132-4D52-9F17-C92AA41BD29B}" destId="{50484B8A-6094-4B79-B9C7-B8A71A338E30}" srcOrd="1" destOrd="0" parTransId="{8970754B-1370-48C2-BFD8-4465F5A95AEC}" sibTransId="{C98145E5-991B-42AE-B124-94E441F597ED}"/>
    <dgm:cxn modelId="{CEECA3E1-726C-4B2A-881F-190B5EDE3CC2}" srcId="{4AFB547C-E4AC-48C7-8672-FEF745BFFEF8}" destId="{8F85ADA1-029C-46E9-94FB-675056B78FB0}" srcOrd="1" destOrd="0" parTransId="{39396E25-41F6-4359-B0FC-834A0C1FC15F}" sibTransId="{41F3E6A0-F646-4B20-BB0E-55AFD846738B}"/>
    <dgm:cxn modelId="{6A87A12F-732C-49E6-874D-095F3BDE0346}" type="presParOf" srcId="{56D94FB1-04D9-42A7-BEF7-32F8DDDEB46D}" destId="{B9DBA38D-46F4-4284-B1A9-A14E6F9D0E7B}" srcOrd="0" destOrd="0" presId="urn:microsoft.com/office/officeart/2018/5/layout/CenteredIconLabelDescriptionList"/>
    <dgm:cxn modelId="{9A6F6CA3-362D-46C1-BFA9-A9F3759F24F8}" type="presParOf" srcId="{B9DBA38D-46F4-4284-B1A9-A14E6F9D0E7B}" destId="{0372BAE8-92AC-499E-8807-5D660F045331}" srcOrd="0" destOrd="0" presId="urn:microsoft.com/office/officeart/2018/5/layout/CenteredIconLabelDescriptionList"/>
    <dgm:cxn modelId="{BB754D04-D6E9-4195-849C-97AD9B08C02B}" type="presParOf" srcId="{B9DBA38D-46F4-4284-B1A9-A14E6F9D0E7B}" destId="{6E86EDCA-32C7-4A63-9B59-63F21C408558}" srcOrd="1" destOrd="0" presId="urn:microsoft.com/office/officeart/2018/5/layout/CenteredIconLabelDescriptionList"/>
    <dgm:cxn modelId="{40A5EE53-BEBB-495F-8896-2DB2DE566DF0}" type="presParOf" srcId="{B9DBA38D-46F4-4284-B1A9-A14E6F9D0E7B}" destId="{A3BC1070-EF89-4341-AF42-C68B395AE334}" srcOrd="2" destOrd="0" presId="urn:microsoft.com/office/officeart/2018/5/layout/CenteredIconLabelDescriptionList"/>
    <dgm:cxn modelId="{E7F56FFF-D396-430C-8EC7-31FF4CE2435D}" type="presParOf" srcId="{B9DBA38D-46F4-4284-B1A9-A14E6F9D0E7B}" destId="{CD85D237-7EB0-4C28-BFD2-91A615306C1C}" srcOrd="3" destOrd="0" presId="urn:microsoft.com/office/officeart/2018/5/layout/CenteredIconLabelDescriptionList"/>
    <dgm:cxn modelId="{50CE0415-E3F9-490E-B81C-97EE56DB5D45}" type="presParOf" srcId="{B9DBA38D-46F4-4284-B1A9-A14E6F9D0E7B}" destId="{28A68CCA-440B-4A42-8F38-F592BE88B279}" srcOrd="4" destOrd="0" presId="urn:microsoft.com/office/officeart/2018/5/layout/CenteredIconLabelDescriptionList"/>
    <dgm:cxn modelId="{E13DAC80-317F-4119-B970-CB3ADE2EE95C}" type="presParOf" srcId="{56D94FB1-04D9-42A7-BEF7-32F8DDDEB46D}" destId="{70A33EC3-9317-40EC-85F6-916721BCCE33}" srcOrd="1" destOrd="0" presId="urn:microsoft.com/office/officeart/2018/5/layout/CenteredIconLabelDescriptionList"/>
    <dgm:cxn modelId="{79832CB8-2FF4-4D66-8330-1942E1BB605A}" type="presParOf" srcId="{56D94FB1-04D9-42A7-BEF7-32F8DDDEB46D}" destId="{EC5CDBE9-915F-415A-A678-FB112F331165}" srcOrd="2" destOrd="0" presId="urn:microsoft.com/office/officeart/2018/5/layout/CenteredIconLabelDescriptionList"/>
    <dgm:cxn modelId="{A6B187D6-42C3-40A7-81B8-2406449EFEFC}" type="presParOf" srcId="{EC5CDBE9-915F-415A-A678-FB112F331165}" destId="{0F4BBF79-F495-4666-9A25-4AAF86362A6A}" srcOrd="0" destOrd="0" presId="urn:microsoft.com/office/officeart/2018/5/layout/CenteredIconLabelDescriptionList"/>
    <dgm:cxn modelId="{9FD6EF6C-DE5A-49CE-A2FC-A9B69B27E970}" type="presParOf" srcId="{EC5CDBE9-915F-415A-A678-FB112F331165}" destId="{B6FB0133-9F9D-4AFC-AACF-04DB031221A0}" srcOrd="1" destOrd="0" presId="urn:microsoft.com/office/officeart/2018/5/layout/CenteredIconLabelDescriptionList"/>
    <dgm:cxn modelId="{A0C013DB-540A-42C8-8DF9-6FF6398C791C}" type="presParOf" srcId="{EC5CDBE9-915F-415A-A678-FB112F331165}" destId="{775861C7-CC9C-4918-A9B2-B2417726407A}" srcOrd="2" destOrd="0" presId="urn:microsoft.com/office/officeart/2018/5/layout/CenteredIconLabelDescriptionList"/>
    <dgm:cxn modelId="{74B1796D-5526-4C31-8232-15B3BA21D6F1}" type="presParOf" srcId="{EC5CDBE9-915F-415A-A678-FB112F331165}" destId="{FEF8D479-F1A5-4E77-AEDC-7C1D813F5BD2}" srcOrd="3" destOrd="0" presId="urn:microsoft.com/office/officeart/2018/5/layout/CenteredIconLabelDescriptionList"/>
    <dgm:cxn modelId="{45E6AC71-5DE5-4F69-A24A-767EA6D9433C}" type="presParOf" srcId="{EC5CDBE9-915F-415A-A678-FB112F331165}" destId="{C2AC0A2B-C9E2-4DE0-AA13-30BB7E19972D}"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22B864D-12CF-41D0-A0F5-B9ACA8EE3CE8}"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232043DB-5D95-4F4A-9F07-B1D293199628}">
      <dgm:prSet/>
      <dgm:spPr/>
      <dgm:t>
        <a:bodyPr/>
        <a:lstStyle/>
        <a:p>
          <a:r>
            <a:rPr lang="en-US"/>
            <a:t>Online Registration</a:t>
          </a:r>
        </a:p>
      </dgm:t>
    </dgm:pt>
    <dgm:pt modelId="{80371A3E-DB02-4C12-8D15-62DA43614DBF}" type="parTrans" cxnId="{3D08137B-7545-412C-8928-8E5F9C6E58B9}">
      <dgm:prSet/>
      <dgm:spPr/>
      <dgm:t>
        <a:bodyPr/>
        <a:lstStyle/>
        <a:p>
          <a:endParaRPr lang="en-US"/>
        </a:p>
      </dgm:t>
    </dgm:pt>
    <dgm:pt modelId="{D2069847-FC52-4AB5-9267-4BB665309F6B}" type="sibTrans" cxnId="{3D08137B-7545-412C-8928-8E5F9C6E58B9}">
      <dgm:prSet/>
      <dgm:spPr/>
      <dgm:t>
        <a:bodyPr/>
        <a:lstStyle/>
        <a:p>
          <a:endParaRPr lang="en-US"/>
        </a:p>
      </dgm:t>
    </dgm:pt>
    <dgm:pt modelId="{0ABA22C3-A0C2-4FB1-BD6A-62CF02D5A374}">
      <dgm:prSet/>
      <dgm:spPr/>
      <dgm:t>
        <a:bodyPr/>
        <a:lstStyle/>
        <a:p>
          <a:r>
            <a:rPr lang="en-US"/>
            <a:t>Updated Website</a:t>
          </a:r>
        </a:p>
      </dgm:t>
    </dgm:pt>
    <dgm:pt modelId="{34F99DF5-9F27-4C4B-A2AB-07D6D246D3B8}" type="parTrans" cxnId="{7912F408-F755-4F16-B1D1-6A971A803E8E}">
      <dgm:prSet/>
      <dgm:spPr/>
      <dgm:t>
        <a:bodyPr/>
        <a:lstStyle/>
        <a:p>
          <a:endParaRPr lang="en-US"/>
        </a:p>
      </dgm:t>
    </dgm:pt>
    <dgm:pt modelId="{569C42F4-B677-4B25-8657-992336CDDB63}" type="sibTrans" cxnId="{7912F408-F755-4F16-B1D1-6A971A803E8E}">
      <dgm:prSet/>
      <dgm:spPr/>
      <dgm:t>
        <a:bodyPr/>
        <a:lstStyle/>
        <a:p>
          <a:endParaRPr lang="en-US"/>
        </a:p>
      </dgm:t>
    </dgm:pt>
    <dgm:pt modelId="{EEBF87F4-6CCD-467B-85B7-DA2AD6F0B48A}">
      <dgm:prSet/>
      <dgm:spPr/>
      <dgm:t>
        <a:bodyPr/>
        <a:lstStyle/>
        <a:p>
          <a:r>
            <a:rPr lang="en-US"/>
            <a:t>Developed Standing Committees</a:t>
          </a:r>
        </a:p>
      </dgm:t>
    </dgm:pt>
    <dgm:pt modelId="{FEA291C7-A863-433C-9335-3E68063E8A6B}" type="parTrans" cxnId="{6D919DFA-A932-4019-B5B3-0A43B89B1E3E}">
      <dgm:prSet/>
      <dgm:spPr/>
      <dgm:t>
        <a:bodyPr/>
        <a:lstStyle/>
        <a:p>
          <a:endParaRPr lang="en-US"/>
        </a:p>
      </dgm:t>
    </dgm:pt>
    <dgm:pt modelId="{04D267CC-C7F4-4E28-815B-DBCCEA5EB338}" type="sibTrans" cxnId="{6D919DFA-A932-4019-B5B3-0A43B89B1E3E}">
      <dgm:prSet/>
      <dgm:spPr/>
      <dgm:t>
        <a:bodyPr/>
        <a:lstStyle/>
        <a:p>
          <a:endParaRPr lang="en-US"/>
        </a:p>
      </dgm:t>
    </dgm:pt>
    <dgm:pt modelId="{0D3C8E05-831B-4006-BC64-A74413BCB6C0}">
      <dgm:prSet/>
      <dgm:spPr/>
      <dgm:t>
        <a:bodyPr/>
        <a:lstStyle/>
        <a:p>
          <a:r>
            <a:rPr lang="en-US"/>
            <a:t>Restated By Laws in 2017</a:t>
          </a:r>
        </a:p>
      </dgm:t>
    </dgm:pt>
    <dgm:pt modelId="{E1B8B6F6-FA28-4257-A856-1D071094AC00}" type="parTrans" cxnId="{4D1A3EE9-350F-4970-AC67-2323D77E2676}">
      <dgm:prSet/>
      <dgm:spPr/>
      <dgm:t>
        <a:bodyPr/>
        <a:lstStyle/>
        <a:p>
          <a:endParaRPr lang="en-US"/>
        </a:p>
      </dgm:t>
    </dgm:pt>
    <dgm:pt modelId="{0B855FAE-1EBD-4799-927A-7CDE699A243B}" type="sibTrans" cxnId="{4D1A3EE9-350F-4970-AC67-2323D77E2676}">
      <dgm:prSet/>
      <dgm:spPr/>
      <dgm:t>
        <a:bodyPr/>
        <a:lstStyle/>
        <a:p>
          <a:endParaRPr lang="en-US"/>
        </a:p>
      </dgm:t>
    </dgm:pt>
    <dgm:pt modelId="{9A6F01D8-74C7-4CBC-B5A3-3C07C302CB78}">
      <dgm:prSet/>
      <dgm:spPr/>
      <dgm:t>
        <a:bodyPr/>
        <a:lstStyle/>
        <a:p>
          <a:r>
            <a:rPr lang="en-US"/>
            <a:t>Adopted USA Swimming Club Recognition</a:t>
          </a:r>
        </a:p>
      </dgm:t>
    </dgm:pt>
    <dgm:pt modelId="{B50ADC4F-8B16-4DE4-A3DF-9EB6C4E0CC8F}" type="parTrans" cxnId="{946F1155-55EB-4B56-BEF8-3C1310AF822D}">
      <dgm:prSet/>
      <dgm:spPr/>
      <dgm:t>
        <a:bodyPr/>
        <a:lstStyle/>
        <a:p>
          <a:endParaRPr lang="en-US"/>
        </a:p>
      </dgm:t>
    </dgm:pt>
    <dgm:pt modelId="{D03CCD46-DA1C-4FE7-9562-24B5B9C4024F}" type="sibTrans" cxnId="{946F1155-55EB-4B56-BEF8-3C1310AF822D}">
      <dgm:prSet/>
      <dgm:spPr/>
      <dgm:t>
        <a:bodyPr/>
        <a:lstStyle/>
        <a:p>
          <a:endParaRPr lang="en-US"/>
        </a:p>
      </dgm:t>
    </dgm:pt>
    <dgm:pt modelId="{7019A778-5BE1-4172-BCB6-20E372386559}">
      <dgm:prSet/>
      <dgm:spPr/>
      <dgm:t>
        <a:bodyPr/>
        <a:lstStyle/>
        <a:p>
          <a:r>
            <a:rPr lang="en-US"/>
            <a:t>Achieved Level 1</a:t>
          </a:r>
        </a:p>
      </dgm:t>
    </dgm:pt>
    <dgm:pt modelId="{D8D58D84-6985-4A1A-B770-934E704EAFB2}" type="parTrans" cxnId="{D3FE74A4-92E3-46F0-AE5A-4DB007FD372C}">
      <dgm:prSet/>
      <dgm:spPr/>
      <dgm:t>
        <a:bodyPr/>
        <a:lstStyle/>
        <a:p>
          <a:endParaRPr lang="en-US"/>
        </a:p>
      </dgm:t>
    </dgm:pt>
    <dgm:pt modelId="{3B2383F3-BD35-4AA2-AFBD-AF42B6AFB73C}" type="sibTrans" cxnId="{D3FE74A4-92E3-46F0-AE5A-4DB007FD372C}">
      <dgm:prSet/>
      <dgm:spPr/>
      <dgm:t>
        <a:bodyPr/>
        <a:lstStyle/>
        <a:p>
          <a:endParaRPr lang="en-US"/>
        </a:p>
      </dgm:t>
    </dgm:pt>
    <dgm:pt modelId="{FEBDD465-76F3-4AC6-85D5-3E9C8B7D2128}">
      <dgm:prSet/>
      <dgm:spPr/>
      <dgm:t>
        <a:bodyPr/>
        <a:lstStyle/>
        <a:p>
          <a:r>
            <a:rPr lang="en-US"/>
            <a:t>Resulted in adopting 4 Standard Operating Procedures</a:t>
          </a:r>
        </a:p>
      </dgm:t>
    </dgm:pt>
    <dgm:pt modelId="{A2D2B2C9-5BAC-4369-B978-2A64CE6188ED}" type="parTrans" cxnId="{B7214652-2967-471E-8672-F1DDB83D1CCC}">
      <dgm:prSet/>
      <dgm:spPr/>
      <dgm:t>
        <a:bodyPr/>
        <a:lstStyle/>
        <a:p>
          <a:endParaRPr lang="en-US"/>
        </a:p>
      </dgm:t>
    </dgm:pt>
    <dgm:pt modelId="{C55CD951-CE3A-4F2B-A46A-6D27A20F3231}" type="sibTrans" cxnId="{B7214652-2967-471E-8672-F1DDB83D1CCC}">
      <dgm:prSet/>
      <dgm:spPr/>
      <dgm:t>
        <a:bodyPr/>
        <a:lstStyle/>
        <a:p>
          <a:endParaRPr lang="en-US"/>
        </a:p>
      </dgm:t>
    </dgm:pt>
    <dgm:pt modelId="{910A5B56-261E-47BC-AE71-EA7ADC8C3AD8}">
      <dgm:prSet/>
      <dgm:spPr/>
      <dgm:t>
        <a:bodyPr/>
        <a:lstStyle/>
        <a:p>
          <a:r>
            <a:rPr lang="en-US"/>
            <a:t>Adopted 7 New Policies</a:t>
          </a:r>
        </a:p>
      </dgm:t>
    </dgm:pt>
    <dgm:pt modelId="{27B4A2A0-BDE5-4835-B775-A6E034A290F4}" type="parTrans" cxnId="{05031C8C-3800-4F2F-AFC1-E4758E5A2335}">
      <dgm:prSet/>
      <dgm:spPr/>
      <dgm:t>
        <a:bodyPr/>
        <a:lstStyle/>
        <a:p>
          <a:endParaRPr lang="en-US"/>
        </a:p>
      </dgm:t>
    </dgm:pt>
    <dgm:pt modelId="{6E1B3E07-FE2E-42D9-9282-C51BC3A29EF6}" type="sibTrans" cxnId="{05031C8C-3800-4F2F-AFC1-E4758E5A2335}">
      <dgm:prSet/>
      <dgm:spPr/>
      <dgm:t>
        <a:bodyPr/>
        <a:lstStyle/>
        <a:p>
          <a:endParaRPr lang="en-US"/>
        </a:p>
      </dgm:t>
    </dgm:pt>
    <dgm:pt modelId="{5B2186D7-87B3-4DDE-8867-5ACE0FFC51A0}">
      <dgm:prSet/>
      <dgm:spPr/>
      <dgm:t>
        <a:bodyPr/>
        <a:lstStyle/>
        <a:p>
          <a:r>
            <a:rPr lang="en-US"/>
            <a:t>Adopted Yearly Budget Process</a:t>
          </a:r>
        </a:p>
      </dgm:t>
    </dgm:pt>
    <dgm:pt modelId="{EEF43CD9-3897-4FAC-9536-D0C86D5E069C}" type="parTrans" cxnId="{B43DF702-65DF-46B6-84EC-E9790A6FA716}">
      <dgm:prSet/>
      <dgm:spPr/>
      <dgm:t>
        <a:bodyPr/>
        <a:lstStyle/>
        <a:p>
          <a:endParaRPr lang="en-US"/>
        </a:p>
      </dgm:t>
    </dgm:pt>
    <dgm:pt modelId="{502B78FB-C274-4F99-8632-095B424D0CF4}" type="sibTrans" cxnId="{B43DF702-65DF-46B6-84EC-E9790A6FA716}">
      <dgm:prSet/>
      <dgm:spPr/>
      <dgm:t>
        <a:bodyPr/>
        <a:lstStyle/>
        <a:p>
          <a:endParaRPr lang="en-US"/>
        </a:p>
      </dgm:t>
    </dgm:pt>
    <dgm:pt modelId="{FFB17F67-8133-4213-9630-181771E6C5F1}">
      <dgm:prSet/>
      <dgm:spPr/>
      <dgm:t>
        <a:bodyPr/>
        <a:lstStyle/>
        <a:p>
          <a:r>
            <a:rPr lang="en-US"/>
            <a:t>Head Coach Agreement</a:t>
          </a:r>
        </a:p>
      </dgm:t>
    </dgm:pt>
    <dgm:pt modelId="{EB19141E-0ABD-4452-A6EF-B9805ECD19DD}" type="parTrans" cxnId="{0745466B-1EA0-41B4-812B-29E5E93478FF}">
      <dgm:prSet/>
      <dgm:spPr/>
      <dgm:t>
        <a:bodyPr/>
        <a:lstStyle/>
        <a:p>
          <a:endParaRPr lang="en-US"/>
        </a:p>
      </dgm:t>
    </dgm:pt>
    <dgm:pt modelId="{AF1597B6-3F40-49D7-8063-442450D4A980}" type="sibTrans" cxnId="{0745466B-1EA0-41B4-812B-29E5E93478FF}">
      <dgm:prSet/>
      <dgm:spPr/>
      <dgm:t>
        <a:bodyPr/>
        <a:lstStyle/>
        <a:p>
          <a:endParaRPr lang="en-US"/>
        </a:p>
      </dgm:t>
    </dgm:pt>
    <dgm:pt modelId="{31EF1908-628C-435C-B406-A0EA219D06F7}">
      <dgm:prSet/>
      <dgm:spPr/>
      <dgm:t>
        <a:bodyPr/>
        <a:lstStyle/>
        <a:p>
          <a:r>
            <a:rPr lang="en-US" dirty="0"/>
            <a:t>Developed new Mission and Vision Statements</a:t>
          </a:r>
        </a:p>
      </dgm:t>
    </dgm:pt>
    <dgm:pt modelId="{3C0C836E-AC20-4CB0-8118-9C894906E26D}" type="parTrans" cxnId="{081768F0-2BC7-49DC-8157-262E8EFF42B3}">
      <dgm:prSet/>
      <dgm:spPr/>
      <dgm:t>
        <a:bodyPr/>
        <a:lstStyle/>
        <a:p>
          <a:endParaRPr lang="en-US"/>
        </a:p>
      </dgm:t>
    </dgm:pt>
    <dgm:pt modelId="{9C3B71EE-627D-4EF7-8459-20FF8646C0D9}" type="sibTrans" cxnId="{081768F0-2BC7-49DC-8157-262E8EFF42B3}">
      <dgm:prSet/>
      <dgm:spPr/>
      <dgm:t>
        <a:bodyPr/>
        <a:lstStyle/>
        <a:p>
          <a:endParaRPr lang="en-US"/>
        </a:p>
      </dgm:t>
    </dgm:pt>
    <dgm:pt modelId="{0F086536-4BB2-4068-B27B-3A4C29926968}">
      <dgm:prSet/>
      <dgm:spPr/>
      <dgm:t>
        <a:bodyPr/>
        <a:lstStyle/>
        <a:p>
          <a:r>
            <a:rPr lang="en-US" dirty="0"/>
            <a:t>Achieved Yearly Fundraising Goals</a:t>
          </a:r>
        </a:p>
      </dgm:t>
    </dgm:pt>
    <dgm:pt modelId="{EAC1748A-2FC9-4049-B65A-4FF2DD5D0CAF}" type="parTrans" cxnId="{27B2B7CF-A496-4512-ABF3-AD42196F88C7}">
      <dgm:prSet/>
      <dgm:spPr/>
      <dgm:t>
        <a:bodyPr/>
        <a:lstStyle/>
        <a:p>
          <a:endParaRPr lang="en-US"/>
        </a:p>
      </dgm:t>
    </dgm:pt>
    <dgm:pt modelId="{53D8AB96-AA39-4F0E-8404-CB1ECE4FBFD0}" type="sibTrans" cxnId="{27B2B7CF-A496-4512-ABF3-AD42196F88C7}">
      <dgm:prSet/>
      <dgm:spPr/>
      <dgm:t>
        <a:bodyPr/>
        <a:lstStyle/>
        <a:p>
          <a:endParaRPr lang="en-US"/>
        </a:p>
      </dgm:t>
    </dgm:pt>
    <dgm:pt modelId="{9E18737C-33F6-4FFB-9A71-07E219F7FAC4}" type="pres">
      <dgm:prSet presAssocID="{D22B864D-12CF-41D0-A0F5-B9ACA8EE3CE8}" presName="diagram" presStyleCnt="0">
        <dgm:presLayoutVars>
          <dgm:dir/>
          <dgm:resizeHandles val="exact"/>
        </dgm:presLayoutVars>
      </dgm:prSet>
      <dgm:spPr/>
    </dgm:pt>
    <dgm:pt modelId="{0FE335F0-ED6E-42E9-ABC6-65DC9AA872A6}" type="pres">
      <dgm:prSet presAssocID="{232043DB-5D95-4F4A-9F07-B1D293199628}" presName="node" presStyleLbl="node1" presStyleIdx="0" presStyleCnt="8">
        <dgm:presLayoutVars>
          <dgm:bulletEnabled val="1"/>
        </dgm:presLayoutVars>
      </dgm:prSet>
      <dgm:spPr/>
    </dgm:pt>
    <dgm:pt modelId="{15A7A3AA-DDE4-49D1-A9D3-2738E0F13F92}" type="pres">
      <dgm:prSet presAssocID="{D2069847-FC52-4AB5-9267-4BB665309F6B}" presName="sibTrans" presStyleCnt="0"/>
      <dgm:spPr/>
    </dgm:pt>
    <dgm:pt modelId="{3BB52633-99E8-47EA-91B6-B98F8C741A33}" type="pres">
      <dgm:prSet presAssocID="{0ABA22C3-A0C2-4FB1-BD6A-62CF02D5A374}" presName="node" presStyleLbl="node1" presStyleIdx="1" presStyleCnt="8">
        <dgm:presLayoutVars>
          <dgm:bulletEnabled val="1"/>
        </dgm:presLayoutVars>
      </dgm:prSet>
      <dgm:spPr/>
    </dgm:pt>
    <dgm:pt modelId="{8F6DF67C-010B-4688-80D9-74502D31CFC7}" type="pres">
      <dgm:prSet presAssocID="{569C42F4-B677-4B25-8657-992336CDDB63}" presName="sibTrans" presStyleCnt="0"/>
      <dgm:spPr/>
    </dgm:pt>
    <dgm:pt modelId="{D07203B3-85E7-4C60-BCFC-9D77D7D56398}" type="pres">
      <dgm:prSet presAssocID="{EEBF87F4-6CCD-467B-85B7-DA2AD6F0B48A}" presName="node" presStyleLbl="node1" presStyleIdx="2" presStyleCnt="8">
        <dgm:presLayoutVars>
          <dgm:bulletEnabled val="1"/>
        </dgm:presLayoutVars>
      </dgm:prSet>
      <dgm:spPr/>
    </dgm:pt>
    <dgm:pt modelId="{9C85B094-5E23-4FB3-B126-50B06BE75D7E}" type="pres">
      <dgm:prSet presAssocID="{04D267CC-C7F4-4E28-815B-DBCCEA5EB338}" presName="sibTrans" presStyleCnt="0"/>
      <dgm:spPr/>
    </dgm:pt>
    <dgm:pt modelId="{214D733C-980D-4AEE-9A70-B992453868A7}" type="pres">
      <dgm:prSet presAssocID="{0D3C8E05-831B-4006-BC64-A74413BCB6C0}" presName="node" presStyleLbl="node1" presStyleIdx="3" presStyleCnt="8">
        <dgm:presLayoutVars>
          <dgm:bulletEnabled val="1"/>
        </dgm:presLayoutVars>
      </dgm:prSet>
      <dgm:spPr/>
    </dgm:pt>
    <dgm:pt modelId="{A06BC9BE-BDB6-423D-9444-A36214769011}" type="pres">
      <dgm:prSet presAssocID="{0B855FAE-1EBD-4799-927A-7CDE699A243B}" presName="sibTrans" presStyleCnt="0"/>
      <dgm:spPr/>
    </dgm:pt>
    <dgm:pt modelId="{7E61F714-8C23-4782-A2E0-8B32E8112958}" type="pres">
      <dgm:prSet presAssocID="{9A6F01D8-74C7-4CBC-B5A3-3C07C302CB78}" presName="node" presStyleLbl="node1" presStyleIdx="4" presStyleCnt="8">
        <dgm:presLayoutVars>
          <dgm:bulletEnabled val="1"/>
        </dgm:presLayoutVars>
      </dgm:prSet>
      <dgm:spPr/>
    </dgm:pt>
    <dgm:pt modelId="{2CFFE783-9711-40D6-80BF-512D50621A96}" type="pres">
      <dgm:prSet presAssocID="{D03CCD46-DA1C-4FE7-9562-24B5B9C4024F}" presName="sibTrans" presStyleCnt="0"/>
      <dgm:spPr/>
    </dgm:pt>
    <dgm:pt modelId="{B67BFB1A-69C6-4B9A-A30A-BA40D58C7079}" type="pres">
      <dgm:prSet presAssocID="{FFB17F67-8133-4213-9630-181771E6C5F1}" presName="node" presStyleLbl="node1" presStyleIdx="5" presStyleCnt="8">
        <dgm:presLayoutVars>
          <dgm:bulletEnabled val="1"/>
        </dgm:presLayoutVars>
      </dgm:prSet>
      <dgm:spPr/>
    </dgm:pt>
    <dgm:pt modelId="{6AE48C2F-2995-40FA-A15F-40707ACB30E0}" type="pres">
      <dgm:prSet presAssocID="{AF1597B6-3F40-49D7-8063-442450D4A980}" presName="sibTrans" presStyleCnt="0"/>
      <dgm:spPr/>
    </dgm:pt>
    <dgm:pt modelId="{2B5C5AC8-B1BF-43C5-BF21-4E6F8035800A}" type="pres">
      <dgm:prSet presAssocID="{31EF1908-628C-435C-B406-A0EA219D06F7}" presName="node" presStyleLbl="node1" presStyleIdx="6" presStyleCnt="8">
        <dgm:presLayoutVars>
          <dgm:bulletEnabled val="1"/>
        </dgm:presLayoutVars>
      </dgm:prSet>
      <dgm:spPr/>
    </dgm:pt>
    <dgm:pt modelId="{60E39614-0AF2-46C4-BFBA-796DA7F1AD80}" type="pres">
      <dgm:prSet presAssocID="{9C3B71EE-627D-4EF7-8459-20FF8646C0D9}" presName="sibTrans" presStyleCnt="0"/>
      <dgm:spPr/>
    </dgm:pt>
    <dgm:pt modelId="{31E5683C-DB67-4FA4-8499-BAD18DEBCCDD}" type="pres">
      <dgm:prSet presAssocID="{0F086536-4BB2-4068-B27B-3A4C29926968}" presName="node" presStyleLbl="node1" presStyleIdx="7" presStyleCnt="8">
        <dgm:presLayoutVars>
          <dgm:bulletEnabled val="1"/>
        </dgm:presLayoutVars>
      </dgm:prSet>
      <dgm:spPr/>
    </dgm:pt>
  </dgm:ptLst>
  <dgm:cxnLst>
    <dgm:cxn modelId="{E8933F02-53EA-4A23-86A4-D0C2073B445D}" type="presOf" srcId="{7019A778-5BE1-4172-BCB6-20E372386559}" destId="{7E61F714-8C23-4782-A2E0-8B32E8112958}" srcOrd="0" destOrd="1" presId="urn:microsoft.com/office/officeart/2005/8/layout/default"/>
    <dgm:cxn modelId="{B43DF702-65DF-46B6-84EC-E9790A6FA716}" srcId="{7019A778-5BE1-4172-BCB6-20E372386559}" destId="{5B2186D7-87B3-4DDE-8867-5ACE0FFC51A0}" srcOrd="2" destOrd="0" parTransId="{EEF43CD9-3897-4FAC-9536-D0C86D5E069C}" sibTransId="{502B78FB-C274-4F99-8632-095B424D0CF4}"/>
    <dgm:cxn modelId="{7912F408-F755-4F16-B1D1-6A971A803E8E}" srcId="{D22B864D-12CF-41D0-A0F5-B9ACA8EE3CE8}" destId="{0ABA22C3-A0C2-4FB1-BD6A-62CF02D5A374}" srcOrd="1" destOrd="0" parTransId="{34F99DF5-9F27-4C4B-A2AB-07D6D246D3B8}" sibTransId="{569C42F4-B677-4B25-8657-992336CDDB63}"/>
    <dgm:cxn modelId="{E1CDBC09-72BA-45DD-AD78-9437CA4D66C1}" type="presOf" srcId="{EEBF87F4-6CCD-467B-85B7-DA2AD6F0B48A}" destId="{D07203B3-85E7-4C60-BCFC-9D77D7D56398}" srcOrd="0" destOrd="0" presId="urn:microsoft.com/office/officeart/2005/8/layout/default"/>
    <dgm:cxn modelId="{5DB27639-9A2E-4513-BC48-55667C36C683}" type="presOf" srcId="{0ABA22C3-A0C2-4FB1-BD6A-62CF02D5A374}" destId="{3BB52633-99E8-47EA-91B6-B98F8C741A33}" srcOrd="0" destOrd="0" presId="urn:microsoft.com/office/officeart/2005/8/layout/default"/>
    <dgm:cxn modelId="{3D86EA5C-BC4D-4135-88AA-8C54AA8602C1}" type="presOf" srcId="{0F086536-4BB2-4068-B27B-3A4C29926968}" destId="{31E5683C-DB67-4FA4-8499-BAD18DEBCCDD}" srcOrd="0" destOrd="0" presId="urn:microsoft.com/office/officeart/2005/8/layout/default"/>
    <dgm:cxn modelId="{CDF0B042-114A-4621-9383-6C5F696CABB7}" type="presOf" srcId="{D22B864D-12CF-41D0-A0F5-B9ACA8EE3CE8}" destId="{9E18737C-33F6-4FFB-9A71-07E219F7FAC4}" srcOrd="0" destOrd="0" presId="urn:microsoft.com/office/officeart/2005/8/layout/default"/>
    <dgm:cxn modelId="{0745466B-1EA0-41B4-812B-29E5E93478FF}" srcId="{D22B864D-12CF-41D0-A0F5-B9ACA8EE3CE8}" destId="{FFB17F67-8133-4213-9630-181771E6C5F1}" srcOrd="5" destOrd="0" parTransId="{EB19141E-0ABD-4452-A6EF-B9805ECD19DD}" sibTransId="{AF1597B6-3F40-49D7-8063-442450D4A980}"/>
    <dgm:cxn modelId="{B7214652-2967-471E-8672-F1DDB83D1CCC}" srcId="{7019A778-5BE1-4172-BCB6-20E372386559}" destId="{FEBDD465-76F3-4AC6-85D5-3E9C8B7D2128}" srcOrd="0" destOrd="0" parTransId="{A2D2B2C9-5BAC-4369-B978-2A64CE6188ED}" sibTransId="{C55CD951-CE3A-4F2B-A46A-6D27A20F3231}"/>
    <dgm:cxn modelId="{946F1155-55EB-4B56-BEF8-3C1310AF822D}" srcId="{D22B864D-12CF-41D0-A0F5-B9ACA8EE3CE8}" destId="{9A6F01D8-74C7-4CBC-B5A3-3C07C302CB78}" srcOrd="4" destOrd="0" parTransId="{B50ADC4F-8B16-4DE4-A3DF-9EB6C4E0CC8F}" sibTransId="{D03CCD46-DA1C-4FE7-9562-24B5B9C4024F}"/>
    <dgm:cxn modelId="{3D08137B-7545-412C-8928-8E5F9C6E58B9}" srcId="{D22B864D-12CF-41D0-A0F5-B9ACA8EE3CE8}" destId="{232043DB-5D95-4F4A-9F07-B1D293199628}" srcOrd="0" destOrd="0" parTransId="{80371A3E-DB02-4C12-8D15-62DA43614DBF}" sibTransId="{D2069847-FC52-4AB5-9267-4BB665309F6B}"/>
    <dgm:cxn modelId="{875EB37F-213F-40BF-91DF-826CCBEC09A3}" type="presOf" srcId="{5B2186D7-87B3-4DDE-8867-5ACE0FFC51A0}" destId="{7E61F714-8C23-4782-A2E0-8B32E8112958}" srcOrd="0" destOrd="4" presId="urn:microsoft.com/office/officeart/2005/8/layout/default"/>
    <dgm:cxn modelId="{05031C8C-3800-4F2F-AFC1-E4758E5A2335}" srcId="{7019A778-5BE1-4172-BCB6-20E372386559}" destId="{910A5B56-261E-47BC-AE71-EA7ADC8C3AD8}" srcOrd="1" destOrd="0" parTransId="{27B4A2A0-BDE5-4835-B775-A6E034A290F4}" sibTransId="{6E1B3E07-FE2E-42D9-9282-C51BC3A29EF6}"/>
    <dgm:cxn modelId="{76D88297-063F-4618-8A5F-867AEF442FB0}" type="presOf" srcId="{FFB17F67-8133-4213-9630-181771E6C5F1}" destId="{B67BFB1A-69C6-4B9A-A30A-BA40D58C7079}" srcOrd="0" destOrd="0" presId="urn:microsoft.com/office/officeart/2005/8/layout/default"/>
    <dgm:cxn modelId="{97F4E497-3DDB-49F1-B4A6-7A7B4D6DE4BD}" type="presOf" srcId="{232043DB-5D95-4F4A-9F07-B1D293199628}" destId="{0FE335F0-ED6E-42E9-ABC6-65DC9AA872A6}" srcOrd="0" destOrd="0" presId="urn:microsoft.com/office/officeart/2005/8/layout/default"/>
    <dgm:cxn modelId="{D3FE74A4-92E3-46F0-AE5A-4DB007FD372C}" srcId="{9A6F01D8-74C7-4CBC-B5A3-3C07C302CB78}" destId="{7019A778-5BE1-4172-BCB6-20E372386559}" srcOrd="0" destOrd="0" parTransId="{D8D58D84-6985-4A1A-B770-934E704EAFB2}" sibTransId="{3B2383F3-BD35-4AA2-AFBD-AF42B6AFB73C}"/>
    <dgm:cxn modelId="{DF5B26C0-BFFA-4AEA-8BD4-388E19295CC4}" type="presOf" srcId="{0D3C8E05-831B-4006-BC64-A74413BCB6C0}" destId="{214D733C-980D-4AEE-9A70-B992453868A7}" srcOrd="0" destOrd="0" presId="urn:microsoft.com/office/officeart/2005/8/layout/default"/>
    <dgm:cxn modelId="{27B2B7CF-A496-4512-ABF3-AD42196F88C7}" srcId="{D22B864D-12CF-41D0-A0F5-B9ACA8EE3CE8}" destId="{0F086536-4BB2-4068-B27B-3A4C29926968}" srcOrd="7" destOrd="0" parTransId="{EAC1748A-2FC9-4049-B65A-4FF2DD5D0CAF}" sibTransId="{53D8AB96-AA39-4F0E-8404-CB1ECE4FBFD0}"/>
    <dgm:cxn modelId="{CC7A31E3-7834-43B3-9805-28E1D936C6EA}" type="presOf" srcId="{FEBDD465-76F3-4AC6-85D5-3E9C8B7D2128}" destId="{7E61F714-8C23-4782-A2E0-8B32E8112958}" srcOrd="0" destOrd="2" presId="urn:microsoft.com/office/officeart/2005/8/layout/default"/>
    <dgm:cxn modelId="{F10CD7E7-B345-4B9C-B04B-CB9C0130E71E}" type="presOf" srcId="{9A6F01D8-74C7-4CBC-B5A3-3C07C302CB78}" destId="{7E61F714-8C23-4782-A2E0-8B32E8112958}" srcOrd="0" destOrd="0" presId="urn:microsoft.com/office/officeart/2005/8/layout/default"/>
    <dgm:cxn modelId="{4D1A3EE9-350F-4970-AC67-2323D77E2676}" srcId="{D22B864D-12CF-41D0-A0F5-B9ACA8EE3CE8}" destId="{0D3C8E05-831B-4006-BC64-A74413BCB6C0}" srcOrd="3" destOrd="0" parTransId="{E1B8B6F6-FA28-4257-A856-1D071094AC00}" sibTransId="{0B855FAE-1EBD-4799-927A-7CDE699A243B}"/>
    <dgm:cxn modelId="{7942F5EB-DBB8-4D21-8923-557E8E160ADE}" type="presOf" srcId="{31EF1908-628C-435C-B406-A0EA219D06F7}" destId="{2B5C5AC8-B1BF-43C5-BF21-4E6F8035800A}" srcOrd="0" destOrd="0" presId="urn:microsoft.com/office/officeart/2005/8/layout/default"/>
    <dgm:cxn modelId="{081768F0-2BC7-49DC-8157-262E8EFF42B3}" srcId="{D22B864D-12CF-41D0-A0F5-B9ACA8EE3CE8}" destId="{31EF1908-628C-435C-B406-A0EA219D06F7}" srcOrd="6" destOrd="0" parTransId="{3C0C836E-AC20-4CB0-8118-9C894906E26D}" sibTransId="{9C3B71EE-627D-4EF7-8459-20FF8646C0D9}"/>
    <dgm:cxn modelId="{F3B20CF4-0BB7-4867-8EA0-B2BB7A0FDE3F}" type="presOf" srcId="{910A5B56-261E-47BC-AE71-EA7ADC8C3AD8}" destId="{7E61F714-8C23-4782-A2E0-8B32E8112958}" srcOrd="0" destOrd="3" presId="urn:microsoft.com/office/officeart/2005/8/layout/default"/>
    <dgm:cxn modelId="{6D919DFA-A932-4019-B5B3-0A43B89B1E3E}" srcId="{D22B864D-12CF-41D0-A0F5-B9ACA8EE3CE8}" destId="{EEBF87F4-6CCD-467B-85B7-DA2AD6F0B48A}" srcOrd="2" destOrd="0" parTransId="{FEA291C7-A863-433C-9335-3E68063E8A6B}" sibTransId="{04D267CC-C7F4-4E28-815B-DBCCEA5EB338}"/>
    <dgm:cxn modelId="{EE0C85ED-A59E-4DD1-8AAC-BFAA4959C2DD}" type="presParOf" srcId="{9E18737C-33F6-4FFB-9A71-07E219F7FAC4}" destId="{0FE335F0-ED6E-42E9-ABC6-65DC9AA872A6}" srcOrd="0" destOrd="0" presId="urn:microsoft.com/office/officeart/2005/8/layout/default"/>
    <dgm:cxn modelId="{FDAA5CAB-A586-40BD-B47E-72350698A8DF}" type="presParOf" srcId="{9E18737C-33F6-4FFB-9A71-07E219F7FAC4}" destId="{15A7A3AA-DDE4-49D1-A9D3-2738E0F13F92}" srcOrd="1" destOrd="0" presId="urn:microsoft.com/office/officeart/2005/8/layout/default"/>
    <dgm:cxn modelId="{95CAE090-1B59-4F75-9B46-4E609B02391F}" type="presParOf" srcId="{9E18737C-33F6-4FFB-9A71-07E219F7FAC4}" destId="{3BB52633-99E8-47EA-91B6-B98F8C741A33}" srcOrd="2" destOrd="0" presId="urn:microsoft.com/office/officeart/2005/8/layout/default"/>
    <dgm:cxn modelId="{969E9477-9B7B-456A-BAB5-7B3548EACADB}" type="presParOf" srcId="{9E18737C-33F6-4FFB-9A71-07E219F7FAC4}" destId="{8F6DF67C-010B-4688-80D9-74502D31CFC7}" srcOrd="3" destOrd="0" presId="urn:microsoft.com/office/officeart/2005/8/layout/default"/>
    <dgm:cxn modelId="{EE8DB574-D732-4662-8587-D670E02C5E2A}" type="presParOf" srcId="{9E18737C-33F6-4FFB-9A71-07E219F7FAC4}" destId="{D07203B3-85E7-4C60-BCFC-9D77D7D56398}" srcOrd="4" destOrd="0" presId="urn:microsoft.com/office/officeart/2005/8/layout/default"/>
    <dgm:cxn modelId="{84ED33F8-7C0E-4BA9-B8F8-73C0486C1599}" type="presParOf" srcId="{9E18737C-33F6-4FFB-9A71-07E219F7FAC4}" destId="{9C85B094-5E23-4FB3-B126-50B06BE75D7E}" srcOrd="5" destOrd="0" presId="urn:microsoft.com/office/officeart/2005/8/layout/default"/>
    <dgm:cxn modelId="{33995E03-548D-4DE6-91CA-2C569A677A78}" type="presParOf" srcId="{9E18737C-33F6-4FFB-9A71-07E219F7FAC4}" destId="{214D733C-980D-4AEE-9A70-B992453868A7}" srcOrd="6" destOrd="0" presId="urn:microsoft.com/office/officeart/2005/8/layout/default"/>
    <dgm:cxn modelId="{7E6F87B0-8D7D-45A5-ABBE-D74F7ECC4C78}" type="presParOf" srcId="{9E18737C-33F6-4FFB-9A71-07E219F7FAC4}" destId="{A06BC9BE-BDB6-423D-9444-A36214769011}" srcOrd="7" destOrd="0" presId="urn:microsoft.com/office/officeart/2005/8/layout/default"/>
    <dgm:cxn modelId="{B2064A24-93B0-43B0-9C4B-B78E902D54C2}" type="presParOf" srcId="{9E18737C-33F6-4FFB-9A71-07E219F7FAC4}" destId="{7E61F714-8C23-4782-A2E0-8B32E8112958}" srcOrd="8" destOrd="0" presId="urn:microsoft.com/office/officeart/2005/8/layout/default"/>
    <dgm:cxn modelId="{863AA118-86F0-4D92-9077-84E8A672990F}" type="presParOf" srcId="{9E18737C-33F6-4FFB-9A71-07E219F7FAC4}" destId="{2CFFE783-9711-40D6-80BF-512D50621A96}" srcOrd="9" destOrd="0" presId="urn:microsoft.com/office/officeart/2005/8/layout/default"/>
    <dgm:cxn modelId="{50F70B63-B6E0-49EA-8152-6AD530832DA3}" type="presParOf" srcId="{9E18737C-33F6-4FFB-9A71-07E219F7FAC4}" destId="{B67BFB1A-69C6-4B9A-A30A-BA40D58C7079}" srcOrd="10" destOrd="0" presId="urn:microsoft.com/office/officeart/2005/8/layout/default"/>
    <dgm:cxn modelId="{1B81D2C1-FBAA-438A-B559-8E7D464B4002}" type="presParOf" srcId="{9E18737C-33F6-4FFB-9A71-07E219F7FAC4}" destId="{6AE48C2F-2995-40FA-A15F-40707ACB30E0}" srcOrd="11" destOrd="0" presId="urn:microsoft.com/office/officeart/2005/8/layout/default"/>
    <dgm:cxn modelId="{6F266D1F-FBD3-49A1-9FAB-86CFADE931CB}" type="presParOf" srcId="{9E18737C-33F6-4FFB-9A71-07E219F7FAC4}" destId="{2B5C5AC8-B1BF-43C5-BF21-4E6F8035800A}" srcOrd="12" destOrd="0" presId="urn:microsoft.com/office/officeart/2005/8/layout/default"/>
    <dgm:cxn modelId="{C44AA022-01CE-4621-BE7A-DF969A6422BA}" type="presParOf" srcId="{9E18737C-33F6-4FFB-9A71-07E219F7FAC4}" destId="{60E39614-0AF2-46C4-BFBA-796DA7F1AD80}" srcOrd="13" destOrd="0" presId="urn:microsoft.com/office/officeart/2005/8/layout/default"/>
    <dgm:cxn modelId="{D1AFD903-97B1-4998-96F7-778D74E6FE80}" type="presParOf" srcId="{9E18737C-33F6-4FFB-9A71-07E219F7FAC4}" destId="{31E5683C-DB67-4FA4-8499-BAD18DEBCCDD}"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E47FA1B-9D7C-420E-B990-D713A8CE33A6}" type="doc">
      <dgm:prSet loTypeId="urn:diagrams.loki3.com/VaryingWidthList" loCatId="list" qsTypeId="urn:microsoft.com/office/officeart/2005/8/quickstyle/simple4" qsCatId="simple" csTypeId="urn:microsoft.com/office/officeart/2005/8/colors/colorful2" csCatId="colorful" phldr="1"/>
      <dgm:spPr/>
      <dgm:t>
        <a:bodyPr/>
        <a:lstStyle/>
        <a:p>
          <a:endParaRPr lang="en-US"/>
        </a:p>
      </dgm:t>
    </dgm:pt>
    <dgm:pt modelId="{097225C4-7398-466A-96EF-651D61CB9027}">
      <dgm:prSet custT="1"/>
      <dgm:spPr/>
      <dgm:t>
        <a:bodyPr/>
        <a:lstStyle/>
        <a:p>
          <a:pPr>
            <a:lnSpc>
              <a:spcPct val="100000"/>
            </a:lnSpc>
          </a:pPr>
          <a:r>
            <a:rPr lang="en-US" sz="1800"/>
            <a:t>Member of the USA Swimming Organization. </a:t>
          </a:r>
        </a:p>
      </dgm:t>
    </dgm:pt>
    <dgm:pt modelId="{C08E6195-6D1C-4FBA-B491-31518B07BF3A}" type="parTrans" cxnId="{9109FF78-4A3A-43EF-AA90-76B082700264}">
      <dgm:prSet/>
      <dgm:spPr/>
      <dgm:t>
        <a:bodyPr/>
        <a:lstStyle/>
        <a:p>
          <a:endParaRPr lang="en-US" sz="1800"/>
        </a:p>
      </dgm:t>
    </dgm:pt>
    <dgm:pt modelId="{63F8879E-157C-40FB-8FC8-83093076B732}" type="sibTrans" cxnId="{9109FF78-4A3A-43EF-AA90-76B082700264}">
      <dgm:prSet/>
      <dgm:spPr/>
      <dgm:t>
        <a:bodyPr/>
        <a:lstStyle/>
        <a:p>
          <a:pPr>
            <a:lnSpc>
              <a:spcPct val="100000"/>
            </a:lnSpc>
          </a:pPr>
          <a:endParaRPr lang="en-US" sz="1800"/>
        </a:p>
      </dgm:t>
    </dgm:pt>
    <dgm:pt modelId="{2C8ACBCF-816F-4120-A9FC-F7A39DDDBDA5}">
      <dgm:prSet custT="1"/>
      <dgm:spPr/>
      <dgm:t>
        <a:bodyPr/>
        <a:lstStyle/>
        <a:p>
          <a:pPr>
            <a:lnSpc>
              <a:spcPct val="100000"/>
            </a:lnSpc>
          </a:pPr>
          <a:r>
            <a:rPr lang="en-US" sz="1800" dirty="0"/>
            <a:t>We are a competitive swim team which offers high quality coaching and technique instruction. We are constantly growing and training young swimmers to maintain a well-rounded competitive swim team. </a:t>
          </a:r>
        </a:p>
      </dgm:t>
    </dgm:pt>
    <dgm:pt modelId="{33A6B3BE-15A5-4334-8D02-035F2FB918F8}" type="parTrans" cxnId="{EBC3412C-7A88-4D6D-B594-3E2EB9CB8716}">
      <dgm:prSet/>
      <dgm:spPr/>
      <dgm:t>
        <a:bodyPr/>
        <a:lstStyle/>
        <a:p>
          <a:endParaRPr lang="en-US" sz="1800"/>
        </a:p>
      </dgm:t>
    </dgm:pt>
    <dgm:pt modelId="{94AF3792-AEB5-46BA-9A15-95B71DFE8AE9}" type="sibTrans" cxnId="{EBC3412C-7A88-4D6D-B594-3E2EB9CB8716}">
      <dgm:prSet/>
      <dgm:spPr/>
      <dgm:t>
        <a:bodyPr/>
        <a:lstStyle/>
        <a:p>
          <a:pPr>
            <a:lnSpc>
              <a:spcPct val="100000"/>
            </a:lnSpc>
          </a:pPr>
          <a:endParaRPr lang="en-US" sz="1800"/>
        </a:p>
      </dgm:t>
    </dgm:pt>
    <dgm:pt modelId="{1A5CE384-E66B-4419-8D06-1FAA0D87C701}">
      <dgm:prSet custT="1"/>
      <dgm:spPr/>
      <dgm:t>
        <a:bodyPr/>
        <a:lstStyle/>
        <a:p>
          <a:pPr>
            <a:lnSpc>
              <a:spcPct val="100000"/>
            </a:lnSpc>
          </a:pPr>
          <a:r>
            <a:rPr lang="en-US" sz="1800" dirty="0"/>
            <a:t>The purpose of our team is to provide every member an opportunity to improve their swimming skills and achieve success at his or her level of ability, from novice to national competitor. </a:t>
          </a:r>
        </a:p>
      </dgm:t>
    </dgm:pt>
    <dgm:pt modelId="{8DA74439-E167-4B93-96EA-8BC2CDB2F4A3}" type="parTrans" cxnId="{1C262EA3-BEF2-4F15-BBA0-5BD50D92123C}">
      <dgm:prSet/>
      <dgm:spPr/>
      <dgm:t>
        <a:bodyPr/>
        <a:lstStyle/>
        <a:p>
          <a:endParaRPr lang="en-US" sz="1800"/>
        </a:p>
      </dgm:t>
    </dgm:pt>
    <dgm:pt modelId="{E49E260E-FF2C-4014-BB0A-6B229D22DAE4}" type="sibTrans" cxnId="{1C262EA3-BEF2-4F15-BBA0-5BD50D92123C}">
      <dgm:prSet/>
      <dgm:spPr/>
      <dgm:t>
        <a:bodyPr/>
        <a:lstStyle/>
        <a:p>
          <a:pPr>
            <a:lnSpc>
              <a:spcPct val="100000"/>
            </a:lnSpc>
          </a:pPr>
          <a:endParaRPr lang="en-US" sz="1800"/>
        </a:p>
      </dgm:t>
    </dgm:pt>
    <dgm:pt modelId="{F40A19DF-3629-4184-AEFA-3A661DCBA808}">
      <dgm:prSet custT="1"/>
      <dgm:spPr/>
      <dgm:t>
        <a:bodyPr/>
        <a:lstStyle/>
        <a:p>
          <a:pPr>
            <a:lnSpc>
              <a:spcPct val="100000"/>
            </a:lnSpc>
          </a:pPr>
          <a:r>
            <a:rPr lang="en-US" sz="1800" dirty="0"/>
            <a:t>The Williston Sea Lions, a not-for-profit club, which is governed by a volunteer Board of Directors which meets on the first Tuesday of every month. All members are welcomed at each meeting and encouraged to be involved in team activities and fundraisers. Our club mission and vision supports and promotes the </a:t>
          </a:r>
          <a:r>
            <a:rPr lang="en-US" sz="1800" dirty="0">
              <a:hlinkClick xmlns:r="http://schemas.openxmlformats.org/officeDocument/2006/relationships" r:id="rId1"/>
            </a:rPr>
            <a:t>USA Swimming Safe Sport </a:t>
          </a:r>
          <a:r>
            <a:rPr lang="en-US" sz="1800" dirty="0"/>
            <a:t>policies.</a:t>
          </a:r>
        </a:p>
      </dgm:t>
    </dgm:pt>
    <dgm:pt modelId="{9A599A7A-4BAD-4177-B54F-7A1C0425E04D}" type="parTrans" cxnId="{09C62732-0BAC-41BF-A351-C4423FACC58E}">
      <dgm:prSet/>
      <dgm:spPr/>
      <dgm:t>
        <a:bodyPr/>
        <a:lstStyle/>
        <a:p>
          <a:endParaRPr lang="en-US" sz="1800"/>
        </a:p>
      </dgm:t>
    </dgm:pt>
    <dgm:pt modelId="{A3C39480-6F7A-442E-A55C-34B370E4DA27}" type="sibTrans" cxnId="{09C62732-0BAC-41BF-A351-C4423FACC58E}">
      <dgm:prSet/>
      <dgm:spPr/>
      <dgm:t>
        <a:bodyPr/>
        <a:lstStyle/>
        <a:p>
          <a:endParaRPr lang="en-US" sz="1800"/>
        </a:p>
      </dgm:t>
    </dgm:pt>
    <dgm:pt modelId="{A2652098-E913-4482-96FE-F7AE5D480F81}" type="pres">
      <dgm:prSet presAssocID="{6E47FA1B-9D7C-420E-B990-D713A8CE33A6}" presName="Name0" presStyleCnt="0">
        <dgm:presLayoutVars>
          <dgm:resizeHandles/>
        </dgm:presLayoutVars>
      </dgm:prSet>
      <dgm:spPr/>
    </dgm:pt>
    <dgm:pt modelId="{9D6C1D61-8A2C-46F2-82AA-558DC6B52E08}" type="pres">
      <dgm:prSet presAssocID="{097225C4-7398-466A-96EF-651D61CB9027}" presName="text" presStyleLbl="node1" presStyleIdx="0" presStyleCnt="4">
        <dgm:presLayoutVars>
          <dgm:bulletEnabled val="1"/>
        </dgm:presLayoutVars>
      </dgm:prSet>
      <dgm:spPr/>
    </dgm:pt>
    <dgm:pt modelId="{012AAC1B-A857-4556-AFD3-38F0BDE033A0}" type="pres">
      <dgm:prSet presAssocID="{63F8879E-157C-40FB-8FC8-83093076B732}" presName="space" presStyleCnt="0"/>
      <dgm:spPr/>
    </dgm:pt>
    <dgm:pt modelId="{54B75131-B603-40B9-B270-81DEB0C831E2}" type="pres">
      <dgm:prSet presAssocID="{2C8ACBCF-816F-4120-A9FC-F7A39DDDBDA5}" presName="text" presStyleLbl="node1" presStyleIdx="1" presStyleCnt="4">
        <dgm:presLayoutVars>
          <dgm:bulletEnabled val="1"/>
        </dgm:presLayoutVars>
      </dgm:prSet>
      <dgm:spPr/>
    </dgm:pt>
    <dgm:pt modelId="{6427AFE7-ABD5-42CA-BCE6-10F642C32FE3}" type="pres">
      <dgm:prSet presAssocID="{94AF3792-AEB5-46BA-9A15-95B71DFE8AE9}" presName="space" presStyleCnt="0"/>
      <dgm:spPr/>
    </dgm:pt>
    <dgm:pt modelId="{FD2639BA-BAD6-4CAD-9961-084DAC9F7A06}" type="pres">
      <dgm:prSet presAssocID="{1A5CE384-E66B-4419-8D06-1FAA0D87C701}" presName="text" presStyleLbl="node1" presStyleIdx="2" presStyleCnt="4">
        <dgm:presLayoutVars>
          <dgm:bulletEnabled val="1"/>
        </dgm:presLayoutVars>
      </dgm:prSet>
      <dgm:spPr/>
    </dgm:pt>
    <dgm:pt modelId="{DF66530F-4A7C-4F31-BE1E-279F748BB2FD}" type="pres">
      <dgm:prSet presAssocID="{E49E260E-FF2C-4014-BB0A-6B229D22DAE4}" presName="space" presStyleCnt="0"/>
      <dgm:spPr/>
    </dgm:pt>
    <dgm:pt modelId="{A6DFA7F2-55BF-473C-A6CD-18AAE447DD62}" type="pres">
      <dgm:prSet presAssocID="{F40A19DF-3629-4184-AEFA-3A661DCBA808}" presName="text" presStyleLbl="node1" presStyleIdx="3" presStyleCnt="4">
        <dgm:presLayoutVars>
          <dgm:bulletEnabled val="1"/>
        </dgm:presLayoutVars>
      </dgm:prSet>
      <dgm:spPr/>
    </dgm:pt>
  </dgm:ptLst>
  <dgm:cxnLst>
    <dgm:cxn modelId="{A45AE51C-F583-4D69-B815-3AABA9F11E57}" type="presOf" srcId="{F40A19DF-3629-4184-AEFA-3A661DCBA808}" destId="{A6DFA7F2-55BF-473C-A6CD-18AAE447DD62}" srcOrd="0" destOrd="0" presId="urn:diagrams.loki3.com/VaryingWidthList"/>
    <dgm:cxn modelId="{EBC3412C-7A88-4D6D-B594-3E2EB9CB8716}" srcId="{6E47FA1B-9D7C-420E-B990-D713A8CE33A6}" destId="{2C8ACBCF-816F-4120-A9FC-F7A39DDDBDA5}" srcOrd="1" destOrd="0" parTransId="{33A6B3BE-15A5-4334-8D02-035F2FB918F8}" sibTransId="{94AF3792-AEB5-46BA-9A15-95B71DFE8AE9}"/>
    <dgm:cxn modelId="{09C62732-0BAC-41BF-A351-C4423FACC58E}" srcId="{6E47FA1B-9D7C-420E-B990-D713A8CE33A6}" destId="{F40A19DF-3629-4184-AEFA-3A661DCBA808}" srcOrd="3" destOrd="0" parTransId="{9A599A7A-4BAD-4177-B54F-7A1C0425E04D}" sibTransId="{A3C39480-6F7A-442E-A55C-34B370E4DA27}"/>
    <dgm:cxn modelId="{DBF7D146-8F8D-41C2-BBE3-774038FAB497}" type="presOf" srcId="{6E47FA1B-9D7C-420E-B990-D713A8CE33A6}" destId="{A2652098-E913-4482-96FE-F7AE5D480F81}" srcOrd="0" destOrd="0" presId="urn:diagrams.loki3.com/VaryingWidthList"/>
    <dgm:cxn modelId="{C2687868-B569-4557-903D-0D92FDBF08DE}" type="presOf" srcId="{097225C4-7398-466A-96EF-651D61CB9027}" destId="{9D6C1D61-8A2C-46F2-82AA-558DC6B52E08}" srcOrd="0" destOrd="0" presId="urn:diagrams.loki3.com/VaryingWidthList"/>
    <dgm:cxn modelId="{9109FF78-4A3A-43EF-AA90-76B082700264}" srcId="{6E47FA1B-9D7C-420E-B990-D713A8CE33A6}" destId="{097225C4-7398-466A-96EF-651D61CB9027}" srcOrd="0" destOrd="0" parTransId="{C08E6195-6D1C-4FBA-B491-31518B07BF3A}" sibTransId="{63F8879E-157C-40FB-8FC8-83093076B732}"/>
    <dgm:cxn modelId="{B161EF9A-4FB1-4741-A5CC-650FCC656D28}" type="presOf" srcId="{1A5CE384-E66B-4419-8D06-1FAA0D87C701}" destId="{FD2639BA-BAD6-4CAD-9961-084DAC9F7A06}" srcOrd="0" destOrd="0" presId="urn:diagrams.loki3.com/VaryingWidthList"/>
    <dgm:cxn modelId="{2718049F-8D65-49E8-976D-BB94B7D3F4F9}" type="presOf" srcId="{2C8ACBCF-816F-4120-A9FC-F7A39DDDBDA5}" destId="{54B75131-B603-40B9-B270-81DEB0C831E2}" srcOrd="0" destOrd="0" presId="urn:diagrams.loki3.com/VaryingWidthList"/>
    <dgm:cxn modelId="{1C262EA3-BEF2-4F15-BBA0-5BD50D92123C}" srcId="{6E47FA1B-9D7C-420E-B990-D713A8CE33A6}" destId="{1A5CE384-E66B-4419-8D06-1FAA0D87C701}" srcOrd="2" destOrd="0" parTransId="{8DA74439-E167-4B93-96EA-8BC2CDB2F4A3}" sibTransId="{E49E260E-FF2C-4014-BB0A-6B229D22DAE4}"/>
    <dgm:cxn modelId="{00FA79B7-09C7-4A0D-8493-8F51D17E7693}" type="presParOf" srcId="{A2652098-E913-4482-96FE-F7AE5D480F81}" destId="{9D6C1D61-8A2C-46F2-82AA-558DC6B52E08}" srcOrd="0" destOrd="0" presId="urn:diagrams.loki3.com/VaryingWidthList"/>
    <dgm:cxn modelId="{40396180-AC62-4216-A6A4-E456BF6F5AD2}" type="presParOf" srcId="{A2652098-E913-4482-96FE-F7AE5D480F81}" destId="{012AAC1B-A857-4556-AFD3-38F0BDE033A0}" srcOrd="1" destOrd="0" presId="urn:diagrams.loki3.com/VaryingWidthList"/>
    <dgm:cxn modelId="{68AB23DF-65FA-43E9-9A9F-1D3729999353}" type="presParOf" srcId="{A2652098-E913-4482-96FE-F7AE5D480F81}" destId="{54B75131-B603-40B9-B270-81DEB0C831E2}" srcOrd="2" destOrd="0" presId="urn:diagrams.loki3.com/VaryingWidthList"/>
    <dgm:cxn modelId="{190D2942-CE94-4702-A208-FE8C8EF418B9}" type="presParOf" srcId="{A2652098-E913-4482-96FE-F7AE5D480F81}" destId="{6427AFE7-ABD5-42CA-BCE6-10F642C32FE3}" srcOrd="3" destOrd="0" presId="urn:diagrams.loki3.com/VaryingWidthList"/>
    <dgm:cxn modelId="{608CBBBA-1CCC-4A15-943F-32B112FA65D9}" type="presParOf" srcId="{A2652098-E913-4482-96FE-F7AE5D480F81}" destId="{FD2639BA-BAD6-4CAD-9961-084DAC9F7A06}" srcOrd="4" destOrd="0" presId="urn:diagrams.loki3.com/VaryingWidthList"/>
    <dgm:cxn modelId="{637B2BFC-F4E3-465E-AED6-62C6E71A684D}" type="presParOf" srcId="{A2652098-E913-4482-96FE-F7AE5D480F81}" destId="{DF66530F-4A7C-4F31-BE1E-279F748BB2FD}" srcOrd="5" destOrd="0" presId="urn:diagrams.loki3.com/VaryingWidthList"/>
    <dgm:cxn modelId="{F747C522-F4EF-42E8-9A0F-E90BAF6F6C17}" type="presParOf" srcId="{A2652098-E913-4482-96FE-F7AE5D480F81}" destId="{A6DFA7F2-55BF-473C-A6CD-18AAE447DD62}" srcOrd="6" destOrd="0" presId="urn:diagrams.loki3.com/VaryingWidth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328AC67-BFB0-47FB-A2C0-B2467E2D69D0}" type="doc">
      <dgm:prSet loTypeId="urn:microsoft.com/office/officeart/2005/8/layout/equation2" loCatId="process" qsTypeId="urn:microsoft.com/office/officeart/2005/8/quickstyle/simple3" qsCatId="simple" csTypeId="urn:microsoft.com/office/officeart/2005/8/colors/colorful1" csCatId="colorful" phldr="1"/>
      <dgm:spPr/>
      <dgm:t>
        <a:bodyPr/>
        <a:lstStyle/>
        <a:p>
          <a:endParaRPr lang="en-US"/>
        </a:p>
      </dgm:t>
    </dgm:pt>
    <dgm:pt modelId="{C7D0917D-5D59-4D75-9E6E-A13E20D34B19}">
      <dgm:prSet/>
      <dgm:spPr/>
      <dgm:t>
        <a:bodyPr/>
        <a:lstStyle/>
        <a:p>
          <a:r>
            <a:rPr lang="en-US" b="1" u="sng" dirty="0"/>
            <a:t>Our Mission</a:t>
          </a:r>
          <a:br>
            <a:rPr lang="en-US" dirty="0"/>
          </a:br>
          <a:r>
            <a:rPr lang="en-US" dirty="0"/>
            <a:t>To inspire our athletes to achieve success in swimming and in life.</a:t>
          </a:r>
        </a:p>
      </dgm:t>
    </dgm:pt>
    <dgm:pt modelId="{1B4774EF-3D0D-484F-85CC-9224F1B29705}" type="parTrans" cxnId="{2BA41E41-C0E3-498B-8E08-7EAFFE4E05B4}">
      <dgm:prSet/>
      <dgm:spPr/>
      <dgm:t>
        <a:bodyPr/>
        <a:lstStyle/>
        <a:p>
          <a:endParaRPr lang="en-US"/>
        </a:p>
      </dgm:t>
    </dgm:pt>
    <dgm:pt modelId="{3FFF613B-541A-4AF1-ABB5-510657515DBA}" type="sibTrans" cxnId="{2BA41E41-C0E3-498B-8E08-7EAFFE4E05B4}">
      <dgm:prSet/>
      <dgm:spPr/>
      <dgm:t>
        <a:bodyPr/>
        <a:lstStyle/>
        <a:p>
          <a:endParaRPr lang="en-US"/>
        </a:p>
      </dgm:t>
    </dgm:pt>
    <dgm:pt modelId="{B6EA0F5C-9993-47BF-9CE2-C6E16FDA6204}">
      <dgm:prSet/>
      <dgm:spPr/>
      <dgm:t>
        <a:bodyPr/>
        <a:lstStyle/>
        <a:p>
          <a:r>
            <a:rPr lang="en-US" dirty="0"/>
            <a:t>We support this mission by:</a:t>
          </a:r>
        </a:p>
      </dgm:t>
    </dgm:pt>
    <dgm:pt modelId="{BAFB5658-1549-4069-AF8E-3906E910EBEF}" type="parTrans" cxnId="{86529C72-B560-4931-A881-221462EA7D86}">
      <dgm:prSet/>
      <dgm:spPr/>
      <dgm:t>
        <a:bodyPr/>
        <a:lstStyle/>
        <a:p>
          <a:endParaRPr lang="en-US"/>
        </a:p>
      </dgm:t>
    </dgm:pt>
    <dgm:pt modelId="{B405C2FD-4EE1-45B9-AEA9-DBA3281263C5}" type="sibTrans" cxnId="{86529C72-B560-4931-A881-221462EA7D86}">
      <dgm:prSet/>
      <dgm:spPr/>
      <dgm:t>
        <a:bodyPr/>
        <a:lstStyle/>
        <a:p>
          <a:endParaRPr lang="en-US"/>
        </a:p>
      </dgm:t>
    </dgm:pt>
    <dgm:pt modelId="{E237A0BE-58B2-440B-A9AE-B77DAFCD63C2}">
      <dgm:prSet/>
      <dgm:spPr/>
      <dgm:t>
        <a:bodyPr/>
        <a:lstStyle/>
        <a:p>
          <a:r>
            <a:rPr lang="en-US" dirty="0"/>
            <a:t>Encouraging our swimmers to be actively involved in their homes, schools, churches, community.</a:t>
          </a:r>
        </a:p>
      </dgm:t>
    </dgm:pt>
    <dgm:pt modelId="{092E3FED-DDE6-45DF-AC78-75DDA69B9CCE}" type="parTrans" cxnId="{805B7BCC-CD46-4DFF-9CE0-D7A06476FF8C}">
      <dgm:prSet/>
      <dgm:spPr/>
      <dgm:t>
        <a:bodyPr/>
        <a:lstStyle/>
        <a:p>
          <a:endParaRPr lang="en-US"/>
        </a:p>
      </dgm:t>
    </dgm:pt>
    <dgm:pt modelId="{C3210AC6-893D-463A-A245-7DC3D5328F9E}" type="sibTrans" cxnId="{805B7BCC-CD46-4DFF-9CE0-D7A06476FF8C}">
      <dgm:prSet/>
      <dgm:spPr/>
      <dgm:t>
        <a:bodyPr/>
        <a:lstStyle/>
        <a:p>
          <a:endParaRPr lang="en-US"/>
        </a:p>
      </dgm:t>
    </dgm:pt>
    <dgm:pt modelId="{B344ADC0-16FA-4B5E-8936-55BD0D42D00E}">
      <dgm:prSet/>
      <dgm:spPr/>
      <dgm:t>
        <a:bodyPr/>
        <a:lstStyle/>
        <a:p>
          <a:r>
            <a:rPr lang="en-US" dirty="0"/>
            <a:t>Celebrate achievements in the pool and outside (</a:t>
          </a:r>
          <a:r>
            <a:rPr lang="en-US" dirty="0" err="1"/>
            <a:t>ie</a:t>
          </a:r>
          <a:r>
            <a:rPr lang="en-US" dirty="0"/>
            <a:t>, academic honors, scouts, volunteer services, etc.)</a:t>
          </a:r>
        </a:p>
      </dgm:t>
    </dgm:pt>
    <dgm:pt modelId="{C775D302-083A-4D00-ABBE-F2E2EBD5C15C}" type="parTrans" cxnId="{F4186881-1786-4DDE-8EEB-3099F70D2116}">
      <dgm:prSet/>
      <dgm:spPr/>
      <dgm:t>
        <a:bodyPr/>
        <a:lstStyle/>
        <a:p>
          <a:endParaRPr lang="en-US"/>
        </a:p>
      </dgm:t>
    </dgm:pt>
    <dgm:pt modelId="{ABF6FE78-449D-4A11-9AE1-79392D7720AB}" type="sibTrans" cxnId="{F4186881-1786-4DDE-8EEB-3099F70D2116}">
      <dgm:prSet/>
      <dgm:spPr/>
      <dgm:t>
        <a:bodyPr/>
        <a:lstStyle/>
        <a:p>
          <a:endParaRPr lang="en-US"/>
        </a:p>
      </dgm:t>
    </dgm:pt>
    <dgm:pt modelId="{794A9E04-CC34-4E32-9585-1929E8514C69}">
      <dgm:prSet/>
      <dgm:spPr/>
      <dgm:t>
        <a:bodyPr/>
        <a:lstStyle/>
        <a:p>
          <a:r>
            <a:rPr lang="en-US" dirty="0"/>
            <a:t>Providing opportunities for our swimmers to excel in all areas of their lives through consistent and quality swim training program, mentor program, leadership opportunities on the local, state and national level of USA swimming.</a:t>
          </a:r>
        </a:p>
      </dgm:t>
    </dgm:pt>
    <dgm:pt modelId="{4B0824E7-3BD3-455B-AA3A-CA99434BA540}" type="parTrans" cxnId="{E0422524-3964-42DE-A044-82DD0DC7D413}">
      <dgm:prSet/>
      <dgm:spPr/>
      <dgm:t>
        <a:bodyPr/>
        <a:lstStyle/>
        <a:p>
          <a:endParaRPr lang="en-US"/>
        </a:p>
      </dgm:t>
    </dgm:pt>
    <dgm:pt modelId="{6C1BEAE7-A6E8-45AA-B0FE-4AAF99D75744}" type="sibTrans" cxnId="{E0422524-3964-42DE-A044-82DD0DC7D413}">
      <dgm:prSet/>
      <dgm:spPr/>
      <dgm:t>
        <a:bodyPr/>
        <a:lstStyle/>
        <a:p>
          <a:endParaRPr lang="en-US"/>
        </a:p>
      </dgm:t>
    </dgm:pt>
    <dgm:pt modelId="{72F71210-442C-479B-A029-1136708DC0DF}" type="pres">
      <dgm:prSet presAssocID="{3328AC67-BFB0-47FB-A2C0-B2467E2D69D0}" presName="Name0" presStyleCnt="0">
        <dgm:presLayoutVars>
          <dgm:dir/>
          <dgm:resizeHandles val="exact"/>
        </dgm:presLayoutVars>
      </dgm:prSet>
      <dgm:spPr/>
    </dgm:pt>
    <dgm:pt modelId="{F6E93953-6B65-4631-B88B-46E60C522373}" type="pres">
      <dgm:prSet presAssocID="{3328AC67-BFB0-47FB-A2C0-B2467E2D69D0}" presName="vNodes" presStyleCnt="0"/>
      <dgm:spPr/>
    </dgm:pt>
    <dgm:pt modelId="{4AEBACC8-E825-41E4-8997-420B33DDC8B0}" type="pres">
      <dgm:prSet presAssocID="{C7D0917D-5D59-4D75-9E6E-A13E20D34B19}" presName="node" presStyleLbl="node1" presStyleIdx="0" presStyleCnt="2">
        <dgm:presLayoutVars>
          <dgm:bulletEnabled val="1"/>
        </dgm:presLayoutVars>
      </dgm:prSet>
      <dgm:spPr/>
    </dgm:pt>
    <dgm:pt modelId="{8742DDCF-31BA-492D-9C0A-AF001CADDE11}" type="pres">
      <dgm:prSet presAssocID="{3328AC67-BFB0-47FB-A2C0-B2467E2D69D0}" presName="sibTransLast" presStyleLbl="sibTrans2D1" presStyleIdx="0" presStyleCnt="1"/>
      <dgm:spPr/>
    </dgm:pt>
    <dgm:pt modelId="{3DCD583B-06C4-472C-B0E9-975D569A1DDF}" type="pres">
      <dgm:prSet presAssocID="{3328AC67-BFB0-47FB-A2C0-B2467E2D69D0}" presName="connectorText" presStyleLbl="sibTrans2D1" presStyleIdx="0" presStyleCnt="1"/>
      <dgm:spPr/>
    </dgm:pt>
    <dgm:pt modelId="{EF9BAB22-6D21-44B8-B23C-E8FA66118E0A}" type="pres">
      <dgm:prSet presAssocID="{3328AC67-BFB0-47FB-A2C0-B2467E2D69D0}" presName="lastNode" presStyleLbl="node1" presStyleIdx="1" presStyleCnt="2" custScaleX="168506" custScaleY="167391">
        <dgm:presLayoutVars>
          <dgm:bulletEnabled val="1"/>
        </dgm:presLayoutVars>
      </dgm:prSet>
      <dgm:spPr/>
    </dgm:pt>
  </dgm:ptLst>
  <dgm:cxnLst>
    <dgm:cxn modelId="{649F2200-1931-4539-9686-EB1D3ED73ED7}" type="presOf" srcId="{B344ADC0-16FA-4B5E-8936-55BD0D42D00E}" destId="{EF9BAB22-6D21-44B8-B23C-E8FA66118E0A}" srcOrd="0" destOrd="2" presId="urn:microsoft.com/office/officeart/2005/8/layout/equation2"/>
    <dgm:cxn modelId="{1F85E001-8744-4E88-8C82-B394BBCD1F12}" type="presOf" srcId="{3328AC67-BFB0-47FB-A2C0-B2467E2D69D0}" destId="{72F71210-442C-479B-A029-1136708DC0DF}" srcOrd="0" destOrd="0" presId="urn:microsoft.com/office/officeart/2005/8/layout/equation2"/>
    <dgm:cxn modelId="{E0422524-3964-42DE-A044-82DD0DC7D413}" srcId="{B6EA0F5C-9993-47BF-9CE2-C6E16FDA6204}" destId="{794A9E04-CC34-4E32-9585-1929E8514C69}" srcOrd="2" destOrd="0" parTransId="{4B0824E7-3BD3-455B-AA3A-CA99434BA540}" sibTransId="{6C1BEAE7-A6E8-45AA-B0FE-4AAF99D75744}"/>
    <dgm:cxn modelId="{2BA41E41-C0E3-498B-8E08-7EAFFE4E05B4}" srcId="{3328AC67-BFB0-47FB-A2C0-B2467E2D69D0}" destId="{C7D0917D-5D59-4D75-9E6E-A13E20D34B19}" srcOrd="0" destOrd="0" parTransId="{1B4774EF-3D0D-484F-85CC-9224F1B29705}" sibTransId="{3FFF613B-541A-4AF1-ABB5-510657515DBA}"/>
    <dgm:cxn modelId="{86529C72-B560-4931-A881-221462EA7D86}" srcId="{3328AC67-BFB0-47FB-A2C0-B2467E2D69D0}" destId="{B6EA0F5C-9993-47BF-9CE2-C6E16FDA6204}" srcOrd="1" destOrd="0" parTransId="{BAFB5658-1549-4069-AF8E-3906E910EBEF}" sibTransId="{B405C2FD-4EE1-45B9-AEA9-DBA3281263C5}"/>
    <dgm:cxn modelId="{7CC31755-B0A2-4C85-8BD7-537872CDAD59}" type="presOf" srcId="{C7D0917D-5D59-4D75-9E6E-A13E20D34B19}" destId="{4AEBACC8-E825-41E4-8997-420B33DDC8B0}" srcOrd="0" destOrd="0" presId="urn:microsoft.com/office/officeart/2005/8/layout/equation2"/>
    <dgm:cxn modelId="{178D2F81-959C-49C4-8F66-47A8D40FF9A5}" type="presOf" srcId="{3FFF613B-541A-4AF1-ABB5-510657515DBA}" destId="{3DCD583B-06C4-472C-B0E9-975D569A1DDF}" srcOrd="1" destOrd="0" presId="urn:microsoft.com/office/officeart/2005/8/layout/equation2"/>
    <dgm:cxn modelId="{F4186881-1786-4DDE-8EEB-3099F70D2116}" srcId="{B6EA0F5C-9993-47BF-9CE2-C6E16FDA6204}" destId="{B344ADC0-16FA-4B5E-8936-55BD0D42D00E}" srcOrd="1" destOrd="0" parTransId="{C775D302-083A-4D00-ABBE-F2E2EBD5C15C}" sibTransId="{ABF6FE78-449D-4A11-9AE1-79392D7720AB}"/>
    <dgm:cxn modelId="{7CB1E687-2352-4B69-B3CD-030A158EB135}" type="presOf" srcId="{794A9E04-CC34-4E32-9585-1929E8514C69}" destId="{EF9BAB22-6D21-44B8-B23C-E8FA66118E0A}" srcOrd="0" destOrd="3" presId="urn:microsoft.com/office/officeart/2005/8/layout/equation2"/>
    <dgm:cxn modelId="{7D01839D-9B80-46F0-90D2-89B38B59D5EA}" type="presOf" srcId="{3FFF613B-541A-4AF1-ABB5-510657515DBA}" destId="{8742DDCF-31BA-492D-9C0A-AF001CADDE11}" srcOrd="0" destOrd="0" presId="urn:microsoft.com/office/officeart/2005/8/layout/equation2"/>
    <dgm:cxn modelId="{9E7E01B6-3A19-4038-BF06-4CD4929CBD8D}" type="presOf" srcId="{E237A0BE-58B2-440B-A9AE-B77DAFCD63C2}" destId="{EF9BAB22-6D21-44B8-B23C-E8FA66118E0A}" srcOrd="0" destOrd="1" presId="urn:microsoft.com/office/officeart/2005/8/layout/equation2"/>
    <dgm:cxn modelId="{805B7BCC-CD46-4DFF-9CE0-D7A06476FF8C}" srcId="{B6EA0F5C-9993-47BF-9CE2-C6E16FDA6204}" destId="{E237A0BE-58B2-440B-A9AE-B77DAFCD63C2}" srcOrd="0" destOrd="0" parTransId="{092E3FED-DDE6-45DF-AC78-75DDA69B9CCE}" sibTransId="{C3210AC6-893D-463A-A245-7DC3D5328F9E}"/>
    <dgm:cxn modelId="{3F33FFFB-96C3-489B-BC08-7B5B14607026}" type="presOf" srcId="{B6EA0F5C-9993-47BF-9CE2-C6E16FDA6204}" destId="{EF9BAB22-6D21-44B8-B23C-E8FA66118E0A}" srcOrd="0" destOrd="0" presId="urn:microsoft.com/office/officeart/2005/8/layout/equation2"/>
    <dgm:cxn modelId="{C08E58F2-4A84-4BA5-AC93-9FA2F790A837}" type="presParOf" srcId="{72F71210-442C-479B-A029-1136708DC0DF}" destId="{F6E93953-6B65-4631-B88B-46E60C522373}" srcOrd="0" destOrd="0" presId="urn:microsoft.com/office/officeart/2005/8/layout/equation2"/>
    <dgm:cxn modelId="{C4C92ED5-4049-4B9D-A38E-29255588FEAE}" type="presParOf" srcId="{F6E93953-6B65-4631-B88B-46E60C522373}" destId="{4AEBACC8-E825-41E4-8997-420B33DDC8B0}" srcOrd="0" destOrd="0" presId="urn:microsoft.com/office/officeart/2005/8/layout/equation2"/>
    <dgm:cxn modelId="{25EA1306-0CFD-4D5E-8AC4-92AB43A99B9D}" type="presParOf" srcId="{72F71210-442C-479B-A029-1136708DC0DF}" destId="{8742DDCF-31BA-492D-9C0A-AF001CADDE11}" srcOrd="1" destOrd="0" presId="urn:microsoft.com/office/officeart/2005/8/layout/equation2"/>
    <dgm:cxn modelId="{2DBEDEBD-A533-45F1-8310-3FC7C32BA579}" type="presParOf" srcId="{8742DDCF-31BA-492D-9C0A-AF001CADDE11}" destId="{3DCD583B-06C4-472C-B0E9-975D569A1DDF}" srcOrd="0" destOrd="0" presId="urn:microsoft.com/office/officeart/2005/8/layout/equation2"/>
    <dgm:cxn modelId="{81EA324A-4324-4D53-9A01-DF9F977E08E3}" type="presParOf" srcId="{72F71210-442C-479B-A029-1136708DC0DF}" destId="{EF9BAB22-6D21-44B8-B23C-E8FA66118E0A}"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FF8BAA-BF0A-4B0E-8C0B-0AC501803543}">
      <dsp:nvSpPr>
        <dsp:cNvPr id="0" name=""/>
        <dsp:cNvSpPr/>
      </dsp:nvSpPr>
      <dsp:spPr>
        <a:xfrm>
          <a:off x="0" y="1698"/>
          <a:ext cx="9618133" cy="86107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E609F7-DCBE-4FBC-B6EE-5F6C75E9A059}">
      <dsp:nvSpPr>
        <dsp:cNvPr id="0" name=""/>
        <dsp:cNvSpPr/>
      </dsp:nvSpPr>
      <dsp:spPr>
        <a:xfrm>
          <a:off x="260473" y="195439"/>
          <a:ext cx="473588" cy="4735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5283D62-BC3F-469B-A954-2D2B4EBE0E16}">
      <dsp:nvSpPr>
        <dsp:cNvPr id="0" name=""/>
        <dsp:cNvSpPr/>
      </dsp:nvSpPr>
      <dsp:spPr>
        <a:xfrm>
          <a:off x="994536" y="1698"/>
          <a:ext cx="8623596" cy="861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130" tIns="91130" rIns="91130" bIns="91130" numCol="1" spcCol="1270" anchor="ctr" anchorCtr="0">
          <a:noAutofit/>
        </a:bodyPr>
        <a:lstStyle/>
        <a:p>
          <a:pPr marL="0" lvl="0" indent="0" algn="l" defTabSz="755650">
            <a:lnSpc>
              <a:spcPct val="90000"/>
            </a:lnSpc>
            <a:spcBef>
              <a:spcPct val="0"/>
            </a:spcBef>
            <a:spcAft>
              <a:spcPct val="35000"/>
            </a:spcAft>
            <a:buNone/>
          </a:pPr>
          <a:r>
            <a:rPr lang="en-US" sz="1700" kern="1200" dirty="0"/>
            <a:t>Williston Sea Lions adopted their name from the Lions Club whom gave generous donations to the club for many years.  </a:t>
          </a:r>
        </a:p>
      </dsp:txBody>
      <dsp:txXfrm>
        <a:off x="994536" y="1698"/>
        <a:ext cx="8623596" cy="861070"/>
      </dsp:txXfrm>
    </dsp:sp>
    <dsp:sp modelId="{2962C328-091A-4048-B8DB-45BBC376F403}">
      <dsp:nvSpPr>
        <dsp:cNvPr id="0" name=""/>
        <dsp:cNvSpPr/>
      </dsp:nvSpPr>
      <dsp:spPr>
        <a:xfrm>
          <a:off x="0" y="1078036"/>
          <a:ext cx="9618133" cy="86107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082510-D5C5-419B-A17D-88D64CE943FB}">
      <dsp:nvSpPr>
        <dsp:cNvPr id="0" name=""/>
        <dsp:cNvSpPr/>
      </dsp:nvSpPr>
      <dsp:spPr>
        <a:xfrm>
          <a:off x="260473" y="1271777"/>
          <a:ext cx="473588" cy="4735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5182A70-7F95-4053-8654-BC8358620AFB}">
      <dsp:nvSpPr>
        <dsp:cNvPr id="0" name=""/>
        <dsp:cNvSpPr/>
      </dsp:nvSpPr>
      <dsp:spPr>
        <a:xfrm>
          <a:off x="994536" y="1078036"/>
          <a:ext cx="8623596" cy="861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130" tIns="91130" rIns="91130" bIns="91130" numCol="1" spcCol="1270" anchor="ctr" anchorCtr="0">
          <a:noAutofit/>
        </a:bodyPr>
        <a:lstStyle/>
        <a:p>
          <a:pPr marL="0" lvl="0" indent="0" algn="l" defTabSz="755650">
            <a:lnSpc>
              <a:spcPct val="90000"/>
            </a:lnSpc>
            <a:spcBef>
              <a:spcPct val="0"/>
            </a:spcBef>
            <a:spcAft>
              <a:spcPct val="35000"/>
            </a:spcAft>
            <a:buNone/>
          </a:pPr>
          <a:r>
            <a:rPr lang="en-US" sz="1700" kern="1200" dirty="0"/>
            <a:t>The team has a deep connection to excellence in swimming and continues to strive and excel.  </a:t>
          </a:r>
        </a:p>
      </dsp:txBody>
      <dsp:txXfrm>
        <a:off x="994536" y="1078036"/>
        <a:ext cx="8623596" cy="861070"/>
      </dsp:txXfrm>
    </dsp:sp>
    <dsp:sp modelId="{F1257E59-533C-4332-BADE-B2D72587AD2B}">
      <dsp:nvSpPr>
        <dsp:cNvPr id="0" name=""/>
        <dsp:cNvSpPr/>
      </dsp:nvSpPr>
      <dsp:spPr>
        <a:xfrm>
          <a:off x="0" y="2154374"/>
          <a:ext cx="9618133" cy="86107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F9F758-429A-4965-B7DA-5A073305BED3}">
      <dsp:nvSpPr>
        <dsp:cNvPr id="0" name=""/>
        <dsp:cNvSpPr/>
      </dsp:nvSpPr>
      <dsp:spPr>
        <a:xfrm>
          <a:off x="260473" y="2348115"/>
          <a:ext cx="473588" cy="4735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2C48189-7B12-493A-B4A5-272028F2B324}">
      <dsp:nvSpPr>
        <dsp:cNvPr id="0" name=""/>
        <dsp:cNvSpPr/>
      </dsp:nvSpPr>
      <dsp:spPr>
        <a:xfrm>
          <a:off x="994536" y="2154374"/>
          <a:ext cx="8623596" cy="861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130" tIns="91130" rIns="91130" bIns="91130" numCol="1" spcCol="1270" anchor="ctr" anchorCtr="0">
          <a:noAutofit/>
        </a:bodyPr>
        <a:lstStyle/>
        <a:p>
          <a:pPr marL="0" lvl="0" indent="0" algn="l" defTabSz="755650">
            <a:lnSpc>
              <a:spcPct val="90000"/>
            </a:lnSpc>
            <a:spcBef>
              <a:spcPct val="0"/>
            </a:spcBef>
            <a:spcAft>
              <a:spcPct val="35000"/>
            </a:spcAft>
            <a:buNone/>
          </a:pPr>
          <a:r>
            <a:rPr lang="en-US" sz="1700" kern="1200" dirty="0"/>
            <a:t>EJ Hagan’s granddaughter is Katie Ledecky.  A 5 time Olympic Gold Medalist and 15 time World Champion.</a:t>
          </a:r>
        </a:p>
      </dsp:txBody>
      <dsp:txXfrm>
        <a:off x="994536" y="2154374"/>
        <a:ext cx="8623596" cy="861070"/>
      </dsp:txXfrm>
    </dsp:sp>
    <dsp:sp modelId="{77221C0F-3CD1-473D-BDB5-1CA02270EE65}">
      <dsp:nvSpPr>
        <dsp:cNvPr id="0" name=""/>
        <dsp:cNvSpPr/>
      </dsp:nvSpPr>
      <dsp:spPr>
        <a:xfrm>
          <a:off x="0" y="3230712"/>
          <a:ext cx="9618133" cy="86107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E9EA8C-0693-494D-BAA4-FB9E11F129C1}">
      <dsp:nvSpPr>
        <dsp:cNvPr id="0" name=""/>
        <dsp:cNvSpPr/>
      </dsp:nvSpPr>
      <dsp:spPr>
        <a:xfrm>
          <a:off x="260473" y="3424453"/>
          <a:ext cx="473588" cy="47358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EE5BDA1-72AD-4890-A62D-1603C585FC5D}">
      <dsp:nvSpPr>
        <dsp:cNvPr id="0" name=""/>
        <dsp:cNvSpPr/>
      </dsp:nvSpPr>
      <dsp:spPr>
        <a:xfrm>
          <a:off x="994536" y="3230712"/>
          <a:ext cx="8623596" cy="861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130" tIns="91130" rIns="91130" bIns="91130" numCol="1" spcCol="1270" anchor="ctr" anchorCtr="0">
          <a:noAutofit/>
        </a:bodyPr>
        <a:lstStyle/>
        <a:p>
          <a:pPr marL="0" lvl="0" indent="0" algn="l" defTabSz="755650">
            <a:lnSpc>
              <a:spcPct val="90000"/>
            </a:lnSpc>
            <a:spcBef>
              <a:spcPct val="0"/>
            </a:spcBef>
            <a:spcAft>
              <a:spcPct val="35000"/>
            </a:spcAft>
            <a:buNone/>
          </a:pPr>
          <a:r>
            <a:rPr lang="en-US" sz="1700" kern="1200" dirty="0"/>
            <a:t>On March 28, 2014, the ARC opened. The pool was named the E.J. Hagan Natatorium.  Katie Ledecky swam the first lap, the Sea Lions followed behind to a packed house of cheering fans.</a:t>
          </a:r>
        </a:p>
      </dsp:txBody>
      <dsp:txXfrm>
        <a:off x="994536" y="3230712"/>
        <a:ext cx="8623596" cy="8610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72BAE8-92AC-499E-8807-5D660F045331}">
      <dsp:nvSpPr>
        <dsp:cNvPr id="0" name=""/>
        <dsp:cNvSpPr/>
      </dsp:nvSpPr>
      <dsp:spPr>
        <a:xfrm>
          <a:off x="1521496" y="12441"/>
          <a:ext cx="1509048" cy="144578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3BC1070-EF89-4341-AF42-C68B395AE334}">
      <dsp:nvSpPr>
        <dsp:cNvPr id="0" name=""/>
        <dsp:cNvSpPr/>
      </dsp:nvSpPr>
      <dsp:spPr>
        <a:xfrm>
          <a:off x="120237" y="1626707"/>
          <a:ext cx="4311566" cy="619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90000"/>
            </a:lnSpc>
            <a:spcBef>
              <a:spcPct val="0"/>
            </a:spcBef>
            <a:spcAft>
              <a:spcPct val="35000"/>
            </a:spcAft>
            <a:buNone/>
            <a:defRPr b="1"/>
          </a:pPr>
          <a:r>
            <a:rPr lang="en-US" sz="2600" kern="1200"/>
            <a:t>Sea Lions in the Community</a:t>
          </a:r>
        </a:p>
      </dsp:txBody>
      <dsp:txXfrm>
        <a:off x="120237" y="1626707"/>
        <a:ext cx="4311566" cy="619623"/>
      </dsp:txXfrm>
    </dsp:sp>
    <dsp:sp modelId="{28A68CCA-440B-4A42-8F38-F592BE88B279}">
      <dsp:nvSpPr>
        <dsp:cNvPr id="0" name=""/>
        <dsp:cNvSpPr/>
      </dsp:nvSpPr>
      <dsp:spPr>
        <a:xfrm>
          <a:off x="120237" y="2324692"/>
          <a:ext cx="4311566" cy="1756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Holiday Lights </a:t>
          </a:r>
        </a:p>
        <a:p>
          <a:pPr marL="0" lvl="0" indent="0" algn="ctr" defTabSz="755650">
            <a:lnSpc>
              <a:spcPct val="90000"/>
            </a:lnSpc>
            <a:spcBef>
              <a:spcPct val="0"/>
            </a:spcBef>
            <a:spcAft>
              <a:spcPct val="35000"/>
            </a:spcAft>
            <a:buNone/>
          </a:pPr>
          <a:r>
            <a:rPr lang="en-US" sz="1700" kern="1200" dirty="0"/>
            <a:t>United Way</a:t>
          </a:r>
        </a:p>
        <a:p>
          <a:pPr marL="0" lvl="0" indent="0" algn="ctr" defTabSz="755650">
            <a:lnSpc>
              <a:spcPct val="90000"/>
            </a:lnSpc>
            <a:spcBef>
              <a:spcPct val="0"/>
            </a:spcBef>
            <a:spcAft>
              <a:spcPct val="35000"/>
            </a:spcAft>
            <a:buNone/>
          </a:pPr>
          <a:r>
            <a:rPr lang="en-US" sz="1700" kern="1200"/>
            <a:t>Moose </a:t>
          </a:r>
        </a:p>
        <a:p>
          <a:pPr marL="0" lvl="0" indent="0" algn="ctr" defTabSz="755650">
            <a:lnSpc>
              <a:spcPct val="90000"/>
            </a:lnSpc>
            <a:spcBef>
              <a:spcPct val="0"/>
            </a:spcBef>
            <a:spcAft>
              <a:spcPct val="35000"/>
            </a:spcAft>
            <a:buNone/>
          </a:pPr>
          <a:r>
            <a:rPr lang="en-US" sz="1700" kern="1200"/>
            <a:t>Bingo</a:t>
          </a:r>
        </a:p>
        <a:p>
          <a:pPr marL="0" lvl="0" indent="0" algn="ctr" defTabSz="755650">
            <a:lnSpc>
              <a:spcPct val="90000"/>
            </a:lnSpc>
            <a:spcBef>
              <a:spcPct val="0"/>
            </a:spcBef>
            <a:spcAft>
              <a:spcPct val="35000"/>
            </a:spcAft>
            <a:buNone/>
          </a:pPr>
          <a:r>
            <a:rPr lang="en-US" sz="1700" kern="1200"/>
            <a:t>Yearly Team Building Event with ARC staff</a:t>
          </a:r>
        </a:p>
        <a:p>
          <a:pPr marL="0" lvl="0" indent="0" algn="ctr" defTabSz="755650">
            <a:lnSpc>
              <a:spcPct val="90000"/>
            </a:lnSpc>
            <a:spcBef>
              <a:spcPct val="0"/>
            </a:spcBef>
            <a:spcAft>
              <a:spcPct val="35000"/>
            </a:spcAft>
            <a:buNone/>
          </a:pPr>
          <a:r>
            <a:rPr lang="en-US" sz="1700" kern="1200"/>
            <a:t>Parent Education Classes </a:t>
          </a:r>
        </a:p>
      </dsp:txBody>
      <dsp:txXfrm>
        <a:off x="120237" y="2324692"/>
        <a:ext cx="4311566" cy="1756347"/>
      </dsp:txXfrm>
    </dsp:sp>
    <dsp:sp modelId="{0F4BBF79-F495-4666-9A25-4AAF86362A6A}">
      <dsp:nvSpPr>
        <dsp:cNvPr id="0" name=""/>
        <dsp:cNvSpPr/>
      </dsp:nvSpPr>
      <dsp:spPr>
        <a:xfrm>
          <a:off x="6587587" y="-48516"/>
          <a:ext cx="1509048" cy="144578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75861C7-CC9C-4918-A9B2-B2417726407A}">
      <dsp:nvSpPr>
        <dsp:cNvPr id="0" name=""/>
        <dsp:cNvSpPr/>
      </dsp:nvSpPr>
      <dsp:spPr>
        <a:xfrm>
          <a:off x="5186328" y="1565749"/>
          <a:ext cx="4311566" cy="619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90000"/>
            </a:lnSpc>
            <a:spcBef>
              <a:spcPct val="0"/>
            </a:spcBef>
            <a:spcAft>
              <a:spcPct val="35000"/>
            </a:spcAft>
            <a:buNone/>
            <a:defRPr b="1"/>
          </a:pPr>
          <a:r>
            <a:rPr lang="en-US" sz="2600" kern="1200"/>
            <a:t>Technology and Equipment</a:t>
          </a:r>
        </a:p>
      </dsp:txBody>
      <dsp:txXfrm>
        <a:off x="5186328" y="1565749"/>
        <a:ext cx="4311566" cy="619623"/>
      </dsp:txXfrm>
    </dsp:sp>
    <dsp:sp modelId="{C2AC0A2B-C9E2-4DE0-AA13-30BB7E19972D}">
      <dsp:nvSpPr>
        <dsp:cNvPr id="0" name=""/>
        <dsp:cNvSpPr/>
      </dsp:nvSpPr>
      <dsp:spPr>
        <a:xfrm>
          <a:off x="5186328" y="2141817"/>
          <a:ext cx="4311566" cy="2000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dirty="0"/>
            <a:t>The Club raised $150,000 to buy new scoreboards for the E.J. Hagan Natatorium</a:t>
          </a:r>
        </a:p>
        <a:p>
          <a:pPr marL="0" lvl="0" indent="0" algn="ctr" defTabSz="755650">
            <a:lnSpc>
              <a:spcPct val="90000"/>
            </a:lnSpc>
            <a:spcBef>
              <a:spcPct val="0"/>
            </a:spcBef>
            <a:spcAft>
              <a:spcPct val="35000"/>
            </a:spcAft>
            <a:buNone/>
          </a:pPr>
          <a:r>
            <a:rPr lang="en-US" sz="1700" kern="1200" dirty="0"/>
            <a:t>Underwater camera training and video recording</a:t>
          </a:r>
        </a:p>
        <a:p>
          <a:pPr marL="0" lvl="0" indent="0" algn="ctr" defTabSz="755650">
            <a:lnSpc>
              <a:spcPct val="90000"/>
            </a:lnSpc>
            <a:spcBef>
              <a:spcPct val="0"/>
            </a:spcBef>
            <a:spcAft>
              <a:spcPct val="35000"/>
            </a:spcAft>
            <a:buNone/>
          </a:pPr>
          <a:r>
            <a:rPr lang="en-US" sz="1700" kern="1200" dirty="0"/>
            <a:t>Coaches iPad for training</a:t>
          </a:r>
        </a:p>
        <a:p>
          <a:pPr marL="0" lvl="0" indent="0" algn="ctr" defTabSz="755650">
            <a:lnSpc>
              <a:spcPct val="90000"/>
            </a:lnSpc>
            <a:spcBef>
              <a:spcPct val="0"/>
            </a:spcBef>
            <a:spcAft>
              <a:spcPct val="35000"/>
            </a:spcAft>
            <a:buNone/>
          </a:pPr>
          <a:r>
            <a:rPr lang="en-US" sz="1700" kern="1200" dirty="0"/>
            <a:t>Yearly budget purchase new</a:t>
          </a:r>
        </a:p>
        <a:p>
          <a:pPr marL="0" lvl="0" indent="0" algn="ctr" defTabSz="755650">
            <a:lnSpc>
              <a:spcPct val="90000"/>
            </a:lnSpc>
            <a:spcBef>
              <a:spcPct val="0"/>
            </a:spcBef>
            <a:spcAft>
              <a:spcPct val="35000"/>
            </a:spcAft>
            <a:buNone/>
          </a:pPr>
          <a:r>
            <a:rPr lang="en-US" sz="1700" kern="1200" dirty="0"/>
            <a:t> equipment </a:t>
          </a:r>
        </a:p>
      </dsp:txBody>
      <dsp:txXfrm>
        <a:off x="5186328" y="2141817"/>
        <a:ext cx="4311566" cy="20001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E335F0-ED6E-42E9-ABC6-65DC9AA872A6}">
      <dsp:nvSpPr>
        <dsp:cNvPr id="0" name=""/>
        <dsp:cNvSpPr/>
      </dsp:nvSpPr>
      <dsp:spPr>
        <a:xfrm>
          <a:off x="2817" y="593689"/>
          <a:ext cx="2235464" cy="1341278"/>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Online Registration</a:t>
          </a:r>
        </a:p>
      </dsp:txBody>
      <dsp:txXfrm>
        <a:off x="2817" y="593689"/>
        <a:ext cx="2235464" cy="1341278"/>
      </dsp:txXfrm>
    </dsp:sp>
    <dsp:sp modelId="{3BB52633-99E8-47EA-91B6-B98F8C741A33}">
      <dsp:nvSpPr>
        <dsp:cNvPr id="0" name=""/>
        <dsp:cNvSpPr/>
      </dsp:nvSpPr>
      <dsp:spPr>
        <a:xfrm>
          <a:off x="2461828" y="593689"/>
          <a:ext cx="2235464" cy="1341278"/>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Updated Website</a:t>
          </a:r>
        </a:p>
      </dsp:txBody>
      <dsp:txXfrm>
        <a:off x="2461828" y="593689"/>
        <a:ext cx="2235464" cy="1341278"/>
      </dsp:txXfrm>
    </dsp:sp>
    <dsp:sp modelId="{D07203B3-85E7-4C60-BCFC-9D77D7D56398}">
      <dsp:nvSpPr>
        <dsp:cNvPr id="0" name=""/>
        <dsp:cNvSpPr/>
      </dsp:nvSpPr>
      <dsp:spPr>
        <a:xfrm>
          <a:off x="4920839" y="593689"/>
          <a:ext cx="2235464" cy="1341278"/>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Developed Standing Committees</a:t>
          </a:r>
        </a:p>
      </dsp:txBody>
      <dsp:txXfrm>
        <a:off x="4920839" y="593689"/>
        <a:ext cx="2235464" cy="1341278"/>
      </dsp:txXfrm>
    </dsp:sp>
    <dsp:sp modelId="{214D733C-980D-4AEE-9A70-B992453868A7}">
      <dsp:nvSpPr>
        <dsp:cNvPr id="0" name=""/>
        <dsp:cNvSpPr/>
      </dsp:nvSpPr>
      <dsp:spPr>
        <a:xfrm>
          <a:off x="7379850" y="593689"/>
          <a:ext cx="2235464" cy="1341278"/>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Restated By Laws in 2017</a:t>
          </a:r>
        </a:p>
      </dsp:txBody>
      <dsp:txXfrm>
        <a:off x="7379850" y="593689"/>
        <a:ext cx="2235464" cy="1341278"/>
      </dsp:txXfrm>
    </dsp:sp>
    <dsp:sp modelId="{7E61F714-8C23-4782-A2E0-8B32E8112958}">
      <dsp:nvSpPr>
        <dsp:cNvPr id="0" name=""/>
        <dsp:cNvSpPr/>
      </dsp:nvSpPr>
      <dsp:spPr>
        <a:xfrm>
          <a:off x="2817" y="2158514"/>
          <a:ext cx="2235464" cy="1341278"/>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Adopted USA Swimming Club Recognition</a:t>
          </a:r>
        </a:p>
        <a:p>
          <a:pPr marL="57150" lvl="1" indent="-57150" algn="l" defTabSz="444500">
            <a:lnSpc>
              <a:spcPct val="90000"/>
            </a:lnSpc>
            <a:spcBef>
              <a:spcPct val="0"/>
            </a:spcBef>
            <a:spcAft>
              <a:spcPct val="15000"/>
            </a:spcAft>
            <a:buChar char="•"/>
          </a:pPr>
          <a:r>
            <a:rPr lang="en-US" sz="1000" kern="1200"/>
            <a:t>Achieved Level 1</a:t>
          </a:r>
        </a:p>
        <a:p>
          <a:pPr marL="114300" lvl="2" indent="-57150" algn="l" defTabSz="444500">
            <a:lnSpc>
              <a:spcPct val="90000"/>
            </a:lnSpc>
            <a:spcBef>
              <a:spcPct val="0"/>
            </a:spcBef>
            <a:spcAft>
              <a:spcPct val="15000"/>
            </a:spcAft>
            <a:buChar char="•"/>
          </a:pPr>
          <a:r>
            <a:rPr lang="en-US" sz="1000" kern="1200"/>
            <a:t>Resulted in adopting 4 Standard Operating Procedures</a:t>
          </a:r>
        </a:p>
        <a:p>
          <a:pPr marL="114300" lvl="2" indent="-57150" algn="l" defTabSz="444500">
            <a:lnSpc>
              <a:spcPct val="90000"/>
            </a:lnSpc>
            <a:spcBef>
              <a:spcPct val="0"/>
            </a:spcBef>
            <a:spcAft>
              <a:spcPct val="15000"/>
            </a:spcAft>
            <a:buChar char="•"/>
          </a:pPr>
          <a:r>
            <a:rPr lang="en-US" sz="1000" kern="1200"/>
            <a:t>Adopted 7 New Policies</a:t>
          </a:r>
        </a:p>
        <a:p>
          <a:pPr marL="114300" lvl="2" indent="-57150" algn="l" defTabSz="444500">
            <a:lnSpc>
              <a:spcPct val="90000"/>
            </a:lnSpc>
            <a:spcBef>
              <a:spcPct val="0"/>
            </a:spcBef>
            <a:spcAft>
              <a:spcPct val="15000"/>
            </a:spcAft>
            <a:buChar char="•"/>
          </a:pPr>
          <a:r>
            <a:rPr lang="en-US" sz="1000" kern="1200"/>
            <a:t>Adopted Yearly Budget Process</a:t>
          </a:r>
        </a:p>
      </dsp:txBody>
      <dsp:txXfrm>
        <a:off x="2817" y="2158514"/>
        <a:ext cx="2235464" cy="1341278"/>
      </dsp:txXfrm>
    </dsp:sp>
    <dsp:sp modelId="{B67BFB1A-69C6-4B9A-A30A-BA40D58C7079}">
      <dsp:nvSpPr>
        <dsp:cNvPr id="0" name=""/>
        <dsp:cNvSpPr/>
      </dsp:nvSpPr>
      <dsp:spPr>
        <a:xfrm>
          <a:off x="2461828" y="2158514"/>
          <a:ext cx="2235464" cy="1341278"/>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Head Coach Agreement</a:t>
          </a:r>
        </a:p>
      </dsp:txBody>
      <dsp:txXfrm>
        <a:off x="2461828" y="2158514"/>
        <a:ext cx="2235464" cy="1341278"/>
      </dsp:txXfrm>
    </dsp:sp>
    <dsp:sp modelId="{2B5C5AC8-B1BF-43C5-BF21-4E6F8035800A}">
      <dsp:nvSpPr>
        <dsp:cNvPr id="0" name=""/>
        <dsp:cNvSpPr/>
      </dsp:nvSpPr>
      <dsp:spPr>
        <a:xfrm>
          <a:off x="4920839" y="2158514"/>
          <a:ext cx="2235464" cy="1341278"/>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Developed new Mission and Vision Statements</a:t>
          </a:r>
        </a:p>
      </dsp:txBody>
      <dsp:txXfrm>
        <a:off x="4920839" y="2158514"/>
        <a:ext cx="2235464" cy="1341278"/>
      </dsp:txXfrm>
    </dsp:sp>
    <dsp:sp modelId="{31E5683C-DB67-4FA4-8499-BAD18DEBCCDD}">
      <dsp:nvSpPr>
        <dsp:cNvPr id="0" name=""/>
        <dsp:cNvSpPr/>
      </dsp:nvSpPr>
      <dsp:spPr>
        <a:xfrm>
          <a:off x="7379850" y="2158514"/>
          <a:ext cx="2235464" cy="1341278"/>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Achieved Yearly Fundraising Goals</a:t>
          </a:r>
        </a:p>
      </dsp:txBody>
      <dsp:txXfrm>
        <a:off x="7379850" y="2158514"/>
        <a:ext cx="2235464" cy="13412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6C1D61-8A2C-46F2-82AA-558DC6B52E08}">
      <dsp:nvSpPr>
        <dsp:cNvPr id="0" name=""/>
        <dsp:cNvSpPr/>
      </dsp:nvSpPr>
      <dsp:spPr>
        <a:xfrm>
          <a:off x="3117982" y="3147"/>
          <a:ext cx="1485000" cy="1513726"/>
        </a:xfrm>
        <a:prstGeom prst="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100000"/>
            </a:lnSpc>
            <a:spcBef>
              <a:spcPct val="0"/>
            </a:spcBef>
            <a:spcAft>
              <a:spcPct val="35000"/>
            </a:spcAft>
            <a:buNone/>
          </a:pPr>
          <a:r>
            <a:rPr lang="en-US" sz="1800" kern="1200"/>
            <a:t>Member of the USA Swimming Organization. </a:t>
          </a:r>
        </a:p>
      </dsp:txBody>
      <dsp:txXfrm>
        <a:off x="3117982" y="3147"/>
        <a:ext cx="1485000" cy="1513726"/>
      </dsp:txXfrm>
    </dsp:sp>
    <dsp:sp modelId="{54B75131-B603-40B9-B270-81DEB0C831E2}">
      <dsp:nvSpPr>
        <dsp:cNvPr id="0" name=""/>
        <dsp:cNvSpPr/>
      </dsp:nvSpPr>
      <dsp:spPr>
        <a:xfrm>
          <a:off x="1610482" y="1592559"/>
          <a:ext cx="4500000" cy="1513726"/>
        </a:xfrm>
        <a:prstGeom prst="rect">
          <a:avLst/>
        </a:prstGeom>
        <a:gradFill rotWithShape="0">
          <a:gsLst>
            <a:gs pos="0">
              <a:schemeClr val="accent2">
                <a:hueOff val="-904150"/>
                <a:satOff val="-552"/>
                <a:lumOff val="2157"/>
                <a:alphaOff val="0"/>
                <a:tint val="96000"/>
                <a:lumMod val="100000"/>
              </a:schemeClr>
            </a:gs>
            <a:gs pos="78000">
              <a:schemeClr val="accent2">
                <a:hueOff val="-904150"/>
                <a:satOff val="-552"/>
                <a:lumOff val="215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100000"/>
            </a:lnSpc>
            <a:spcBef>
              <a:spcPct val="0"/>
            </a:spcBef>
            <a:spcAft>
              <a:spcPct val="35000"/>
            </a:spcAft>
            <a:buNone/>
          </a:pPr>
          <a:r>
            <a:rPr lang="en-US" sz="1800" kern="1200" dirty="0"/>
            <a:t>We are a competitive swim team which offers high quality coaching and technique instruction. We are constantly growing and training young swimmers to maintain a well-rounded competitive swim team. </a:t>
          </a:r>
        </a:p>
      </dsp:txBody>
      <dsp:txXfrm>
        <a:off x="1610482" y="1592559"/>
        <a:ext cx="4500000" cy="1513726"/>
      </dsp:txXfrm>
    </dsp:sp>
    <dsp:sp modelId="{FD2639BA-BAD6-4CAD-9961-084DAC9F7A06}">
      <dsp:nvSpPr>
        <dsp:cNvPr id="0" name=""/>
        <dsp:cNvSpPr/>
      </dsp:nvSpPr>
      <dsp:spPr>
        <a:xfrm>
          <a:off x="1655482" y="3181972"/>
          <a:ext cx="4410000" cy="1513726"/>
        </a:xfrm>
        <a:prstGeom prst="rect">
          <a:avLst/>
        </a:prstGeom>
        <a:gradFill rotWithShape="0">
          <a:gsLst>
            <a:gs pos="0">
              <a:schemeClr val="accent2">
                <a:hueOff val="-1808300"/>
                <a:satOff val="-1104"/>
                <a:lumOff val="4314"/>
                <a:alphaOff val="0"/>
                <a:tint val="96000"/>
                <a:lumMod val="100000"/>
              </a:schemeClr>
            </a:gs>
            <a:gs pos="78000">
              <a:schemeClr val="accent2">
                <a:hueOff val="-1808300"/>
                <a:satOff val="-1104"/>
                <a:lumOff val="4314"/>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100000"/>
            </a:lnSpc>
            <a:spcBef>
              <a:spcPct val="0"/>
            </a:spcBef>
            <a:spcAft>
              <a:spcPct val="35000"/>
            </a:spcAft>
            <a:buNone/>
          </a:pPr>
          <a:r>
            <a:rPr lang="en-US" sz="1800" kern="1200" dirty="0"/>
            <a:t>The purpose of our team is to provide every member an opportunity to improve their swimming skills and achieve success at his or her level of ability, from novice to national competitor. </a:t>
          </a:r>
        </a:p>
      </dsp:txBody>
      <dsp:txXfrm>
        <a:off x="1655482" y="3181972"/>
        <a:ext cx="4410000" cy="1513726"/>
      </dsp:txXfrm>
    </dsp:sp>
    <dsp:sp modelId="{A6DFA7F2-55BF-473C-A6CD-18AAE447DD62}">
      <dsp:nvSpPr>
        <dsp:cNvPr id="0" name=""/>
        <dsp:cNvSpPr/>
      </dsp:nvSpPr>
      <dsp:spPr>
        <a:xfrm>
          <a:off x="180811" y="4771384"/>
          <a:ext cx="7359341" cy="1513726"/>
        </a:xfrm>
        <a:prstGeom prst="rect">
          <a:avLst/>
        </a:prstGeom>
        <a:gradFill rotWithShape="0">
          <a:gsLst>
            <a:gs pos="0">
              <a:schemeClr val="accent2">
                <a:hueOff val="-2712450"/>
                <a:satOff val="-1656"/>
                <a:lumOff val="6471"/>
                <a:alphaOff val="0"/>
                <a:tint val="96000"/>
                <a:lumMod val="100000"/>
              </a:schemeClr>
            </a:gs>
            <a:gs pos="78000">
              <a:schemeClr val="accent2">
                <a:hueOff val="-2712450"/>
                <a:satOff val="-1656"/>
                <a:lumOff val="6471"/>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100000"/>
            </a:lnSpc>
            <a:spcBef>
              <a:spcPct val="0"/>
            </a:spcBef>
            <a:spcAft>
              <a:spcPct val="35000"/>
            </a:spcAft>
            <a:buNone/>
          </a:pPr>
          <a:r>
            <a:rPr lang="en-US" sz="1800" kern="1200" dirty="0"/>
            <a:t>The Williston Sea Lions, a not-for-profit club, which is governed by a volunteer Board of Directors which meets on the first Tuesday of every month. All members are welcomed at each meeting and encouraged to be involved in team activities and fundraisers. Our club mission and vision supports and promotes the </a:t>
          </a:r>
          <a:r>
            <a:rPr lang="en-US" sz="1800" kern="1200" dirty="0">
              <a:hlinkClick xmlns:r="http://schemas.openxmlformats.org/officeDocument/2006/relationships" r:id="rId1"/>
            </a:rPr>
            <a:t>USA Swimming Safe Sport </a:t>
          </a:r>
          <a:r>
            <a:rPr lang="en-US" sz="1800" kern="1200" dirty="0"/>
            <a:t>policies.</a:t>
          </a:r>
        </a:p>
      </dsp:txBody>
      <dsp:txXfrm>
        <a:off x="180811" y="4771384"/>
        <a:ext cx="7359341" cy="151372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EBACC8-E825-41E4-8997-420B33DDC8B0}">
      <dsp:nvSpPr>
        <dsp:cNvPr id="0" name=""/>
        <dsp:cNvSpPr/>
      </dsp:nvSpPr>
      <dsp:spPr>
        <a:xfrm>
          <a:off x="3726" y="1487791"/>
          <a:ext cx="3298607" cy="3298607"/>
        </a:xfrm>
        <a:prstGeom prst="ellipse">
          <a:avLst/>
        </a:prstGeom>
        <a:gradFill rotWithShape="0">
          <a:gsLst>
            <a:gs pos="0">
              <a:schemeClr val="accent2">
                <a:hueOff val="0"/>
                <a:satOff val="0"/>
                <a:lumOff val="0"/>
                <a:alphaOff val="0"/>
                <a:tint val="65000"/>
                <a:lumMod val="110000"/>
              </a:schemeClr>
            </a:gs>
            <a:gs pos="88000">
              <a:schemeClr val="accent2">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u="sng" kern="1200" dirty="0"/>
            <a:t>Our Mission</a:t>
          </a:r>
          <a:br>
            <a:rPr lang="en-US" sz="2200" kern="1200" dirty="0"/>
          </a:br>
          <a:r>
            <a:rPr lang="en-US" sz="2200" kern="1200" dirty="0"/>
            <a:t>To inspire our athletes to achieve success in swimming and in life.</a:t>
          </a:r>
        </a:p>
      </dsp:txBody>
      <dsp:txXfrm>
        <a:off x="486796" y="1970861"/>
        <a:ext cx="2332467" cy="2332467"/>
      </dsp:txXfrm>
    </dsp:sp>
    <dsp:sp modelId="{8742DDCF-31BA-492D-9C0A-AF001CADDE11}">
      <dsp:nvSpPr>
        <dsp:cNvPr id="0" name=""/>
        <dsp:cNvSpPr/>
      </dsp:nvSpPr>
      <dsp:spPr>
        <a:xfrm>
          <a:off x="3797125" y="2523554"/>
          <a:ext cx="1048957" cy="1227082"/>
        </a:xfrm>
        <a:prstGeom prst="rightArrow">
          <a:avLst>
            <a:gd name="adj1" fmla="val 60000"/>
            <a:gd name="adj2" fmla="val 50000"/>
          </a:avLst>
        </a:prstGeom>
        <a:gradFill rotWithShape="0">
          <a:gsLst>
            <a:gs pos="0">
              <a:schemeClr val="accent2">
                <a:hueOff val="0"/>
                <a:satOff val="0"/>
                <a:lumOff val="0"/>
                <a:alphaOff val="0"/>
                <a:tint val="65000"/>
                <a:lumMod val="110000"/>
              </a:schemeClr>
            </a:gs>
            <a:gs pos="88000">
              <a:schemeClr val="accent2">
                <a:hueOff val="0"/>
                <a:satOff val="0"/>
                <a:lumOff val="0"/>
                <a:alphaOff val="0"/>
                <a:tint val="90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797125" y="2768970"/>
        <a:ext cx="734270" cy="736250"/>
      </dsp:txXfrm>
    </dsp:sp>
    <dsp:sp modelId="{EF9BAB22-6D21-44B8-B23C-E8FA66118E0A}">
      <dsp:nvSpPr>
        <dsp:cNvPr id="0" name=""/>
        <dsp:cNvSpPr/>
      </dsp:nvSpPr>
      <dsp:spPr>
        <a:xfrm>
          <a:off x="5281499" y="376309"/>
          <a:ext cx="5558352" cy="5521572"/>
        </a:xfrm>
        <a:prstGeom prst="ellipse">
          <a:avLst/>
        </a:prstGeom>
        <a:gradFill rotWithShape="0">
          <a:gsLst>
            <a:gs pos="0">
              <a:schemeClr val="accent3">
                <a:hueOff val="0"/>
                <a:satOff val="0"/>
                <a:lumOff val="0"/>
                <a:alphaOff val="0"/>
                <a:tint val="65000"/>
                <a:lumMod val="110000"/>
              </a:schemeClr>
            </a:gs>
            <a:gs pos="88000">
              <a:schemeClr val="accent3">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940" tIns="27940" rIns="27940" bIns="27940" numCol="1" spcCol="1270" anchor="ctr" anchorCtr="0">
          <a:noAutofit/>
        </a:bodyPr>
        <a:lstStyle/>
        <a:p>
          <a:pPr marL="0" lvl="0" indent="0" algn="l" defTabSz="977900">
            <a:lnSpc>
              <a:spcPct val="90000"/>
            </a:lnSpc>
            <a:spcBef>
              <a:spcPct val="0"/>
            </a:spcBef>
            <a:spcAft>
              <a:spcPct val="35000"/>
            </a:spcAft>
            <a:buNone/>
          </a:pPr>
          <a:r>
            <a:rPr lang="en-US" sz="2200" kern="1200" dirty="0"/>
            <a:t>We support this mission by:</a:t>
          </a:r>
        </a:p>
        <a:p>
          <a:pPr marL="171450" lvl="1" indent="-171450" algn="l" defTabSz="755650">
            <a:lnSpc>
              <a:spcPct val="90000"/>
            </a:lnSpc>
            <a:spcBef>
              <a:spcPct val="0"/>
            </a:spcBef>
            <a:spcAft>
              <a:spcPct val="15000"/>
            </a:spcAft>
            <a:buChar char="•"/>
          </a:pPr>
          <a:r>
            <a:rPr lang="en-US" sz="1700" kern="1200" dirty="0"/>
            <a:t>Encouraging our swimmers to be actively involved in their homes, schools, churches, community.</a:t>
          </a:r>
        </a:p>
        <a:p>
          <a:pPr marL="171450" lvl="1" indent="-171450" algn="l" defTabSz="755650">
            <a:lnSpc>
              <a:spcPct val="90000"/>
            </a:lnSpc>
            <a:spcBef>
              <a:spcPct val="0"/>
            </a:spcBef>
            <a:spcAft>
              <a:spcPct val="15000"/>
            </a:spcAft>
            <a:buChar char="•"/>
          </a:pPr>
          <a:r>
            <a:rPr lang="en-US" sz="1700" kern="1200" dirty="0"/>
            <a:t>Celebrate achievements in the pool and outside (</a:t>
          </a:r>
          <a:r>
            <a:rPr lang="en-US" sz="1700" kern="1200" dirty="0" err="1"/>
            <a:t>ie</a:t>
          </a:r>
          <a:r>
            <a:rPr lang="en-US" sz="1700" kern="1200" dirty="0"/>
            <a:t>, academic honors, scouts, volunteer services, etc.)</a:t>
          </a:r>
        </a:p>
        <a:p>
          <a:pPr marL="171450" lvl="1" indent="-171450" algn="l" defTabSz="755650">
            <a:lnSpc>
              <a:spcPct val="90000"/>
            </a:lnSpc>
            <a:spcBef>
              <a:spcPct val="0"/>
            </a:spcBef>
            <a:spcAft>
              <a:spcPct val="15000"/>
            </a:spcAft>
            <a:buChar char="•"/>
          </a:pPr>
          <a:r>
            <a:rPr lang="en-US" sz="1700" kern="1200" dirty="0"/>
            <a:t>Providing opportunities for our swimmers to excel in all areas of their lives through consistent and quality swim training program, mentor program, leadership opportunities on the local, state and national level of USA swimming.</a:t>
          </a:r>
        </a:p>
      </dsp:txBody>
      <dsp:txXfrm>
        <a:off x="6095501" y="1184924"/>
        <a:ext cx="3930348" cy="390434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C93779-3E9F-48A4-9504-8D840099EE52}" type="datetimeFigureOut">
              <a:rPr lang="en-US" smtClean="0"/>
              <a:t>11/13/2019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A80C15-AB25-4730-B3CA-9FC8593CD2C9}" type="slidenum">
              <a:rPr lang="en-US" smtClean="0"/>
              <a:t>‹#›</a:t>
            </a:fld>
            <a:endParaRPr lang="en-US"/>
          </a:p>
        </p:txBody>
      </p:sp>
    </p:spTree>
    <p:extLst>
      <p:ext uri="{BB962C8B-B14F-4D97-AF65-F5344CB8AC3E}">
        <p14:creationId xmlns:p14="http://schemas.microsoft.com/office/powerpoint/2010/main" val="260586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A80C15-AB25-4730-B3CA-9FC8593CD2C9}" type="slidenum">
              <a:rPr lang="en-US" smtClean="0"/>
              <a:t>5</a:t>
            </a:fld>
            <a:endParaRPr lang="en-US"/>
          </a:p>
        </p:txBody>
      </p:sp>
    </p:spTree>
    <p:extLst>
      <p:ext uri="{BB962C8B-B14F-4D97-AF65-F5344CB8AC3E}">
        <p14:creationId xmlns:p14="http://schemas.microsoft.com/office/powerpoint/2010/main" val="3416518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11/13/2019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11/13/2019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11/13/2019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11/13/2019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11/13/2019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11/13/2019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11/13/2019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11/13/2019</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11/13/2019</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7.jpg"/><Relationship Id="rId13" Type="http://schemas.openxmlformats.org/officeDocument/2006/relationships/image" Target="../media/image42.jpg"/><Relationship Id="rId3" Type="http://schemas.openxmlformats.org/officeDocument/2006/relationships/image" Target="../media/image32.jpg"/><Relationship Id="rId7" Type="http://schemas.openxmlformats.org/officeDocument/2006/relationships/image" Target="../media/image36.jpg"/><Relationship Id="rId12" Type="http://schemas.openxmlformats.org/officeDocument/2006/relationships/image" Target="../media/image41.jpg"/><Relationship Id="rId2" Type="http://schemas.openxmlformats.org/officeDocument/2006/relationships/image" Target="../media/image31.jpg"/><Relationship Id="rId1" Type="http://schemas.openxmlformats.org/officeDocument/2006/relationships/slideLayout" Target="../slideLayouts/slideLayout2.xml"/><Relationship Id="rId6" Type="http://schemas.openxmlformats.org/officeDocument/2006/relationships/image" Target="../media/image35.jpg"/><Relationship Id="rId11" Type="http://schemas.openxmlformats.org/officeDocument/2006/relationships/image" Target="../media/image40.jpg"/><Relationship Id="rId5" Type="http://schemas.openxmlformats.org/officeDocument/2006/relationships/image" Target="../media/image34.jpg"/><Relationship Id="rId15" Type="http://schemas.openxmlformats.org/officeDocument/2006/relationships/image" Target="../media/image44.jpg"/><Relationship Id="rId10" Type="http://schemas.openxmlformats.org/officeDocument/2006/relationships/image" Target="../media/image39.jpg"/><Relationship Id="rId4" Type="http://schemas.openxmlformats.org/officeDocument/2006/relationships/image" Target="../media/image33.jpg"/><Relationship Id="rId9" Type="http://schemas.openxmlformats.org/officeDocument/2006/relationships/image" Target="../media/image38.jpg"/><Relationship Id="rId14" Type="http://schemas.openxmlformats.org/officeDocument/2006/relationships/image" Target="../media/image43.jp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45.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46.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1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2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hyperlink" Target="http://www.willistonsealions.com/" TargetMode="External"/><Relationship Id="rId4" Type="http://schemas.openxmlformats.org/officeDocument/2006/relationships/image" Target="../media/image69.jpeg"/></Relationships>
</file>

<file path=ppt/slides/_rels/slide2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2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D299D-A48F-4241-B35E-EF13F35905E4}"/>
              </a:ext>
            </a:extLst>
          </p:cNvPr>
          <p:cNvSpPr>
            <a:spLocks noGrp="1"/>
          </p:cNvSpPr>
          <p:nvPr>
            <p:ph type="ctrTitle"/>
          </p:nvPr>
        </p:nvSpPr>
        <p:spPr>
          <a:xfrm>
            <a:off x="6094855" y="1261331"/>
            <a:ext cx="3497565" cy="3002662"/>
          </a:xfrm>
        </p:spPr>
        <p:txBody>
          <a:bodyPr>
            <a:normAutofit/>
          </a:bodyPr>
          <a:lstStyle/>
          <a:p>
            <a:pPr algn="l"/>
            <a:r>
              <a:rPr lang="en-US" sz="4400"/>
              <a:t>Williston Sea Lions</a:t>
            </a:r>
          </a:p>
        </p:txBody>
      </p:sp>
      <p:sp>
        <p:nvSpPr>
          <p:cNvPr id="3" name="Subtitle 2">
            <a:extLst>
              <a:ext uri="{FF2B5EF4-FFF2-40B4-BE49-F238E27FC236}">
                <a16:creationId xmlns:a16="http://schemas.microsoft.com/office/drawing/2014/main" id="{038D5E99-BFC5-4C16-BFFD-5AB162448F64}"/>
              </a:ext>
            </a:extLst>
          </p:cNvPr>
          <p:cNvSpPr>
            <a:spLocks noGrp="1"/>
          </p:cNvSpPr>
          <p:nvPr>
            <p:ph type="subTitle" idx="1"/>
          </p:nvPr>
        </p:nvSpPr>
        <p:spPr>
          <a:xfrm>
            <a:off x="6094375" y="4263992"/>
            <a:ext cx="3179628" cy="1325857"/>
          </a:xfrm>
        </p:spPr>
        <p:txBody>
          <a:bodyPr>
            <a:normAutofit/>
          </a:bodyPr>
          <a:lstStyle/>
          <a:p>
            <a:pPr algn="l"/>
            <a:r>
              <a:rPr lang="en-US"/>
              <a:t>Parents Meeting </a:t>
            </a:r>
          </a:p>
          <a:p>
            <a:pPr algn="l"/>
            <a:r>
              <a:rPr lang="en-US"/>
              <a:t>October 29, 2019</a:t>
            </a:r>
            <a:endParaRPr lang="en-US" dirty="0"/>
          </a:p>
        </p:txBody>
      </p:sp>
      <p:sp>
        <p:nvSpPr>
          <p:cNvPr id="71" name="Isosceles Triangle 70">
            <a:extLst>
              <a:ext uri="{FF2B5EF4-FFF2-40B4-BE49-F238E27FC236}">
                <a16:creationId xmlns:a16="http://schemas.microsoft.com/office/drawing/2014/main" id="{F6E918B1-FA59-42EF-8A8E-B0F3D1E540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1026" name="Picture 2">
            <a:extLst>
              <a:ext uri="{FF2B5EF4-FFF2-40B4-BE49-F238E27FC236}">
                <a16:creationId xmlns:a16="http://schemas.microsoft.com/office/drawing/2014/main" id="{AE3985DE-120F-486B-A6B8-11AADAE847C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88603" y="2177041"/>
            <a:ext cx="4887354" cy="250391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0454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7E989-BA6D-4B79-8A38-ED8011EBFF1A}"/>
              </a:ext>
            </a:extLst>
          </p:cNvPr>
          <p:cNvSpPr>
            <a:spLocks noGrp="1"/>
          </p:cNvSpPr>
          <p:nvPr>
            <p:ph type="title"/>
          </p:nvPr>
        </p:nvSpPr>
        <p:spPr>
          <a:xfrm>
            <a:off x="677334" y="609600"/>
            <a:ext cx="8596668" cy="824788"/>
          </a:xfrm>
        </p:spPr>
        <p:txBody>
          <a:bodyPr>
            <a:noAutofit/>
          </a:bodyPr>
          <a:lstStyle/>
          <a:p>
            <a:r>
              <a:rPr lang="en-US" sz="2800" dirty="0"/>
              <a:t>Williston Swimming	</a:t>
            </a:r>
            <a:br>
              <a:rPr lang="en-US" sz="2800" dirty="0"/>
            </a:br>
            <a:r>
              <a:rPr lang="en-US" sz="2800" dirty="0"/>
              <a:t>A Legacy that spans over 50 years</a:t>
            </a:r>
          </a:p>
        </p:txBody>
      </p:sp>
      <p:pic>
        <p:nvPicPr>
          <p:cNvPr id="5" name="Content Placeholder 4" descr="A group of people posing for a photo&#10;&#10;Description automatically generated">
            <a:extLst>
              <a:ext uri="{FF2B5EF4-FFF2-40B4-BE49-F238E27FC236}">
                <a16:creationId xmlns:a16="http://schemas.microsoft.com/office/drawing/2014/main" id="{80F1834C-9FF5-45F3-A9E9-F872A34CA1D1}"/>
              </a:ext>
            </a:extLst>
          </p:cNvPr>
          <p:cNvPicPr>
            <a:picLocks noGrp="1" noChangeAspect="1"/>
          </p:cNvPicPr>
          <p:nvPr>
            <p:ph idx="1"/>
          </p:nvPr>
        </p:nvPicPr>
        <p:blipFill>
          <a:blip r:embed="rId2"/>
          <a:stretch>
            <a:fillRect/>
          </a:stretch>
        </p:blipFill>
        <p:spPr>
          <a:xfrm>
            <a:off x="8838173" y="2146481"/>
            <a:ext cx="1671440" cy="1423031"/>
          </a:xfrm>
        </p:spPr>
      </p:pic>
      <p:pic>
        <p:nvPicPr>
          <p:cNvPr id="9" name="Picture 8" descr="A group of people posing for the camera&#10;&#10;Description automatically generated">
            <a:extLst>
              <a:ext uri="{FF2B5EF4-FFF2-40B4-BE49-F238E27FC236}">
                <a16:creationId xmlns:a16="http://schemas.microsoft.com/office/drawing/2014/main" id="{F324A0EE-C8D9-4352-9CD2-F4FC7D7B1E65}"/>
              </a:ext>
            </a:extLst>
          </p:cNvPr>
          <p:cNvPicPr>
            <a:picLocks noChangeAspect="1"/>
          </p:cNvPicPr>
          <p:nvPr/>
        </p:nvPicPr>
        <p:blipFill>
          <a:blip r:embed="rId3"/>
          <a:stretch>
            <a:fillRect/>
          </a:stretch>
        </p:blipFill>
        <p:spPr>
          <a:xfrm>
            <a:off x="5542969" y="5521225"/>
            <a:ext cx="2275397" cy="1251049"/>
          </a:xfrm>
          <a:prstGeom prst="rect">
            <a:avLst/>
          </a:prstGeom>
        </p:spPr>
      </p:pic>
      <p:pic>
        <p:nvPicPr>
          <p:cNvPr id="11" name="Picture 10" descr="A group of people posing for a photo&#10;&#10;Description automatically generated">
            <a:extLst>
              <a:ext uri="{FF2B5EF4-FFF2-40B4-BE49-F238E27FC236}">
                <a16:creationId xmlns:a16="http://schemas.microsoft.com/office/drawing/2014/main" id="{E833F957-DB77-40DD-9236-6BA40799AE58}"/>
              </a:ext>
            </a:extLst>
          </p:cNvPr>
          <p:cNvPicPr>
            <a:picLocks noChangeAspect="1"/>
          </p:cNvPicPr>
          <p:nvPr/>
        </p:nvPicPr>
        <p:blipFill>
          <a:blip r:embed="rId4"/>
          <a:stretch>
            <a:fillRect/>
          </a:stretch>
        </p:blipFill>
        <p:spPr>
          <a:xfrm>
            <a:off x="7524008" y="1750172"/>
            <a:ext cx="2071491" cy="1948917"/>
          </a:xfrm>
          <a:prstGeom prst="rect">
            <a:avLst/>
          </a:prstGeom>
        </p:spPr>
      </p:pic>
      <p:pic>
        <p:nvPicPr>
          <p:cNvPr id="13" name="Picture 12" descr="A group of people posing for the camera&#10;&#10;Description automatically generated">
            <a:extLst>
              <a:ext uri="{FF2B5EF4-FFF2-40B4-BE49-F238E27FC236}">
                <a16:creationId xmlns:a16="http://schemas.microsoft.com/office/drawing/2014/main" id="{48F3925E-0F12-4C47-9DC8-7DEB0B99E330}"/>
              </a:ext>
            </a:extLst>
          </p:cNvPr>
          <p:cNvPicPr>
            <a:picLocks noChangeAspect="1"/>
          </p:cNvPicPr>
          <p:nvPr/>
        </p:nvPicPr>
        <p:blipFill>
          <a:blip r:embed="rId5"/>
          <a:stretch>
            <a:fillRect/>
          </a:stretch>
        </p:blipFill>
        <p:spPr>
          <a:xfrm>
            <a:off x="9090734" y="187789"/>
            <a:ext cx="2837759" cy="1913460"/>
          </a:xfrm>
          <a:prstGeom prst="rect">
            <a:avLst/>
          </a:prstGeom>
        </p:spPr>
      </p:pic>
      <p:pic>
        <p:nvPicPr>
          <p:cNvPr id="15" name="Picture 14" descr="A group of people in a swimming pool&#10;&#10;Description automatically generated">
            <a:extLst>
              <a:ext uri="{FF2B5EF4-FFF2-40B4-BE49-F238E27FC236}">
                <a16:creationId xmlns:a16="http://schemas.microsoft.com/office/drawing/2014/main" id="{FFF7192F-46D2-4A76-A7D3-8D79CC9E1E16}"/>
              </a:ext>
            </a:extLst>
          </p:cNvPr>
          <p:cNvPicPr>
            <a:picLocks noChangeAspect="1"/>
          </p:cNvPicPr>
          <p:nvPr/>
        </p:nvPicPr>
        <p:blipFill>
          <a:blip r:embed="rId6"/>
          <a:stretch>
            <a:fillRect/>
          </a:stretch>
        </p:blipFill>
        <p:spPr>
          <a:xfrm>
            <a:off x="245942" y="1884442"/>
            <a:ext cx="2068426" cy="2186895"/>
          </a:xfrm>
          <a:prstGeom prst="rect">
            <a:avLst/>
          </a:prstGeom>
        </p:spPr>
      </p:pic>
      <p:pic>
        <p:nvPicPr>
          <p:cNvPr id="17" name="Picture 16" descr="A group of people posing for the camera&#10;&#10;Description automatically generated">
            <a:extLst>
              <a:ext uri="{FF2B5EF4-FFF2-40B4-BE49-F238E27FC236}">
                <a16:creationId xmlns:a16="http://schemas.microsoft.com/office/drawing/2014/main" id="{604161C5-9BD3-4B7D-B10E-5EFA37264186}"/>
              </a:ext>
            </a:extLst>
          </p:cNvPr>
          <p:cNvPicPr>
            <a:picLocks noChangeAspect="1"/>
          </p:cNvPicPr>
          <p:nvPr/>
        </p:nvPicPr>
        <p:blipFill>
          <a:blip r:embed="rId7"/>
          <a:stretch>
            <a:fillRect/>
          </a:stretch>
        </p:blipFill>
        <p:spPr>
          <a:xfrm>
            <a:off x="7566732" y="3684030"/>
            <a:ext cx="2652352" cy="1824663"/>
          </a:xfrm>
          <a:prstGeom prst="rect">
            <a:avLst/>
          </a:prstGeom>
        </p:spPr>
      </p:pic>
      <p:pic>
        <p:nvPicPr>
          <p:cNvPr id="19" name="Picture 18" descr="A group of people posing for the camera&#10;&#10;Description automatically generated">
            <a:extLst>
              <a:ext uri="{FF2B5EF4-FFF2-40B4-BE49-F238E27FC236}">
                <a16:creationId xmlns:a16="http://schemas.microsoft.com/office/drawing/2014/main" id="{DDD18703-BE70-4DCE-8B52-B86438C49311}"/>
              </a:ext>
            </a:extLst>
          </p:cNvPr>
          <p:cNvPicPr>
            <a:picLocks noChangeAspect="1"/>
          </p:cNvPicPr>
          <p:nvPr/>
        </p:nvPicPr>
        <p:blipFill>
          <a:blip r:embed="rId8"/>
          <a:stretch>
            <a:fillRect/>
          </a:stretch>
        </p:blipFill>
        <p:spPr>
          <a:xfrm>
            <a:off x="6299561" y="208369"/>
            <a:ext cx="2791173" cy="1570035"/>
          </a:xfrm>
          <a:prstGeom prst="rect">
            <a:avLst/>
          </a:prstGeom>
        </p:spPr>
      </p:pic>
      <p:pic>
        <p:nvPicPr>
          <p:cNvPr id="21" name="Picture 20" descr="A crowd of people&#10;&#10;Description automatically generated">
            <a:extLst>
              <a:ext uri="{FF2B5EF4-FFF2-40B4-BE49-F238E27FC236}">
                <a16:creationId xmlns:a16="http://schemas.microsoft.com/office/drawing/2014/main" id="{CA6116C7-7CD2-442A-8112-E1D87A7683FD}"/>
              </a:ext>
            </a:extLst>
          </p:cNvPr>
          <p:cNvPicPr>
            <a:picLocks noChangeAspect="1"/>
          </p:cNvPicPr>
          <p:nvPr/>
        </p:nvPicPr>
        <p:blipFill>
          <a:blip r:embed="rId9"/>
          <a:stretch>
            <a:fillRect/>
          </a:stretch>
        </p:blipFill>
        <p:spPr>
          <a:xfrm>
            <a:off x="2259490" y="1659415"/>
            <a:ext cx="5347833" cy="2997121"/>
          </a:xfrm>
          <a:prstGeom prst="rect">
            <a:avLst/>
          </a:prstGeom>
        </p:spPr>
      </p:pic>
      <p:pic>
        <p:nvPicPr>
          <p:cNvPr id="23" name="Picture 22" descr="A group of people standing in front of a fence&#10;&#10;Description automatically generated">
            <a:extLst>
              <a:ext uri="{FF2B5EF4-FFF2-40B4-BE49-F238E27FC236}">
                <a16:creationId xmlns:a16="http://schemas.microsoft.com/office/drawing/2014/main" id="{D7074C16-D575-49BB-8FE8-2B2DCFD02890}"/>
              </a:ext>
            </a:extLst>
          </p:cNvPr>
          <p:cNvPicPr>
            <a:picLocks noChangeAspect="1"/>
          </p:cNvPicPr>
          <p:nvPr/>
        </p:nvPicPr>
        <p:blipFill>
          <a:blip r:embed="rId10"/>
          <a:stretch>
            <a:fillRect/>
          </a:stretch>
        </p:blipFill>
        <p:spPr>
          <a:xfrm>
            <a:off x="2598575" y="4190326"/>
            <a:ext cx="5007051" cy="1488496"/>
          </a:xfrm>
          <a:prstGeom prst="rect">
            <a:avLst/>
          </a:prstGeom>
        </p:spPr>
      </p:pic>
      <p:pic>
        <p:nvPicPr>
          <p:cNvPr id="25" name="Picture 24" descr="A group of people riding on the back of a truck&#10;&#10;Description automatically generated">
            <a:extLst>
              <a:ext uri="{FF2B5EF4-FFF2-40B4-BE49-F238E27FC236}">
                <a16:creationId xmlns:a16="http://schemas.microsoft.com/office/drawing/2014/main" id="{ACAE199C-145D-44FA-A83B-B343187A23BC}"/>
              </a:ext>
            </a:extLst>
          </p:cNvPr>
          <p:cNvPicPr>
            <a:picLocks noChangeAspect="1"/>
          </p:cNvPicPr>
          <p:nvPr/>
        </p:nvPicPr>
        <p:blipFill>
          <a:blip r:embed="rId11"/>
          <a:stretch>
            <a:fillRect/>
          </a:stretch>
        </p:blipFill>
        <p:spPr>
          <a:xfrm>
            <a:off x="-12023" y="4071337"/>
            <a:ext cx="2703456" cy="2289514"/>
          </a:xfrm>
          <a:prstGeom prst="rect">
            <a:avLst/>
          </a:prstGeom>
        </p:spPr>
      </p:pic>
      <p:pic>
        <p:nvPicPr>
          <p:cNvPr id="27" name="Picture 26" descr="A girl riding a wave on a surfboard in the water&#10;&#10;Description automatically generated">
            <a:extLst>
              <a:ext uri="{FF2B5EF4-FFF2-40B4-BE49-F238E27FC236}">
                <a16:creationId xmlns:a16="http://schemas.microsoft.com/office/drawing/2014/main" id="{0E1BEFF6-6695-469C-9958-EBA421E9B0E3}"/>
              </a:ext>
            </a:extLst>
          </p:cNvPr>
          <p:cNvPicPr>
            <a:picLocks noChangeAspect="1"/>
          </p:cNvPicPr>
          <p:nvPr/>
        </p:nvPicPr>
        <p:blipFill>
          <a:blip r:embed="rId12"/>
          <a:stretch>
            <a:fillRect/>
          </a:stretch>
        </p:blipFill>
        <p:spPr>
          <a:xfrm>
            <a:off x="10588840" y="2158678"/>
            <a:ext cx="1151623" cy="1131903"/>
          </a:xfrm>
          <a:prstGeom prst="rect">
            <a:avLst/>
          </a:prstGeom>
        </p:spPr>
      </p:pic>
      <p:pic>
        <p:nvPicPr>
          <p:cNvPr id="29" name="Picture 28" descr="A group of people posing for a photo&#10;&#10;Description automatically generated">
            <a:extLst>
              <a:ext uri="{FF2B5EF4-FFF2-40B4-BE49-F238E27FC236}">
                <a16:creationId xmlns:a16="http://schemas.microsoft.com/office/drawing/2014/main" id="{D8D32F17-3E3C-4FA8-A610-ABB9D29FFA75}"/>
              </a:ext>
            </a:extLst>
          </p:cNvPr>
          <p:cNvPicPr>
            <a:picLocks noChangeAspect="1"/>
          </p:cNvPicPr>
          <p:nvPr/>
        </p:nvPicPr>
        <p:blipFill>
          <a:blip r:embed="rId13"/>
          <a:stretch>
            <a:fillRect/>
          </a:stretch>
        </p:blipFill>
        <p:spPr>
          <a:xfrm>
            <a:off x="2748372" y="5394176"/>
            <a:ext cx="2776264" cy="1378099"/>
          </a:xfrm>
          <a:prstGeom prst="rect">
            <a:avLst/>
          </a:prstGeom>
        </p:spPr>
      </p:pic>
      <p:pic>
        <p:nvPicPr>
          <p:cNvPr id="31" name="Picture 30" descr="A group of people standing around each other&#10;&#10;Description automatically generated">
            <a:extLst>
              <a:ext uri="{FF2B5EF4-FFF2-40B4-BE49-F238E27FC236}">
                <a16:creationId xmlns:a16="http://schemas.microsoft.com/office/drawing/2014/main" id="{F7D126AF-A0B2-4C87-91EE-7AD14226170A}"/>
              </a:ext>
            </a:extLst>
          </p:cNvPr>
          <p:cNvPicPr>
            <a:picLocks noChangeAspect="1"/>
          </p:cNvPicPr>
          <p:nvPr/>
        </p:nvPicPr>
        <p:blipFill>
          <a:blip r:embed="rId14"/>
          <a:stretch>
            <a:fillRect/>
          </a:stretch>
        </p:blipFill>
        <p:spPr>
          <a:xfrm>
            <a:off x="10383244" y="3477358"/>
            <a:ext cx="1562814" cy="2201464"/>
          </a:xfrm>
          <a:prstGeom prst="rect">
            <a:avLst/>
          </a:prstGeom>
        </p:spPr>
      </p:pic>
      <p:pic>
        <p:nvPicPr>
          <p:cNvPr id="35" name="Picture 34" descr="A picture containing building, library, game, room&#10;&#10;Description automatically generated">
            <a:extLst>
              <a:ext uri="{FF2B5EF4-FFF2-40B4-BE49-F238E27FC236}">
                <a16:creationId xmlns:a16="http://schemas.microsoft.com/office/drawing/2014/main" id="{9054C808-AC60-4F8E-B4B4-9F7F47131DB3}"/>
              </a:ext>
            </a:extLst>
          </p:cNvPr>
          <p:cNvPicPr>
            <a:picLocks noChangeAspect="1"/>
          </p:cNvPicPr>
          <p:nvPr/>
        </p:nvPicPr>
        <p:blipFill>
          <a:blip r:embed="rId15"/>
          <a:stretch>
            <a:fillRect/>
          </a:stretch>
        </p:blipFill>
        <p:spPr>
          <a:xfrm>
            <a:off x="7982526" y="5382622"/>
            <a:ext cx="2351799" cy="1389652"/>
          </a:xfrm>
          <a:prstGeom prst="rect">
            <a:avLst/>
          </a:prstGeom>
        </p:spPr>
      </p:pic>
    </p:spTree>
    <p:extLst>
      <p:ext uri="{BB962C8B-B14F-4D97-AF65-F5344CB8AC3E}">
        <p14:creationId xmlns:p14="http://schemas.microsoft.com/office/powerpoint/2010/main" val="10940700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FF693-03FD-4E4E-B6F8-20210C05750F}"/>
              </a:ext>
            </a:extLst>
          </p:cNvPr>
          <p:cNvSpPr>
            <a:spLocks noGrp="1"/>
          </p:cNvSpPr>
          <p:nvPr>
            <p:ph type="title"/>
          </p:nvPr>
        </p:nvSpPr>
        <p:spPr>
          <a:xfrm>
            <a:off x="652481" y="1382486"/>
            <a:ext cx="3547581" cy="4093028"/>
          </a:xfrm>
        </p:spPr>
        <p:txBody>
          <a:bodyPr anchor="ctr">
            <a:normAutofit/>
          </a:bodyPr>
          <a:lstStyle/>
          <a:p>
            <a:r>
              <a:rPr lang="en-US" sz="4400" dirty="0">
                <a:solidFill>
                  <a:schemeClr val="accent1">
                    <a:lumMod val="75000"/>
                  </a:schemeClr>
                </a:solidFill>
              </a:rPr>
              <a:t>Our Purpose, Mission, and Vision:  </a:t>
            </a:r>
          </a:p>
        </p:txBody>
      </p:sp>
      <p:graphicFrame>
        <p:nvGraphicFramePr>
          <p:cNvPr id="5" name="Content Placeholder 2">
            <a:extLst>
              <a:ext uri="{FF2B5EF4-FFF2-40B4-BE49-F238E27FC236}">
                <a16:creationId xmlns:a16="http://schemas.microsoft.com/office/drawing/2014/main" id="{9E363556-43B2-4AE6-A60D-BBE9BFF2E55D}"/>
              </a:ext>
            </a:extLst>
          </p:cNvPr>
          <p:cNvGraphicFramePr>
            <a:graphicFrameLocks noGrp="1"/>
          </p:cNvGraphicFramePr>
          <p:nvPr>
            <p:ph idx="1"/>
          </p:nvPr>
        </p:nvGraphicFramePr>
        <p:xfrm>
          <a:off x="4174347" y="280637"/>
          <a:ext cx="7720964" cy="62882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098" name="Picture 2" descr="Image result for usa swimming logo">
            <a:extLst>
              <a:ext uri="{FF2B5EF4-FFF2-40B4-BE49-F238E27FC236}">
                <a16:creationId xmlns:a16="http://schemas.microsoft.com/office/drawing/2014/main" id="{4865188B-6B1D-4A72-A26F-FFCC028DB3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7299" y="804896"/>
            <a:ext cx="1883729" cy="1155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93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6695850E-0E3E-448F-B6F7-47F1F5FEBD10}"/>
              </a:ext>
            </a:extLst>
          </p:cNvPr>
          <p:cNvGraphicFramePr>
            <a:graphicFrameLocks noGrp="1"/>
          </p:cNvGraphicFramePr>
          <p:nvPr>
            <p:ph idx="1"/>
          </p:nvPr>
        </p:nvGraphicFramePr>
        <p:xfrm>
          <a:off x="480914" y="291904"/>
          <a:ext cx="10843578" cy="62741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098" name="Picture 2" descr="Image result for williston sea lions">
            <a:extLst>
              <a:ext uri="{FF2B5EF4-FFF2-40B4-BE49-F238E27FC236}">
                <a16:creationId xmlns:a16="http://schemas.microsoft.com/office/drawing/2014/main" id="{D416170E-A779-46EE-B583-46A276977A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6058" y="4508988"/>
            <a:ext cx="2781300" cy="163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1593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williston sea lions parents">
            <a:extLst>
              <a:ext uri="{FF2B5EF4-FFF2-40B4-BE49-F238E27FC236}">
                <a16:creationId xmlns:a16="http://schemas.microsoft.com/office/drawing/2014/main" id="{F56FDECF-288B-4AA7-BBE5-D32971A690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21029"/>
          <a:stretch/>
        </p:blipFill>
        <p:spPr bwMode="auto">
          <a:xfrm>
            <a:off x="452814" y="-1"/>
            <a:ext cx="4431171" cy="2621148"/>
          </a:xfrm>
          <a:custGeom>
            <a:avLst/>
            <a:gdLst>
              <a:gd name="connsiteX0" fmla="*/ 389783 w 4431171"/>
              <a:gd name="connsiteY0" fmla="*/ 0 h 2621148"/>
              <a:gd name="connsiteX1" fmla="*/ 4431171 w 4431171"/>
              <a:gd name="connsiteY1" fmla="*/ 0 h 2621148"/>
              <a:gd name="connsiteX2" fmla="*/ 4431171 w 4431171"/>
              <a:gd name="connsiteY2" fmla="*/ 1 h 2621148"/>
              <a:gd name="connsiteX3" fmla="*/ 3573751 w 4431171"/>
              <a:gd name="connsiteY3" fmla="*/ 1 h 2621148"/>
              <a:gd name="connsiteX4" fmla="*/ 3182231 w 4431171"/>
              <a:gd name="connsiteY4" fmla="*/ 2621148 h 2621148"/>
              <a:gd name="connsiteX5" fmla="*/ 0 w 4431171"/>
              <a:gd name="connsiteY5" fmla="*/ 2621148 h 2621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1171" h="2621148">
                <a:moveTo>
                  <a:pt x="389783" y="0"/>
                </a:moveTo>
                <a:lnTo>
                  <a:pt x="4431171" y="0"/>
                </a:lnTo>
                <a:lnTo>
                  <a:pt x="4431171" y="1"/>
                </a:lnTo>
                <a:lnTo>
                  <a:pt x="3573751" y="1"/>
                </a:lnTo>
                <a:lnTo>
                  <a:pt x="3182231" y="2621148"/>
                </a:lnTo>
                <a:lnTo>
                  <a:pt x="0" y="2621148"/>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B1DBD2B-2BC6-4F30-97AF-A6FC1705BDA8}"/>
              </a:ext>
            </a:extLst>
          </p:cNvPr>
          <p:cNvSpPr>
            <a:spLocks noGrp="1"/>
          </p:cNvSpPr>
          <p:nvPr>
            <p:ph type="title"/>
          </p:nvPr>
        </p:nvSpPr>
        <p:spPr>
          <a:xfrm>
            <a:off x="4159225" y="609600"/>
            <a:ext cx="5114776" cy="1320800"/>
          </a:xfrm>
        </p:spPr>
        <p:txBody>
          <a:bodyPr>
            <a:normAutofit/>
          </a:bodyPr>
          <a:lstStyle/>
          <a:p>
            <a:pPr>
              <a:lnSpc>
                <a:spcPct val="90000"/>
              </a:lnSpc>
            </a:pPr>
            <a:r>
              <a:rPr lang="en-US" sz="2500"/>
              <a:t>Vision:  Compete. Succeed. Lead. </a:t>
            </a:r>
            <a:br>
              <a:rPr lang="en-US" sz="2500"/>
            </a:br>
            <a:r>
              <a:rPr lang="en-US" sz="2500"/>
              <a:t>			 One Stroke at a time.</a:t>
            </a:r>
            <a:br>
              <a:rPr lang="en-US" sz="2500"/>
            </a:br>
            <a:endParaRPr lang="en-US" sz="2500"/>
          </a:p>
        </p:txBody>
      </p:sp>
      <p:pic>
        <p:nvPicPr>
          <p:cNvPr id="5122" name="Picture 2" descr="Image result for usa swimming level 1 club recognition">
            <a:extLst>
              <a:ext uri="{FF2B5EF4-FFF2-40B4-BE49-F238E27FC236}">
                <a16:creationId xmlns:a16="http://schemas.microsoft.com/office/drawing/2014/main" id="{A55F3C70-FA72-4A26-9FE8-24660B8D1A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83" r="13100" b="-2"/>
          <a:stretch/>
        </p:blipFill>
        <p:spPr bwMode="auto">
          <a:xfrm>
            <a:off x="1" y="2621147"/>
            <a:ext cx="3635044" cy="4236853"/>
          </a:xfrm>
          <a:custGeom>
            <a:avLst/>
            <a:gdLst>
              <a:gd name="connsiteX0" fmla="*/ 452813 w 3635044"/>
              <a:gd name="connsiteY0" fmla="*/ 0 h 4236853"/>
              <a:gd name="connsiteX1" fmla="*/ 3635044 w 3635044"/>
              <a:gd name="connsiteY1" fmla="*/ 0 h 4236853"/>
              <a:gd name="connsiteX2" fmla="*/ 3002185 w 3635044"/>
              <a:gd name="connsiteY2" fmla="*/ 4236853 h 4236853"/>
              <a:gd name="connsiteX3" fmla="*/ 0 w 3635044"/>
              <a:gd name="connsiteY3" fmla="*/ 4236853 h 4236853"/>
              <a:gd name="connsiteX4" fmla="*/ 0 w 3635044"/>
              <a:gd name="connsiteY4" fmla="*/ 3045007 h 4236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5044" h="4236853">
                <a:moveTo>
                  <a:pt x="452813" y="0"/>
                </a:moveTo>
                <a:lnTo>
                  <a:pt x="3635044" y="0"/>
                </a:lnTo>
                <a:lnTo>
                  <a:pt x="3002185" y="4236853"/>
                </a:lnTo>
                <a:lnTo>
                  <a:pt x="0" y="4236853"/>
                </a:lnTo>
                <a:lnTo>
                  <a:pt x="0" y="3045007"/>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FDEA21C-44A9-4A66-A809-7E3E297F38D6}"/>
              </a:ext>
            </a:extLst>
          </p:cNvPr>
          <p:cNvSpPr>
            <a:spLocks noGrp="1"/>
          </p:cNvSpPr>
          <p:nvPr>
            <p:ph idx="1"/>
          </p:nvPr>
        </p:nvSpPr>
        <p:spPr>
          <a:xfrm>
            <a:off x="4159225" y="2160589"/>
            <a:ext cx="5114776" cy="3880773"/>
          </a:xfrm>
        </p:spPr>
        <p:txBody>
          <a:bodyPr>
            <a:normAutofit/>
          </a:bodyPr>
          <a:lstStyle/>
          <a:p>
            <a:pPr>
              <a:lnSpc>
                <a:spcPct val="90000"/>
              </a:lnSpc>
            </a:pPr>
            <a:r>
              <a:rPr lang="en-US"/>
              <a:t>As a team we carry out this vision by encouraging participation on all levels of our club.</a:t>
            </a:r>
          </a:p>
          <a:p>
            <a:pPr>
              <a:lnSpc>
                <a:spcPct val="90000"/>
              </a:lnSpc>
            </a:pPr>
            <a:r>
              <a:rPr lang="en-US"/>
              <a:t>Because of our Parent/Family/Community Volunteers we have:</a:t>
            </a:r>
          </a:p>
          <a:p>
            <a:pPr lvl="1">
              <a:lnSpc>
                <a:spcPct val="90000"/>
              </a:lnSpc>
            </a:pPr>
            <a:r>
              <a:rPr lang="en-US"/>
              <a:t>Achieved Level 1 Club Recognition status and are 95% towards achieving Level 2 status.  </a:t>
            </a:r>
          </a:p>
          <a:p>
            <a:pPr lvl="1">
              <a:lnSpc>
                <a:spcPct val="90000"/>
              </a:lnSpc>
            </a:pPr>
            <a:r>
              <a:rPr lang="en-US"/>
              <a:t>It has been noted that the welcoming spirit of the Sea Lions family and our fantastic facility have encouraged teams from around the state to make their way to compete at our meets.   - With your help we are now able to host 3-4 home meets per year!  </a:t>
            </a:r>
          </a:p>
          <a:p>
            <a:pPr lvl="1">
              <a:lnSpc>
                <a:spcPct val="90000"/>
              </a:lnSpc>
            </a:pPr>
            <a:r>
              <a:rPr lang="en-US"/>
              <a:t>We host 1-2 swim clinics/per year.</a:t>
            </a:r>
          </a:p>
          <a:p>
            <a:pPr lvl="1">
              <a:lnSpc>
                <a:spcPct val="90000"/>
              </a:lnSpc>
            </a:pPr>
            <a:endParaRPr lang="en-US"/>
          </a:p>
          <a:p>
            <a:pPr lvl="1">
              <a:lnSpc>
                <a:spcPct val="90000"/>
              </a:lnSpc>
            </a:pPr>
            <a:endParaRPr lang="en-US"/>
          </a:p>
          <a:p>
            <a:pPr marL="457200" lvl="1" indent="0">
              <a:lnSpc>
                <a:spcPct val="90000"/>
              </a:lnSpc>
              <a:buNone/>
            </a:pPr>
            <a:endParaRPr lang="en-US"/>
          </a:p>
          <a:p>
            <a:pPr lvl="1">
              <a:lnSpc>
                <a:spcPct val="90000"/>
              </a:lnSpc>
            </a:pPr>
            <a:endParaRPr lang="en-US"/>
          </a:p>
          <a:p>
            <a:pPr lvl="1">
              <a:lnSpc>
                <a:spcPct val="90000"/>
              </a:lnSpc>
            </a:pPr>
            <a:endParaRPr lang="en-US"/>
          </a:p>
        </p:txBody>
      </p:sp>
    </p:spTree>
    <p:extLst>
      <p:ext uri="{BB962C8B-B14F-4D97-AF65-F5344CB8AC3E}">
        <p14:creationId xmlns:p14="http://schemas.microsoft.com/office/powerpoint/2010/main" val="15146106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53847-DFC7-4C0F-9188-CBAD14383921}"/>
              </a:ext>
            </a:extLst>
          </p:cNvPr>
          <p:cNvSpPr>
            <a:spLocks noGrp="1"/>
          </p:cNvSpPr>
          <p:nvPr>
            <p:ph type="title"/>
          </p:nvPr>
        </p:nvSpPr>
        <p:spPr>
          <a:xfrm>
            <a:off x="677334" y="609600"/>
            <a:ext cx="8596668" cy="1320800"/>
          </a:xfrm>
        </p:spPr>
        <p:txBody>
          <a:bodyPr anchor="t">
            <a:normAutofit/>
          </a:bodyPr>
          <a:lstStyle/>
          <a:p>
            <a:r>
              <a:rPr lang="en-US" sz="3600" dirty="0"/>
              <a:t>Achieving success includes YOU! </a:t>
            </a:r>
          </a:p>
        </p:txBody>
      </p:sp>
      <p:pic>
        <p:nvPicPr>
          <p:cNvPr id="9218" name="Picture 2" descr="Image result for williston sea lions">
            <a:extLst>
              <a:ext uri="{FF2B5EF4-FFF2-40B4-BE49-F238E27FC236}">
                <a16:creationId xmlns:a16="http://schemas.microsoft.com/office/drawing/2014/main" id="{6ADB9128-B4D2-4D9B-AB6E-075B899B053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60663" y="2328144"/>
            <a:ext cx="3854481" cy="288714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6A1BDCF-1C08-4DF7-A1AC-B5095A5D768F}"/>
              </a:ext>
            </a:extLst>
          </p:cNvPr>
          <p:cNvSpPr>
            <a:spLocks noGrp="1"/>
          </p:cNvSpPr>
          <p:nvPr>
            <p:ph idx="1"/>
          </p:nvPr>
        </p:nvSpPr>
        <p:spPr>
          <a:xfrm>
            <a:off x="4415144" y="1575582"/>
            <a:ext cx="7373582" cy="4895555"/>
          </a:xfrm>
        </p:spPr>
        <p:txBody>
          <a:bodyPr>
            <a:normAutofit/>
          </a:bodyPr>
          <a:lstStyle/>
          <a:p>
            <a:pPr>
              <a:lnSpc>
                <a:spcPct val="90000"/>
              </a:lnSpc>
            </a:pPr>
            <a:r>
              <a:rPr lang="en-US" sz="2000" b="1" i="1" dirty="0"/>
              <a:t>Board Members </a:t>
            </a:r>
            <a:r>
              <a:rPr lang="en-US" sz="2000" dirty="0"/>
              <a:t>– Work together with the Head Coach to provide a successful program for all families in our program.  </a:t>
            </a:r>
          </a:p>
          <a:p>
            <a:pPr>
              <a:lnSpc>
                <a:spcPct val="90000"/>
              </a:lnSpc>
            </a:pPr>
            <a:r>
              <a:rPr lang="en-US" sz="2000" b="1" i="1" dirty="0"/>
              <a:t>Officials</a:t>
            </a:r>
            <a:r>
              <a:rPr lang="en-US" sz="2000" dirty="0"/>
              <a:t> – Required to run meets, for every 10 swimmers that attend a meet we must provide an official.</a:t>
            </a:r>
          </a:p>
          <a:p>
            <a:pPr>
              <a:lnSpc>
                <a:spcPct val="90000"/>
              </a:lnSpc>
            </a:pPr>
            <a:r>
              <a:rPr lang="en-US" sz="2000" b="1" i="1" dirty="0"/>
              <a:t>Fundraising</a:t>
            </a:r>
            <a:r>
              <a:rPr lang="en-US" sz="2000" dirty="0"/>
              <a:t> –  In order to keep costs down for our members we look for a variety of ways to raise funds for our team.  As we raise funds, we work together with others in the community extending our reach, introducing new people to our program as well as provide needed services to others in the community.  </a:t>
            </a:r>
          </a:p>
          <a:p>
            <a:pPr>
              <a:lnSpc>
                <a:spcPct val="90000"/>
              </a:lnSpc>
            </a:pPr>
            <a:r>
              <a:rPr lang="en-US" sz="2000" b="1" i="1" dirty="0"/>
              <a:t>Swim Meets </a:t>
            </a:r>
          </a:p>
          <a:p>
            <a:pPr lvl="1">
              <a:lnSpc>
                <a:spcPct val="90000"/>
              </a:lnSpc>
            </a:pPr>
            <a:r>
              <a:rPr lang="en-US" sz="2000" dirty="0"/>
              <a:t>Timers, concession workers, food for concessions, silent auction items, etc.  </a:t>
            </a:r>
          </a:p>
          <a:p>
            <a:pPr marL="457200" lvl="1" indent="0">
              <a:lnSpc>
                <a:spcPct val="90000"/>
              </a:lnSpc>
              <a:buNone/>
            </a:pPr>
            <a:endParaRPr lang="en-US" sz="1400" dirty="0"/>
          </a:p>
          <a:p>
            <a:pPr marL="457200" lvl="1" indent="0">
              <a:lnSpc>
                <a:spcPct val="90000"/>
              </a:lnSpc>
              <a:buNone/>
            </a:pPr>
            <a:endParaRPr lang="en-US" sz="1400" dirty="0"/>
          </a:p>
        </p:txBody>
      </p:sp>
    </p:spTree>
    <p:extLst>
      <p:ext uri="{BB962C8B-B14F-4D97-AF65-F5344CB8AC3E}">
        <p14:creationId xmlns:p14="http://schemas.microsoft.com/office/powerpoint/2010/main" val="435998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18F32-A7D9-4EB6-A74B-3C9CBB3DC2EB}"/>
              </a:ext>
            </a:extLst>
          </p:cNvPr>
          <p:cNvSpPr>
            <a:spLocks noGrp="1"/>
          </p:cNvSpPr>
          <p:nvPr>
            <p:ph type="title"/>
          </p:nvPr>
        </p:nvSpPr>
        <p:spPr>
          <a:xfrm>
            <a:off x="677334" y="609600"/>
            <a:ext cx="8596668" cy="1320800"/>
          </a:xfrm>
        </p:spPr>
        <p:txBody>
          <a:bodyPr anchor="t">
            <a:normAutofit/>
          </a:bodyPr>
          <a:lstStyle/>
          <a:p>
            <a:r>
              <a:rPr lang="en-US" sz="3600" dirty="0">
                <a:solidFill>
                  <a:schemeClr val="tx1"/>
                </a:solidFill>
              </a:rPr>
              <a:t>Meet the Coaches</a:t>
            </a:r>
            <a:br>
              <a:rPr lang="en-US" sz="3600" dirty="0"/>
            </a:br>
            <a:endParaRPr lang="en-US" sz="3600" dirty="0"/>
          </a:p>
        </p:txBody>
      </p:sp>
      <p:pic>
        <p:nvPicPr>
          <p:cNvPr id="6146" name="Picture 2" descr="Image result for williston sea lions">
            <a:extLst>
              <a:ext uri="{FF2B5EF4-FFF2-40B4-BE49-F238E27FC236}">
                <a16:creationId xmlns:a16="http://schemas.microsoft.com/office/drawing/2014/main" id="{5B4F5040-CB0A-452D-8F1E-CDE077960CF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17474" y="2159331"/>
            <a:ext cx="5283289" cy="351578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D68B3FA-39CD-4E85-8B90-8928B2DE7ABF}"/>
              </a:ext>
            </a:extLst>
          </p:cNvPr>
          <p:cNvSpPr>
            <a:spLocks noGrp="1"/>
          </p:cNvSpPr>
          <p:nvPr>
            <p:ph idx="1"/>
          </p:nvPr>
        </p:nvSpPr>
        <p:spPr>
          <a:xfrm>
            <a:off x="6261295" y="1097279"/>
            <a:ext cx="5527432" cy="6020973"/>
          </a:xfrm>
        </p:spPr>
        <p:txBody>
          <a:bodyPr>
            <a:normAutofit/>
          </a:bodyPr>
          <a:lstStyle/>
          <a:p>
            <a:pPr>
              <a:lnSpc>
                <a:spcPct val="90000"/>
              </a:lnSpc>
            </a:pPr>
            <a:r>
              <a:rPr lang="en-US" sz="2000" dirty="0"/>
              <a:t>Head Coach</a:t>
            </a:r>
          </a:p>
          <a:p>
            <a:pPr lvl="1">
              <a:lnSpc>
                <a:spcPct val="90000"/>
              </a:lnSpc>
            </a:pPr>
            <a:r>
              <a:rPr lang="en-US" sz="2000" dirty="0"/>
              <a:t>Karen Guglich</a:t>
            </a:r>
          </a:p>
          <a:p>
            <a:pPr>
              <a:lnSpc>
                <a:spcPct val="90000"/>
              </a:lnSpc>
            </a:pPr>
            <a:r>
              <a:rPr lang="en-US" sz="2000" dirty="0"/>
              <a:t>Lead Coaches</a:t>
            </a:r>
          </a:p>
          <a:p>
            <a:pPr lvl="1">
              <a:lnSpc>
                <a:spcPct val="90000"/>
              </a:lnSpc>
            </a:pPr>
            <a:r>
              <a:rPr lang="en-US" sz="2000" dirty="0"/>
              <a:t>Joanna </a:t>
            </a:r>
            <a:r>
              <a:rPr lang="en-US" sz="2000" dirty="0" err="1"/>
              <a:t>Baltes</a:t>
            </a:r>
            <a:r>
              <a:rPr lang="en-US" sz="2000" dirty="0"/>
              <a:t> (Senior)</a:t>
            </a:r>
          </a:p>
          <a:p>
            <a:pPr lvl="1">
              <a:lnSpc>
                <a:spcPct val="90000"/>
              </a:lnSpc>
            </a:pPr>
            <a:r>
              <a:rPr lang="en-US" sz="2000" dirty="0"/>
              <a:t>Karen Guglich (Level 3/Prep 9+)</a:t>
            </a:r>
          </a:p>
          <a:p>
            <a:pPr lvl="1">
              <a:lnSpc>
                <a:spcPct val="90000"/>
              </a:lnSpc>
            </a:pPr>
            <a:r>
              <a:rPr lang="en-US" sz="2000" dirty="0"/>
              <a:t>Melissa </a:t>
            </a:r>
            <a:r>
              <a:rPr lang="en-US" sz="2000" dirty="0" err="1"/>
              <a:t>Pehrson</a:t>
            </a:r>
            <a:r>
              <a:rPr lang="en-US" sz="2000" dirty="0"/>
              <a:t> (Level 2/Prep 7/8)</a:t>
            </a:r>
          </a:p>
          <a:p>
            <a:pPr lvl="1">
              <a:lnSpc>
                <a:spcPct val="90000"/>
              </a:lnSpc>
            </a:pPr>
            <a:r>
              <a:rPr lang="en-US" sz="2000" dirty="0"/>
              <a:t>Kim Weir (Level 1/Prep 5-6)</a:t>
            </a:r>
          </a:p>
          <a:p>
            <a:pPr>
              <a:lnSpc>
                <a:spcPct val="90000"/>
              </a:lnSpc>
            </a:pPr>
            <a:r>
              <a:rPr lang="en-US" sz="2000" dirty="0"/>
              <a:t>Assistant Coaches</a:t>
            </a:r>
          </a:p>
          <a:p>
            <a:pPr lvl="1">
              <a:lnSpc>
                <a:spcPct val="90000"/>
              </a:lnSpc>
            </a:pPr>
            <a:r>
              <a:rPr lang="en-US" sz="2000" dirty="0"/>
              <a:t>Cameron Elmer</a:t>
            </a:r>
          </a:p>
          <a:p>
            <a:pPr lvl="1">
              <a:lnSpc>
                <a:spcPct val="90000"/>
              </a:lnSpc>
            </a:pPr>
            <a:r>
              <a:rPr lang="en-US" sz="2000" dirty="0"/>
              <a:t>Kassie </a:t>
            </a:r>
            <a:r>
              <a:rPr lang="en-US" sz="2000" dirty="0" err="1"/>
              <a:t>Gorder</a:t>
            </a:r>
            <a:endParaRPr lang="en-US" sz="2000" dirty="0"/>
          </a:p>
          <a:p>
            <a:pPr lvl="1">
              <a:lnSpc>
                <a:spcPct val="90000"/>
              </a:lnSpc>
            </a:pPr>
            <a:r>
              <a:rPr lang="en-US" sz="2000" dirty="0"/>
              <a:t>Brandy Logan</a:t>
            </a:r>
          </a:p>
          <a:p>
            <a:pPr lvl="1">
              <a:lnSpc>
                <a:spcPct val="90000"/>
              </a:lnSpc>
            </a:pPr>
            <a:r>
              <a:rPr lang="en-US" sz="2000" dirty="0"/>
              <a:t>Christina </a:t>
            </a:r>
            <a:r>
              <a:rPr lang="en-US" sz="2000" dirty="0" err="1"/>
              <a:t>Luthy</a:t>
            </a:r>
            <a:endParaRPr lang="en-US" sz="2000" dirty="0"/>
          </a:p>
          <a:p>
            <a:pPr lvl="1">
              <a:lnSpc>
                <a:spcPct val="90000"/>
              </a:lnSpc>
            </a:pPr>
            <a:r>
              <a:rPr lang="en-US" sz="2000" dirty="0"/>
              <a:t>Hannah Reichman</a:t>
            </a:r>
          </a:p>
          <a:p>
            <a:pPr marL="0" indent="0">
              <a:lnSpc>
                <a:spcPct val="90000"/>
              </a:lnSpc>
              <a:buNone/>
            </a:pPr>
            <a:endParaRPr lang="en-US" sz="1100" dirty="0"/>
          </a:p>
        </p:txBody>
      </p:sp>
    </p:spTree>
    <p:extLst>
      <p:ext uri="{BB962C8B-B14F-4D97-AF65-F5344CB8AC3E}">
        <p14:creationId xmlns:p14="http://schemas.microsoft.com/office/powerpoint/2010/main" val="2461251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Image result for williston sea lions swim a thon">
            <a:extLst>
              <a:ext uri="{FF2B5EF4-FFF2-40B4-BE49-F238E27FC236}">
                <a16:creationId xmlns:a16="http://schemas.microsoft.com/office/drawing/2014/main" id="{0F1B7530-EB5F-49E3-AD24-C2C4C1BC89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329" b="1329"/>
          <a:stretch/>
        </p:blipFill>
        <p:spPr bwMode="auto">
          <a:xfrm>
            <a:off x="322048" y="-1"/>
            <a:ext cx="4551305" cy="3429000"/>
          </a:xfrm>
          <a:custGeom>
            <a:avLst/>
            <a:gdLst>
              <a:gd name="connsiteX0" fmla="*/ 509916 w 4551305"/>
              <a:gd name="connsiteY0" fmla="*/ 0 h 3429000"/>
              <a:gd name="connsiteX1" fmla="*/ 4551305 w 4551305"/>
              <a:gd name="connsiteY1" fmla="*/ 0 h 3429000"/>
              <a:gd name="connsiteX2" fmla="*/ 4551305 w 4551305"/>
              <a:gd name="connsiteY2" fmla="*/ 1 h 3429000"/>
              <a:gd name="connsiteX3" fmla="*/ 3693885 w 4551305"/>
              <a:gd name="connsiteY3" fmla="*/ 1 h 3429000"/>
              <a:gd name="connsiteX4" fmla="*/ 3181696 w 4551305"/>
              <a:gd name="connsiteY4" fmla="*/ 3429000 h 3429000"/>
              <a:gd name="connsiteX5" fmla="*/ 0 w 4551305"/>
              <a:gd name="connsiteY5"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1305" h="3429000">
                <a:moveTo>
                  <a:pt x="509916" y="0"/>
                </a:moveTo>
                <a:lnTo>
                  <a:pt x="4551305" y="0"/>
                </a:lnTo>
                <a:lnTo>
                  <a:pt x="4551305" y="1"/>
                </a:lnTo>
                <a:lnTo>
                  <a:pt x="3693885" y="1"/>
                </a:lnTo>
                <a:lnTo>
                  <a:pt x="3181696" y="3429000"/>
                </a:lnTo>
                <a:lnTo>
                  <a:pt x="0" y="3429000"/>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409F882-B2F6-41D3-B0DD-C2F982654AF4}"/>
              </a:ext>
            </a:extLst>
          </p:cNvPr>
          <p:cNvSpPr>
            <a:spLocks noGrp="1"/>
          </p:cNvSpPr>
          <p:nvPr>
            <p:ph type="title"/>
          </p:nvPr>
        </p:nvSpPr>
        <p:spPr>
          <a:xfrm>
            <a:off x="4159225" y="609600"/>
            <a:ext cx="7320012" cy="1320800"/>
          </a:xfrm>
        </p:spPr>
        <p:txBody>
          <a:bodyPr>
            <a:normAutofit/>
          </a:bodyPr>
          <a:lstStyle/>
          <a:p>
            <a:r>
              <a:rPr lang="en-US" sz="3300" dirty="0">
                <a:solidFill>
                  <a:schemeClr val="tx1"/>
                </a:solidFill>
              </a:rPr>
              <a:t>Groups and Expectations – PREP</a:t>
            </a:r>
          </a:p>
        </p:txBody>
      </p:sp>
      <p:pic>
        <p:nvPicPr>
          <p:cNvPr id="5122" name="Picture 2" descr="Image result for williston sea lions">
            <a:extLst>
              <a:ext uri="{FF2B5EF4-FFF2-40B4-BE49-F238E27FC236}">
                <a16:creationId xmlns:a16="http://schemas.microsoft.com/office/drawing/2014/main" id="{B773E2E4-F592-41A4-8694-4CFD6EC1E3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117" r="-2" b="17079"/>
          <a:stretch/>
        </p:blipFill>
        <p:spPr bwMode="auto">
          <a:xfrm>
            <a:off x="-10633" y="3428999"/>
            <a:ext cx="3514376" cy="3429001"/>
          </a:xfrm>
          <a:custGeom>
            <a:avLst/>
            <a:gdLst>
              <a:gd name="connsiteX0" fmla="*/ 332680 w 3514376"/>
              <a:gd name="connsiteY0" fmla="*/ 0 h 3429001"/>
              <a:gd name="connsiteX1" fmla="*/ 3514376 w 3514376"/>
              <a:gd name="connsiteY1" fmla="*/ 0 h 3429001"/>
              <a:gd name="connsiteX2" fmla="*/ 3002186 w 3514376"/>
              <a:gd name="connsiteY2" fmla="*/ 3429001 h 3429001"/>
              <a:gd name="connsiteX3" fmla="*/ 0 w 3514376"/>
              <a:gd name="connsiteY3" fmla="*/ 3429001 h 3429001"/>
              <a:gd name="connsiteX4" fmla="*/ 0 w 3514376"/>
              <a:gd name="connsiteY4" fmla="*/ 2237155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376" h="3429001">
                <a:moveTo>
                  <a:pt x="332680" y="0"/>
                </a:moveTo>
                <a:lnTo>
                  <a:pt x="3514376" y="0"/>
                </a:lnTo>
                <a:lnTo>
                  <a:pt x="3002186" y="3429001"/>
                </a:lnTo>
                <a:lnTo>
                  <a:pt x="0" y="3429001"/>
                </a:lnTo>
                <a:lnTo>
                  <a:pt x="0" y="2237155"/>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2A3BCAC-0658-48DF-8FA2-3310DAE16869}"/>
              </a:ext>
            </a:extLst>
          </p:cNvPr>
          <p:cNvSpPr>
            <a:spLocks noGrp="1"/>
          </p:cNvSpPr>
          <p:nvPr>
            <p:ph idx="1"/>
          </p:nvPr>
        </p:nvSpPr>
        <p:spPr>
          <a:xfrm>
            <a:off x="4159225" y="1702195"/>
            <a:ext cx="6954252" cy="5155806"/>
          </a:xfrm>
        </p:spPr>
        <p:txBody>
          <a:bodyPr>
            <a:normAutofit fontScale="92500" lnSpcReduction="20000"/>
          </a:bodyPr>
          <a:lstStyle/>
          <a:p>
            <a:pPr>
              <a:lnSpc>
                <a:spcPct val="90000"/>
              </a:lnSpc>
            </a:pPr>
            <a:r>
              <a:rPr lang="en-US" sz="2000" dirty="0"/>
              <a:t>Introduction to Competition Swimming</a:t>
            </a:r>
          </a:p>
          <a:p>
            <a:pPr lvl="1">
              <a:lnSpc>
                <a:spcPct val="90000"/>
              </a:lnSpc>
            </a:pPr>
            <a:r>
              <a:rPr lang="en-US" sz="2000" dirty="0"/>
              <a:t>Meets 1-3 days a week depending on age group</a:t>
            </a:r>
          </a:p>
          <a:p>
            <a:pPr lvl="1">
              <a:lnSpc>
                <a:spcPct val="90000"/>
              </a:lnSpc>
            </a:pPr>
            <a:r>
              <a:rPr lang="en-US" sz="2000" dirty="0"/>
              <a:t>Equipment needs: Cap, Goggles, fins, towel</a:t>
            </a:r>
          </a:p>
          <a:p>
            <a:pPr lvl="1">
              <a:lnSpc>
                <a:spcPct val="90000"/>
              </a:lnSpc>
            </a:pPr>
            <a:r>
              <a:rPr lang="en-US" sz="2000" dirty="0"/>
              <a:t>Be seated and quiet in the metal bleachers 5 minutes prior to practice start time.  </a:t>
            </a:r>
          </a:p>
          <a:p>
            <a:pPr lvl="1">
              <a:lnSpc>
                <a:spcPct val="90000"/>
              </a:lnSpc>
            </a:pPr>
            <a:r>
              <a:rPr lang="en-US" sz="2000" dirty="0"/>
              <a:t>Use locker rooms to change.</a:t>
            </a:r>
          </a:p>
          <a:p>
            <a:pPr lvl="1">
              <a:lnSpc>
                <a:spcPct val="90000"/>
              </a:lnSpc>
            </a:pPr>
            <a:r>
              <a:rPr lang="en-US" sz="2000" dirty="0"/>
              <a:t>We are not responsible for your children until 10 minutes before and 10 minutes after practice time.  </a:t>
            </a:r>
          </a:p>
          <a:p>
            <a:pPr lvl="1">
              <a:lnSpc>
                <a:spcPct val="90000"/>
              </a:lnSpc>
            </a:pPr>
            <a:r>
              <a:rPr lang="en-US" sz="2000" dirty="0"/>
              <a:t>What to expect:  </a:t>
            </a:r>
          </a:p>
          <a:p>
            <a:pPr lvl="2">
              <a:lnSpc>
                <a:spcPct val="90000"/>
              </a:lnSpc>
            </a:pPr>
            <a:r>
              <a:rPr lang="en-US" sz="2000" dirty="0"/>
              <a:t>Learn proper breathing techniques</a:t>
            </a:r>
          </a:p>
          <a:p>
            <a:pPr lvl="2">
              <a:lnSpc>
                <a:spcPct val="90000"/>
              </a:lnSpc>
            </a:pPr>
            <a:r>
              <a:rPr lang="en-US" sz="2000" dirty="0"/>
              <a:t>Stroke work focusing on Freestyle, backstroke and body dolphin.  Progressing into Breaststroke and butterfly.  </a:t>
            </a:r>
          </a:p>
          <a:p>
            <a:pPr lvl="2">
              <a:lnSpc>
                <a:spcPct val="90000"/>
              </a:lnSpc>
            </a:pPr>
            <a:r>
              <a:rPr lang="en-US" sz="2000" dirty="0"/>
              <a:t>Starts from the wall and the block.  </a:t>
            </a:r>
          </a:p>
          <a:p>
            <a:pPr lvl="2">
              <a:lnSpc>
                <a:spcPct val="90000"/>
              </a:lnSpc>
            </a:pPr>
            <a:r>
              <a:rPr lang="en-US" sz="2000" dirty="0"/>
              <a:t>Lots of kicking </a:t>
            </a:r>
            <a:r>
              <a:rPr lang="en-US" sz="2000" dirty="0">
                <a:sym typeface="Wingdings" panose="05000000000000000000" pitchFamily="2" charset="2"/>
              </a:rPr>
              <a:t></a:t>
            </a:r>
          </a:p>
          <a:p>
            <a:pPr lvl="2">
              <a:lnSpc>
                <a:spcPct val="90000"/>
              </a:lnSpc>
            </a:pPr>
            <a:r>
              <a:rPr lang="en-US" sz="2000" dirty="0">
                <a:sym typeface="Wingdings" panose="05000000000000000000" pitchFamily="2" charset="2"/>
              </a:rPr>
              <a:t>Cheers</a:t>
            </a:r>
          </a:p>
          <a:p>
            <a:pPr lvl="2">
              <a:lnSpc>
                <a:spcPct val="90000"/>
              </a:lnSpc>
            </a:pPr>
            <a:r>
              <a:rPr lang="en-US" sz="2000" dirty="0">
                <a:sym typeface="Wingdings" panose="05000000000000000000" pitchFamily="2" charset="2"/>
              </a:rPr>
              <a:t>New Friendships</a:t>
            </a:r>
          </a:p>
          <a:p>
            <a:pPr lvl="2">
              <a:lnSpc>
                <a:spcPct val="90000"/>
              </a:lnSpc>
            </a:pPr>
            <a:endParaRPr lang="en-US" sz="1100" dirty="0">
              <a:sym typeface="Wingdings" panose="05000000000000000000" pitchFamily="2" charset="2"/>
            </a:endParaRPr>
          </a:p>
        </p:txBody>
      </p:sp>
    </p:spTree>
    <p:extLst>
      <p:ext uri="{BB962C8B-B14F-4D97-AF65-F5344CB8AC3E}">
        <p14:creationId xmlns:p14="http://schemas.microsoft.com/office/powerpoint/2010/main" val="6304916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williston sea lions swim a thon">
            <a:extLst>
              <a:ext uri="{FF2B5EF4-FFF2-40B4-BE49-F238E27FC236}">
                <a16:creationId xmlns:a16="http://schemas.microsoft.com/office/drawing/2014/main" id="{BB4FD351-BF22-4B18-84C8-71D2D64915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5" r="364" b="-1"/>
          <a:stretch/>
        </p:blipFill>
        <p:spPr bwMode="auto">
          <a:xfrm>
            <a:off x="322048" y="-1"/>
            <a:ext cx="4551305" cy="3429000"/>
          </a:xfrm>
          <a:custGeom>
            <a:avLst/>
            <a:gdLst>
              <a:gd name="connsiteX0" fmla="*/ 509916 w 4551305"/>
              <a:gd name="connsiteY0" fmla="*/ 0 h 3429000"/>
              <a:gd name="connsiteX1" fmla="*/ 4551305 w 4551305"/>
              <a:gd name="connsiteY1" fmla="*/ 0 h 3429000"/>
              <a:gd name="connsiteX2" fmla="*/ 4551305 w 4551305"/>
              <a:gd name="connsiteY2" fmla="*/ 1 h 3429000"/>
              <a:gd name="connsiteX3" fmla="*/ 3693885 w 4551305"/>
              <a:gd name="connsiteY3" fmla="*/ 1 h 3429000"/>
              <a:gd name="connsiteX4" fmla="*/ 3181696 w 4551305"/>
              <a:gd name="connsiteY4" fmla="*/ 3429000 h 3429000"/>
              <a:gd name="connsiteX5" fmla="*/ 0 w 4551305"/>
              <a:gd name="connsiteY5"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1305" h="3429000">
                <a:moveTo>
                  <a:pt x="509916" y="0"/>
                </a:moveTo>
                <a:lnTo>
                  <a:pt x="4551305" y="0"/>
                </a:lnTo>
                <a:lnTo>
                  <a:pt x="4551305" y="1"/>
                </a:lnTo>
                <a:lnTo>
                  <a:pt x="3693885" y="1"/>
                </a:lnTo>
                <a:lnTo>
                  <a:pt x="3181696" y="3429000"/>
                </a:lnTo>
                <a:lnTo>
                  <a:pt x="0" y="3429000"/>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945C874-9821-4A48-947D-71F4747AA3B7}"/>
              </a:ext>
            </a:extLst>
          </p:cNvPr>
          <p:cNvSpPr>
            <a:spLocks noGrp="1"/>
          </p:cNvSpPr>
          <p:nvPr>
            <p:ph type="title"/>
          </p:nvPr>
        </p:nvSpPr>
        <p:spPr>
          <a:xfrm>
            <a:off x="4159223" y="637736"/>
            <a:ext cx="7587300" cy="1320800"/>
          </a:xfrm>
        </p:spPr>
        <p:txBody>
          <a:bodyPr>
            <a:normAutofit/>
          </a:bodyPr>
          <a:lstStyle/>
          <a:p>
            <a:r>
              <a:rPr lang="en-US" sz="3600" dirty="0">
                <a:solidFill>
                  <a:schemeClr val="tx1"/>
                </a:solidFill>
              </a:rPr>
              <a:t>Groups and Expectations – LEVEL 1</a:t>
            </a:r>
          </a:p>
        </p:txBody>
      </p:sp>
      <p:pic>
        <p:nvPicPr>
          <p:cNvPr id="3074" name="Picture 2" descr="Image result for williston sea lions">
            <a:extLst>
              <a:ext uri="{FF2B5EF4-FFF2-40B4-BE49-F238E27FC236}">
                <a16:creationId xmlns:a16="http://schemas.microsoft.com/office/drawing/2014/main" id="{D657F194-D1E8-47BB-873C-139AC5C18C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81" r="6550" b="-1"/>
          <a:stretch/>
        </p:blipFill>
        <p:spPr bwMode="auto">
          <a:xfrm>
            <a:off x="-10633" y="3428999"/>
            <a:ext cx="3514376" cy="3429001"/>
          </a:xfrm>
          <a:custGeom>
            <a:avLst/>
            <a:gdLst>
              <a:gd name="connsiteX0" fmla="*/ 332680 w 3514376"/>
              <a:gd name="connsiteY0" fmla="*/ 0 h 3429001"/>
              <a:gd name="connsiteX1" fmla="*/ 3514376 w 3514376"/>
              <a:gd name="connsiteY1" fmla="*/ 0 h 3429001"/>
              <a:gd name="connsiteX2" fmla="*/ 3002186 w 3514376"/>
              <a:gd name="connsiteY2" fmla="*/ 3429001 h 3429001"/>
              <a:gd name="connsiteX3" fmla="*/ 0 w 3514376"/>
              <a:gd name="connsiteY3" fmla="*/ 3429001 h 3429001"/>
              <a:gd name="connsiteX4" fmla="*/ 0 w 3514376"/>
              <a:gd name="connsiteY4" fmla="*/ 2237155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376" h="3429001">
                <a:moveTo>
                  <a:pt x="332680" y="0"/>
                </a:moveTo>
                <a:lnTo>
                  <a:pt x="3514376" y="0"/>
                </a:lnTo>
                <a:lnTo>
                  <a:pt x="3002186" y="3429001"/>
                </a:lnTo>
                <a:lnTo>
                  <a:pt x="0" y="3429001"/>
                </a:lnTo>
                <a:lnTo>
                  <a:pt x="0" y="2237155"/>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33DF861-59FE-4FEB-A31E-4CD53D756C88}"/>
              </a:ext>
            </a:extLst>
          </p:cNvPr>
          <p:cNvSpPr>
            <a:spLocks noGrp="1"/>
          </p:cNvSpPr>
          <p:nvPr>
            <p:ph idx="1"/>
          </p:nvPr>
        </p:nvSpPr>
        <p:spPr>
          <a:xfrm>
            <a:off x="4159224" y="1434909"/>
            <a:ext cx="7700763" cy="5303516"/>
          </a:xfrm>
        </p:spPr>
        <p:txBody>
          <a:bodyPr>
            <a:normAutofit fontScale="92500" lnSpcReduction="10000"/>
          </a:bodyPr>
          <a:lstStyle/>
          <a:p>
            <a:pPr>
              <a:lnSpc>
                <a:spcPct val="90000"/>
              </a:lnSpc>
            </a:pPr>
            <a:r>
              <a:rPr lang="en-US" dirty="0"/>
              <a:t>Stroke Technique and Aerobic Conditioning</a:t>
            </a:r>
          </a:p>
          <a:p>
            <a:pPr>
              <a:lnSpc>
                <a:spcPct val="90000"/>
              </a:lnSpc>
            </a:pPr>
            <a:r>
              <a:rPr lang="en-US" dirty="0"/>
              <a:t>Season Goal: IMR Score, legal turns and starts</a:t>
            </a:r>
          </a:p>
          <a:p>
            <a:pPr lvl="1">
              <a:lnSpc>
                <a:spcPct val="90000"/>
              </a:lnSpc>
            </a:pPr>
            <a:r>
              <a:rPr lang="en-US" sz="1800" dirty="0"/>
              <a:t>Meets 4 days a week (Mon-Thus 6-7pm) (Ages 8+)</a:t>
            </a:r>
          </a:p>
          <a:p>
            <a:pPr lvl="1">
              <a:lnSpc>
                <a:spcPct val="90000"/>
              </a:lnSpc>
            </a:pPr>
            <a:r>
              <a:rPr lang="en-US" sz="1800" dirty="0"/>
              <a:t>Equipment needs: Cap, Goggles, fins, towel</a:t>
            </a:r>
          </a:p>
          <a:p>
            <a:pPr lvl="1">
              <a:lnSpc>
                <a:spcPct val="90000"/>
              </a:lnSpc>
            </a:pPr>
            <a:r>
              <a:rPr lang="en-US" sz="1800" dirty="0"/>
              <a:t>Be seated and quiet in the metal bleachers 5 minutes prior to practice start time.  </a:t>
            </a:r>
          </a:p>
          <a:p>
            <a:pPr lvl="1">
              <a:lnSpc>
                <a:spcPct val="90000"/>
              </a:lnSpc>
            </a:pPr>
            <a:r>
              <a:rPr lang="en-US" sz="1800" dirty="0"/>
              <a:t>Use locker rooms to change.</a:t>
            </a:r>
          </a:p>
          <a:p>
            <a:pPr lvl="1">
              <a:lnSpc>
                <a:spcPct val="90000"/>
              </a:lnSpc>
            </a:pPr>
            <a:r>
              <a:rPr lang="en-US" sz="1800" dirty="0"/>
              <a:t>We are not responsible for your children until 10 minutes before and 10 minutes after practice time.  </a:t>
            </a:r>
          </a:p>
          <a:p>
            <a:pPr lvl="1">
              <a:lnSpc>
                <a:spcPct val="90000"/>
              </a:lnSpc>
            </a:pPr>
            <a:r>
              <a:rPr lang="en-US" sz="1800" dirty="0"/>
              <a:t>What to expect:  </a:t>
            </a:r>
          </a:p>
          <a:p>
            <a:pPr lvl="2">
              <a:lnSpc>
                <a:spcPct val="90000"/>
              </a:lnSpc>
            </a:pPr>
            <a:r>
              <a:rPr lang="en-US" sz="1800" dirty="0"/>
              <a:t>Learn proper breathing techniques</a:t>
            </a:r>
          </a:p>
          <a:p>
            <a:pPr lvl="2">
              <a:lnSpc>
                <a:spcPct val="90000"/>
              </a:lnSpc>
            </a:pPr>
            <a:r>
              <a:rPr lang="en-US" sz="1800" dirty="0"/>
              <a:t>Stroke work focusing on all for strokes</a:t>
            </a:r>
          </a:p>
          <a:p>
            <a:pPr lvl="2">
              <a:lnSpc>
                <a:spcPct val="90000"/>
              </a:lnSpc>
            </a:pPr>
            <a:r>
              <a:rPr lang="en-US" sz="1800" dirty="0"/>
              <a:t>Starts from the wall and the block.  </a:t>
            </a:r>
          </a:p>
          <a:p>
            <a:pPr lvl="2">
              <a:lnSpc>
                <a:spcPct val="90000"/>
              </a:lnSpc>
            </a:pPr>
            <a:r>
              <a:rPr lang="en-US" sz="1800" dirty="0"/>
              <a:t>Lots of kicking </a:t>
            </a:r>
            <a:r>
              <a:rPr lang="en-US" sz="1800" dirty="0">
                <a:sym typeface="Wingdings" panose="05000000000000000000" pitchFamily="2" charset="2"/>
              </a:rPr>
              <a:t></a:t>
            </a:r>
          </a:p>
          <a:p>
            <a:pPr lvl="2">
              <a:lnSpc>
                <a:spcPct val="90000"/>
              </a:lnSpc>
            </a:pPr>
            <a:r>
              <a:rPr lang="en-US" sz="1800" dirty="0">
                <a:sym typeface="Wingdings" panose="05000000000000000000" pitchFamily="2" charset="2"/>
              </a:rPr>
              <a:t>Cheers</a:t>
            </a:r>
          </a:p>
          <a:p>
            <a:pPr lvl="2">
              <a:lnSpc>
                <a:spcPct val="90000"/>
              </a:lnSpc>
            </a:pPr>
            <a:r>
              <a:rPr lang="en-US" sz="1800" dirty="0">
                <a:sym typeface="Wingdings" panose="05000000000000000000" pitchFamily="2" charset="2"/>
              </a:rPr>
              <a:t>New Friendships</a:t>
            </a:r>
          </a:p>
          <a:p>
            <a:pPr>
              <a:lnSpc>
                <a:spcPct val="90000"/>
              </a:lnSpc>
            </a:pPr>
            <a:endParaRPr lang="en-US" sz="1000" dirty="0"/>
          </a:p>
        </p:txBody>
      </p:sp>
    </p:spTree>
    <p:extLst>
      <p:ext uri="{BB962C8B-B14F-4D97-AF65-F5344CB8AC3E}">
        <p14:creationId xmlns:p14="http://schemas.microsoft.com/office/powerpoint/2010/main" val="17526357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46F06-B4B1-4B00-8F65-9A494974D20D}"/>
              </a:ext>
            </a:extLst>
          </p:cNvPr>
          <p:cNvSpPr>
            <a:spLocks noGrp="1"/>
          </p:cNvSpPr>
          <p:nvPr>
            <p:ph type="title"/>
          </p:nvPr>
        </p:nvSpPr>
        <p:spPr>
          <a:xfrm>
            <a:off x="3502213" y="609600"/>
            <a:ext cx="7920751" cy="1320800"/>
          </a:xfrm>
        </p:spPr>
        <p:txBody>
          <a:bodyPr>
            <a:normAutofit/>
          </a:bodyPr>
          <a:lstStyle/>
          <a:p>
            <a:r>
              <a:rPr lang="en-US" sz="3600" dirty="0">
                <a:solidFill>
                  <a:schemeClr val="tx1"/>
                </a:solidFill>
              </a:rPr>
              <a:t>Groups and Expectations – LEVEL 2</a:t>
            </a:r>
          </a:p>
        </p:txBody>
      </p:sp>
      <p:pic>
        <p:nvPicPr>
          <p:cNvPr id="6146" name="Picture 2" descr="Related image">
            <a:extLst>
              <a:ext uri="{FF2B5EF4-FFF2-40B4-BE49-F238E27FC236}">
                <a16:creationId xmlns:a16="http://schemas.microsoft.com/office/drawing/2014/main" id="{E58E4CF6-71EF-417D-A78E-2FD8EBB235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043" r="22287" b="-1"/>
          <a:stretch/>
        </p:blipFill>
        <p:spPr bwMode="auto">
          <a:xfrm>
            <a:off x="1304088" y="609600"/>
            <a:ext cx="1342770" cy="165780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williston sea lions">
            <a:extLst>
              <a:ext uri="{FF2B5EF4-FFF2-40B4-BE49-F238E27FC236}">
                <a16:creationId xmlns:a16="http://schemas.microsoft.com/office/drawing/2014/main" id="{8EB5DC5F-E84B-404D-9452-02BD67AA22B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34842" y="2496007"/>
            <a:ext cx="1681264" cy="165894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5FFAA14-5F48-4C08-87B8-B0FF755BC641}"/>
              </a:ext>
            </a:extLst>
          </p:cNvPr>
          <p:cNvSpPr>
            <a:spLocks noGrp="1"/>
          </p:cNvSpPr>
          <p:nvPr>
            <p:ph idx="1"/>
          </p:nvPr>
        </p:nvSpPr>
        <p:spPr>
          <a:xfrm>
            <a:off x="3082863" y="1336431"/>
            <a:ext cx="9109137" cy="5373858"/>
          </a:xfrm>
        </p:spPr>
        <p:txBody>
          <a:bodyPr>
            <a:normAutofit fontScale="92500" lnSpcReduction="10000"/>
          </a:bodyPr>
          <a:lstStyle/>
          <a:p>
            <a:pPr>
              <a:lnSpc>
                <a:spcPct val="90000"/>
              </a:lnSpc>
            </a:pPr>
            <a:r>
              <a:rPr lang="en-US" dirty="0"/>
              <a:t>Stroke Technique, Aerobic Condition, Race Training</a:t>
            </a:r>
          </a:p>
          <a:p>
            <a:pPr>
              <a:lnSpc>
                <a:spcPct val="90000"/>
              </a:lnSpc>
            </a:pPr>
            <a:r>
              <a:rPr lang="en-US" dirty="0"/>
              <a:t>Goal:  Complete IMX Challenge, Set goals to Achieve Personal Best, Compete in the 500 Free</a:t>
            </a:r>
          </a:p>
          <a:p>
            <a:pPr lvl="1">
              <a:lnSpc>
                <a:spcPct val="90000"/>
              </a:lnSpc>
            </a:pPr>
            <a:r>
              <a:rPr lang="en-US" sz="1800" dirty="0"/>
              <a:t>Meets 5 days a week (Ages 9 +) 4:30-5:45</a:t>
            </a:r>
          </a:p>
          <a:p>
            <a:pPr lvl="1">
              <a:lnSpc>
                <a:spcPct val="90000"/>
              </a:lnSpc>
            </a:pPr>
            <a:r>
              <a:rPr lang="en-US" sz="1800" dirty="0"/>
              <a:t>Equipment needs: Cap, Goggles, fins, towel, water bottle </a:t>
            </a:r>
          </a:p>
          <a:p>
            <a:pPr lvl="1">
              <a:lnSpc>
                <a:spcPct val="90000"/>
              </a:lnSpc>
            </a:pPr>
            <a:r>
              <a:rPr lang="en-US" sz="1800" dirty="0"/>
              <a:t>Be seated and quiet in the metal bleachers 5 minutes prior to practice start time.  </a:t>
            </a:r>
          </a:p>
          <a:p>
            <a:pPr lvl="1">
              <a:lnSpc>
                <a:spcPct val="90000"/>
              </a:lnSpc>
            </a:pPr>
            <a:r>
              <a:rPr lang="en-US" sz="1800" dirty="0"/>
              <a:t>Use locker rooms to change.</a:t>
            </a:r>
          </a:p>
          <a:p>
            <a:pPr lvl="1">
              <a:lnSpc>
                <a:spcPct val="90000"/>
              </a:lnSpc>
            </a:pPr>
            <a:r>
              <a:rPr lang="en-US" sz="1800" dirty="0"/>
              <a:t>We are not responsible for your children until 10 minutes before and 10 minutes after practice time.  </a:t>
            </a:r>
          </a:p>
          <a:p>
            <a:pPr lvl="1">
              <a:lnSpc>
                <a:spcPct val="90000"/>
              </a:lnSpc>
            </a:pPr>
            <a:r>
              <a:rPr lang="en-US" sz="1800" dirty="0"/>
              <a:t>What to expect:  </a:t>
            </a:r>
          </a:p>
          <a:p>
            <a:pPr lvl="2">
              <a:lnSpc>
                <a:spcPct val="90000"/>
              </a:lnSpc>
            </a:pPr>
            <a:r>
              <a:rPr lang="en-US" sz="1800" dirty="0"/>
              <a:t>Aerobic Development</a:t>
            </a:r>
          </a:p>
          <a:p>
            <a:pPr lvl="2">
              <a:lnSpc>
                <a:spcPct val="90000"/>
              </a:lnSpc>
            </a:pPr>
            <a:r>
              <a:rPr lang="en-US" sz="1800" dirty="0"/>
              <a:t>Develop all four strokes, including the 200 IM – Goal IMX Score</a:t>
            </a:r>
          </a:p>
          <a:p>
            <a:pPr lvl="2">
              <a:lnSpc>
                <a:spcPct val="90000"/>
              </a:lnSpc>
            </a:pPr>
            <a:r>
              <a:rPr lang="en-US" sz="1800" dirty="0"/>
              <a:t>Starts from the wall and the block/Turns and underwaters emphasized  </a:t>
            </a:r>
          </a:p>
          <a:p>
            <a:pPr lvl="2">
              <a:lnSpc>
                <a:spcPct val="90000"/>
              </a:lnSpc>
            </a:pPr>
            <a:r>
              <a:rPr lang="en-US" sz="1800" dirty="0"/>
              <a:t>Use of Pace Clock</a:t>
            </a:r>
          </a:p>
          <a:p>
            <a:pPr lvl="2">
              <a:lnSpc>
                <a:spcPct val="90000"/>
              </a:lnSpc>
            </a:pPr>
            <a:r>
              <a:rPr lang="en-US" sz="1800" dirty="0">
                <a:sym typeface="Wingdings" panose="05000000000000000000" pitchFamily="2" charset="2"/>
              </a:rPr>
              <a:t>Greater Commitment to training</a:t>
            </a:r>
          </a:p>
          <a:p>
            <a:pPr lvl="2">
              <a:lnSpc>
                <a:spcPct val="90000"/>
              </a:lnSpc>
            </a:pPr>
            <a:r>
              <a:rPr lang="en-US" sz="1800" dirty="0">
                <a:sym typeface="Wingdings" panose="05000000000000000000" pitchFamily="2" charset="2"/>
              </a:rPr>
              <a:t>Will know their best time and seek to improve through goal setting</a:t>
            </a:r>
          </a:p>
          <a:p>
            <a:pPr>
              <a:lnSpc>
                <a:spcPct val="90000"/>
              </a:lnSpc>
            </a:pPr>
            <a:endParaRPr lang="en-US" sz="1000" dirty="0"/>
          </a:p>
        </p:txBody>
      </p:sp>
      <p:pic>
        <p:nvPicPr>
          <p:cNvPr id="6150" name="Picture 6" descr="Image result for williston sea lions">
            <a:extLst>
              <a:ext uri="{FF2B5EF4-FFF2-40B4-BE49-F238E27FC236}">
                <a16:creationId xmlns:a16="http://schemas.microsoft.com/office/drawing/2014/main" id="{3C82E490-D876-42E6-9372-27D8B88051A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68084" y="4383554"/>
            <a:ext cx="2214779" cy="1658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0589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E358C-3B37-4633-983D-C7D407C68583}"/>
              </a:ext>
            </a:extLst>
          </p:cNvPr>
          <p:cNvSpPr>
            <a:spLocks noGrp="1"/>
          </p:cNvSpPr>
          <p:nvPr>
            <p:ph type="title"/>
          </p:nvPr>
        </p:nvSpPr>
        <p:spPr>
          <a:xfrm>
            <a:off x="4159224" y="609600"/>
            <a:ext cx="7657638" cy="1320800"/>
          </a:xfrm>
        </p:spPr>
        <p:txBody>
          <a:bodyPr>
            <a:normAutofit/>
          </a:bodyPr>
          <a:lstStyle/>
          <a:p>
            <a:r>
              <a:rPr lang="en-US" sz="3600" dirty="0">
                <a:solidFill>
                  <a:schemeClr val="tx1"/>
                </a:solidFill>
              </a:rPr>
              <a:t>Groups and Expectations – Level 3</a:t>
            </a:r>
          </a:p>
        </p:txBody>
      </p:sp>
      <p:pic>
        <p:nvPicPr>
          <p:cNvPr id="2054" name="Picture 6" descr="Image result for williston sea lions">
            <a:extLst>
              <a:ext uri="{FF2B5EF4-FFF2-40B4-BE49-F238E27FC236}">
                <a16:creationId xmlns:a16="http://schemas.microsoft.com/office/drawing/2014/main" id="{D3FE67F7-8563-49C7-BF37-8B344E86EEDD}"/>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13366" r="3" b="3"/>
          <a:stretch/>
        </p:blipFill>
        <p:spPr bwMode="auto">
          <a:xfrm>
            <a:off x="509136" y="10"/>
            <a:ext cx="3517876" cy="2282808"/>
          </a:xfrm>
          <a:custGeom>
            <a:avLst/>
            <a:gdLst>
              <a:gd name="connsiteX0" fmla="*/ 339471 w 3517876"/>
              <a:gd name="connsiteY0" fmla="*/ 0 h 2282818"/>
              <a:gd name="connsiteX1" fmla="*/ 3517876 w 3517876"/>
              <a:gd name="connsiteY1" fmla="*/ 0 h 2282818"/>
              <a:gd name="connsiteX2" fmla="*/ 3471247 w 3517876"/>
              <a:gd name="connsiteY2" fmla="*/ 312174 h 2282818"/>
              <a:gd name="connsiteX3" fmla="*/ 3471133 w 3517876"/>
              <a:gd name="connsiteY3" fmla="*/ 312174 h 2282818"/>
              <a:gd name="connsiteX4" fmla="*/ 3176778 w 3517876"/>
              <a:gd name="connsiteY4" fmla="*/ 2282818 h 2282818"/>
              <a:gd name="connsiteX5" fmla="*/ 0 w 3517876"/>
              <a:gd name="connsiteY5" fmla="*/ 2282818 h 228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7876" h="2282818">
                <a:moveTo>
                  <a:pt x="339471" y="0"/>
                </a:moveTo>
                <a:lnTo>
                  <a:pt x="3517876" y="0"/>
                </a:lnTo>
                <a:lnTo>
                  <a:pt x="3471247" y="312174"/>
                </a:lnTo>
                <a:lnTo>
                  <a:pt x="3471133" y="312174"/>
                </a:lnTo>
                <a:lnTo>
                  <a:pt x="3176778" y="2282818"/>
                </a:lnTo>
                <a:lnTo>
                  <a:pt x="0" y="2282818"/>
                </a:ln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descr="Image result for williston sea lions">
            <a:extLst>
              <a:ext uri="{FF2B5EF4-FFF2-40B4-BE49-F238E27FC236}">
                <a16:creationId xmlns:a16="http://schemas.microsoft.com/office/drawing/2014/main" id="{AA4509FC-4887-4C8A-8C5F-D65B3208D6C0}"/>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t="1605" r="2" b="12050"/>
          <a:stretch/>
        </p:blipFill>
        <p:spPr bwMode="auto">
          <a:xfrm>
            <a:off x="169666" y="2289183"/>
            <a:ext cx="3514822" cy="2273270"/>
          </a:xfrm>
          <a:custGeom>
            <a:avLst/>
            <a:gdLst>
              <a:gd name="connsiteX0" fmla="*/ 338051 w 3514822"/>
              <a:gd name="connsiteY0" fmla="*/ 0 h 2273270"/>
              <a:gd name="connsiteX1" fmla="*/ 3514822 w 3514822"/>
              <a:gd name="connsiteY1" fmla="*/ 0 h 2273270"/>
              <a:gd name="connsiteX2" fmla="*/ 3175264 w 3514822"/>
              <a:gd name="connsiteY2" fmla="*/ 2273270 h 2273270"/>
              <a:gd name="connsiteX3" fmla="*/ 0 w 3514822"/>
              <a:gd name="connsiteY3" fmla="*/ 2273270 h 2273270"/>
            </a:gdLst>
            <a:ahLst/>
            <a:cxnLst>
              <a:cxn ang="0">
                <a:pos x="connsiteX0" y="connsiteY0"/>
              </a:cxn>
              <a:cxn ang="0">
                <a:pos x="connsiteX1" y="connsiteY1"/>
              </a:cxn>
              <a:cxn ang="0">
                <a:pos x="connsiteX2" y="connsiteY2"/>
              </a:cxn>
              <a:cxn ang="0">
                <a:pos x="connsiteX3" y="connsiteY3"/>
              </a:cxn>
            </a:cxnLst>
            <a:rect l="l" t="t" r="r" b="b"/>
            <a:pathLst>
              <a:path w="3514822" h="2273270">
                <a:moveTo>
                  <a:pt x="338051" y="0"/>
                </a:moveTo>
                <a:lnTo>
                  <a:pt x="3514822" y="0"/>
                </a:lnTo>
                <a:lnTo>
                  <a:pt x="3175264" y="2273270"/>
                </a:lnTo>
                <a:lnTo>
                  <a:pt x="0" y="2273270"/>
                </a:lnTo>
                <a:close/>
              </a:path>
            </a:pathLst>
          </a:custGeom>
          <a:noFill/>
          <a:extLst>
            <a:ext uri="{909E8E84-426E-40DD-AFC4-6F175D3DCCD1}">
              <a14:hiddenFill xmlns:a14="http://schemas.microsoft.com/office/drawing/2010/main">
                <a:solidFill>
                  <a:srgbClr val="FFFFFF"/>
                </a:solidFill>
              </a14:hiddenFill>
            </a:ext>
          </a:extLst>
        </p:spPr>
      </p:pic>
      <p:pic>
        <p:nvPicPr>
          <p:cNvPr id="2052" name="Picture 4" descr="Image result for williston sea lions">
            <a:extLst>
              <a:ext uri="{FF2B5EF4-FFF2-40B4-BE49-F238E27FC236}">
                <a16:creationId xmlns:a16="http://schemas.microsoft.com/office/drawing/2014/main" id="{5AD2590F-B495-4E79-B236-0A392D7FF14B}"/>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t="700" r="1" b="8097"/>
          <a:stretch/>
        </p:blipFill>
        <p:spPr bwMode="auto">
          <a:xfrm>
            <a:off x="-10633" y="4565636"/>
            <a:ext cx="3355563" cy="2292364"/>
          </a:xfrm>
          <a:custGeom>
            <a:avLst/>
            <a:gdLst>
              <a:gd name="connsiteX0" fmla="*/ 180299 w 3355563"/>
              <a:gd name="connsiteY0" fmla="*/ 0 h 2292364"/>
              <a:gd name="connsiteX1" fmla="*/ 3355563 w 3355563"/>
              <a:gd name="connsiteY1" fmla="*/ 0 h 2292364"/>
              <a:gd name="connsiteX2" fmla="*/ 3013153 w 3355563"/>
              <a:gd name="connsiteY2" fmla="*/ 2292364 h 2292364"/>
              <a:gd name="connsiteX3" fmla="*/ 0 w 3355563"/>
              <a:gd name="connsiteY3" fmla="*/ 2292364 h 2292364"/>
              <a:gd name="connsiteX4" fmla="*/ 0 w 3355563"/>
              <a:gd name="connsiteY4" fmla="*/ 1212444 h 2292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5563" h="2292364">
                <a:moveTo>
                  <a:pt x="180299" y="0"/>
                </a:moveTo>
                <a:lnTo>
                  <a:pt x="3355563" y="0"/>
                </a:lnTo>
                <a:lnTo>
                  <a:pt x="3013153" y="2292364"/>
                </a:lnTo>
                <a:lnTo>
                  <a:pt x="0" y="2292364"/>
                </a:lnTo>
                <a:lnTo>
                  <a:pt x="0" y="1212444"/>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335F3D5-5299-48EA-B1B6-3BCA1E4BF011}"/>
              </a:ext>
            </a:extLst>
          </p:cNvPr>
          <p:cNvSpPr>
            <a:spLocks noGrp="1"/>
          </p:cNvSpPr>
          <p:nvPr>
            <p:ph idx="1"/>
          </p:nvPr>
        </p:nvSpPr>
        <p:spPr>
          <a:xfrm>
            <a:off x="4159224" y="1547447"/>
            <a:ext cx="7362215" cy="5092504"/>
          </a:xfrm>
        </p:spPr>
        <p:txBody>
          <a:bodyPr>
            <a:normAutofit lnSpcReduction="10000"/>
          </a:bodyPr>
          <a:lstStyle/>
          <a:p>
            <a:pPr>
              <a:lnSpc>
                <a:spcPct val="90000"/>
              </a:lnSpc>
            </a:pPr>
            <a:r>
              <a:rPr lang="en-US" dirty="0"/>
              <a:t>Stroke Technique, Aerobic Conditioning, Race Training</a:t>
            </a:r>
          </a:p>
          <a:p>
            <a:pPr>
              <a:lnSpc>
                <a:spcPct val="90000"/>
              </a:lnSpc>
            </a:pPr>
            <a:r>
              <a:rPr lang="en-US" dirty="0"/>
              <a:t>Goals: State Championships and Regional Meets, Set goals to achieve PB, Compete in the 400 IM</a:t>
            </a:r>
          </a:p>
          <a:p>
            <a:pPr lvl="1">
              <a:lnSpc>
                <a:spcPct val="90000"/>
              </a:lnSpc>
            </a:pPr>
            <a:r>
              <a:rPr lang="en-US" sz="1800" dirty="0"/>
              <a:t>Meets 5 days a week (Ages 11 +) 4:30-6:00</a:t>
            </a:r>
          </a:p>
          <a:p>
            <a:pPr lvl="1">
              <a:lnSpc>
                <a:spcPct val="90000"/>
              </a:lnSpc>
            </a:pPr>
            <a:r>
              <a:rPr lang="en-US" sz="1800" dirty="0"/>
              <a:t>Equipment needs: Cap, Goggles, fins, towel, water bottle </a:t>
            </a:r>
          </a:p>
          <a:p>
            <a:pPr lvl="1">
              <a:lnSpc>
                <a:spcPct val="90000"/>
              </a:lnSpc>
            </a:pPr>
            <a:r>
              <a:rPr lang="en-US" sz="1800" dirty="0"/>
              <a:t>Use locker rooms to change.</a:t>
            </a:r>
          </a:p>
          <a:p>
            <a:pPr lvl="1">
              <a:lnSpc>
                <a:spcPct val="90000"/>
              </a:lnSpc>
            </a:pPr>
            <a:r>
              <a:rPr lang="en-US" sz="1800" dirty="0"/>
              <a:t>What to expect:  </a:t>
            </a:r>
          </a:p>
          <a:p>
            <a:pPr lvl="2">
              <a:lnSpc>
                <a:spcPct val="90000"/>
              </a:lnSpc>
            </a:pPr>
            <a:r>
              <a:rPr lang="en-US" sz="1800" dirty="0"/>
              <a:t>Aerobic Development</a:t>
            </a:r>
          </a:p>
          <a:p>
            <a:pPr lvl="2">
              <a:lnSpc>
                <a:spcPct val="90000"/>
              </a:lnSpc>
            </a:pPr>
            <a:r>
              <a:rPr lang="en-US" sz="1800" dirty="0"/>
              <a:t>Develop all four strokes including the 400 IM</a:t>
            </a:r>
          </a:p>
          <a:p>
            <a:pPr lvl="2">
              <a:lnSpc>
                <a:spcPct val="90000"/>
              </a:lnSpc>
            </a:pPr>
            <a:r>
              <a:rPr lang="en-US" sz="1800" dirty="0"/>
              <a:t>Starts from the wall and the block/Turns and underwaters emphasized  </a:t>
            </a:r>
          </a:p>
          <a:p>
            <a:pPr lvl="2">
              <a:lnSpc>
                <a:spcPct val="90000"/>
              </a:lnSpc>
            </a:pPr>
            <a:r>
              <a:rPr lang="en-US" sz="1800" dirty="0"/>
              <a:t>Correct use of pace clock and tempo training</a:t>
            </a:r>
          </a:p>
          <a:p>
            <a:pPr lvl="2">
              <a:lnSpc>
                <a:spcPct val="90000"/>
              </a:lnSpc>
            </a:pPr>
            <a:r>
              <a:rPr lang="en-US" sz="1800" dirty="0">
                <a:sym typeface="Wingdings" panose="05000000000000000000" pitchFamily="2" charset="2"/>
              </a:rPr>
              <a:t>Greater Commitment to training</a:t>
            </a:r>
          </a:p>
          <a:p>
            <a:pPr lvl="2">
              <a:lnSpc>
                <a:spcPct val="90000"/>
              </a:lnSpc>
            </a:pPr>
            <a:r>
              <a:rPr lang="en-US" sz="1800" dirty="0">
                <a:sym typeface="Wingdings" panose="05000000000000000000" pitchFamily="2" charset="2"/>
              </a:rPr>
              <a:t>Will know their best time and seek to improve through goal setting</a:t>
            </a:r>
          </a:p>
          <a:p>
            <a:pPr>
              <a:lnSpc>
                <a:spcPct val="90000"/>
              </a:lnSpc>
            </a:pPr>
            <a:endParaRPr lang="en-US" sz="1300" dirty="0"/>
          </a:p>
        </p:txBody>
      </p:sp>
    </p:spTree>
    <p:extLst>
      <p:ext uri="{BB962C8B-B14F-4D97-AF65-F5344CB8AC3E}">
        <p14:creationId xmlns:p14="http://schemas.microsoft.com/office/powerpoint/2010/main" val="2992459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F5D9E-5078-428E-964D-F9B094CD69D2}"/>
              </a:ext>
            </a:extLst>
          </p:cNvPr>
          <p:cNvSpPr>
            <a:spLocks noGrp="1"/>
          </p:cNvSpPr>
          <p:nvPr>
            <p:ph type="title"/>
          </p:nvPr>
        </p:nvSpPr>
        <p:spPr>
          <a:xfrm>
            <a:off x="677330" y="609600"/>
            <a:ext cx="2930518" cy="1320800"/>
          </a:xfrm>
        </p:spPr>
        <p:txBody>
          <a:bodyPr anchor="ctr">
            <a:normAutofit/>
          </a:bodyPr>
          <a:lstStyle/>
          <a:p>
            <a:r>
              <a:rPr lang="en-US" dirty="0"/>
              <a:t>Beginnings	</a:t>
            </a:r>
          </a:p>
        </p:txBody>
      </p:sp>
      <p:sp>
        <p:nvSpPr>
          <p:cNvPr id="3" name="Content Placeholder 2">
            <a:extLst>
              <a:ext uri="{FF2B5EF4-FFF2-40B4-BE49-F238E27FC236}">
                <a16:creationId xmlns:a16="http://schemas.microsoft.com/office/drawing/2014/main" id="{9E92B2AD-2E10-4811-87D9-127BA284887A}"/>
              </a:ext>
            </a:extLst>
          </p:cNvPr>
          <p:cNvSpPr>
            <a:spLocks noGrp="1"/>
          </p:cNvSpPr>
          <p:nvPr>
            <p:ph idx="1"/>
          </p:nvPr>
        </p:nvSpPr>
        <p:spPr>
          <a:xfrm>
            <a:off x="677330" y="2160589"/>
            <a:ext cx="2930517" cy="3880773"/>
          </a:xfrm>
        </p:spPr>
        <p:txBody>
          <a:bodyPr>
            <a:normAutofit/>
          </a:bodyPr>
          <a:lstStyle/>
          <a:p>
            <a:r>
              <a:rPr lang="en-US" dirty="0"/>
              <a:t>Swimming in Williston has a long history dating back to at least 1967.  </a:t>
            </a:r>
          </a:p>
          <a:p>
            <a:r>
              <a:rPr lang="en-US" dirty="0"/>
              <a:t>Practice and Swim meets were held at the outdoor pool, no heat and lane lines were made out of rope. </a:t>
            </a:r>
          </a:p>
          <a:p>
            <a:pPr marL="0" indent="0">
              <a:buNone/>
            </a:pPr>
            <a:endParaRPr lang="en-US" dirty="0"/>
          </a:p>
          <a:p>
            <a:pPr marL="0" indent="0">
              <a:buNone/>
            </a:pPr>
            <a:endParaRPr lang="en-US" dirty="0"/>
          </a:p>
        </p:txBody>
      </p:sp>
      <p:pic>
        <p:nvPicPr>
          <p:cNvPr id="13" name="Picture 12" descr="A group of people swimming in the water&#10;&#10;Description automatically generated">
            <a:extLst>
              <a:ext uri="{FF2B5EF4-FFF2-40B4-BE49-F238E27FC236}">
                <a16:creationId xmlns:a16="http://schemas.microsoft.com/office/drawing/2014/main" id="{75D1308E-0E03-465F-95E9-3B21EF254F49}"/>
              </a:ext>
            </a:extLst>
          </p:cNvPr>
          <p:cNvPicPr>
            <a:picLocks noChangeAspect="1"/>
          </p:cNvPicPr>
          <p:nvPr/>
        </p:nvPicPr>
        <p:blipFill>
          <a:blip r:embed="rId2"/>
          <a:stretch>
            <a:fillRect/>
          </a:stretch>
        </p:blipFill>
        <p:spPr>
          <a:xfrm>
            <a:off x="3852844" y="667004"/>
            <a:ext cx="2596281" cy="1960192"/>
          </a:xfrm>
          <a:prstGeom prst="rect">
            <a:avLst/>
          </a:prstGeom>
        </p:spPr>
      </p:pic>
      <p:pic>
        <p:nvPicPr>
          <p:cNvPr id="9" name="Picture 8" descr="A picture containing outdoor, man, person, park&#10;&#10;Description automatically generated">
            <a:extLst>
              <a:ext uri="{FF2B5EF4-FFF2-40B4-BE49-F238E27FC236}">
                <a16:creationId xmlns:a16="http://schemas.microsoft.com/office/drawing/2014/main" id="{601F5CBC-0782-4990-800A-A710F6F11430}"/>
              </a:ext>
            </a:extLst>
          </p:cNvPr>
          <p:cNvPicPr>
            <a:picLocks noChangeAspect="1"/>
          </p:cNvPicPr>
          <p:nvPr/>
        </p:nvPicPr>
        <p:blipFill>
          <a:blip r:embed="rId3"/>
          <a:stretch>
            <a:fillRect/>
          </a:stretch>
        </p:blipFill>
        <p:spPr>
          <a:xfrm>
            <a:off x="6677718" y="634550"/>
            <a:ext cx="2596281" cy="2025099"/>
          </a:xfrm>
          <a:prstGeom prst="rect">
            <a:avLst/>
          </a:prstGeom>
        </p:spPr>
      </p:pic>
      <p:pic>
        <p:nvPicPr>
          <p:cNvPr id="15" name="Picture 14" descr="A group of people standing next to a fence&#10;&#10;Description automatically generated">
            <a:extLst>
              <a:ext uri="{FF2B5EF4-FFF2-40B4-BE49-F238E27FC236}">
                <a16:creationId xmlns:a16="http://schemas.microsoft.com/office/drawing/2014/main" id="{15AAFD1A-9AED-4BEE-ADD0-5A37E53A1804}"/>
              </a:ext>
            </a:extLst>
          </p:cNvPr>
          <p:cNvPicPr>
            <a:picLocks noChangeAspect="1"/>
          </p:cNvPicPr>
          <p:nvPr/>
        </p:nvPicPr>
        <p:blipFill>
          <a:blip r:embed="rId4"/>
          <a:stretch>
            <a:fillRect/>
          </a:stretch>
        </p:blipFill>
        <p:spPr>
          <a:xfrm>
            <a:off x="3852839" y="2958034"/>
            <a:ext cx="5421162" cy="3035850"/>
          </a:xfrm>
          <a:prstGeom prst="rect">
            <a:avLst/>
          </a:prstGeom>
        </p:spPr>
      </p:pic>
    </p:spTree>
    <p:extLst>
      <p:ext uri="{BB962C8B-B14F-4D97-AF65-F5344CB8AC3E}">
        <p14:creationId xmlns:p14="http://schemas.microsoft.com/office/powerpoint/2010/main" val="37279599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408A2-2B74-4EA4-AC60-9617D3F6F25B}"/>
              </a:ext>
            </a:extLst>
          </p:cNvPr>
          <p:cNvSpPr>
            <a:spLocks noGrp="1"/>
          </p:cNvSpPr>
          <p:nvPr>
            <p:ph type="title"/>
          </p:nvPr>
        </p:nvSpPr>
        <p:spPr>
          <a:xfrm>
            <a:off x="2849562" y="609600"/>
            <a:ext cx="8024764" cy="1320800"/>
          </a:xfrm>
        </p:spPr>
        <p:txBody>
          <a:bodyPr>
            <a:normAutofit/>
          </a:bodyPr>
          <a:lstStyle/>
          <a:p>
            <a:r>
              <a:rPr lang="en-US" sz="3600" dirty="0">
                <a:solidFill>
                  <a:schemeClr val="tx1"/>
                </a:solidFill>
              </a:rPr>
              <a:t>Groups and Expectations – SENIOR</a:t>
            </a:r>
          </a:p>
        </p:txBody>
      </p:sp>
      <p:pic>
        <p:nvPicPr>
          <p:cNvPr id="1028" name="Picture 4" descr="Image result for williston sea lions">
            <a:extLst>
              <a:ext uri="{FF2B5EF4-FFF2-40B4-BE49-F238E27FC236}">
                <a16:creationId xmlns:a16="http://schemas.microsoft.com/office/drawing/2014/main" id="{6EB1B7E6-E332-4B64-8B07-C2EFA5A87192}"/>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40350" r="13343"/>
          <a:stretch/>
        </p:blipFill>
        <p:spPr bwMode="auto">
          <a:xfrm>
            <a:off x="1" y="10"/>
            <a:ext cx="2032191" cy="2285990"/>
          </a:xfrm>
          <a:custGeom>
            <a:avLst/>
            <a:gdLst>
              <a:gd name="connsiteX0" fmla="*/ 0 w 2032191"/>
              <a:gd name="connsiteY0" fmla="*/ 0 h 2286000"/>
              <a:gd name="connsiteX1" fmla="*/ 1676558 w 2032191"/>
              <a:gd name="connsiteY1" fmla="*/ 0 h 2286000"/>
              <a:gd name="connsiteX2" fmla="*/ 2032191 w 2032191"/>
              <a:gd name="connsiteY2" fmla="*/ 2286000 h 2286000"/>
              <a:gd name="connsiteX3" fmla="*/ 0 w 2032191"/>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032191" h="2286000">
                <a:moveTo>
                  <a:pt x="0" y="0"/>
                </a:moveTo>
                <a:lnTo>
                  <a:pt x="1676558" y="0"/>
                </a:lnTo>
                <a:lnTo>
                  <a:pt x="2032191" y="2286000"/>
                </a:lnTo>
                <a:lnTo>
                  <a:pt x="0" y="2286000"/>
                </a:ln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descr="Image result for williston sea lions">
            <a:extLst>
              <a:ext uri="{FF2B5EF4-FFF2-40B4-BE49-F238E27FC236}">
                <a16:creationId xmlns:a16="http://schemas.microsoft.com/office/drawing/2014/main" id="{B66659ED-DC29-40D7-8EC9-7628F7DD4EFD}"/>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16418" r="4" b="4"/>
          <a:stretch/>
        </p:blipFill>
        <p:spPr bwMode="auto">
          <a:xfrm>
            <a:off x="1" y="2286001"/>
            <a:ext cx="2388151" cy="2288103"/>
          </a:xfrm>
          <a:custGeom>
            <a:avLst/>
            <a:gdLst>
              <a:gd name="connsiteX0" fmla="*/ 0 w 2388151"/>
              <a:gd name="connsiteY0" fmla="*/ 0 h 2288103"/>
              <a:gd name="connsiteX1" fmla="*/ 2032191 w 2388151"/>
              <a:gd name="connsiteY1" fmla="*/ 0 h 2288103"/>
              <a:gd name="connsiteX2" fmla="*/ 2388151 w 2388151"/>
              <a:gd name="connsiteY2" fmla="*/ 2288103 h 2288103"/>
              <a:gd name="connsiteX3" fmla="*/ 95581 w 2388151"/>
              <a:gd name="connsiteY3" fmla="*/ 2288103 h 2288103"/>
              <a:gd name="connsiteX4" fmla="*/ 0 w 2388151"/>
              <a:gd name="connsiteY4" fmla="*/ 1717652 h 2288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151" h="2288103">
                <a:moveTo>
                  <a:pt x="0" y="0"/>
                </a:moveTo>
                <a:lnTo>
                  <a:pt x="2032191" y="0"/>
                </a:lnTo>
                <a:lnTo>
                  <a:pt x="2388151" y="2288103"/>
                </a:lnTo>
                <a:lnTo>
                  <a:pt x="95581" y="2288103"/>
                </a:lnTo>
                <a:lnTo>
                  <a:pt x="0" y="1717652"/>
                </a:ln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Image result for williston sea lions">
            <a:extLst>
              <a:ext uri="{FF2B5EF4-FFF2-40B4-BE49-F238E27FC236}">
                <a16:creationId xmlns:a16="http://schemas.microsoft.com/office/drawing/2014/main" id="{5FAF7C07-525F-420E-84F3-DE4D5C82C9F0}"/>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10341" r="2810" b="3"/>
          <a:stretch/>
        </p:blipFill>
        <p:spPr bwMode="auto">
          <a:xfrm>
            <a:off x="95582" y="4574104"/>
            <a:ext cx="2648210" cy="2283897"/>
          </a:xfrm>
          <a:custGeom>
            <a:avLst/>
            <a:gdLst>
              <a:gd name="connsiteX0" fmla="*/ 0 w 2648210"/>
              <a:gd name="connsiteY0" fmla="*/ 0 h 2283897"/>
              <a:gd name="connsiteX1" fmla="*/ 2292570 w 2648210"/>
              <a:gd name="connsiteY1" fmla="*/ 0 h 2283897"/>
              <a:gd name="connsiteX2" fmla="*/ 2630980 w 2648210"/>
              <a:gd name="connsiteY2" fmla="*/ 2175293 h 2283897"/>
              <a:gd name="connsiteX3" fmla="*/ 2631314 w 2648210"/>
              <a:gd name="connsiteY3" fmla="*/ 2175293 h 2283897"/>
              <a:gd name="connsiteX4" fmla="*/ 2648210 w 2648210"/>
              <a:gd name="connsiteY4" fmla="*/ 2283897 h 2283897"/>
              <a:gd name="connsiteX5" fmla="*/ 382674 w 2648210"/>
              <a:gd name="connsiteY5" fmla="*/ 2283897 h 228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8210" h="2283897">
                <a:moveTo>
                  <a:pt x="0" y="0"/>
                </a:moveTo>
                <a:lnTo>
                  <a:pt x="2292570" y="0"/>
                </a:lnTo>
                <a:lnTo>
                  <a:pt x="2630980" y="2175293"/>
                </a:lnTo>
                <a:lnTo>
                  <a:pt x="2631314" y="2175293"/>
                </a:lnTo>
                <a:lnTo>
                  <a:pt x="2648210" y="2283897"/>
                </a:lnTo>
                <a:lnTo>
                  <a:pt x="382674" y="2283897"/>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59025B7-B84A-4EC6-8D32-788F2F8ADD4D}"/>
              </a:ext>
            </a:extLst>
          </p:cNvPr>
          <p:cNvSpPr>
            <a:spLocks noGrp="1"/>
          </p:cNvSpPr>
          <p:nvPr>
            <p:ph idx="1"/>
          </p:nvPr>
        </p:nvSpPr>
        <p:spPr>
          <a:xfrm>
            <a:off x="2849562" y="1505244"/>
            <a:ext cx="8362389" cy="5247247"/>
          </a:xfrm>
        </p:spPr>
        <p:txBody>
          <a:bodyPr>
            <a:normAutofit lnSpcReduction="10000"/>
          </a:bodyPr>
          <a:lstStyle/>
          <a:p>
            <a:pPr>
              <a:lnSpc>
                <a:spcPct val="90000"/>
              </a:lnSpc>
            </a:pPr>
            <a:r>
              <a:rPr lang="en-US" dirty="0"/>
              <a:t>Stroke Technique, Training in all Energy Zones, Season plan developed with each swimmers' goals in mind.</a:t>
            </a:r>
          </a:p>
          <a:p>
            <a:pPr>
              <a:lnSpc>
                <a:spcPct val="90000"/>
              </a:lnSpc>
            </a:pPr>
            <a:r>
              <a:rPr lang="en-US" dirty="0"/>
              <a:t>Goals:  State Championships and Regional Meets, Prepare for college level swimming</a:t>
            </a:r>
          </a:p>
          <a:p>
            <a:pPr>
              <a:lnSpc>
                <a:spcPct val="90000"/>
              </a:lnSpc>
            </a:pPr>
            <a:r>
              <a:rPr lang="en-US" dirty="0"/>
              <a:t>Expectations of swimmers:</a:t>
            </a:r>
          </a:p>
          <a:p>
            <a:pPr lvl="1">
              <a:lnSpc>
                <a:spcPct val="90000"/>
              </a:lnSpc>
            </a:pPr>
            <a:r>
              <a:rPr lang="en-US" sz="1800" dirty="0"/>
              <a:t>Team Leader – asked to lead Cheers, help with younger groups, participate in LSC activities</a:t>
            </a:r>
          </a:p>
          <a:p>
            <a:pPr lvl="1">
              <a:lnSpc>
                <a:spcPct val="90000"/>
              </a:lnSpc>
            </a:pPr>
            <a:r>
              <a:rPr lang="en-US" sz="1800" dirty="0"/>
              <a:t>Swim at least 5 days a week (Ages 13 +) 4:30-6:30  </a:t>
            </a:r>
          </a:p>
          <a:p>
            <a:pPr lvl="1">
              <a:lnSpc>
                <a:spcPct val="90000"/>
              </a:lnSpc>
            </a:pPr>
            <a:r>
              <a:rPr lang="en-US" sz="1800" dirty="0"/>
              <a:t>Equipment needs: Cap, Goggles, fins, towel, water bottle </a:t>
            </a:r>
          </a:p>
          <a:p>
            <a:pPr lvl="1">
              <a:lnSpc>
                <a:spcPct val="90000"/>
              </a:lnSpc>
            </a:pPr>
            <a:r>
              <a:rPr lang="en-US" sz="1800" dirty="0"/>
              <a:t>Read a Pace Clock and workout correctly</a:t>
            </a:r>
          </a:p>
          <a:p>
            <a:pPr lvl="1">
              <a:lnSpc>
                <a:spcPct val="90000"/>
              </a:lnSpc>
            </a:pPr>
            <a:r>
              <a:rPr lang="en-US" sz="1800" dirty="0"/>
              <a:t>What to expect:  </a:t>
            </a:r>
          </a:p>
          <a:p>
            <a:pPr lvl="2">
              <a:lnSpc>
                <a:spcPct val="90000"/>
              </a:lnSpc>
            </a:pPr>
            <a:r>
              <a:rPr lang="en-US" sz="1800" dirty="0"/>
              <a:t>Training in all Energy Zones: Aerobic, Anerobic, Max Vo2, etc.</a:t>
            </a:r>
          </a:p>
          <a:p>
            <a:pPr lvl="2">
              <a:lnSpc>
                <a:spcPct val="90000"/>
              </a:lnSpc>
            </a:pPr>
            <a:r>
              <a:rPr lang="en-US" sz="1800" dirty="0"/>
              <a:t>Starts from the wall and the block/Turns and underwaters emphasized  </a:t>
            </a:r>
          </a:p>
          <a:p>
            <a:pPr lvl="2">
              <a:lnSpc>
                <a:spcPct val="90000"/>
              </a:lnSpc>
            </a:pPr>
            <a:r>
              <a:rPr lang="en-US" sz="1800" dirty="0"/>
              <a:t>Use of Pace Clock, tempo trainers, buckets, etc.  </a:t>
            </a:r>
          </a:p>
          <a:p>
            <a:pPr lvl="2">
              <a:lnSpc>
                <a:spcPct val="90000"/>
              </a:lnSpc>
            </a:pPr>
            <a:r>
              <a:rPr lang="en-US" sz="1800" dirty="0">
                <a:sym typeface="Wingdings" panose="05000000000000000000" pitchFamily="2" charset="2"/>
              </a:rPr>
              <a:t>Will know their best time and seek to improve through goal setting </a:t>
            </a:r>
          </a:p>
          <a:p>
            <a:pPr marL="914400" lvl="2" indent="0">
              <a:lnSpc>
                <a:spcPct val="90000"/>
              </a:lnSpc>
              <a:buNone/>
            </a:pPr>
            <a:endParaRPr lang="en-US" sz="1300" dirty="0">
              <a:sym typeface="Wingdings" panose="05000000000000000000" pitchFamily="2" charset="2"/>
            </a:endParaRPr>
          </a:p>
          <a:p>
            <a:pPr>
              <a:lnSpc>
                <a:spcPct val="90000"/>
              </a:lnSpc>
            </a:pPr>
            <a:endParaRPr lang="en-US" sz="1300" dirty="0"/>
          </a:p>
        </p:txBody>
      </p:sp>
    </p:spTree>
    <p:extLst>
      <p:ext uri="{BB962C8B-B14F-4D97-AF65-F5344CB8AC3E}">
        <p14:creationId xmlns:p14="http://schemas.microsoft.com/office/powerpoint/2010/main" val="3577633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81C5A-ACB9-4A7E-BC3B-2DD20335BD66}"/>
              </a:ext>
            </a:extLst>
          </p:cNvPr>
          <p:cNvSpPr>
            <a:spLocks noGrp="1"/>
          </p:cNvSpPr>
          <p:nvPr>
            <p:ph type="title"/>
          </p:nvPr>
        </p:nvSpPr>
        <p:spPr>
          <a:xfrm>
            <a:off x="4159225" y="609600"/>
            <a:ext cx="6827642" cy="1320800"/>
          </a:xfrm>
        </p:spPr>
        <p:txBody>
          <a:bodyPr>
            <a:normAutofit/>
          </a:bodyPr>
          <a:lstStyle/>
          <a:p>
            <a:r>
              <a:rPr lang="en-US" sz="3600" dirty="0">
                <a:solidFill>
                  <a:schemeClr val="tx1"/>
                </a:solidFill>
              </a:rPr>
              <a:t>Important Dates 2019 - 2020</a:t>
            </a:r>
          </a:p>
        </p:txBody>
      </p:sp>
      <p:pic>
        <p:nvPicPr>
          <p:cNvPr id="4" name="Picture 4" descr="Image result for swim a thon">
            <a:extLst>
              <a:ext uri="{FF2B5EF4-FFF2-40B4-BE49-F238E27FC236}">
                <a16:creationId xmlns:a16="http://schemas.microsoft.com/office/drawing/2014/main" id="{8DE6906D-7857-430F-B43D-2AE714884328}"/>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26678" r="8297" b="2"/>
          <a:stretch/>
        </p:blipFill>
        <p:spPr bwMode="auto">
          <a:xfrm>
            <a:off x="509136" y="10"/>
            <a:ext cx="3517876" cy="2282808"/>
          </a:xfrm>
          <a:custGeom>
            <a:avLst/>
            <a:gdLst>
              <a:gd name="connsiteX0" fmla="*/ 339471 w 3517876"/>
              <a:gd name="connsiteY0" fmla="*/ 0 h 2282818"/>
              <a:gd name="connsiteX1" fmla="*/ 3517876 w 3517876"/>
              <a:gd name="connsiteY1" fmla="*/ 0 h 2282818"/>
              <a:gd name="connsiteX2" fmla="*/ 3471247 w 3517876"/>
              <a:gd name="connsiteY2" fmla="*/ 312174 h 2282818"/>
              <a:gd name="connsiteX3" fmla="*/ 3471133 w 3517876"/>
              <a:gd name="connsiteY3" fmla="*/ 312174 h 2282818"/>
              <a:gd name="connsiteX4" fmla="*/ 3176778 w 3517876"/>
              <a:gd name="connsiteY4" fmla="*/ 2282818 h 2282818"/>
              <a:gd name="connsiteX5" fmla="*/ 0 w 3517876"/>
              <a:gd name="connsiteY5" fmla="*/ 2282818 h 228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7876" h="2282818">
                <a:moveTo>
                  <a:pt x="339471" y="0"/>
                </a:moveTo>
                <a:lnTo>
                  <a:pt x="3517876" y="0"/>
                </a:lnTo>
                <a:lnTo>
                  <a:pt x="3471247" y="312174"/>
                </a:lnTo>
                <a:lnTo>
                  <a:pt x="3471133" y="312174"/>
                </a:lnTo>
                <a:lnTo>
                  <a:pt x="3176778" y="2282818"/>
                </a:lnTo>
                <a:lnTo>
                  <a:pt x="0" y="2282818"/>
                </a:lnTo>
                <a:close/>
              </a:path>
            </a:pathLst>
          </a:custGeom>
          <a:noFill/>
          <a:extLst>
            <a:ext uri="{909E8E84-426E-40DD-AFC4-6F175D3DCCD1}">
              <a14:hiddenFill xmlns:a14="http://schemas.microsoft.com/office/drawing/2010/main">
                <a:solidFill>
                  <a:srgbClr val="FFFFFF"/>
                </a:solidFill>
              </a14:hiddenFill>
            </a:ext>
          </a:extLst>
        </p:spPr>
      </p:pic>
      <p:pic>
        <p:nvPicPr>
          <p:cNvPr id="7170" name="Picture 2" descr="Image result for williston sea lions swim a thon">
            <a:extLst>
              <a:ext uri="{FF2B5EF4-FFF2-40B4-BE49-F238E27FC236}">
                <a16:creationId xmlns:a16="http://schemas.microsoft.com/office/drawing/2014/main" id="{5B9810C6-3EDE-4F8C-8151-7794615D3B1F}"/>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t="2329" r="-3" b="32993"/>
          <a:stretch/>
        </p:blipFill>
        <p:spPr bwMode="auto">
          <a:xfrm>
            <a:off x="169666" y="2289183"/>
            <a:ext cx="3514822" cy="2273270"/>
          </a:xfrm>
          <a:custGeom>
            <a:avLst/>
            <a:gdLst>
              <a:gd name="connsiteX0" fmla="*/ 338051 w 3514822"/>
              <a:gd name="connsiteY0" fmla="*/ 0 h 2273270"/>
              <a:gd name="connsiteX1" fmla="*/ 3514822 w 3514822"/>
              <a:gd name="connsiteY1" fmla="*/ 0 h 2273270"/>
              <a:gd name="connsiteX2" fmla="*/ 3175264 w 3514822"/>
              <a:gd name="connsiteY2" fmla="*/ 2273270 h 2273270"/>
              <a:gd name="connsiteX3" fmla="*/ 0 w 3514822"/>
              <a:gd name="connsiteY3" fmla="*/ 2273270 h 2273270"/>
            </a:gdLst>
            <a:ahLst/>
            <a:cxnLst>
              <a:cxn ang="0">
                <a:pos x="connsiteX0" y="connsiteY0"/>
              </a:cxn>
              <a:cxn ang="0">
                <a:pos x="connsiteX1" y="connsiteY1"/>
              </a:cxn>
              <a:cxn ang="0">
                <a:pos x="connsiteX2" y="connsiteY2"/>
              </a:cxn>
              <a:cxn ang="0">
                <a:pos x="connsiteX3" y="connsiteY3"/>
              </a:cxn>
            </a:cxnLst>
            <a:rect l="l" t="t" r="r" b="b"/>
            <a:pathLst>
              <a:path w="3514822" h="2273270">
                <a:moveTo>
                  <a:pt x="338051" y="0"/>
                </a:moveTo>
                <a:lnTo>
                  <a:pt x="3514822" y="0"/>
                </a:lnTo>
                <a:lnTo>
                  <a:pt x="3175264" y="2273270"/>
                </a:lnTo>
                <a:lnTo>
                  <a:pt x="0" y="2273270"/>
                </a:lnTo>
                <a:close/>
              </a:path>
            </a:pathLst>
          </a:custGeom>
          <a:noFill/>
          <a:extLst>
            <a:ext uri="{909E8E84-426E-40DD-AFC4-6F175D3DCCD1}">
              <a14:hiddenFill xmlns:a14="http://schemas.microsoft.com/office/drawing/2010/main">
                <a:solidFill>
                  <a:srgbClr val="FFFFFF"/>
                </a:solidFill>
              </a14:hiddenFill>
            </a:ext>
          </a:extLst>
        </p:spPr>
      </p:pic>
      <p:pic>
        <p:nvPicPr>
          <p:cNvPr id="7172" name="Picture 4" descr="Image result for ND LSC">
            <a:extLst>
              <a:ext uri="{FF2B5EF4-FFF2-40B4-BE49-F238E27FC236}">
                <a16:creationId xmlns:a16="http://schemas.microsoft.com/office/drawing/2014/main" id="{0EC06D27-0162-4808-90CF-5E47793FD79A}"/>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t="12018" r="-1" b="-1"/>
          <a:stretch/>
        </p:blipFill>
        <p:spPr bwMode="auto">
          <a:xfrm>
            <a:off x="-10633" y="4565636"/>
            <a:ext cx="3355563" cy="2292364"/>
          </a:xfrm>
          <a:custGeom>
            <a:avLst/>
            <a:gdLst>
              <a:gd name="connsiteX0" fmla="*/ 180299 w 3355563"/>
              <a:gd name="connsiteY0" fmla="*/ 0 h 2292364"/>
              <a:gd name="connsiteX1" fmla="*/ 3355563 w 3355563"/>
              <a:gd name="connsiteY1" fmla="*/ 0 h 2292364"/>
              <a:gd name="connsiteX2" fmla="*/ 3013153 w 3355563"/>
              <a:gd name="connsiteY2" fmla="*/ 2292364 h 2292364"/>
              <a:gd name="connsiteX3" fmla="*/ 0 w 3355563"/>
              <a:gd name="connsiteY3" fmla="*/ 2292364 h 2292364"/>
              <a:gd name="connsiteX4" fmla="*/ 0 w 3355563"/>
              <a:gd name="connsiteY4" fmla="*/ 1212444 h 2292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5563" h="2292364">
                <a:moveTo>
                  <a:pt x="180299" y="0"/>
                </a:moveTo>
                <a:lnTo>
                  <a:pt x="3355563" y="0"/>
                </a:lnTo>
                <a:lnTo>
                  <a:pt x="3013153" y="2292364"/>
                </a:lnTo>
                <a:lnTo>
                  <a:pt x="0" y="2292364"/>
                </a:lnTo>
                <a:lnTo>
                  <a:pt x="0" y="1212444"/>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CE04761-428C-496E-8420-9D936FB537F0}"/>
              </a:ext>
            </a:extLst>
          </p:cNvPr>
          <p:cNvSpPr>
            <a:spLocks noGrp="1"/>
          </p:cNvSpPr>
          <p:nvPr>
            <p:ph idx="1"/>
          </p:nvPr>
        </p:nvSpPr>
        <p:spPr>
          <a:xfrm>
            <a:off x="4159224" y="1786601"/>
            <a:ext cx="6827643" cy="4254762"/>
          </a:xfrm>
        </p:spPr>
        <p:txBody>
          <a:bodyPr>
            <a:noAutofit/>
          </a:bodyPr>
          <a:lstStyle/>
          <a:p>
            <a:pPr>
              <a:lnSpc>
                <a:spcPct val="90000"/>
              </a:lnSpc>
            </a:pPr>
            <a:r>
              <a:rPr lang="en-US" dirty="0"/>
              <a:t>November 4 – First Day of Practice</a:t>
            </a:r>
          </a:p>
          <a:p>
            <a:pPr>
              <a:lnSpc>
                <a:spcPct val="90000"/>
              </a:lnSpc>
            </a:pPr>
            <a:r>
              <a:rPr lang="en-US" dirty="0"/>
              <a:t>November 19</a:t>
            </a:r>
            <a:r>
              <a:rPr lang="en-US" baseline="30000" dirty="0"/>
              <a:t>th</a:t>
            </a:r>
            <a:r>
              <a:rPr lang="en-US" dirty="0"/>
              <a:t> – Orange and Blue Swim Meet</a:t>
            </a:r>
          </a:p>
          <a:p>
            <a:pPr>
              <a:lnSpc>
                <a:spcPct val="90000"/>
              </a:lnSpc>
            </a:pPr>
            <a:r>
              <a:rPr lang="en-US" dirty="0"/>
              <a:t>November 11</a:t>
            </a:r>
            <a:r>
              <a:rPr lang="en-US" baseline="30000" dirty="0"/>
              <a:t>th</a:t>
            </a:r>
            <a:r>
              <a:rPr lang="en-US" dirty="0"/>
              <a:t> – No Practice</a:t>
            </a:r>
          </a:p>
          <a:p>
            <a:pPr>
              <a:lnSpc>
                <a:spcPct val="90000"/>
              </a:lnSpc>
            </a:pPr>
            <a:r>
              <a:rPr lang="en-US" dirty="0"/>
              <a:t>November 22 and 23 – Fitter and Faster Swim Clinic</a:t>
            </a:r>
          </a:p>
          <a:p>
            <a:pPr>
              <a:lnSpc>
                <a:spcPct val="90000"/>
              </a:lnSpc>
            </a:pPr>
            <a:r>
              <a:rPr lang="en-US" dirty="0"/>
              <a:t>November 27</a:t>
            </a:r>
            <a:r>
              <a:rPr lang="en-US" baseline="30000" dirty="0"/>
              <a:t>th</a:t>
            </a:r>
            <a:r>
              <a:rPr lang="en-US" dirty="0"/>
              <a:t> – 29</a:t>
            </a:r>
            <a:r>
              <a:rPr lang="en-US" baseline="30000" dirty="0"/>
              <a:t>th</a:t>
            </a:r>
            <a:r>
              <a:rPr lang="en-US" dirty="0"/>
              <a:t> – No Practice</a:t>
            </a:r>
          </a:p>
          <a:p>
            <a:pPr>
              <a:lnSpc>
                <a:spcPct val="90000"/>
              </a:lnSpc>
            </a:pPr>
            <a:r>
              <a:rPr lang="en-US" dirty="0"/>
              <a:t>December 15</a:t>
            </a:r>
            <a:r>
              <a:rPr lang="en-US" baseline="30000" dirty="0"/>
              <a:t>th</a:t>
            </a:r>
            <a:r>
              <a:rPr lang="en-US" dirty="0"/>
              <a:t> – Williston/Minot Dual Meet @ Minot- Magic City Campus</a:t>
            </a:r>
          </a:p>
          <a:p>
            <a:pPr>
              <a:lnSpc>
                <a:spcPct val="90000"/>
              </a:lnSpc>
            </a:pPr>
            <a:r>
              <a:rPr lang="en-US" dirty="0"/>
              <a:t>January – Swim – A - Thon</a:t>
            </a:r>
          </a:p>
          <a:p>
            <a:pPr>
              <a:lnSpc>
                <a:spcPct val="90000"/>
              </a:lnSpc>
            </a:pPr>
            <a:r>
              <a:rPr lang="en-US" dirty="0"/>
              <a:t>March 12</a:t>
            </a:r>
            <a:r>
              <a:rPr lang="en-US" baseline="30000" dirty="0"/>
              <a:t>th</a:t>
            </a:r>
            <a:r>
              <a:rPr lang="en-US" dirty="0"/>
              <a:t> – 15</a:t>
            </a:r>
            <a:r>
              <a:rPr lang="en-US" baseline="30000" dirty="0"/>
              <a:t>th</a:t>
            </a:r>
            <a:r>
              <a:rPr lang="en-US" dirty="0"/>
              <a:t> – Sectionals </a:t>
            </a:r>
          </a:p>
          <a:p>
            <a:pPr>
              <a:lnSpc>
                <a:spcPct val="90000"/>
              </a:lnSpc>
            </a:pPr>
            <a:r>
              <a:rPr lang="en-US" dirty="0"/>
              <a:t>March 19</a:t>
            </a:r>
            <a:r>
              <a:rPr lang="en-US" baseline="30000" dirty="0"/>
              <a:t>th</a:t>
            </a:r>
            <a:r>
              <a:rPr lang="en-US" dirty="0"/>
              <a:t> – 22</a:t>
            </a:r>
            <a:r>
              <a:rPr lang="en-US" baseline="30000" dirty="0"/>
              <a:t>nd</a:t>
            </a:r>
            <a:r>
              <a:rPr lang="en-US" dirty="0"/>
              <a:t> – ND SC State Championships </a:t>
            </a:r>
          </a:p>
          <a:p>
            <a:pPr>
              <a:lnSpc>
                <a:spcPct val="90000"/>
              </a:lnSpc>
            </a:pPr>
            <a:endParaRPr lang="en-US" dirty="0"/>
          </a:p>
          <a:p>
            <a:pPr marL="0" indent="0" algn="ctr">
              <a:lnSpc>
                <a:spcPct val="90000"/>
              </a:lnSpc>
              <a:buNone/>
            </a:pPr>
            <a:r>
              <a:rPr lang="en-US" dirty="0"/>
              <a:t>Full Meet Schedule is on the Website</a:t>
            </a:r>
          </a:p>
          <a:p>
            <a:pPr marL="0" indent="0" algn="ctr">
              <a:lnSpc>
                <a:spcPct val="90000"/>
              </a:lnSpc>
              <a:buNone/>
            </a:pPr>
            <a:r>
              <a:rPr lang="en-US" dirty="0"/>
              <a:t>www.willistonsealions.com</a:t>
            </a:r>
          </a:p>
        </p:txBody>
      </p:sp>
    </p:spTree>
    <p:extLst>
      <p:ext uri="{BB962C8B-B14F-4D97-AF65-F5344CB8AC3E}">
        <p14:creationId xmlns:p14="http://schemas.microsoft.com/office/powerpoint/2010/main" val="32535331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52F54-70FF-4077-B9F6-137EF6505021}"/>
              </a:ext>
            </a:extLst>
          </p:cNvPr>
          <p:cNvSpPr>
            <a:spLocks noGrp="1"/>
          </p:cNvSpPr>
          <p:nvPr>
            <p:ph type="title"/>
          </p:nvPr>
        </p:nvSpPr>
        <p:spPr>
          <a:xfrm>
            <a:off x="677333" y="609600"/>
            <a:ext cx="9352931" cy="1320800"/>
          </a:xfrm>
        </p:spPr>
        <p:txBody>
          <a:bodyPr>
            <a:normAutofit/>
          </a:bodyPr>
          <a:lstStyle/>
          <a:p>
            <a:r>
              <a:rPr lang="en-US" sz="3600" dirty="0"/>
              <a:t>Team Unify, Deck Pass, IMR/IMX, Safe Sport</a:t>
            </a:r>
          </a:p>
        </p:txBody>
      </p:sp>
      <p:pic>
        <p:nvPicPr>
          <p:cNvPr id="8196" name="Picture 4" descr="Image result for safe sport usa swimming">
            <a:extLst>
              <a:ext uri="{FF2B5EF4-FFF2-40B4-BE49-F238E27FC236}">
                <a16:creationId xmlns:a16="http://schemas.microsoft.com/office/drawing/2014/main" id="{347C3B1B-665C-45F0-92FC-4DB17F6A5CF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62198" y="2156359"/>
            <a:ext cx="1826550" cy="182655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Image result for imx usa swimming">
            <a:extLst>
              <a:ext uri="{FF2B5EF4-FFF2-40B4-BE49-F238E27FC236}">
                <a16:creationId xmlns:a16="http://schemas.microsoft.com/office/drawing/2014/main" id="{E542855C-DF2D-4507-A04A-E2D7395DE8A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98128" y="2335902"/>
            <a:ext cx="2596283" cy="1467464"/>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Image result for deck pass usa swimming">
            <a:extLst>
              <a:ext uri="{FF2B5EF4-FFF2-40B4-BE49-F238E27FC236}">
                <a16:creationId xmlns:a16="http://schemas.microsoft.com/office/drawing/2014/main" id="{3C7803C3-43A7-42C2-B053-839617F7D1B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62198" y="4214812"/>
            <a:ext cx="1826550" cy="182655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F3E1C90-CA75-42B6-9714-F1FE4A70EFEB}"/>
              </a:ext>
            </a:extLst>
          </p:cNvPr>
          <p:cNvSpPr>
            <a:spLocks noGrp="1"/>
          </p:cNvSpPr>
          <p:nvPr>
            <p:ph idx="1"/>
          </p:nvPr>
        </p:nvSpPr>
        <p:spPr>
          <a:xfrm>
            <a:off x="6329362" y="1814732"/>
            <a:ext cx="5185304" cy="4433667"/>
          </a:xfrm>
        </p:spPr>
        <p:txBody>
          <a:bodyPr>
            <a:normAutofit/>
          </a:bodyPr>
          <a:lstStyle/>
          <a:p>
            <a:r>
              <a:rPr lang="en-US" sz="2400" dirty="0"/>
              <a:t>Team Unify is our team website.  </a:t>
            </a:r>
            <a:r>
              <a:rPr lang="en-US" sz="2400" dirty="0">
                <a:hlinkClick r:id="rId5"/>
              </a:rPr>
              <a:t>www.willistonsealions.com</a:t>
            </a:r>
            <a:endParaRPr lang="en-US" sz="2400" dirty="0"/>
          </a:p>
          <a:p>
            <a:pPr lvl="1"/>
            <a:r>
              <a:rPr lang="en-US" sz="2400" dirty="0"/>
              <a:t>Team Events</a:t>
            </a:r>
          </a:p>
          <a:p>
            <a:pPr lvl="1"/>
            <a:r>
              <a:rPr lang="en-US" sz="2400" dirty="0"/>
              <a:t>Team Newsletter</a:t>
            </a:r>
          </a:p>
          <a:p>
            <a:pPr lvl="1"/>
            <a:r>
              <a:rPr lang="en-US" sz="2400" dirty="0"/>
              <a:t>Swim Gear and Fan Gear</a:t>
            </a:r>
          </a:p>
          <a:p>
            <a:pPr lvl="1"/>
            <a:r>
              <a:rPr lang="en-US" sz="2400" dirty="0"/>
              <a:t>Volunteer Opportunities</a:t>
            </a:r>
          </a:p>
          <a:p>
            <a:pPr lvl="1"/>
            <a:r>
              <a:rPr lang="en-US" sz="2400" dirty="0" err="1"/>
              <a:t>Deckpass</a:t>
            </a:r>
            <a:endParaRPr lang="en-US" sz="2400" dirty="0"/>
          </a:p>
          <a:p>
            <a:pPr lvl="2"/>
            <a:r>
              <a:rPr lang="en-US" sz="2400" dirty="0"/>
              <a:t>IMX/IMR</a:t>
            </a:r>
          </a:p>
          <a:p>
            <a:pPr lvl="2"/>
            <a:r>
              <a:rPr lang="en-US" sz="2400" dirty="0"/>
              <a:t>Safe Sport</a:t>
            </a:r>
          </a:p>
          <a:p>
            <a:endParaRPr lang="en-US" sz="1500" dirty="0"/>
          </a:p>
        </p:txBody>
      </p:sp>
      <p:pic>
        <p:nvPicPr>
          <p:cNvPr id="8198" name="Picture 6" descr="Image result for imx usa swimming">
            <a:extLst>
              <a:ext uri="{FF2B5EF4-FFF2-40B4-BE49-F238E27FC236}">
                <a16:creationId xmlns:a16="http://schemas.microsoft.com/office/drawing/2014/main" id="{0BB70ED3-B905-46F3-A4FF-585A217B64B6}"/>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502214" y="4600717"/>
            <a:ext cx="2596283" cy="1054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8501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3830E-FF3E-41C0-830F-5F3FAE7168CC}"/>
              </a:ext>
            </a:extLst>
          </p:cNvPr>
          <p:cNvSpPr>
            <a:spLocks noGrp="1"/>
          </p:cNvSpPr>
          <p:nvPr>
            <p:ph type="title"/>
          </p:nvPr>
        </p:nvSpPr>
        <p:spPr>
          <a:xfrm>
            <a:off x="6343484" y="609600"/>
            <a:ext cx="4643384" cy="1320800"/>
          </a:xfrm>
        </p:spPr>
        <p:txBody>
          <a:bodyPr anchor="ctr">
            <a:normAutofit/>
          </a:bodyPr>
          <a:lstStyle/>
          <a:p>
            <a:pPr algn="ctr">
              <a:lnSpc>
                <a:spcPct val="90000"/>
              </a:lnSpc>
            </a:pPr>
            <a:r>
              <a:rPr lang="en-US" sz="2800" dirty="0">
                <a:solidFill>
                  <a:schemeClr val="tx1"/>
                </a:solidFill>
              </a:rPr>
              <a:t>Communications and </a:t>
            </a:r>
            <a:br>
              <a:rPr lang="en-US" sz="2800" dirty="0">
                <a:solidFill>
                  <a:schemeClr val="tx1"/>
                </a:solidFill>
              </a:rPr>
            </a:br>
            <a:r>
              <a:rPr lang="en-US" sz="2800" dirty="0">
                <a:solidFill>
                  <a:schemeClr val="tx1"/>
                </a:solidFill>
              </a:rPr>
              <a:t>Meet Results</a:t>
            </a:r>
          </a:p>
        </p:txBody>
      </p:sp>
      <p:pic>
        <p:nvPicPr>
          <p:cNvPr id="1030" name="Picture 6" descr="Image result for team unify logo">
            <a:extLst>
              <a:ext uri="{FF2B5EF4-FFF2-40B4-BE49-F238E27FC236}">
                <a16:creationId xmlns:a16="http://schemas.microsoft.com/office/drawing/2014/main" id="{0E986490-396A-4E3D-A87D-C0A5E17FB46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7333" y="1330554"/>
            <a:ext cx="2596281" cy="11596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meet mobile">
            <a:extLst>
              <a:ext uri="{FF2B5EF4-FFF2-40B4-BE49-F238E27FC236}">
                <a16:creationId xmlns:a16="http://schemas.microsoft.com/office/drawing/2014/main" id="{44A00A44-4882-4E0D-8E65-2EEAC4D1762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02213" y="612249"/>
            <a:ext cx="2596281" cy="259628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crew app">
            <a:extLst>
              <a:ext uri="{FF2B5EF4-FFF2-40B4-BE49-F238E27FC236}">
                <a16:creationId xmlns:a16="http://schemas.microsoft.com/office/drawing/2014/main" id="{C71CFB1A-7152-4098-8D87-0E8C2533AF9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77326" y="3441108"/>
            <a:ext cx="2596283" cy="259628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C484750-B8C5-4CCC-8928-780A9F4D870E}"/>
              </a:ext>
            </a:extLst>
          </p:cNvPr>
          <p:cNvSpPr>
            <a:spLocks noGrp="1"/>
          </p:cNvSpPr>
          <p:nvPr>
            <p:ph idx="1"/>
          </p:nvPr>
        </p:nvSpPr>
        <p:spPr>
          <a:xfrm>
            <a:off x="6343484" y="2160589"/>
            <a:ext cx="2930517" cy="3880773"/>
          </a:xfrm>
        </p:spPr>
        <p:txBody>
          <a:bodyPr>
            <a:normAutofit/>
          </a:bodyPr>
          <a:lstStyle/>
          <a:p>
            <a:r>
              <a:rPr lang="en-US" sz="3200" dirty="0"/>
              <a:t>Email</a:t>
            </a:r>
          </a:p>
          <a:p>
            <a:r>
              <a:rPr lang="en-US" sz="3200" dirty="0"/>
              <a:t>Facebook</a:t>
            </a:r>
          </a:p>
          <a:p>
            <a:r>
              <a:rPr lang="en-US" sz="3200" dirty="0"/>
              <a:t>Crew App </a:t>
            </a:r>
          </a:p>
          <a:p>
            <a:r>
              <a:rPr lang="en-US" sz="3200" dirty="0"/>
              <a:t>Team Unify</a:t>
            </a:r>
          </a:p>
          <a:p>
            <a:r>
              <a:rPr lang="en-US" sz="3200" dirty="0"/>
              <a:t>Meet Mobile</a:t>
            </a:r>
          </a:p>
        </p:txBody>
      </p:sp>
      <p:pic>
        <p:nvPicPr>
          <p:cNvPr id="1028" name="Picture 4" descr="Image result for facebook">
            <a:extLst>
              <a:ext uri="{FF2B5EF4-FFF2-40B4-BE49-F238E27FC236}">
                <a16:creationId xmlns:a16="http://schemas.microsoft.com/office/drawing/2014/main" id="{EE440B69-FD5D-472B-A472-840A91A8A1CC}"/>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02212" y="3441108"/>
            <a:ext cx="2596283" cy="2596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9232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1D623-0760-4CAC-BAC3-B3E6BCD6A03B}"/>
              </a:ext>
            </a:extLst>
          </p:cNvPr>
          <p:cNvSpPr>
            <a:spLocks noGrp="1"/>
          </p:cNvSpPr>
          <p:nvPr>
            <p:ph type="title"/>
          </p:nvPr>
        </p:nvSpPr>
        <p:spPr>
          <a:xfrm>
            <a:off x="675065" y="609600"/>
            <a:ext cx="2930518" cy="1320800"/>
          </a:xfrm>
        </p:spPr>
        <p:txBody>
          <a:bodyPr anchor="ctr">
            <a:normAutofit/>
          </a:bodyPr>
          <a:lstStyle/>
          <a:p>
            <a:pPr algn="ctr">
              <a:lnSpc>
                <a:spcPct val="90000"/>
              </a:lnSpc>
            </a:pPr>
            <a:r>
              <a:rPr lang="en-US" sz="3100" dirty="0">
                <a:solidFill>
                  <a:schemeClr val="tx1"/>
                </a:solidFill>
              </a:rPr>
              <a:t>Swim Gear/</a:t>
            </a:r>
            <a:br>
              <a:rPr lang="en-US" sz="3100" dirty="0">
                <a:solidFill>
                  <a:schemeClr val="tx1"/>
                </a:solidFill>
              </a:rPr>
            </a:br>
            <a:r>
              <a:rPr lang="en-US" sz="3100" dirty="0">
                <a:solidFill>
                  <a:schemeClr val="tx1"/>
                </a:solidFill>
              </a:rPr>
              <a:t>Fan Gear</a:t>
            </a:r>
          </a:p>
        </p:txBody>
      </p:sp>
      <p:sp>
        <p:nvSpPr>
          <p:cNvPr id="3" name="Content Placeholder 2">
            <a:extLst>
              <a:ext uri="{FF2B5EF4-FFF2-40B4-BE49-F238E27FC236}">
                <a16:creationId xmlns:a16="http://schemas.microsoft.com/office/drawing/2014/main" id="{4BB38F12-F930-4670-B232-8F26E1596FAB}"/>
              </a:ext>
            </a:extLst>
          </p:cNvPr>
          <p:cNvSpPr>
            <a:spLocks noGrp="1"/>
          </p:cNvSpPr>
          <p:nvPr>
            <p:ph idx="1"/>
          </p:nvPr>
        </p:nvSpPr>
        <p:spPr>
          <a:xfrm>
            <a:off x="677330" y="2160589"/>
            <a:ext cx="3782128" cy="3880773"/>
          </a:xfrm>
        </p:spPr>
        <p:txBody>
          <a:bodyPr>
            <a:normAutofit/>
          </a:bodyPr>
          <a:lstStyle/>
          <a:p>
            <a:r>
              <a:rPr lang="en-US" sz="3600" dirty="0"/>
              <a:t>Elsmore Swim</a:t>
            </a:r>
          </a:p>
          <a:p>
            <a:r>
              <a:rPr lang="en-US" sz="3600" dirty="0"/>
              <a:t>Squad Locker</a:t>
            </a:r>
          </a:p>
          <a:p>
            <a:r>
              <a:rPr lang="en-US" sz="3600" dirty="0"/>
              <a:t>Speedo </a:t>
            </a:r>
          </a:p>
        </p:txBody>
      </p:sp>
      <p:pic>
        <p:nvPicPr>
          <p:cNvPr id="2052" name="Picture 4" descr="Image result for squadlocker">
            <a:extLst>
              <a:ext uri="{FF2B5EF4-FFF2-40B4-BE49-F238E27FC236}">
                <a16:creationId xmlns:a16="http://schemas.microsoft.com/office/drawing/2014/main" id="{8391678F-F27E-4171-9FCF-C6193B9EEB4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44376" y="1324865"/>
            <a:ext cx="2596281" cy="121107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speedo logo">
            <a:extLst>
              <a:ext uri="{FF2B5EF4-FFF2-40B4-BE49-F238E27FC236}">
                <a16:creationId xmlns:a16="http://schemas.microsoft.com/office/drawing/2014/main" id="{8D9BBF97-D682-4494-BC2C-9BA8F3BA458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975860" y="1055386"/>
            <a:ext cx="2596281" cy="132410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elsmore swim shop">
            <a:extLst>
              <a:ext uri="{FF2B5EF4-FFF2-40B4-BE49-F238E27FC236}">
                <a16:creationId xmlns:a16="http://schemas.microsoft.com/office/drawing/2014/main" id="{65B8BF75-9FD5-4195-AC56-DACCB7EC606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021963" y="3718007"/>
            <a:ext cx="5421162" cy="2323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2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D7F9F-6753-45F9-B9AC-6A698262087D}"/>
              </a:ext>
            </a:extLst>
          </p:cNvPr>
          <p:cNvSpPr>
            <a:spLocks noGrp="1"/>
          </p:cNvSpPr>
          <p:nvPr>
            <p:ph type="title"/>
          </p:nvPr>
        </p:nvSpPr>
        <p:spPr/>
        <p:txBody>
          <a:bodyPr/>
          <a:lstStyle/>
          <a:p>
            <a:r>
              <a:rPr lang="en-US" dirty="0"/>
              <a:t>Thank you to our Sponsors</a:t>
            </a:r>
          </a:p>
        </p:txBody>
      </p:sp>
      <p:pic>
        <p:nvPicPr>
          <p:cNvPr id="3074" name="Picture 2" descr="Image result for dakota prints williston nd">
            <a:extLst>
              <a:ext uri="{FF2B5EF4-FFF2-40B4-BE49-F238E27FC236}">
                <a16:creationId xmlns:a16="http://schemas.microsoft.com/office/drawing/2014/main" id="{3CAD93A9-74FA-4C15-9E8C-22EF289FAE1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7334" y="2276475"/>
            <a:ext cx="3429000" cy="1152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3044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5" name="Rectangle 14">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1"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Shape 30">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B90F188-A2C6-40A4-AAAB-1BE6314CD8B8}"/>
              </a:ext>
            </a:extLst>
          </p:cNvPr>
          <p:cNvSpPr>
            <a:spLocks noGrp="1"/>
          </p:cNvSpPr>
          <p:nvPr>
            <p:ph type="title"/>
          </p:nvPr>
        </p:nvSpPr>
        <p:spPr>
          <a:xfrm>
            <a:off x="7181723" y="609600"/>
            <a:ext cx="4512989" cy="2227730"/>
          </a:xfrm>
        </p:spPr>
        <p:txBody>
          <a:bodyPr anchor="ctr">
            <a:normAutofit/>
          </a:bodyPr>
          <a:lstStyle/>
          <a:p>
            <a:r>
              <a:rPr lang="en-US">
                <a:solidFill>
                  <a:srgbClr val="FFFFFF"/>
                </a:solidFill>
              </a:rPr>
              <a:t>EJ Hagan Pool</a:t>
            </a:r>
          </a:p>
        </p:txBody>
      </p:sp>
      <p:pic>
        <p:nvPicPr>
          <p:cNvPr id="4" name="Content Placeholder 3" descr="A picture containing text, photo, man, people&#10;&#10;Description automatically generated">
            <a:extLst>
              <a:ext uri="{FF2B5EF4-FFF2-40B4-BE49-F238E27FC236}">
                <a16:creationId xmlns:a16="http://schemas.microsoft.com/office/drawing/2014/main" id="{54A74C1E-C75C-4028-99E1-3CB3BF1DFDE9}"/>
              </a:ext>
            </a:extLst>
          </p:cNvPr>
          <p:cNvPicPr>
            <a:picLocks noChangeAspect="1"/>
          </p:cNvPicPr>
          <p:nvPr/>
        </p:nvPicPr>
        <p:blipFill rotWithShape="1">
          <a:blip r:embed="rId2"/>
          <a:srcRect t="7333" r="3" b="3"/>
          <a:stretch/>
        </p:blipFill>
        <p:spPr>
          <a:xfrm>
            <a:off x="757251" y="2093012"/>
            <a:ext cx="3856774" cy="2760875"/>
          </a:xfrm>
          <a:prstGeom prst="rect">
            <a:avLst/>
          </a:prstGeom>
        </p:spPr>
      </p:pic>
      <p:sp>
        <p:nvSpPr>
          <p:cNvPr id="8" name="Content Placeholder 7">
            <a:extLst>
              <a:ext uri="{FF2B5EF4-FFF2-40B4-BE49-F238E27FC236}">
                <a16:creationId xmlns:a16="http://schemas.microsoft.com/office/drawing/2014/main" id="{0054D923-C244-4DDD-8973-477880D12EB5}"/>
              </a:ext>
            </a:extLst>
          </p:cNvPr>
          <p:cNvSpPr>
            <a:spLocks noGrp="1"/>
          </p:cNvSpPr>
          <p:nvPr>
            <p:ph idx="1"/>
          </p:nvPr>
        </p:nvSpPr>
        <p:spPr>
          <a:xfrm>
            <a:off x="7181725" y="2837329"/>
            <a:ext cx="4512988" cy="3317938"/>
          </a:xfrm>
        </p:spPr>
        <p:txBody>
          <a:bodyPr anchor="t">
            <a:normAutofit/>
          </a:bodyPr>
          <a:lstStyle/>
          <a:p>
            <a:pPr>
              <a:lnSpc>
                <a:spcPct val="90000"/>
              </a:lnSpc>
            </a:pPr>
            <a:r>
              <a:rPr lang="en-US" sz="1500" dirty="0">
                <a:solidFill>
                  <a:srgbClr val="FFFFFF"/>
                </a:solidFill>
              </a:rPr>
              <a:t>The EJ Hagan Pool was completed in 1969</a:t>
            </a:r>
          </a:p>
          <a:p>
            <a:pPr>
              <a:lnSpc>
                <a:spcPct val="90000"/>
              </a:lnSpc>
            </a:pPr>
            <a:r>
              <a:rPr lang="en-US" sz="1500" dirty="0">
                <a:solidFill>
                  <a:srgbClr val="FFFFFF"/>
                </a:solidFill>
              </a:rPr>
              <a:t>EJ Hagan was a Doctor and also president of the Park Board</a:t>
            </a:r>
          </a:p>
          <a:p>
            <a:pPr>
              <a:lnSpc>
                <a:spcPct val="90000"/>
              </a:lnSpc>
            </a:pPr>
            <a:r>
              <a:rPr lang="en-US" sz="1500" dirty="0">
                <a:solidFill>
                  <a:srgbClr val="FFFFFF"/>
                </a:solidFill>
              </a:rPr>
              <a:t>EJ was passionate about swimming and was instrumental in getting the indoor pool built</a:t>
            </a:r>
          </a:p>
          <a:p>
            <a:pPr>
              <a:lnSpc>
                <a:spcPct val="90000"/>
              </a:lnSpc>
            </a:pPr>
            <a:r>
              <a:rPr lang="en-US" sz="1500" dirty="0">
                <a:solidFill>
                  <a:srgbClr val="FFFFFF"/>
                </a:solidFill>
              </a:rPr>
              <a:t>EJ was also the driving force behind all school age children being required to take swimming lessons, as he felt it was a safety issue</a:t>
            </a:r>
          </a:p>
          <a:p>
            <a:pPr>
              <a:lnSpc>
                <a:spcPct val="90000"/>
              </a:lnSpc>
            </a:pPr>
            <a:r>
              <a:rPr lang="en-US" sz="1500" dirty="0">
                <a:solidFill>
                  <a:srgbClr val="FFFFFF"/>
                </a:solidFill>
              </a:rPr>
              <a:t>The Williston Swim Team was funded by donations and the Williston School District until 1989</a:t>
            </a:r>
          </a:p>
        </p:txBody>
      </p:sp>
    </p:spTree>
    <p:extLst>
      <p:ext uri="{BB962C8B-B14F-4D97-AF65-F5344CB8AC3E}">
        <p14:creationId xmlns:p14="http://schemas.microsoft.com/office/powerpoint/2010/main" val="2899402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B71F80-1F92-4074-84D9-16A062B21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6F3793-6BAC-4591-8D67-D19EC1E95B3D}"/>
              </a:ext>
            </a:extLst>
          </p:cNvPr>
          <p:cNvSpPr>
            <a:spLocks noGrp="1"/>
          </p:cNvSpPr>
          <p:nvPr>
            <p:ph type="title"/>
          </p:nvPr>
        </p:nvSpPr>
        <p:spPr>
          <a:xfrm>
            <a:off x="1286933" y="609600"/>
            <a:ext cx="10197494" cy="1099457"/>
          </a:xfrm>
        </p:spPr>
        <p:txBody>
          <a:bodyPr>
            <a:normAutofit/>
          </a:bodyPr>
          <a:lstStyle/>
          <a:p>
            <a:r>
              <a:rPr lang="en-US" dirty="0"/>
              <a:t>Williston Swim Team to Williston Sea Lions</a:t>
            </a:r>
          </a:p>
        </p:txBody>
      </p:sp>
      <p:sp>
        <p:nvSpPr>
          <p:cNvPr id="12" name="Isosceles Triangle 11">
            <a:extLst>
              <a:ext uri="{FF2B5EF4-FFF2-40B4-BE49-F238E27FC236}">
                <a16:creationId xmlns:a16="http://schemas.microsoft.com/office/drawing/2014/main" id="{7209C9DA-6E0D-46D9-8275-C52222D8C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3EB57A4D-E0D0-46DA-B339-F24CA46FA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4B6594C4-9E20-4B40-849D-7FEDEA3E9529}"/>
              </a:ext>
            </a:extLst>
          </p:cNvPr>
          <p:cNvGraphicFramePr>
            <a:graphicFrameLocks noGrp="1"/>
          </p:cNvGraphicFramePr>
          <p:nvPr>
            <p:ph idx="1"/>
            <p:extLst>
              <p:ext uri="{D42A27DB-BD31-4B8C-83A1-F6EECF244321}">
                <p14:modId xmlns:p14="http://schemas.microsoft.com/office/powerpoint/2010/main" val="1290072547"/>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00740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5B71F80-1F92-4074-84D9-16A062B21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6642B113-1F89-4656-992C-BF5420683169}"/>
              </a:ext>
            </a:extLst>
          </p:cNvPr>
          <p:cNvSpPr>
            <a:spLocks noGrp="1"/>
          </p:cNvSpPr>
          <p:nvPr>
            <p:ph type="title"/>
          </p:nvPr>
        </p:nvSpPr>
        <p:spPr>
          <a:xfrm>
            <a:off x="1286933" y="609600"/>
            <a:ext cx="10197494" cy="1099457"/>
          </a:xfrm>
        </p:spPr>
        <p:txBody>
          <a:bodyPr>
            <a:normAutofit/>
          </a:bodyPr>
          <a:lstStyle/>
          <a:p>
            <a:r>
              <a:rPr lang="en-US" dirty="0"/>
              <a:t>Club Accomplishments Since 2016</a:t>
            </a:r>
          </a:p>
        </p:txBody>
      </p:sp>
      <p:sp>
        <p:nvSpPr>
          <p:cNvPr id="14" name="Isosceles Triangle 13">
            <a:extLst>
              <a:ext uri="{FF2B5EF4-FFF2-40B4-BE49-F238E27FC236}">
                <a16:creationId xmlns:a16="http://schemas.microsoft.com/office/drawing/2014/main" id="{7209C9DA-6E0D-46D9-8275-C52222D8C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3EB57A4D-E0D0-46DA-B339-F24CA46FA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7" name="Content Placeholder 2">
            <a:extLst>
              <a:ext uri="{FF2B5EF4-FFF2-40B4-BE49-F238E27FC236}">
                <a16:creationId xmlns:a16="http://schemas.microsoft.com/office/drawing/2014/main" id="{7617BB33-007C-4FBD-B17D-931C50DFDF06}"/>
              </a:ext>
            </a:extLst>
          </p:cNvPr>
          <p:cNvGraphicFramePr>
            <a:graphicFrameLocks noGrp="1"/>
          </p:cNvGraphicFramePr>
          <p:nvPr>
            <p:ph idx="1"/>
            <p:extLst>
              <p:ext uri="{D42A27DB-BD31-4B8C-83A1-F6EECF244321}">
                <p14:modId xmlns:p14="http://schemas.microsoft.com/office/powerpoint/2010/main" val="1214090691"/>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968626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B71F80-1F92-4074-84D9-16A062B21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E84A42-D641-4E0E-B60D-026AF7E79F7B}"/>
              </a:ext>
            </a:extLst>
          </p:cNvPr>
          <p:cNvSpPr>
            <a:spLocks noGrp="1"/>
          </p:cNvSpPr>
          <p:nvPr>
            <p:ph type="title"/>
          </p:nvPr>
        </p:nvSpPr>
        <p:spPr>
          <a:xfrm>
            <a:off x="1286933" y="609600"/>
            <a:ext cx="10197494" cy="1099457"/>
          </a:xfrm>
        </p:spPr>
        <p:txBody>
          <a:bodyPr>
            <a:normAutofit/>
          </a:bodyPr>
          <a:lstStyle/>
          <a:p>
            <a:r>
              <a:rPr lang="en-US" dirty="0"/>
              <a:t>Club Business Achievements</a:t>
            </a:r>
          </a:p>
        </p:txBody>
      </p:sp>
      <p:sp>
        <p:nvSpPr>
          <p:cNvPr id="12" name="Isosceles Triangle 11">
            <a:extLst>
              <a:ext uri="{FF2B5EF4-FFF2-40B4-BE49-F238E27FC236}">
                <a16:creationId xmlns:a16="http://schemas.microsoft.com/office/drawing/2014/main" id="{7209C9DA-6E0D-46D9-8275-C52222D8C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3EB57A4D-E0D0-46DA-B339-F24CA46FA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9E660D44-0599-4FAF-9608-D471AB88022E}"/>
              </a:ext>
            </a:extLst>
          </p:cNvPr>
          <p:cNvGraphicFramePr>
            <a:graphicFrameLocks noGrp="1"/>
          </p:cNvGraphicFramePr>
          <p:nvPr>
            <p:ph idx="1"/>
            <p:extLst>
              <p:ext uri="{D42A27DB-BD31-4B8C-83A1-F6EECF244321}">
                <p14:modId xmlns:p14="http://schemas.microsoft.com/office/powerpoint/2010/main" val="22919942"/>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71513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3659D-1E09-475A-A12D-BFB5AD8905EC}"/>
              </a:ext>
            </a:extLst>
          </p:cNvPr>
          <p:cNvSpPr>
            <a:spLocks noGrp="1"/>
          </p:cNvSpPr>
          <p:nvPr>
            <p:ph type="title"/>
          </p:nvPr>
        </p:nvSpPr>
        <p:spPr/>
        <p:txBody>
          <a:bodyPr/>
          <a:lstStyle/>
          <a:p>
            <a:r>
              <a:rPr lang="en-US" dirty="0"/>
              <a:t>Athlete Success	</a:t>
            </a:r>
          </a:p>
        </p:txBody>
      </p:sp>
      <p:pic>
        <p:nvPicPr>
          <p:cNvPr id="4" name="Content Placeholder 3">
            <a:extLst>
              <a:ext uri="{FF2B5EF4-FFF2-40B4-BE49-F238E27FC236}">
                <a16:creationId xmlns:a16="http://schemas.microsoft.com/office/drawing/2014/main" id="{91A2ED95-B175-4DAD-BF42-74FC0B539497}"/>
              </a:ext>
            </a:extLst>
          </p:cNvPr>
          <p:cNvPicPr>
            <a:picLocks noGrp="1" noChangeAspect="1"/>
          </p:cNvPicPr>
          <p:nvPr>
            <p:ph idx="1"/>
          </p:nvPr>
        </p:nvPicPr>
        <p:blipFill>
          <a:blip r:embed="rId2"/>
          <a:stretch>
            <a:fillRect/>
          </a:stretch>
        </p:blipFill>
        <p:spPr>
          <a:xfrm>
            <a:off x="506412" y="4429023"/>
            <a:ext cx="9170987" cy="1612900"/>
          </a:xfrm>
          <a:prstGeom prst="rect">
            <a:avLst/>
          </a:prstGeom>
        </p:spPr>
      </p:pic>
      <p:pic>
        <p:nvPicPr>
          <p:cNvPr id="8" name="Picture 7" descr="A picture containing man, young, people, doing&#10;&#10;Description automatically generated">
            <a:extLst>
              <a:ext uri="{FF2B5EF4-FFF2-40B4-BE49-F238E27FC236}">
                <a16:creationId xmlns:a16="http://schemas.microsoft.com/office/drawing/2014/main" id="{78BF4D7F-6737-45D8-845D-CE1841CD5EDC}"/>
              </a:ext>
            </a:extLst>
          </p:cNvPr>
          <p:cNvPicPr>
            <a:picLocks noChangeAspect="1"/>
          </p:cNvPicPr>
          <p:nvPr/>
        </p:nvPicPr>
        <p:blipFill>
          <a:blip r:embed="rId3"/>
          <a:stretch>
            <a:fillRect/>
          </a:stretch>
        </p:blipFill>
        <p:spPr>
          <a:xfrm>
            <a:off x="1796256" y="1270000"/>
            <a:ext cx="6591300" cy="3305073"/>
          </a:xfrm>
          <a:prstGeom prst="rect">
            <a:avLst/>
          </a:prstGeom>
          <a:ln>
            <a:noFill/>
          </a:ln>
          <a:effectLst>
            <a:softEdge rad="342900"/>
          </a:effectLst>
        </p:spPr>
      </p:pic>
    </p:spTree>
    <p:extLst>
      <p:ext uri="{BB962C8B-B14F-4D97-AF65-F5344CB8AC3E}">
        <p14:creationId xmlns:p14="http://schemas.microsoft.com/office/powerpoint/2010/main" val="1483186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6E569-E338-4D23-8DDD-30EFCCCA94CB}"/>
              </a:ext>
            </a:extLst>
          </p:cNvPr>
          <p:cNvSpPr>
            <a:spLocks noGrp="1"/>
          </p:cNvSpPr>
          <p:nvPr>
            <p:ph type="title"/>
          </p:nvPr>
        </p:nvSpPr>
        <p:spPr>
          <a:xfrm>
            <a:off x="4056463" y="609600"/>
            <a:ext cx="5217538" cy="1320800"/>
          </a:xfrm>
        </p:spPr>
        <p:txBody>
          <a:bodyPr>
            <a:normAutofit/>
          </a:bodyPr>
          <a:lstStyle/>
          <a:p>
            <a:r>
              <a:rPr lang="en-US" dirty="0"/>
              <a:t>Championship Meets	</a:t>
            </a:r>
          </a:p>
        </p:txBody>
      </p:sp>
      <p:pic>
        <p:nvPicPr>
          <p:cNvPr id="9" name="Picture 8" descr="A group of people posing for a photo&#10;&#10;Description automatically generated">
            <a:extLst>
              <a:ext uri="{FF2B5EF4-FFF2-40B4-BE49-F238E27FC236}">
                <a16:creationId xmlns:a16="http://schemas.microsoft.com/office/drawing/2014/main" id="{E4040060-5EB9-437B-BCA1-FC13284D3D5B}"/>
              </a:ext>
            </a:extLst>
          </p:cNvPr>
          <p:cNvPicPr>
            <a:picLocks noChangeAspect="1"/>
          </p:cNvPicPr>
          <p:nvPr/>
        </p:nvPicPr>
        <p:blipFill rotWithShape="1">
          <a:blip r:embed="rId2"/>
          <a:srcRect r="2" b="10674"/>
          <a:stretch/>
        </p:blipFill>
        <p:spPr>
          <a:xfrm>
            <a:off x="677333" y="609600"/>
            <a:ext cx="3145536" cy="1657807"/>
          </a:xfrm>
          <a:prstGeom prst="rect">
            <a:avLst/>
          </a:prstGeom>
        </p:spPr>
      </p:pic>
      <p:sp>
        <p:nvSpPr>
          <p:cNvPr id="16" name="Isosceles Triangle 8">
            <a:extLst>
              <a:ext uri="{FF2B5EF4-FFF2-40B4-BE49-F238E27FC236}">
                <a16:creationId xmlns:a16="http://schemas.microsoft.com/office/drawing/2014/main" id="{04DA7304-3398-4873-AB68-C411E03AA7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7" name="Picture 6" descr="A group of people posing for the camera&#10;&#10;Description automatically generated">
            <a:extLst>
              <a:ext uri="{FF2B5EF4-FFF2-40B4-BE49-F238E27FC236}">
                <a16:creationId xmlns:a16="http://schemas.microsoft.com/office/drawing/2014/main" id="{020E4F13-E8E1-4984-ADF9-583F721570F9}"/>
              </a:ext>
            </a:extLst>
          </p:cNvPr>
          <p:cNvPicPr>
            <a:picLocks noChangeAspect="1"/>
          </p:cNvPicPr>
          <p:nvPr/>
        </p:nvPicPr>
        <p:blipFill rotWithShape="1">
          <a:blip r:embed="rId3"/>
          <a:srcRect r="2" b="14305"/>
          <a:stretch/>
        </p:blipFill>
        <p:spPr>
          <a:xfrm>
            <a:off x="677333" y="2496008"/>
            <a:ext cx="3145536" cy="1657807"/>
          </a:xfrm>
          <a:prstGeom prst="rect">
            <a:avLst/>
          </a:prstGeom>
        </p:spPr>
      </p:pic>
      <p:sp>
        <p:nvSpPr>
          <p:cNvPr id="3" name="Content Placeholder 2">
            <a:extLst>
              <a:ext uri="{FF2B5EF4-FFF2-40B4-BE49-F238E27FC236}">
                <a16:creationId xmlns:a16="http://schemas.microsoft.com/office/drawing/2014/main" id="{E378D22A-68B5-4B9C-996A-F4F665023BBD}"/>
              </a:ext>
            </a:extLst>
          </p:cNvPr>
          <p:cNvSpPr>
            <a:spLocks noGrp="1"/>
          </p:cNvSpPr>
          <p:nvPr>
            <p:ph idx="1"/>
          </p:nvPr>
        </p:nvSpPr>
        <p:spPr>
          <a:xfrm>
            <a:off x="4062394" y="1621411"/>
            <a:ext cx="5211607" cy="4419952"/>
          </a:xfrm>
        </p:spPr>
        <p:txBody>
          <a:bodyPr>
            <a:normAutofit/>
          </a:bodyPr>
          <a:lstStyle/>
          <a:p>
            <a:r>
              <a:rPr lang="en-US" dirty="0"/>
              <a:t>Midwest Regional Meet </a:t>
            </a:r>
          </a:p>
          <a:p>
            <a:pPr lvl="1"/>
            <a:r>
              <a:rPr lang="en-US" dirty="0"/>
              <a:t>2018 – Marissa Branham, Savannah Goehring, </a:t>
            </a:r>
            <a:r>
              <a:rPr lang="en-US" dirty="0" err="1"/>
              <a:t>Kolden</a:t>
            </a:r>
            <a:r>
              <a:rPr lang="en-US" dirty="0"/>
              <a:t> Kringen, Caleb Osborn, Reese Holder, Dru Zander, </a:t>
            </a:r>
            <a:r>
              <a:rPr lang="en-US" dirty="0" err="1"/>
              <a:t>Breklyn</a:t>
            </a:r>
            <a:r>
              <a:rPr lang="en-US" dirty="0"/>
              <a:t> Hauge, Maleah Ramsey</a:t>
            </a:r>
          </a:p>
          <a:p>
            <a:pPr lvl="1"/>
            <a:r>
              <a:rPr lang="en-US" dirty="0"/>
              <a:t>2019 – Savannah Goehring, </a:t>
            </a:r>
            <a:r>
              <a:rPr lang="en-US" dirty="0" err="1"/>
              <a:t>Kearyn</a:t>
            </a:r>
            <a:r>
              <a:rPr lang="en-US" dirty="0"/>
              <a:t> Woodward, Lola </a:t>
            </a:r>
            <a:r>
              <a:rPr lang="en-US" dirty="0" err="1"/>
              <a:t>Senderhauf</a:t>
            </a:r>
            <a:r>
              <a:rPr lang="en-US" dirty="0"/>
              <a:t>, </a:t>
            </a:r>
            <a:r>
              <a:rPr lang="en-US" dirty="0" err="1"/>
              <a:t>Kolden</a:t>
            </a:r>
            <a:r>
              <a:rPr lang="en-US" dirty="0"/>
              <a:t> Kringen, Noah Begley, David </a:t>
            </a:r>
            <a:r>
              <a:rPr lang="en-US" dirty="0" err="1"/>
              <a:t>Luthy</a:t>
            </a:r>
            <a:r>
              <a:rPr lang="en-US" dirty="0"/>
              <a:t>, Marissa Branham, Trevin Lounsbury</a:t>
            </a:r>
          </a:p>
          <a:p>
            <a:r>
              <a:rPr lang="en-US" dirty="0"/>
              <a:t>Zones </a:t>
            </a:r>
          </a:p>
          <a:p>
            <a:pPr lvl="1"/>
            <a:r>
              <a:rPr lang="en-US" dirty="0"/>
              <a:t>2018 – Marissa Branham, Gavin </a:t>
            </a:r>
            <a:r>
              <a:rPr lang="en-US" dirty="0" err="1"/>
              <a:t>Baltes</a:t>
            </a:r>
            <a:r>
              <a:rPr lang="en-US" dirty="0"/>
              <a:t>, Camden Ekblad-</a:t>
            </a:r>
            <a:r>
              <a:rPr lang="en-US" dirty="0" err="1"/>
              <a:t>Lundby</a:t>
            </a:r>
            <a:r>
              <a:rPr lang="en-US" dirty="0"/>
              <a:t>, </a:t>
            </a:r>
            <a:r>
              <a:rPr lang="en-US" dirty="0" err="1"/>
              <a:t>Kolden</a:t>
            </a:r>
            <a:r>
              <a:rPr lang="en-US" dirty="0"/>
              <a:t> Kringen</a:t>
            </a:r>
          </a:p>
          <a:p>
            <a:pPr lvl="1"/>
            <a:r>
              <a:rPr lang="en-US" dirty="0"/>
              <a:t>2019 – Trevor </a:t>
            </a:r>
            <a:r>
              <a:rPr lang="en-US" dirty="0" err="1"/>
              <a:t>Baltes</a:t>
            </a:r>
            <a:r>
              <a:rPr lang="en-US" dirty="0"/>
              <a:t>, </a:t>
            </a:r>
            <a:r>
              <a:rPr lang="en-US" dirty="0" err="1"/>
              <a:t>Kambree</a:t>
            </a:r>
            <a:r>
              <a:rPr lang="en-US" dirty="0"/>
              <a:t> Draper, </a:t>
            </a:r>
            <a:r>
              <a:rPr lang="en-US" dirty="0" err="1"/>
              <a:t>Kolden</a:t>
            </a:r>
            <a:r>
              <a:rPr lang="en-US" dirty="0"/>
              <a:t> Kringen </a:t>
            </a:r>
          </a:p>
          <a:p>
            <a:pPr lvl="1"/>
            <a:endParaRPr lang="en-US" dirty="0"/>
          </a:p>
        </p:txBody>
      </p:sp>
      <p:pic>
        <p:nvPicPr>
          <p:cNvPr id="5" name="Picture 4" descr="A group of people posing for the camera&#10;&#10;Description automatically generated">
            <a:extLst>
              <a:ext uri="{FF2B5EF4-FFF2-40B4-BE49-F238E27FC236}">
                <a16:creationId xmlns:a16="http://schemas.microsoft.com/office/drawing/2014/main" id="{E9E82FBA-D8BC-472B-BFC9-F6DEF3BFEBF1}"/>
              </a:ext>
            </a:extLst>
          </p:cNvPr>
          <p:cNvPicPr>
            <a:picLocks noChangeAspect="1"/>
          </p:cNvPicPr>
          <p:nvPr/>
        </p:nvPicPr>
        <p:blipFill rotWithShape="1">
          <a:blip r:embed="rId4"/>
          <a:srcRect t="5941" r="2" b="23789"/>
          <a:stretch/>
        </p:blipFill>
        <p:spPr>
          <a:xfrm>
            <a:off x="677333" y="4383556"/>
            <a:ext cx="3145536" cy="1657807"/>
          </a:xfrm>
          <a:prstGeom prst="rect">
            <a:avLst/>
          </a:prstGeom>
        </p:spPr>
      </p:pic>
    </p:spTree>
    <p:extLst>
      <p:ext uri="{BB962C8B-B14F-4D97-AF65-F5344CB8AC3E}">
        <p14:creationId xmlns:p14="http://schemas.microsoft.com/office/powerpoint/2010/main" val="917178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F8408-59C6-43C7-9465-94DC871CC636}"/>
              </a:ext>
            </a:extLst>
          </p:cNvPr>
          <p:cNvSpPr>
            <a:spLocks noGrp="1"/>
          </p:cNvSpPr>
          <p:nvPr>
            <p:ph type="title"/>
          </p:nvPr>
        </p:nvSpPr>
        <p:spPr>
          <a:xfrm>
            <a:off x="675065" y="609600"/>
            <a:ext cx="2930518" cy="1320800"/>
          </a:xfrm>
        </p:spPr>
        <p:txBody>
          <a:bodyPr anchor="ctr">
            <a:normAutofit/>
          </a:bodyPr>
          <a:lstStyle/>
          <a:p>
            <a:pPr>
              <a:lnSpc>
                <a:spcPct val="90000"/>
              </a:lnSpc>
            </a:pPr>
            <a:r>
              <a:rPr lang="en-US" sz="2800"/>
              <a:t>Future Goals and Strategic Objectives</a:t>
            </a:r>
          </a:p>
        </p:txBody>
      </p:sp>
      <p:sp>
        <p:nvSpPr>
          <p:cNvPr id="3" name="Content Placeholder 2">
            <a:extLst>
              <a:ext uri="{FF2B5EF4-FFF2-40B4-BE49-F238E27FC236}">
                <a16:creationId xmlns:a16="http://schemas.microsoft.com/office/drawing/2014/main" id="{D9DCE7A9-DD62-4AAA-ACE2-A4D4282534D3}"/>
              </a:ext>
            </a:extLst>
          </p:cNvPr>
          <p:cNvSpPr>
            <a:spLocks noGrp="1"/>
          </p:cNvSpPr>
          <p:nvPr>
            <p:ph idx="1"/>
          </p:nvPr>
        </p:nvSpPr>
        <p:spPr>
          <a:xfrm>
            <a:off x="671361" y="2160589"/>
            <a:ext cx="2930517" cy="3880773"/>
          </a:xfrm>
        </p:spPr>
        <p:txBody>
          <a:bodyPr>
            <a:normAutofit/>
          </a:bodyPr>
          <a:lstStyle/>
          <a:p>
            <a:r>
              <a:rPr lang="en-US" dirty="0"/>
              <a:t>Achieve Level 2 Club Recognition</a:t>
            </a:r>
          </a:p>
          <a:p>
            <a:r>
              <a:rPr lang="en-US" dirty="0"/>
              <a:t>Full-Time Head Coach</a:t>
            </a:r>
          </a:p>
          <a:p>
            <a:r>
              <a:rPr lang="en-US" dirty="0"/>
              <a:t>Develop the Dryland Program</a:t>
            </a:r>
          </a:p>
          <a:p>
            <a:r>
              <a:rPr lang="en-US" dirty="0"/>
              <a:t>Develop the Mentor Program</a:t>
            </a:r>
          </a:p>
          <a:p>
            <a:r>
              <a:rPr lang="en-US" dirty="0"/>
              <a:t>Official Recruiting</a:t>
            </a:r>
          </a:p>
          <a:p>
            <a:pPr marL="0" indent="0">
              <a:buNone/>
            </a:pPr>
            <a:endParaRPr lang="en-US" dirty="0"/>
          </a:p>
          <a:p>
            <a:endParaRPr lang="en-US" dirty="0"/>
          </a:p>
          <a:p>
            <a:endParaRPr lang="en-US" dirty="0"/>
          </a:p>
          <a:p>
            <a:endParaRPr lang="en-US" dirty="0"/>
          </a:p>
          <a:p>
            <a:endParaRPr lang="en-US" dirty="0"/>
          </a:p>
          <a:p>
            <a:endParaRPr lang="en-US" dirty="0"/>
          </a:p>
        </p:txBody>
      </p:sp>
      <p:pic>
        <p:nvPicPr>
          <p:cNvPr id="7" name="Picture 6" descr="A group of people standing in front of a building&#10;&#10;Description automatically generated">
            <a:extLst>
              <a:ext uri="{FF2B5EF4-FFF2-40B4-BE49-F238E27FC236}">
                <a16:creationId xmlns:a16="http://schemas.microsoft.com/office/drawing/2014/main" id="{7E52BB8A-1913-4744-A1A9-C0C63309493F}"/>
              </a:ext>
            </a:extLst>
          </p:cNvPr>
          <p:cNvPicPr>
            <a:picLocks noChangeAspect="1"/>
          </p:cNvPicPr>
          <p:nvPr/>
        </p:nvPicPr>
        <p:blipFill>
          <a:blip r:embed="rId2"/>
          <a:stretch>
            <a:fillRect/>
          </a:stretch>
        </p:blipFill>
        <p:spPr>
          <a:xfrm>
            <a:off x="4252254" y="609600"/>
            <a:ext cx="4625328" cy="2601747"/>
          </a:xfrm>
          <a:prstGeom prst="rect">
            <a:avLst/>
          </a:prstGeom>
        </p:spPr>
      </p:pic>
      <p:pic>
        <p:nvPicPr>
          <p:cNvPr id="9" name="Picture 8" descr="A drawing of a face&#10;&#10;Description automatically generated">
            <a:extLst>
              <a:ext uri="{FF2B5EF4-FFF2-40B4-BE49-F238E27FC236}">
                <a16:creationId xmlns:a16="http://schemas.microsoft.com/office/drawing/2014/main" id="{2FE0495B-1521-4CC4-8CF4-3BA2D048BF7D}"/>
              </a:ext>
            </a:extLst>
          </p:cNvPr>
          <p:cNvPicPr>
            <a:picLocks noChangeAspect="1"/>
          </p:cNvPicPr>
          <p:nvPr/>
        </p:nvPicPr>
        <p:blipFill>
          <a:blip r:embed="rId3"/>
          <a:stretch>
            <a:fillRect/>
          </a:stretch>
        </p:blipFill>
        <p:spPr>
          <a:xfrm>
            <a:off x="5146750" y="3439020"/>
            <a:ext cx="2836338" cy="2602341"/>
          </a:xfrm>
          <a:prstGeom prst="rect">
            <a:avLst/>
          </a:prstGeom>
        </p:spPr>
      </p:pic>
    </p:spTree>
    <p:extLst>
      <p:ext uri="{BB962C8B-B14F-4D97-AF65-F5344CB8AC3E}">
        <p14:creationId xmlns:p14="http://schemas.microsoft.com/office/powerpoint/2010/main" val="1800068310"/>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1787</Words>
  <Application>Microsoft Office PowerPoint</Application>
  <PresentationFormat>Widescreen</PresentationFormat>
  <Paragraphs>206</Paragraphs>
  <Slides>25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Trebuchet MS</vt:lpstr>
      <vt:lpstr>Wingdings 3</vt:lpstr>
      <vt:lpstr>Facet</vt:lpstr>
      <vt:lpstr>Williston Sea Lions</vt:lpstr>
      <vt:lpstr>Beginnings </vt:lpstr>
      <vt:lpstr>EJ Hagan Pool</vt:lpstr>
      <vt:lpstr>Williston Swim Team to Williston Sea Lions</vt:lpstr>
      <vt:lpstr>Club Accomplishments Since 2016</vt:lpstr>
      <vt:lpstr>Club Business Achievements</vt:lpstr>
      <vt:lpstr>Athlete Success </vt:lpstr>
      <vt:lpstr>Championship Meets </vt:lpstr>
      <vt:lpstr>Future Goals and Strategic Objectives</vt:lpstr>
      <vt:lpstr>Williston Swimming  A Legacy that spans over 50 years</vt:lpstr>
      <vt:lpstr>Our Purpose, Mission, and Vision:  </vt:lpstr>
      <vt:lpstr>PowerPoint Presentation</vt:lpstr>
      <vt:lpstr>Vision:  Compete. Succeed. Lead.      One Stroke at a time. </vt:lpstr>
      <vt:lpstr>Achieving success includes YOU! </vt:lpstr>
      <vt:lpstr>Meet the Coaches </vt:lpstr>
      <vt:lpstr>Groups and Expectations – PREP</vt:lpstr>
      <vt:lpstr>Groups and Expectations – LEVEL 1</vt:lpstr>
      <vt:lpstr>Groups and Expectations – LEVEL 2</vt:lpstr>
      <vt:lpstr>Groups and Expectations – Level 3</vt:lpstr>
      <vt:lpstr>Groups and Expectations – SENIOR</vt:lpstr>
      <vt:lpstr>Important Dates 2019 - 2020</vt:lpstr>
      <vt:lpstr>Team Unify, Deck Pass, IMR/IMX, Safe Sport</vt:lpstr>
      <vt:lpstr>Communications and  Meet Results</vt:lpstr>
      <vt:lpstr>Swim Gear/ Fan Gear</vt:lpstr>
      <vt:lpstr>Thank you to our Sponsors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Williston Sea Lions</dc:title>
  <dc:creator>Samantha</dc:creator>
  <cp:lastModifiedBy>Christina  Luthy</cp:lastModifiedBy>
  <cp:revision>5</cp:revision>
  <dcterms:created xsi:type="dcterms:W3CDTF">2019-10-22T16:54:18Z</dcterms:created>
  <dcterms:modified xsi:type="dcterms:W3CDTF">2019-11-13T15:47:05Z</dcterms:modified>
</cp:coreProperties>
</file>