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16"/>
  </p:notesMasterIdLst>
  <p:handoutMasterIdLst>
    <p:handoutMasterId r:id="rId117"/>
  </p:handoutMasterIdLst>
  <p:sldIdLst>
    <p:sldId id="256" r:id="rId2"/>
    <p:sldId id="258" r:id="rId3"/>
    <p:sldId id="257" r:id="rId4"/>
    <p:sldId id="260" r:id="rId5"/>
    <p:sldId id="373" r:id="rId6"/>
    <p:sldId id="263" r:id="rId7"/>
    <p:sldId id="265" r:id="rId8"/>
    <p:sldId id="264" r:id="rId9"/>
    <p:sldId id="266" r:id="rId10"/>
    <p:sldId id="267" r:id="rId11"/>
    <p:sldId id="301" r:id="rId12"/>
    <p:sldId id="408" r:id="rId13"/>
    <p:sldId id="409" r:id="rId14"/>
    <p:sldId id="410" r:id="rId15"/>
    <p:sldId id="375" r:id="rId16"/>
    <p:sldId id="271" r:id="rId17"/>
    <p:sldId id="292" r:id="rId18"/>
    <p:sldId id="376" r:id="rId19"/>
    <p:sldId id="379" r:id="rId20"/>
    <p:sldId id="402" r:id="rId21"/>
    <p:sldId id="399" r:id="rId22"/>
    <p:sldId id="400" r:id="rId23"/>
    <p:sldId id="270" r:id="rId24"/>
    <p:sldId id="295" r:id="rId25"/>
    <p:sldId id="384" r:id="rId26"/>
    <p:sldId id="411" r:id="rId27"/>
    <p:sldId id="275" r:id="rId28"/>
    <p:sldId id="274" r:id="rId29"/>
    <p:sldId id="272" r:id="rId30"/>
    <p:sldId id="283" r:id="rId31"/>
    <p:sldId id="405" r:id="rId32"/>
    <p:sldId id="406" r:id="rId33"/>
    <p:sldId id="389" r:id="rId34"/>
    <p:sldId id="380" r:id="rId35"/>
    <p:sldId id="378" r:id="rId36"/>
    <p:sldId id="285" r:id="rId37"/>
    <p:sldId id="284" r:id="rId38"/>
    <p:sldId id="391" r:id="rId39"/>
    <p:sldId id="277" r:id="rId40"/>
    <p:sldId id="390" r:id="rId41"/>
    <p:sldId id="358" r:id="rId42"/>
    <p:sldId id="382" r:id="rId43"/>
    <p:sldId id="357" r:id="rId44"/>
    <p:sldId id="388" r:id="rId45"/>
    <p:sldId id="395" r:id="rId46"/>
    <p:sldId id="397" r:id="rId47"/>
    <p:sldId id="412" r:id="rId48"/>
    <p:sldId id="413" r:id="rId49"/>
    <p:sldId id="414" r:id="rId50"/>
    <p:sldId id="286" r:id="rId51"/>
    <p:sldId id="288" r:id="rId52"/>
    <p:sldId id="287" r:id="rId53"/>
    <p:sldId id="289" r:id="rId54"/>
    <p:sldId id="290" r:id="rId55"/>
    <p:sldId id="293" r:id="rId56"/>
    <p:sldId id="298" r:id="rId57"/>
    <p:sldId id="299" r:id="rId58"/>
    <p:sldId id="300" r:id="rId59"/>
    <p:sldId id="305" r:id="rId60"/>
    <p:sldId id="310" r:id="rId61"/>
    <p:sldId id="308" r:id="rId62"/>
    <p:sldId id="323" r:id="rId63"/>
    <p:sldId id="324" r:id="rId64"/>
    <p:sldId id="415" r:id="rId65"/>
    <p:sldId id="312" r:id="rId66"/>
    <p:sldId id="313" r:id="rId67"/>
    <p:sldId id="314" r:id="rId68"/>
    <p:sldId id="315" r:id="rId69"/>
    <p:sldId id="316" r:id="rId70"/>
    <p:sldId id="317" r:id="rId71"/>
    <p:sldId id="318" r:id="rId72"/>
    <p:sldId id="319" r:id="rId73"/>
    <p:sldId id="320" r:id="rId74"/>
    <p:sldId id="321" r:id="rId75"/>
    <p:sldId id="322" r:id="rId76"/>
    <p:sldId id="325" r:id="rId77"/>
    <p:sldId id="326" r:id="rId78"/>
    <p:sldId id="328" r:id="rId79"/>
    <p:sldId id="327" r:id="rId80"/>
    <p:sldId id="302" r:id="rId81"/>
    <p:sldId id="303" r:id="rId82"/>
    <p:sldId id="329" r:id="rId83"/>
    <p:sldId id="330" r:id="rId84"/>
    <p:sldId id="331" r:id="rId85"/>
    <p:sldId id="332" r:id="rId86"/>
    <p:sldId id="407" r:id="rId87"/>
    <p:sldId id="333" r:id="rId88"/>
    <p:sldId id="334" r:id="rId89"/>
    <p:sldId id="347" r:id="rId90"/>
    <p:sldId id="335" r:id="rId91"/>
    <p:sldId id="337" r:id="rId92"/>
    <p:sldId id="343" r:id="rId93"/>
    <p:sldId id="338" r:id="rId94"/>
    <p:sldId id="339" r:id="rId95"/>
    <p:sldId id="341" r:id="rId96"/>
    <p:sldId id="350" r:id="rId97"/>
    <p:sldId id="403" r:id="rId98"/>
    <p:sldId id="404" r:id="rId99"/>
    <p:sldId id="416" r:id="rId100"/>
    <p:sldId id="417" r:id="rId101"/>
    <p:sldId id="340" r:id="rId102"/>
    <p:sldId id="345" r:id="rId103"/>
    <p:sldId id="346" r:id="rId104"/>
    <p:sldId id="344" r:id="rId105"/>
    <p:sldId id="342" r:id="rId106"/>
    <p:sldId id="386" r:id="rId107"/>
    <p:sldId id="306" r:id="rId108"/>
    <p:sldId id="349" r:id="rId109"/>
    <p:sldId id="348" r:id="rId110"/>
    <p:sldId id="351" r:id="rId111"/>
    <p:sldId id="352" r:id="rId112"/>
    <p:sldId id="353" r:id="rId113"/>
    <p:sldId id="354" r:id="rId114"/>
    <p:sldId id="355" r:id="rId11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59" autoAdjust="0"/>
    <p:restoredTop sz="92567" autoAdjust="0"/>
  </p:normalViewPr>
  <p:slideViewPr>
    <p:cSldViewPr>
      <p:cViewPr varScale="1">
        <p:scale>
          <a:sx n="106" d="100"/>
          <a:sy n="106" d="100"/>
        </p:scale>
        <p:origin x="2304" y="96"/>
      </p:cViewPr>
      <p:guideLst>
        <p:guide orient="horz" pos="2160"/>
        <p:guide pos="2880"/>
      </p:guideLst>
    </p:cSldViewPr>
  </p:slideViewPr>
  <p:outlineViewPr>
    <p:cViewPr>
      <p:scale>
        <a:sx n="33" d="100"/>
        <a:sy n="33" d="100"/>
      </p:scale>
      <p:origin x="0" y="31757"/>
    </p:cViewPr>
  </p:outlineViewPr>
  <p:notesTextViewPr>
    <p:cViewPr>
      <p:scale>
        <a:sx n="1" d="1"/>
        <a:sy n="1" d="1"/>
      </p:scale>
      <p:origin x="0" y="0"/>
    </p:cViewPr>
  </p:notesTextViewPr>
  <p:sorterViewPr>
    <p:cViewPr>
      <p:scale>
        <a:sx n="100" d="100"/>
        <a:sy n="100" d="100"/>
      </p:scale>
      <p:origin x="0" y="230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22" cy="465138"/>
          </a:xfrm>
          <a:prstGeom prst="rect">
            <a:avLst/>
          </a:prstGeom>
        </p:spPr>
        <p:txBody>
          <a:bodyPr vert="horz" lIns="90577" tIns="45288" rIns="90577" bIns="45288" rtlCol="0"/>
          <a:lstStyle>
            <a:lvl1pPr algn="l">
              <a:defRPr sz="1200"/>
            </a:lvl1pPr>
          </a:lstStyle>
          <a:p>
            <a:endParaRPr lang="en-US"/>
          </a:p>
        </p:txBody>
      </p:sp>
      <p:sp>
        <p:nvSpPr>
          <p:cNvPr id="3" name="Date Placeholder 2"/>
          <p:cNvSpPr>
            <a:spLocks noGrp="1"/>
          </p:cNvSpPr>
          <p:nvPr>
            <p:ph type="dt" sz="quarter" idx="1"/>
          </p:nvPr>
        </p:nvSpPr>
        <p:spPr>
          <a:xfrm>
            <a:off x="3884027" y="0"/>
            <a:ext cx="2972422" cy="465138"/>
          </a:xfrm>
          <a:prstGeom prst="rect">
            <a:avLst/>
          </a:prstGeom>
        </p:spPr>
        <p:txBody>
          <a:bodyPr vert="horz" lIns="90577" tIns="45288" rIns="90577" bIns="45288" rtlCol="0"/>
          <a:lstStyle>
            <a:lvl1pPr algn="r">
              <a:defRPr sz="1200"/>
            </a:lvl1pPr>
          </a:lstStyle>
          <a:p>
            <a:fld id="{B0473BFA-D8B1-4BEF-B098-686393A634BB}" type="datetimeFigureOut">
              <a:rPr lang="en-US" smtClean="0"/>
              <a:t>10/1/2021</a:t>
            </a:fld>
            <a:endParaRPr lang="en-US"/>
          </a:p>
        </p:txBody>
      </p:sp>
      <p:sp>
        <p:nvSpPr>
          <p:cNvPr id="4" name="Footer Placeholder 3"/>
          <p:cNvSpPr>
            <a:spLocks noGrp="1"/>
          </p:cNvSpPr>
          <p:nvPr>
            <p:ph type="ftr" sz="quarter" idx="2"/>
          </p:nvPr>
        </p:nvSpPr>
        <p:spPr>
          <a:xfrm>
            <a:off x="0" y="8829675"/>
            <a:ext cx="2972422" cy="465138"/>
          </a:xfrm>
          <a:prstGeom prst="rect">
            <a:avLst/>
          </a:prstGeom>
        </p:spPr>
        <p:txBody>
          <a:bodyPr vert="horz" lIns="90577" tIns="45288" rIns="90577" bIns="45288"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5"/>
            <a:ext cx="2972422" cy="465138"/>
          </a:xfrm>
          <a:prstGeom prst="rect">
            <a:avLst/>
          </a:prstGeom>
        </p:spPr>
        <p:txBody>
          <a:bodyPr vert="horz" lIns="90577" tIns="45288" rIns="90577" bIns="45288" rtlCol="0" anchor="b"/>
          <a:lstStyle>
            <a:lvl1pPr algn="r">
              <a:defRPr sz="1200"/>
            </a:lvl1pPr>
          </a:lstStyle>
          <a:p>
            <a:fld id="{6841C918-D76A-44BA-B77B-D9C5BD4C11AE}" type="slidenum">
              <a:rPr lang="en-US" smtClean="0"/>
              <a:t>‹Nr.›</a:t>
            </a:fld>
            <a:endParaRPr lang="en-US"/>
          </a:p>
        </p:txBody>
      </p:sp>
    </p:spTree>
    <p:extLst>
      <p:ext uri="{BB962C8B-B14F-4D97-AF65-F5344CB8AC3E}">
        <p14:creationId xmlns:p14="http://schemas.microsoft.com/office/powerpoint/2010/main" val="627588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298" tIns="46149" rIns="92298" bIns="46149"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298" tIns="46149" rIns="92298" bIns="46149" rtlCol="0"/>
          <a:lstStyle>
            <a:lvl1pPr algn="r">
              <a:defRPr sz="1200"/>
            </a:lvl1pPr>
          </a:lstStyle>
          <a:p>
            <a:fld id="{7E6C2424-8E3E-442C-9AB3-827A58EC86A0}" type="datetimeFigureOut">
              <a:rPr lang="en-US" smtClean="0"/>
              <a:t>10/1/2021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98" tIns="46149" rIns="92298" bIns="46149"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298" tIns="46149" rIns="92298" bIns="461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71800" cy="464820"/>
          </a:xfrm>
          <a:prstGeom prst="rect">
            <a:avLst/>
          </a:prstGeom>
        </p:spPr>
        <p:txBody>
          <a:bodyPr vert="horz" lIns="92298" tIns="46149" rIns="92298" bIns="4614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298" tIns="46149" rIns="92298" bIns="46149" rtlCol="0" anchor="b"/>
          <a:lstStyle>
            <a:lvl1pPr algn="r">
              <a:defRPr sz="1200"/>
            </a:lvl1pPr>
          </a:lstStyle>
          <a:p>
            <a:fld id="{378FC8D3-A467-4D66-887C-1BE7699F75E4}" type="slidenum">
              <a:rPr lang="en-US" smtClean="0"/>
              <a:t>‹Nr.›</a:t>
            </a:fld>
            <a:endParaRPr lang="en-US"/>
          </a:p>
        </p:txBody>
      </p:sp>
    </p:spTree>
    <p:extLst>
      <p:ext uri="{BB962C8B-B14F-4D97-AF65-F5344CB8AC3E}">
        <p14:creationId xmlns:p14="http://schemas.microsoft.com/office/powerpoint/2010/main" val="240457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B997BEA-2AFC-4F97-998A-75F8E79B7A6B}"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EC60C-D76A-46DB-B396-A2F561C94196}" type="slidenum">
              <a:rPr lang="en-US" smtClean="0"/>
              <a:t>‹Nr.›</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DDFF8-A816-4FCC-A2BD-A434A25EAFB0}"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EC60C-D76A-46DB-B396-A2F561C94196}"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D48BE-3B9B-49BB-96D7-CE2167A7433D}"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EC60C-D76A-46DB-B396-A2F561C94196}"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475442" y="366466"/>
            <a:ext cx="7827510" cy="380310"/>
          </a:xfrm>
          <a:prstGeom prst="rect">
            <a:avLst/>
          </a:prstGeom>
          <a:noFill/>
          <a:ln w="0" cmpd="sng">
            <a:noFill/>
            <a:prstDash val="solid"/>
          </a:ln>
        </p:spPr>
        <p:txBody>
          <a:bodyPr vert="horz" lIns="0" tIns="221615" rIns="0" bIns="0" anchor="t"/>
          <a:lstStyle/>
          <a:p>
            <a:pPr marL="1097280" marR="0" indent="0" algn="l">
              <a:lnSpc>
                <a:spcPts val="1700"/>
              </a:lnSpc>
              <a:spcAft>
                <a:spcPts val="1225"/>
              </a:spcAft>
              <a:tabLst>
                <a:tab pos="3611880" algn="l"/>
              </a:tabLst>
            </a:pPr>
            <a:r>
              <a:rPr lang="en-US" sz="1500" b="1" spc="0">
                <a:solidFill>
                  <a:srgbClr val="000000"/>
                </a:solidFill>
                <a:latin typeface="Calibri" panose="02020603050405020304" pitchFamily="2"/>
              </a:rPr>
              <a:t>ORDER OF FINISH </a:t>
            </a:r>
            <a:r>
              <a:rPr lang="en-US" sz="1050" b="1" spc="0">
                <a:solidFill>
                  <a:srgbClr val="000000"/>
                </a:solidFill>
                <a:latin typeface="Calibri" panose="02020603050405020304" pitchFamily="2"/>
              </a:rPr>
              <a:t>Event # </a:t>
            </a:r>
          </a:p>
        </p:txBody>
      </p:sp>
      <p:sp>
        <p:nvSpPr>
          <p:cNvPr id="5" name="Textplatzhalter 4"/>
          <p:cNvSpPr>
            <a:spLocks noGrp="1"/>
          </p:cNvSpPr>
          <p:nvPr>
            <p:ph type="body" idx="10"/>
          </p:nvPr>
        </p:nvSpPr>
        <p:spPr>
          <a:xfrm>
            <a:off x="475442" y="3325473"/>
            <a:ext cx="7827510" cy="372574"/>
          </a:xfrm>
          <a:prstGeom prst="rect">
            <a:avLst/>
          </a:prstGeom>
          <a:noFill/>
          <a:ln w="0" cmpd="sng">
            <a:noFill/>
            <a:prstDash val="solid"/>
          </a:ln>
        </p:spPr>
        <p:txBody>
          <a:bodyPr vert="horz" lIns="0" tIns="209550" rIns="0" bIns="0" anchor="t"/>
          <a:lstStyle/>
          <a:p>
            <a:pPr marL="1097280" marR="0" indent="0" algn="l">
              <a:lnSpc>
                <a:spcPts val="1700"/>
              </a:lnSpc>
              <a:spcAft>
                <a:spcPts val="1205"/>
              </a:spcAft>
              <a:tabLst>
                <a:tab pos="3611880" algn="l"/>
              </a:tabLst>
            </a:pPr>
            <a:r>
              <a:rPr lang="en-US" sz="1500" b="1" spc="0">
                <a:solidFill>
                  <a:srgbClr val="000000"/>
                </a:solidFill>
                <a:latin typeface="Calibri" panose="02020603050405020304" pitchFamily="2"/>
              </a:rPr>
              <a:t>ORDER OF FINISH </a:t>
            </a:r>
            <a:r>
              <a:rPr lang="en-US" sz="1050" b="1" spc="0">
                <a:solidFill>
                  <a:srgbClr val="000000"/>
                </a:solidFill>
                <a:latin typeface="Calibri" panose="02020603050405020304" pitchFamily="2"/>
              </a:rPr>
              <a:t>Event # </a:t>
            </a:r>
          </a:p>
        </p:txBody>
      </p:sp>
    </p:spTree>
    <p:extLst>
      <p:ext uri="{BB962C8B-B14F-4D97-AF65-F5344CB8AC3E}">
        <p14:creationId xmlns:p14="http://schemas.microsoft.com/office/powerpoint/2010/main" val="263399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B911F4-3E99-4C69-AA26-A09AF5286D3C}"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EC60C-D76A-46DB-B396-A2F561C94196}"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EF5DDB-D906-420D-813F-B3CA1E7E3B4D}"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EC60C-D76A-46DB-B396-A2F561C94196}" type="slidenum">
              <a:rPr lang="en-US" smtClean="0"/>
              <a:t>‹Nr.›</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2DAFC6-7E28-476C-8F01-505AEBC15DBA}" type="datetime1">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EC60C-D76A-46DB-B396-A2F561C94196}"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521373-63B6-4D33-8FDE-EBF1EDE1126B}" type="datetime1">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EC60C-D76A-46DB-B396-A2F561C94196}" type="slidenum">
              <a:rPr lang="en-US" smtClean="0"/>
              <a:t>‹Nr.›</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56F1A9-E5E7-4AC6-92F5-15FCDD58E981}" type="datetime1">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EC60C-D76A-46DB-B396-A2F561C94196}"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5D949-093F-4BE3-8B20-E5D90D16425B}" type="datetime1">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EC60C-D76A-46DB-B396-A2F561C94196}"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71D74F-48AC-4545-83DB-0FC382622C19}" type="datetime1">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EC60C-D76A-46DB-B396-A2F561C94196}" type="slidenum">
              <a:rPr lang="en-US" smtClean="0"/>
              <a:t>‹Nr.›</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7D0171-491F-46BC-8026-25A44550B071}" type="datetime1">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EC60C-D76A-46DB-B396-A2F561C94196}"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A7BAD0A-46F3-430A-B064-3611336A36F7}" type="datetime1">
              <a:rPr lang="en-US" smtClean="0"/>
              <a:t>10/1/2021</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C7EC60C-D76A-46DB-B396-A2F561C94196}" type="slidenum">
              <a:rPr lang="en-US" smtClean="0"/>
              <a:t>‹Nr.›</a:t>
            </a:fld>
            <a:endParaRPr lang="en-US"/>
          </a:p>
        </p:txBody>
      </p:sp>
      <p:sp>
        <p:nvSpPr>
          <p:cNvPr id="9" name="Textfeld 8"/>
          <p:cNvSpPr txBox="1"/>
          <p:nvPr/>
        </p:nvSpPr>
        <p:spPr>
          <a:xfrm>
            <a:off x="1600200" y="6160532"/>
            <a:ext cx="5410200" cy="369332"/>
          </a:xfrm>
          <a:prstGeom prst="rect">
            <a:avLst/>
          </a:prstGeom>
          <a:noFill/>
        </p:spPr>
        <p:txBody>
          <a:bodyPr wrap="square" rtlCol="0">
            <a:spAutoFit/>
          </a:bodyPr>
          <a:lstStyle/>
          <a:p>
            <a:pPr algn="ctr"/>
            <a:r>
              <a:rPr lang="de-DE" dirty="0" err="1">
                <a:solidFill>
                  <a:schemeClr val="bg1">
                    <a:lumMod val="85000"/>
                  </a:schemeClr>
                </a:solidFill>
              </a:rPr>
              <a:t>DRAFT</a:t>
            </a:r>
            <a:endParaRPr lang="en-US" dirty="0">
              <a:solidFill>
                <a:schemeClr val="bg1">
                  <a:lumMod val="85000"/>
                </a:scheme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pvswim.org/official/training/Hy-Tek_Computer_Operator_Training.pdf" TargetMode="External"/><Relationship Id="rId2" Type="http://schemas.openxmlformats.org/officeDocument/2006/relationships/hyperlink" Target="http://pvswim.org/official/training/Colorado_Timing_System_Training.pdf" TargetMode="External"/><Relationship Id="rId1" Type="http://schemas.openxmlformats.org/officeDocument/2006/relationships/slideLayout" Target="../slideLayouts/slideLayout2.xml"/><Relationship Id="rId4" Type="http://schemas.openxmlformats.org/officeDocument/2006/relationships/hyperlink" Target="https://www.usaswimming.org/utility/landing-pages/officials/officials-education-and-training-resources"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Administrative Official Clinic</a:t>
            </a:r>
          </a:p>
        </p:txBody>
      </p:sp>
      <p:sp>
        <p:nvSpPr>
          <p:cNvPr id="3" name="Subtitle 2"/>
          <p:cNvSpPr>
            <a:spLocks noGrp="1"/>
          </p:cNvSpPr>
          <p:nvPr>
            <p:ph type="subTitle" idx="1"/>
          </p:nvPr>
        </p:nvSpPr>
        <p:spPr/>
        <p:txBody>
          <a:bodyPr/>
          <a:lstStyle/>
          <a:p>
            <a:r>
              <a:rPr lang="en-US" dirty="0"/>
              <a:t>Wisconsin Swimming LSC</a:t>
            </a:r>
          </a:p>
          <a:p>
            <a:r>
              <a:rPr lang="en-US" dirty="0"/>
              <a:t>Version 3.2</a:t>
            </a:r>
          </a:p>
          <a:p>
            <a:r>
              <a:rPr lang="de-DE"/>
              <a:t>November </a:t>
            </a:r>
            <a:r>
              <a:rPr lang="de-DE" dirty="0"/>
              <a:t>2020</a:t>
            </a:r>
          </a:p>
          <a:p>
            <a:endParaRPr lang="en-US" dirty="0"/>
          </a:p>
        </p:txBody>
      </p:sp>
    </p:spTree>
    <p:extLst>
      <p:ext uri="{BB962C8B-B14F-4D97-AF65-F5344CB8AC3E}">
        <p14:creationId xmlns:p14="http://schemas.microsoft.com/office/powerpoint/2010/main" val="2265653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Meet Team – Officials and Meet Management</a:t>
            </a:r>
            <a:br>
              <a:rPr lang="en-US" dirty="0"/>
            </a:br>
            <a:endParaRPr lang="en-US" dirty="0"/>
          </a:p>
        </p:txBody>
      </p:sp>
      <p:sp>
        <p:nvSpPr>
          <p:cNvPr id="3" name="Content Placeholder 2"/>
          <p:cNvSpPr>
            <a:spLocks noGrp="1"/>
          </p:cNvSpPr>
          <p:nvPr>
            <p:ph idx="1"/>
          </p:nvPr>
        </p:nvSpPr>
        <p:spPr/>
        <p:txBody>
          <a:bodyPr>
            <a:normAutofit/>
          </a:bodyPr>
          <a:lstStyle/>
          <a:p>
            <a:pPr fontAlgn="t"/>
            <a:endParaRPr lang="en-US" b="1" u="sng" dirty="0"/>
          </a:p>
          <a:p>
            <a:pPr fontAlgn="t"/>
            <a:endParaRPr lang="en-US" b="1" u="sng" dirty="0"/>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10</a:t>
            </a:fld>
            <a:endParaRPr lang="en-US"/>
          </a:p>
        </p:txBody>
      </p:sp>
      <p:graphicFrame>
        <p:nvGraphicFramePr>
          <p:cNvPr id="4" name="Tabelle 3"/>
          <p:cNvGraphicFramePr>
            <a:graphicFrameLocks noGrp="1"/>
          </p:cNvGraphicFramePr>
          <p:nvPr>
            <p:extLst>
              <p:ext uri="{D42A27DB-BD31-4B8C-83A1-F6EECF244321}">
                <p14:modId xmlns:p14="http://schemas.microsoft.com/office/powerpoint/2010/main" val="3585523700"/>
              </p:ext>
            </p:extLst>
          </p:nvPr>
        </p:nvGraphicFramePr>
        <p:xfrm>
          <a:off x="914400" y="2133600"/>
          <a:ext cx="7467600" cy="393192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pPr fontAlgn="t"/>
                      <a:r>
                        <a:rPr lang="en-US" b="1" u="sng" dirty="0"/>
                        <a:t>Regular local meet:</a:t>
                      </a:r>
                      <a:endParaRPr lang="en-US" dirty="0"/>
                    </a:p>
                    <a:p>
                      <a:pPr marL="0" indent="0" fontAlgn="t">
                        <a:buFont typeface="Arial" panose="020B0604020202020204" pitchFamily="34" charset="0"/>
                        <a:buNone/>
                      </a:pPr>
                      <a:r>
                        <a:rPr lang="en-US" b="1" dirty="0"/>
                        <a:t>Meet director</a:t>
                      </a:r>
                      <a:endParaRPr lang="en-US" dirty="0"/>
                    </a:p>
                    <a:p>
                      <a:pPr marL="0" indent="0" fontAlgn="t">
                        <a:buFont typeface="Arial" panose="020B0604020202020204" pitchFamily="34" charset="0"/>
                        <a:buNone/>
                      </a:pPr>
                      <a:r>
                        <a:rPr lang="en-US" b="1" dirty="0"/>
                        <a:t>Entry chair</a:t>
                      </a:r>
                      <a:endParaRPr lang="en-US" dirty="0"/>
                    </a:p>
                    <a:p>
                      <a:pPr marL="0" indent="0" fontAlgn="t">
                        <a:buFont typeface="Arial" panose="020B0604020202020204" pitchFamily="34" charset="0"/>
                        <a:buNone/>
                      </a:pPr>
                      <a:r>
                        <a:rPr lang="en-US" b="1" dirty="0"/>
                        <a:t>Meet referee</a:t>
                      </a:r>
                      <a:endParaRPr lang="en-US" dirty="0"/>
                    </a:p>
                    <a:p>
                      <a:pPr marL="0" indent="0" fontAlgn="t">
                        <a:buFont typeface="Arial" panose="020B0604020202020204" pitchFamily="34" charset="0"/>
                        <a:buNone/>
                      </a:pPr>
                      <a:r>
                        <a:rPr lang="en-US" b="1" dirty="0"/>
                        <a:t>Administrative official</a:t>
                      </a:r>
                      <a:endParaRPr lang="en-US" dirty="0"/>
                    </a:p>
                    <a:p>
                      <a:pPr marL="0" indent="0" fontAlgn="t">
                        <a:buFont typeface="Arial" panose="020B0604020202020204" pitchFamily="34" charset="0"/>
                        <a:buNone/>
                      </a:pPr>
                      <a:r>
                        <a:rPr lang="en-US" b="1" dirty="0"/>
                        <a:t>Deck Referee</a:t>
                      </a:r>
                      <a:endParaRPr lang="en-US" dirty="0"/>
                    </a:p>
                    <a:p>
                      <a:pPr marL="0" indent="0" fontAlgn="t">
                        <a:buFont typeface="Arial" panose="020B0604020202020204" pitchFamily="34" charset="0"/>
                        <a:buNone/>
                      </a:pPr>
                      <a:r>
                        <a:rPr lang="en-US" b="1" dirty="0"/>
                        <a:t>Starter</a:t>
                      </a:r>
                      <a:endParaRPr lang="en-US" dirty="0"/>
                    </a:p>
                    <a:p>
                      <a:pPr marL="0" indent="0" fontAlgn="t">
                        <a:buFont typeface="Arial" panose="020B0604020202020204" pitchFamily="34" charset="0"/>
                        <a:buNone/>
                      </a:pPr>
                      <a:r>
                        <a:rPr lang="en-US" b="1" dirty="0"/>
                        <a:t>Chief Judge</a:t>
                      </a:r>
                      <a:endParaRPr lang="en-US" dirty="0"/>
                    </a:p>
                    <a:p>
                      <a:pPr marL="0" indent="0" fontAlgn="t">
                        <a:buFont typeface="Arial" panose="020B0604020202020204" pitchFamily="34" charset="0"/>
                        <a:buNone/>
                      </a:pPr>
                      <a:r>
                        <a:rPr lang="en-US" b="1" dirty="0"/>
                        <a:t>Stroke and Turn officials</a:t>
                      </a:r>
                      <a:endParaRPr lang="en-US" dirty="0"/>
                    </a:p>
                    <a:p>
                      <a:pPr marL="0" indent="0" fontAlgn="t">
                        <a:buFont typeface="Arial" panose="020B0604020202020204" pitchFamily="34" charset="0"/>
                        <a:buNone/>
                      </a:pPr>
                      <a:r>
                        <a:rPr lang="en-US" b="1" dirty="0"/>
                        <a:t>Timing system operator</a:t>
                      </a:r>
                    </a:p>
                    <a:p>
                      <a:pPr marL="0" indent="0" fontAlgn="t">
                        <a:buFont typeface="Arial" panose="020B0604020202020204" pitchFamily="34" charset="0"/>
                        <a:buNone/>
                      </a:pPr>
                      <a:r>
                        <a:rPr lang="en-US" b="1" dirty="0"/>
                        <a:t>H</a:t>
                      </a:r>
                      <a:r>
                        <a:rPr lang="de-DE" b="1" dirty="0"/>
                        <a:t>Y</a:t>
                      </a:r>
                      <a:r>
                        <a:rPr lang="de-DE" b="1" baseline="0" dirty="0"/>
                        <a:t> Tech Operator</a:t>
                      </a:r>
                      <a:endParaRPr lang="en-US" dirty="0"/>
                    </a:p>
                    <a:p>
                      <a:pPr marL="0" indent="0" fontAlgn="t">
                        <a:buFont typeface="Arial" panose="020B0604020202020204" pitchFamily="34" charset="0"/>
                        <a:buNone/>
                      </a:pPr>
                      <a:r>
                        <a:rPr lang="en-US" b="1" dirty="0"/>
                        <a:t>Clerk of Course</a:t>
                      </a:r>
                      <a:endParaRPr lang="en-US" dirty="0"/>
                    </a:p>
                    <a:p>
                      <a:pPr marL="0" indent="0" fontAlgn="t">
                        <a:buFont typeface="Arial" panose="020B0604020202020204" pitchFamily="34" charset="0"/>
                        <a:buNone/>
                      </a:pPr>
                      <a:r>
                        <a:rPr lang="en-US" b="1" dirty="0"/>
                        <a:t>Timers</a:t>
                      </a:r>
                      <a:endParaRPr lang="en-US" dirty="0"/>
                    </a:p>
                    <a:p>
                      <a:endParaRPr lang="en-US" dirty="0"/>
                    </a:p>
                  </a:txBody>
                  <a:tcPr/>
                </a:tc>
                <a:tc>
                  <a:txBody>
                    <a:bodyPr/>
                    <a:lstStyle/>
                    <a:p>
                      <a:pPr fontAlgn="t"/>
                      <a:r>
                        <a:rPr lang="en-US" b="1" u="sng" dirty="0"/>
                        <a:t>Higher-level-meets (13 and up state and higher)</a:t>
                      </a:r>
                      <a:endParaRPr lang="en-US" dirty="0"/>
                    </a:p>
                    <a:p>
                      <a:pPr fontAlgn="t"/>
                      <a:r>
                        <a:rPr lang="en-US" b="1" dirty="0"/>
                        <a:t> </a:t>
                      </a:r>
                      <a:endParaRPr lang="en-US" dirty="0"/>
                    </a:p>
                    <a:p>
                      <a:pPr marL="0" indent="0" fontAlgn="t">
                        <a:buFont typeface="Arial" panose="020B0604020202020204" pitchFamily="34" charset="0"/>
                        <a:buNone/>
                      </a:pPr>
                      <a:r>
                        <a:rPr lang="en-US" b="1" dirty="0"/>
                        <a:t>All the players that are listed for the local meets</a:t>
                      </a:r>
                      <a:endParaRPr lang="en-US" dirty="0"/>
                    </a:p>
                    <a:p>
                      <a:pPr marL="0" indent="0" fontAlgn="t">
                        <a:buFont typeface="Arial" panose="020B0604020202020204" pitchFamily="34" charset="0"/>
                        <a:buNone/>
                      </a:pPr>
                      <a:r>
                        <a:rPr lang="en-US" b="1" dirty="0"/>
                        <a:t>PLUS</a:t>
                      </a:r>
                      <a:endParaRPr lang="en-US" dirty="0"/>
                    </a:p>
                    <a:p>
                      <a:pPr marL="0" indent="0" fontAlgn="t">
                        <a:buFont typeface="Arial" panose="020B0604020202020204" pitchFamily="34" charset="0"/>
                        <a:buNone/>
                      </a:pPr>
                      <a:r>
                        <a:rPr lang="en-US" b="1" dirty="0"/>
                        <a:t>Administrative Referee</a:t>
                      </a:r>
                      <a:endParaRPr lang="en-US" dirty="0"/>
                    </a:p>
                    <a:p>
                      <a:pPr marL="0" indent="0" fontAlgn="t">
                        <a:buFont typeface="Arial" panose="020B0604020202020204" pitchFamily="34" charset="0"/>
                        <a:buNone/>
                      </a:pPr>
                      <a:r>
                        <a:rPr lang="en-US" b="1" dirty="0"/>
                        <a:t>Assigned team:</a:t>
                      </a:r>
                      <a:endParaRPr lang="en-US" dirty="0"/>
                    </a:p>
                    <a:p>
                      <a:pPr marL="0" indent="0" fontAlgn="t">
                        <a:buFont typeface="Arial" panose="020B0604020202020204" pitchFamily="34" charset="0"/>
                        <a:buNone/>
                      </a:pPr>
                      <a:r>
                        <a:rPr lang="en-US" b="1" dirty="0"/>
                        <a:t>Specific number of Starters and Referees</a:t>
                      </a:r>
                      <a:endParaRPr lang="en-US" dirty="0"/>
                    </a:p>
                    <a:p>
                      <a:pPr marL="0" indent="0" fontAlgn="t">
                        <a:buFont typeface="Arial" panose="020B0604020202020204" pitchFamily="34" charset="0"/>
                        <a:buNone/>
                      </a:pPr>
                      <a:r>
                        <a:rPr lang="en-US" b="1" dirty="0"/>
                        <a:t>Head Chief Judge</a:t>
                      </a:r>
                      <a:endParaRPr lang="en-US" dirty="0"/>
                    </a:p>
                    <a:p>
                      <a:pPr marL="0" indent="0" fontAlgn="t">
                        <a:buFont typeface="Arial" panose="020B0604020202020204" pitchFamily="34" charset="0"/>
                        <a:buNone/>
                      </a:pPr>
                      <a:r>
                        <a:rPr lang="en-US" b="1" dirty="0"/>
                        <a:t>Several Chief Judges</a:t>
                      </a:r>
                      <a:endParaRPr lang="en-US" dirty="0"/>
                    </a:p>
                    <a:p>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473288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dirty="0" err="1"/>
              <a:t>Judges</a:t>
            </a:r>
            <a:r>
              <a:rPr lang="de-DE" dirty="0"/>
              <a:t> </a:t>
            </a:r>
            <a:r>
              <a:rPr lang="de-DE" dirty="0" err="1"/>
              <a:t>Decision</a:t>
            </a:r>
            <a:r>
              <a:rPr lang="de-DE" dirty="0"/>
              <a:t> – </a:t>
            </a:r>
            <a:r>
              <a:rPr lang="de-DE" dirty="0" err="1"/>
              <a:t>Swim</a:t>
            </a:r>
            <a:r>
              <a:rPr lang="de-DE" dirty="0"/>
              <a:t> Off</a:t>
            </a:r>
            <a:endParaRPr lang="en-US"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7782" y="1600200"/>
            <a:ext cx="3768436" cy="4876800"/>
          </a:xfrm>
        </p:spPr>
      </p:pic>
      <p:sp>
        <p:nvSpPr>
          <p:cNvPr id="4" name="Foliennummernplatzhalter 3"/>
          <p:cNvSpPr>
            <a:spLocks noGrp="1"/>
          </p:cNvSpPr>
          <p:nvPr>
            <p:ph type="sldNum" sz="quarter" idx="12"/>
          </p:nvPr>
        </p:nvSpPr>
        <p:spPr/>
        <p:txBody>
          <a:bodyPr/>
          <a:lstStyle/>
          <a:p>
            <a:fld id="{CC7EC60C-D76A-46DB-B396-A2F561C94196}" type="slidenum">
              <a:rPr lang="en-US" smtClean="0"/>
              <a:t>100</a:t>
            </a:fld>
            <a:endParaRPr lang="en-US"/>
          </a:p>
        </p:txBody>
      </p:sp>
    </p:spTree>
    <p:extLst>
      <p:ext uri="{BB962C8B-B14F-4D97-AF65-F5344CB8AC3E}">
        <p14:creationId xmlns:p14="http://schemas.microsoft.com/office/powerpoint/2010/main" val="1460269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Closing Event (assume 8 lane pool)</a:t>
            </a:r>
            <a:br>
              <a:rPr lang="en-US" dirty="0"/>
            </a:br>
            <a:endParaRPr lang="en-US" dirty="0"/>
          </a:p>
        </p:txBody>
      </p:sp>
      <p:sp>
        <p:nvSpPr>
          <p:cNvPr id="3" name="Content Placeholder 2"/>
          <p:cNvSpPr>
            <a:spLocks noGrp="1"/>
          </p:cNvSpPr>
          <p:nvPr>
            <p:ph idx="1"/>
          </p:nvPr>
        </p:nvSpPr>
        <p:spPr/>
        <p:txBody>
          <a:bodyPr>
            <a:normAutofit/>
          </a:bodyPr>
          <a:lstStyle/>
          <a:p>
            <a:r>
              <a:rPr lang="en-US" dirty="0"/>
              <a:t>Highlight all scratches</a:t>
            </a:r>
          </a:p>
          <a:p>
            <a:r>
              <a:rPr lang="en-US" dirty="0"/>
              <a:t>Check for swim-off need</a:t>
            </a:r>
          </a:p>
          <a:p>
            <a:pPr lvl="1"/>
            <a:r>
              <a:rPr lang="en-US" dirty="0"/>
              <a:t>Tie for last athlete in any heat or alternate</a:t>
            </a:r>
          </a:p>
          <a:p>
            <a:pPr lvl="1"/>
            <a:r>
              <a:rPr lang="en-US" dirty="0"/>
              <a:t>Some Meet Ref’s also want to swim-off one more place down in case of medical scratch</a:t>
            </a:r>
          </a:p>
          <a:p>
            <a:r>
              <a:rPr lang="en-US" dirty="0"/>
              <a:t>Move-up athletes</a:t>
            </a:r>
          </a:p>
          <a:p>
            <a:pPr lvl="1"/>
            <a:r>
              <a:rPr lang="en-US" dirty="0"/>
              <a:t>Get athlete or coach to “accept” move into finals (initial List sheet)</a:t>
            </a:r>
          </a:p>
          <a:p>
            <a:pPr lvl="1"/>
            <a:r>
              <a:rPr lang="en-US" dirty="0"/>
              <a:t>Counts as “qualifying” per 207.11.6.D.(1)</a:t>
            </a:r>
          </a:p>
          <a:p>
            <a:r>
              <a:rPr lang="en-US" dirty="0"/>
              <a:t>Inform athlete or coach of move into alternate position</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101</a:t>
            </a:fld>
            <a:endParaRPr lang="en-US"/>
          </a:p>
        </p:txBody>
      </p:sp>
    </p:spTree>
    <p:extLst>
      <p:ext uri="{BB962C8B-B14F-4D97-AF65-F5344CB8AC3E}">
        <p14:creationId xmlns:p14="http://schemas.microsoft.com/office/powerpoint/2010/main" val="32801262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Intent to Scratch</a:t>
            </a:r>
            <a:br>
              <a:rPr lang="en-US" dirty="0"/>
            </a:br>
            <a:endParaRPr lang="en-US" dirty="0"/>
          </a:p>
        </p:txBody>
      </p:sp>
      <p:sp>
        <p:nvSpPr>
          <p:cNvPr id="3" name="Content Placeholder 2"/>
          <p:cNvSpPr>
            <a:spLocks noGrp="1"/>
          </p:cNvSpPr>
          <p:nvPr>
            <p:ph idx="1"/>
          </p:nvPr>
        </p:nvSpPr>
        <p:spPr/>
        <p:txBody>
          <a:bodyPr>
            <a:normAutofit/>
          </a:bodyPr>
          <a:lstStyle/>
          <a:p>
            <a:r>
              <a:rPr lang="en-US" dirty="0"/>
              <a:t>Purpose: to allow an athlete to defer their scratch decision until after their last event in that prelim session</a:t>
            </a:r>
          </a:p>
          <a:p>
            <a:r>
              <a:rPr lang="en-US" dirty="0"/>
              <a:t>Reason not necessary, but often for:</a:t>
            </a:r>
          </a:p>
          <a:p>
            <a:pPr lvl="1"/>
            <a:r>
              <a:rPr lang="en-US" dirty="0"/>
              <a:t>Only come to finals if more than one event</a:t>
            </a:r>
          </a:p>
          <a:p>
            <a:pPr lvl="1"/>
            <a:r>
              <a:rPr lang="en-US" dirty="0"/>
              <a:t>Want to limit swims in Finals in hopes of better times / places</a:t>
            </a:r>
          </a:p>
          <a:p>
            <a:r>
              <a:rPr lang="en-US" dirty="0"/>
              <a:t>Use “Intent to Scratch” form  </a:t>
            </a:r>
          </a:p>
          <a:p>
            <a:pPr lvl="1"/>
            <a:r>
              <a:rPr lang="en-US" dirty="0"/>
              <a:t>Have Clerk of Course help fill out to make sure done correctly</a:t>
            </a:r>
          </a:p>
          <a:p>
            <a:pPr lvl="1"/>
            <a:r>
              <a:rPr lang="en-US" dirty="0"/>
              <a:t>Notify Admin Ref and Deck Ref there is an “intent” pending</a:t>
            </a:r>
          </a:p>
          <a:p>
            <a:pPr lvl="1"/>
            <a:r>
              <a:rPr lang="en-US" dirty="0"/>
              <a:t>Verify last event entered is correct</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102</a:t>
            </a:fld>
            <a:endParaRPr lang="en-US"/>
          </a:p>
        </p:txBody>
      </p:sp>
    </p:spTree>
    <p:extLst>
      <p:ext uri="{BB962C8B-B14F-4D97-AF65-F5344CB8AC3E}">
        <p14:creationId xmlns:p14="http://schemas.microsoft.com/office/powerpoint/2010/main" val="4094346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Intent to Scratch - Process</a:t>
            </a:r>
            <a:br>
              <a:rPr lang="en-US" dirty="0"/>
            </a:br>
            <a:endParaRPr lang="en-US" dirty="0"/>
          </a:p>
        </p:txBody>
      </p:sp>
      <p:sp>
        <p:nvSpPr>
          <p:cNvPr id="3" name="Content Placeholder 2"/>
          <p:cNvSpPr>
            <a:spLocks noGrp="1"/>
          </p:cNvSpPr>
          <p:nvPr>
            <p:ph idx="1"/>
          </p:nvPr>
        </p:nvSpPr>
        <p:spPr/>
        <p:txBody>
          <a:bodyPr>
            <a:normAutofit/>
          </a:bodyPr>
          <a:lstStyle/>
          <a:p>
            <a:r>
              <a:rPr lang="en-US" dirty="0"/>
              <a:t>Athlete / coach completes Intent to Scratch Form</a:t>
            </a:r>
          </a:p>
          <a:p>
            <a:r>
              <a:rPr lang="en-US" dirty="0"/>
              <a:t>“Hold” placed on processing event (seeding for Finals)</a:t>
            </a:r>
          </a:p>
          <a:p>
            <a:r>
              <a:rPr lang="en-US" dirty="0"/>
              <a:t>Athlete has until 30 minutes after their last event to confirm scratch</a:t>
            </a:r>
          </a:p>
          <a:p>
            <a:pPr lvl="1"/>
            <a:r>
              <a:rPr lang="en-US" dirty="0"/>
              <a:t>If don’t hear back, athlete is in (not scratched)</a:t>
            </a:r>
          </a:p>
          <a:p>
            <a:pPr lvl="1"/>
            <a:r>
              <a:rPr lang="en-US" dirty="0"/>
              <a:t>Practically, use best efforts to make contact with athlete</a:t>
            </a:r>
          </a:p>
          <a:p>
            <a:pPr lvl="1"/>
            <a:r>
              <a:rPr lang="en-US" dirty="0"/>
              <a:t>Practically, talk with coach as to reason</a:t>
            </a:r>
          </a:p>
          <a:p>
            <a:pPr lvl="2"/>
            <a:r>
              <a:rPr lang="en-US" dirty="0"/>
              <a:t>They will usually tell you, potentially allowing faster processing</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103</a:t>
            </a:fld>
            <a:endParaRPr lang="en-US"/>
          </a:p>
        </p:txBody>
      </p:sp>
    </p:spTree>
    <p:extLst>
      <p:ext uri="{BB962C8B-B14F-4D97-AF65-F5344CB8AC3E}">
        <p14:creationId xmlns:p14="http://schemas.microsoft.com/office/powerpoint/2010/main" val="33620722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r>
              <a:rPr lang="en-US" dirty="0"/>
              <a:t>Using </a:t>
            </a:r>
            <a:r>
              <a:rPr lang="en-US" dirty="0" err="1"/>
              <a:t>Hy-Tek</a:t>
            </a:r>
            <a:r>
              <a:rPr lang="en-US" dirty="0"/>
              <a:t> Scratch Pad</a:t>
            </a:r>
            <a:br>
              <a:rPr lang="en-US" dirty="0"/>
            </a:br>
            <a:r>
              <a:rPr lang="en-US" sz="2200" dirty="0"/>
              <a:t>(seeding, event, scratch pad; scratch; save)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25154"/>
            <a:ext cx="8229600" cy="4626891"/>
          </a:xfrm>
        </p:spPr>
      </p:pic>
      <p:sp>
        <p:nvSpPr>
          <p:cNvPr id="5" name="Slide Number Placeholder 4"/>
          <p:cNvSpPr>
            <a:spLocks noGrp="1"/>
          </p:cNvSpPr>
          <p:nvPr>
            <p:ph type="sldNum" sz="quarter" idx="12"/>
          </p:nvPr>
        </p:nvSpPr>
        <p:spPr/>
        <p:txBody>
          <a:bodyPr/>
          <a:lstStyle/>
          <a:p>
            <a:fld id="{CC7EC60C-D76A-46DB-B396-A2F561C94196}" type="slidenum">
              <a:rPr lang="en-US" smtClean="0"/>
              <a:t>104</a:t>
            </a:fld>
            <a:endParaRPr lang="en-US"/>
          </a:p>
        </p:txBody>
      </p:sp>
    </p:spTree>
    <p:extLst>
      <p:ext uri="{BB962C8B-B14F-4D97-AF65-F5344CB8AC3E}">
        <p14:creationId xmlns:p14="http://schemas.microsoft.com/office/powerpoint/2010/main" val="22358288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Seed Event</a:t>
            </a:r>
            <a:br>
              <a:rPr lang="en-US" dirty="0"/>
            </a:br>
            <a:endParaRPr lang="en-US" dirty="0"/>
          </a:p>
        </p:txBody>
      </p:sp>
      <p:sp>
        <p:nvSpPr>
          <p:cNvPr id="3" name="Content Placeholder 2"/>
          <p:cNvSpPr>
            <a:spLocks noGrp="1"/>
          </p:cNvSpPr>
          <p:nvPr>
            <p:ph idx="1"/>
          </p:nvPr>
        </p:nvSpPr>
        <p:spPr/>
        <p:txBody>
          <a:bodyPr>
            <a:normAutofit/>
          </a:bodyPr>
          <a:lstStyle/>
          <a:p>
            <a:r>
              <a:rPr lang="en-US" dirty="0"/>
              <a:t>From SEEDING screen, select proper session and event</a:t>
            </a:r>
          </a:p>
          <a:p>
            <a:pPr lvl="1"/>
            <a:r>
              <a:rPr lang="en-US" dirty="0"/>
              <a:t>Select “Scratch Pad” on top of screen</a:t>
            </a:r>
          </a:p>
          <a:p>
            <a:r>
              <a:rPr lang="en-US" dirty="0"/>
              <a:t>Scratch swimmers</a:t>
            </a:r>
          </a:p>
          <a:p>
            <a:pPr lvl="1"/>
            <a:r>
              <a:rPr lang="en-US" dirty="0"/>
              <a:t>Check box in </a:t>
            </a:r>
            <a:r>
              <a:rPr lang="en-US" dirty="0" err="1"/>
              <a:t>Hy-Tek</a:t>
            </a:r>
            <a:endParaRPr lang="en-US" dirty="0"/>
          </a:p>
          <a:p>
            <a:pPr lvl="1"/>
            <a:r>
              <a:rPr lang="en-US" dirty="0"/>
              <a:t>Mark your work </a:t>
            </a:r>
          </a:p>
          <a:p>
            <a:r>
              <a:rPr lang="en-US" dirty="0"/>
              <a:t>Seed</a:t>
            </a:r>
          </a:p>
          <a:p>
            <a:pPr lvl="1"/>
            <a:r>
              <a:rPr lang="en-US" dirty="0"/>
              <a:t>Proof heat sheet</a:t>
            </a:r>
          </a:p>
          <a:p>
            <a:r>
              <a:rPr lang="en-US" dirty="0"/>
              <a:t>“Post” List Copy</a:t>
            </a:r>
          </a:p>
          <a:p>
            <a:pPr lvl="1"/>
            <a:r>
              <a:rPr lang="en-US" dirty="0"/>
              <a:t>Kept in Admin until event seeded</a:t>
            </a:r>
          </a:p>
          <a:p>
            <a:pPr lvl="1"/>
            <a:r>
              <a:rPr lang="en-US" dirty="0"/>
              <a:t>Highlight scratches in pink</a:t>
            </a:r>
          </a:p>
          <a:p>
            <a:pPr lvl="1"/>
            <a:r>
              <a:rPr lang="en-US" dirty="0"/>
              <a:t>Change prelim place numbers to new places</a:t>
            </a:r>
          </a:p>
          <a:p>
            <a:pPr lvl="1"/>
            <a:r>
              <a:rPr lang="en-US" dirty="0"/>
              <a:t>This copy posted wherever prelim results posted</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105</a:t>
            </a:fld>
            <a:endParaRPr lang="en-US"/>
          </a:p>
        </p:txBody>
      </p:sp>
    </p:spTree>
    <p:extLst>
      <p:ext uri="{BB962C8B-B14F-4D97-AF65-F5344CB8AC3E}">
        <p14:creationId xmlns:p14="http://schemas.microsoft.com/office/powerpoint/2010/main" val="5575157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Practice </a:t>
            </a:r>
            <a:r>
              <a:rPr lang="de-DE" dirty="0" err="1"/>
              <a:t>Example</a:t>
            </a:r>
            <a:endParaRPr lang="en-US" dirty="0"/>
          </a:p>
        </p:txBody>
      </p:sp>
      <p:sp>
        <p:nvSpPr>
          <p:cNvPr id="4" name="Foliennummernplatzhalter 3"/>
          <p:cNvSpPr>
            <a:spLocks noGrp="1"/>
          </p:cNvSpPr>
          <p:nvPr>
            <p:ph type="sldNum" sz="quarter" idx="12"/>
          </p:nvPr>
        </p:nvSpPr>
        <p:spPr/>
        <p:txBody>
          <a:bodyPr/>
          <a:lstStyle/>
          <a:p>
            <a:fld id="{CC7EC60C-D76A-46DB-B396-A2F561C94196}" type="slidenum">
              <a:rPr lang="en-US" smtClean="0"/>
              <a:t>106</a:t>
            </a:fld>
            <a:endParaRPr lang="en-US"/>
          </a:p>
        </p:txBody>
      </p:sp>
      <p:pic>
        <p:nvPicPr>
          <p:cNvPr id="9" name="Inhaltsplatzhalt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7782" y="1371600"/>
            <a:ext cx="3768436" cy="5105400"/>
          </a:xfrm>
        </p:spPr>
      </p:pic>
    </p:spTree>
    <p:extLst>
      <p:ext uri="{BB962C8B-B14F-4D97-AF65-F5344CB8AC3E}">
        <p14:creationId xmlns:p14="http://schemas.microsoft.com/office/powerpoint/2010/main" val="26447881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Change Requests That Should Be Declined</a:t>
            </a:r>
          </a:p>
        </p:txBody>
      </p:sp>
      <p:sp>
        <p:nvSpPr>
          <p:cNvPr id="3" name="Content Placeholder 2"/>
          <p:cNvSpPr>
            <a:spLocks noGrp="1"/>
          </p:cNvSpPr>
          <p:nvPr>
            <p:ph idx="1"/>
          </p:nvPr>
        </p:nvSpPr>
        <p:spPr/>
        <p:txBody>
          <a:bodyPr>
            <a:normAutofit/>
          </a:bodyPr>
          <a:lstStyle/>
          <a:p>
            <a:r>
              <a:rPr lang="en-US" dirty="0"/>
              <a:t>Updated entry time (either faster or slower), unless specified in Meet Description</a:t>
            </a:r>
          </a:p>
          <a:p>
            <a:r>
              <a:rPr lang="en-US" dirty="0"/>
              <a:t>Changing events (once psych sheet posted, they may want to move to ‘better’ spot)</a:t>
            </a:r>
          </a:p>
          <a:p>
            <a:r>
              <a:rPr lang="en-US" dirty="0"/>
              <a:t>Adding an athlete – technology these days allows all coaches to review entries</a:t>
            </a:r>
          </a:p>
          <a:p>
            <a:r>
              <a:rPr lang="en-US" dirty="0"/>
              <a:t>Meet Referee / Meet Committee – “go to” people for entry disputes</a:t>
            </a:r>
          </a:p>
          <a:p>
            <a:pPr lvl="1"/>
            <a:r>
              <a:rPr lang="en-US" dirty="0"/>
              <a:t>Entry disputes are one of most common Meet Committee issues</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107</a:t>
            </a:fld>
            <a:endParaRPr lang="en-US"/>
          </a:p>
        </p:txBody>
      </p:sp>
    </p:spTree>
    <p:extLst>
      <p:ext uri="{BB962C8B-B14F-4D97-AF65-F5344CB8AC3E}">
        <p14:creationId xmlns:p14="http://schemas.microsoft.com/office/powerpoint/2010/main" val="39890342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850" y="2897188"/>
            <a:ext cx="2908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C7EC60C-D76A-46DB-B396-A2F561C94196}" type="slidenum">
              <a:rPr lang="en-US" smtClean="0"/>
              <a:t>108</a:t>
            </a:fld>
            <a:endParaRPr lang="en-US"/>
          </a:p>
        </p:txBody>
      </p:sp>
    </p:spTree>
    <p:extLst>
      <p:ext uri="{BB962C8B-B14F-4D97-AF65-F5344CB8AC3E}">
        <p14:creationId xmlns:p14="http://schemas.microsoft.com/office/powerpoint/2010/main" val="4467213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Organization is Key</a:t>
            </a:r>
            <a:br>
              <a:rPr lang="en-US" dirty="0"/>
            </a:br>
            <a:endParaRPr lang="en-US" dirty="0"/>
          </a:p>
        </p:txBody>
      </p:sp>
      <p:sp>
        <p:nvSpPr>
          <p:cNvPr id="3" name="Content Placeholder 2"/>
          <p:cNvSpPr>
            <a:spLocks noGrp="1"/>
          </p:cNvSpPr>
          <p:nvPr>
            <p:ph idx="1"/>
          </p:nvPr>
        </p:nvSpPr>
        <p:spPr/>
        <p:txBody>
          <a:bodyPr>
            <a:normAutofit/>
          </a:bodyPr>
          <a:lstStyle/>
          <a:p>
            <a:r>
              <a:rPr lang="en-US" dirty="0"/>
              <a:t>It’s not just okay to be OCD, it is expected</a:t>
            </a:r>
          </a:p>
          <a:p>
            <a:r>
              <a:rPr lang="en-US" dirty="0"/>
              <a:t>Checklists</a:t>
            </a:r>
          </a:p>
          <a:p>
            <a:pPr lvl="1"/>
            <a:r>
              <a:rPr lang="en-US" dirty="0"/>
              <a:t>Session, swim-off, re-seed, scratching, proofing, etc.</a:t>
            </a:r>
          </a:p>
          <a:p>
            <a:r>
              <a:rPr lang="en-US" dirty="0"/>
              <a:t>Workflow status</a:t>
            </a:r>
          </a:p>
          <a:p>
            <a:pPr lvl="1"/>
            <a:r>
              <a:rPr lang="en-US" dirty="0"/>
              <a:t>Know where each event is at</a:t>
            </a:r>
          </a:p>
          <a:p>
            <a:r>
              <a:rPr lang="de-DE" dirty="0"/>
              <a:t>Keep </a:t>
            </a:r>
            <a:r>
              <a:rPr lang="de-DE" dirty="0" err="1"/>
              <a:t>track</a:t>
            </a:r>
            <a:r>
              <a:rPr lang="de-DE" dirty="0"/>
              <a:t> of </a:t>
            </a:r>
            <a:r>
              <a:rPr lang="de-DE" dirty="0" err="1"/>
              <a:t>your</a:t>
            </a:r>
            <a:r>
              <a:rPr lang="de-DE" dirty="0"/>
              <a:t> </a:t>
            </a:r>
            <a:r>
              <a:rPr lang="de-DE" dirty="0" err="1"/>
              <a:t>work</a:t>
            </a:r>
            <a:r>
              <a:rPr lang="de-DE" dirty="0"/>
              <a:t> and </a:t>
            </a:r>
            <a:r>
              <a:rPr lang="de-DE" dirty="0" err="1"/>
              <a:t>progress</a:t>
            </a:r>
            <a:endParaRPr lang="en-US" dirty="0"/>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109</a:t>
            </a:fld>
            <a:endParaRPr lang="en-US"/>
          </a:p>
        </p:txBody>
      </p:sp>
    </p:spTree>
    <p:extLst>
      <p:ext uri="{BB962C8B-B14F-4D97-AF65-F5344CB8AC3E}">
        <p14:creationId xmlns:p14="http://schemas.microsoft.com/office/powerpoint/2010/main" val="166415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Meets</a:t>
            </a:r>
            <a:br>
              <a:rPr lang="en-US" dirty="0"/>
            </a:br>
            <a:endParaRPr lang="en-US" dirty="0"/>
          </a:p>
        </p:txBody>
      </p:sp>
      <p:sp>
        <p:nvSpPr>
          <p:cNvPr id="3" name="Content Placeholder 2"/>
          <p:cNvSpPr>
            <a:spLocks noGrp="1"/>
          </p:cNvSpPr>
          <p:nvPr>
            <p:ph idx="1"/>
          </p:nvPr>
        </p:nvSpPr>
        <p:spPr/>
        <p:txBody>
          <a:bodyPr>
            <a:normAutofit/>
          </a:bodyPr>
          <a:lstStyle/>
          <a:p>
            <a:r>
              <a:rPr lang="en-US" dirty="0"/>
              <a:t>Sanctioned</a:t>
            </a:r>
          </a:p>
          <a:p>
            <a:pPr lvl="1"/>
            <a:r>
              <a:rPr lang="en-US" dirty="0"/>
              <a:t>Only USA member athletes</a:t>
            </a:r>
          </a:p>
          <a:p>
            <a:r>
              <a:rPr lang="en-US" dirty="0"/>
              <a:t>Approved</a:t>
            </a:r>
          </a:p>
          <a:p>
            <a:pPr lvl="1"/>
            <a:r>
              <a:rPr lang="en-US" dirty="0"/>
              <a:t>Non-USA meet “approved” by USA Swimming </a:t>
            </a:r>
          </a:p>
          <a:p>
            <a:pPr lvl="1"/>
            <a:r>
              <a:rPr lang="en-US" dirty="0"/>
              <a:t>Follows USA Technical rules</a:t>
            </a:r>
          </a:p>
          <a:p>
            <a:pPr lvl="1"/>
            <a:r>
              <a:rPr lang="en-US" dirty="0"/>
              <a:t>Generally YMCA meets</a:t>
            </a:r>
          </a:p>
          <a:p>
            <a:pPr lvl="1"/>
            <a:r>
              <a:rPr lang="en-US" dirty="0"/>
              <a:t>Can have both USA and non-USA athletes compete</a:t>
            </a:r>
          </a:p>
          <a:p>
            <a:r>
              <a:rPr lang="en-US" dirty="0"/>
              <a:t>Observed	</a:t>
            </a:r>
          </a:p>
          <a:p>
            <a:pPr lvl="1"/>
            <a:r>
              <a:rPr lang="en-US" dirty="0"/>
              <a:t>For information only, as will be a non-USA meet</a:t>
            </a:r>
          </a:p>
          <a:p>
            <a:pPr lvl="1"/>
            <a:r>
              <a:rPr lang="en-US" dirty="0"/>
              <a:t>USA officials attend as “eyes for USA technical rules”</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11</a:t>
            </a:fld>
            <a:endParaRPr lang="en-US"/>
          </a:p>
        </p:txBody>
      </p:sp>
    </p:spTree>
    <p:extLst>
      <p:ext uri="{BB962C8B-B14F-4D97-AF65-F5344CB8AC3E}">
        <p14:creationId xmlns:p14="http://schemas.microsoft.com/office/powerpoint/2010/main" val="35220126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 with your Admin Ref / Meet Referee</a:t>
            </a:r>
          </a:p>
        </p:txBody>
      </p:sp>
      <p:sp>
        <p:nvSpPr>
          <p:cNvPr id="3" name="Content Placeholder 2"/>
          <p:cNvSpPr>
            <a:spLocks noGrp="1"/>
          </p:cNvSpPr>
          <p:nvPr>
            <p:ph idx="1"/>
          </p:nvPr>
        </p:nvSpPr>
        <p:spPr/>
        <p:txBody>
          <a:bodyPr>
            <a:normAutofit/>
          </a:bodyPr>
          <a:lstStyle/>
          <a:p>
            <a:r>
              <a:rPr lang="en-US" dirty="0"/>
              <a:t>Better to verify with a question than make a mistake</a:t>
            </a:r>
          </a:p>
          <a:p>
            <a:r>
              <a:rPr lang="en-US" dirty="0"/>
              <a:t>AR / MR is there to help and handle “tough” situations</a:t>
            </a:r>
          </a:p>
          <a:p>
            <a:r>
              <a:rPr lang="en-US" dirty="0"/>
              <a:t>AR / MR is responsible for rules, therefore they will often want to proof before posting</a:t>
            </a:r>
          </a:p>
          <a:p>
            <a:pPr lvl="1"/>
            <a:r>
              <a:rPr lang="en-US" dirty="0"/>
              <a:t>Not doubting work, checking to help ensure accuracy</a:t>
            </a:r>
          </a:p>
          <a:p>
            <a:r>
              <a:rPr lang="en-US" dirty="0"/>
              <a:t>Notify AR of time crunches, divide and conquer</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110</a:t>
            </a:fld>
            <a:endParaRPr lang="en-US"/>
          </a:p>
        </p:txBody>
      </p:sp>
    </p:spTree>
    <p:extLst>
      <p:ext uri="{BB962C8B-B14F-4D97-AF65-F5344CB8AC3E}">
        <p14:creationId xmlns:p14="http://schemas.microsoft.com/office/powerpoint/2010/main" val="23518274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Coaches &amp; Mistakes</a:t>
            </a:r>
            <a:br>
              <a:rPr lang="en-US" dirty="0"/>
            </a:br>
            <a:endParaRPr lang="en-US" dirty="0"/>
          </a:p>
        </p:txBody>
      </p:sp>
      <p:sp>
        <p:nvSpPr>
          <p:cNvPr id="3" name="Content Placeholder 2"/>
          <p:cNvSpPr>
            <a:spLocks noGrp="1"/>
          </p:cNvSpPr>
          <p:nvPr>
            <p:ph idx="1"/>
          </p:nvPr>
        </p:nvSpPr>
        <p:spPr/>
        <p:txBody>
          <a:bodyPr>
            <a:normAutofit/>
          </a:bodyPr>
          <a:lstStyle/>
          <a:p>
            <a:r>
              <a:rPr lang="en-US" dirty="0"/>
              <a:t>Coaches</a:t>
            </a:r>
          </a:p>
          <a:p>
            <a:pPr lvl="1"/>
            <a:r>
              <a:rPr lang="en-US" dirty="0"/>
              <a:t>Anything but basic questions should go to AR / MR</a:t>
            </a:r>
          </a:p>
          <a:p>
            <a:pPr lvl="1"/>
            <a:r>
              <a:rPr lang="en-US" dirty="0"/>
              <a:t>Remember, part of a coach’s job is to be an advocate for his/her athletes</a:t>
            </a:r>
          </a:p>
          <a:p>
            <a:r>
              <a:rPr lang="en-US" dirty="0"/>
              <a:t>Mistakes</a:t>
            </a:r>
          </a:p>
          <a:p>
            <a:pPr lvl="1"/>
            <a:r>
              <a:rPr lang="en-US" dirty="0"/>
              <a:t>They happen</a:t>
            </a:r>
          </a:p>
          <a:p>
            <a:pPr lvl="1"/>
            <a:r>
              <a:rPr lang="en-US" dirty="0"/>
              <a:t>Work all through AR / MR</a:t>
            </a:r>
          </a:p>
          <a:p>
            <a:pPr lvl="1"/>
            <a:r>
              <a:rPr lang="en-US" dirty="0"/>
              <a:t>Often stamped “RE-SEED” / “CORRECTED” and printed on colored paper</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111</a:t>
            </a:fld>
            <a:endParaRPr lang="en-US"/>
          </a:p>
        </p:txBody>
      </p:sp>
    </p:spTree>
    <p:extLst>
      <p:ext uri="{BB962C8B-B14F-4D97-AF65-F5344CB8AC3E}">
        <p14:creationId xmlns:p14="http://schemas.microsoft.com/office/powerpoint/2010/main" val="14519863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a:t>
            </a:r>
          </a:p>
        </p:txBody>
      </p:sp>
      <p:sp>
        <p:nvSpPr>
          <p:cNvPr id="3" name="Content Placeholder 2"/>
          <p:cNvSpPr>
            <a:spLocks noGrp="1"/>
          </p:cNvSpPr>
          <p:nvPr>
            <p:ph idx="1"/>
          </p:nvPr>
        </p:nvSpPr>
        <p:spPr/>
        <p:txBody>
          <a:bodyPr>
            <a:normAutofit/>
          </a:bodyPr>
          <a:lstStyle/>
          <a:p>
            <a:r>
              <a:rPr lang="de-DE" dirty="0"/>
              <a:t>Operator </a:t>
            </a:r>
            <a:r>
              <a:rPr lang="de-DE" dirty="0" err="1"/>
              <a:t>Instructions</a:t>
            </a:r>
            <a:r>
              <a:rPr lang="de-DE" dirty="0"/>
              <a:t> </a:t>
            </a:r>
            <a:r>
              <a:rPr lang="de-DE" dirty="0" err="1"/>
              <a:t>for</a:t>
            </a:r>
            <a:r>
              <a:rPr lang="de-DE" dirty="0"/>
              <a:t> </a:t>
            </a:r>
            <a:r>
              <a:rPr lang="de-DE" dirty="0" err="1"/>
              <a:t>the</a:t>
            </a:r>
            <a:r>
              <a:rPr lang="de-DE" dirty="0"/>
              <a:t> Colorado </a:t>
            </a:r>
            <a:r>
              <a:rPr lang="de-DE" dirty="0" err="1"/>
              <a:t>Console</a:t>
            </a:r>
            <a:r>
              <a:rPr lang="de-DE" dirty="0"/>
              <a:t> </a:t>
            </a:r>
            <a:r>
              <a:rPr lang="en-US" dirty="0">
                <a:hlinkClick r:id="rId2"/>
              </a:rPr>
              <a:t>http://pvswim.org/official/training/Colorado_Timing_System_Training.pdf</a:t>
            </a:r>
            <a:endParaRPr lang="en-US" dirty="0"/>
          </a:p>
          <a:p>
            <a:r>
              <a:rPr lang="de-DE" dirty="0" err="1"/>
              <a:t>Some</a:t>
            </a:r>
            <a:r>
              <a:rPr lang="de-DE" dirty="0"/>
              <a:t> </a:t>
            </a:r>
            <a:r>
              <a:rPr lang="de-DE" dirty="0" err="1"/>
              <a:t>basic</a:t>
            </a:r>
            <a:r>
              <a:rPr lang="de-DE" dirty="0"/>
              <a:t> </a:t>
            </a:r>
            <a:r>
              <a:rPr lang="de-DE" dirty="0" err="1"/>
              <a:t>instructions</a:t>
            </a:r>
            <a:r>
              <a:rPr lang="de-DE" dirty="0"/>
              <a:t> </a:t>
            </a:r>
            <a:r>
              <a:rPr lang="de-DE" dirty="0" err="1"/>
              <a:t>for</a:t>
            </a:r>
            <a:r>
              <a:rPr lang="de-DE" dirty="0"/>
              <a:t> </a:t>
            </a:r>
            <a:r>
              <a:rPr lang="de-DE" dirty="0" err="1"/>
              <a:t>Hy-Tec</a:t>
            </a:r>
            <a:r>
              <a:rPr lang="de-DE" dirty="0"/>
              <a:t>, </a:t>
            </a:r>
            <a:r>
              <a:rPr lang="de-DE" dirty="0" err="1"/>
              <a:t>includes</a:t>
            </a:r>
            <a:r>
              <a:rPr lang="de-DE" dirty="0"/>
              <a:t> links </a:t>
            </a:r>
            <a:r>
              <a:rPr lang="de-DE" dirty="0" err="1"/>
              <a:t>to</a:t>
            </a:r>
            <a:r>
              <a:rPr lang="de-DE" dirty="0"/>
              <a:t> </a:t>
            </a:r>
            <a:r>
              <a:rPr lang="de-DE" dirty="0" err="1"/>
              <a:t>you</a:t>
            </a:r>
            <a:r>
              <a:rPr lang="de-DE" dirty="0"/>
              <a:t> </a:t>
            </a:r>
            <a:r>
              <a:rPr lang="de-DE" dirty="0" err="1"/>
              <a:t>tube</a:t>
            </a:r>
            <a:r>
              <a:rPr lang="de-DE" dirty="0"/>
              <a:t> „</a:t>
            </a:r>
            <a:r>
              <a:rPr lang="de-DE" dirty="0" err="1"/>
              <a:t>how</a:t>
            </a:r>
            <a:r>
              <a:rPr lang="de-DE" dirty="0"/>
              <a:t> </a:t>
            </a:r>
            <a:r>
              <a:rPr lang="de-DE" dirty="0" err="1"/>
              <a:t>to</a:t>
            </a:r>
            <a:r>
              <a:rPr lang="de-DE" dirty="0"/>
              <a:t>“ </a:t>
            </a:r>
            <a:r>
              <a:rPr lang="de-DE" dirty="0" err="1"/>
              <a:t>videos</a:t>
            </a:r>
            <a:r>
              <a:rPr lang="en-US" dirty="0"/>
              <a:t> </a:t>
            </a:r>
            <a:r>
              <a:rPr lang="en-US" dirty="0">
                <a:hlinkClick r:id="rId3"/>
              </a:rPr>
              <a:t>http://pvswim.org/official/training/Hy-Tek_Computer_Operator_Training.pdf</a:t>
            </a:r>
            <a:endParaRPr lang="en-US" dirty="0"/>
          </a:p>
          <a:p>
            <a:r>
              <a:rPr lang="de-DE" dirty="0"/>
              <a:t>USA Swimming </a:t>
            </a:r>
            <a:r>
              <a:rPr lang="de-DE" dirty="0" err="1"/>
              <a:t>educational</a:t>
            </a:r>
            <a:r>
              <a:rPr lang="de-DE" dirty="0"/>
              <a:t> </a:t>
            </a:r>
            <a:r>
              <a:rPr lang="de-DE" dirty="0" err="1"/>
              <a:t>materials</a:t>
            </a:r>
            <a:r>
              <a:rPr lang="de-DE" dirty="0"/>
              <a:t> </a:t>
            </a:r>
            <a:r>
              <a:rPr lang="en-US" dirty="0">
                <a:hlinkClick r:id="rId4"/>
              </a:rPr>
              <a:t>https://www.usaswimming.org/utility/landing-pages/officials/officials-education-and-training-resources</a:t>
            </a:r>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112</a:t>
            </a:fld>
            <a:endParaRPr lang="en-US"/>
          </a:p>
        </p:txBody>
      </p:sp>
    </p:spTree>
    <p:extLst>
      <p:ext uri="{BB962C8B-B14F-4D97-AF65-F5344CB8AC3E}">
        <p14:creationId xmlns:p14="http://schemas.microsoft.com/office/powerpoint/2010/main" val="35744965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NEXT STEPS</a:t>
            </a:r>
            <a:br>
              <a:rPr lang="en-US" dirty="0"/>
            </a:br>
            <a:endParaRPr lang="en-US" dirty="0"/>
          </a:p>
        </p:txBody>
      </p:sp>
      <p:sp>
        <p:nvSpPr>
          <p:cNvPr id="3" name="Content Placeholder 2"/>
          <p:cNvSpPr>
            <a:spLocks noGrp="1"/>
          </p:cNvSpPr>
          <p:nvPr>
            <p:ph idx="1"/>
          </p:nvPr>
        </p:nvSpPr>
        <p:spPr>
          <a:xfrm>
            <a:off x="457200" y="1295400"/>
            <a:ext cx="8229600" cy="5181600"/>
          </a:xfrm>
        </p:spPr>
        <p:txBody>
          <a:bodyPr>
            <a:normAutofit fontScale="77500" lnSpcReduction="20000"/>
          </a:bodyPr>
          <a:lstStyle/>
          <a:p>
            <a:r>
              <a:rPr lang="en-US" dirty="0"/>
              <a:t>Become an apprentice member of USA Swimming</a:t>
            </a:r>
          </a:p>
          <a:p>
            <a:r>
              <a:rPr lang="en-US" dirty="0"/>
              <a:t>Tests</a:t>
            </a:r>
          </a:p>
          <a:p>
            <a:pPr lvl="1"/>
            <a:r>
              <a:rPr lang="en-US" dirty="0"/>
              <a:t>Level 1 and 2: Administrative Official</a:t>
            </a:r>
          </a:p>
          <a:p>
            <a:r>
              <a:rPr lang="en-US" dirty="0"/>
              <a:t>Observations</a:t>
            </a:r>
          </a:p>
          <a:p>
            <a:pPr lvl="1"/>
            <a:r>
              <a:rPr lang="en-US" dirty="0"/>
              <a:t>Level 1: two sessions with Level 1 AO with 1+ years experience</a:t>
            </a:r>
          </a:p>
          <a:p>
            <a:pPr lvl="1"/>
            <a:r>
              <a:rPr lang="en-US" dirty="0"/>
              <a:t>Level 2: Once you are an AO level 1, apprentice during three preliminary sessions of at least 2 different Prelims-Finals meets</a:t>
            </a:r>
          </a:p>
          <a:p>
            <a:r>
              <a:rPr lang="en-US" dirty="0"/>
              <a:t>Become non-athlete member of USA Swimming</a:t>
            </a:r>
          </a:p>
          <a:p>
            <a:r>
              <a:rPr lang="en-US" dirty="0"/>
              <a:t>Complete Level 2 background check</a:t>
            </a:r>
          </a:p>
          <a:p>
            <a:r>
              <a:rPr lang="en-US" dirty="0"/>
              <a:t>Complete on-line Athlete Protection Training</a:t>
            </a:r>
          </a:p>
          <a:p>
            <a:r>
              <a:rPr lang="en-US" dirty="0"/>
              <a:t>Complete one-time concussion training</a:t>
            </a:r>
          </a:p>
          <a:p>
            <a:r>
              <a:rPr lang="en-US" dirty="0"/>
              <a:t>Re-certification</a:t>
            </a:r>
          </a:p>
          <a:p>
            <a:pPr lvl="1"/>
            <a:r>
              <a:rPr lang="en-US" dirty="0"/>
              <a:t>Every 2 years</a:t>
            </a:r>
          </a:p>
          <a:p>
            <a:pPr lvl="0"/>
            <a:r>
              <a:rPr lang="de-DE" dirty="0" err="1"/>
              <a:t>Renewal</a:t>
            </a:r>
            <a:r>
              <a:rPr lang="de-DE" dirty="0"/>
              <a:t> Every Year: </a:t>
            </a:r>
          </a:p>
          <a:p>
            <a:pPr lvl="1"/>
            <a:r>
              <a:rPr lang="en-US" dirty="0"/>
              <a:t>For an AO Only Certified Officials- 4 sessions as AO, </a:t>
            </a:r>
            <a:endParaRPr lang="en-US" sz="2800" dirty="0"/>
          </a:p>
          <a:p>
            <a:pPr lvl="1"/>
            <a:r>
              <a:rPr lang="en-US" dirty="0"/>
              <a:t>For an AO/Stroke &amp; Turn Certified Officials - 4 sessions as stroke and turn &amp; 1 session as AO. </a:t>
            </a:r>
            <a:endParaRPr lang="en-US" sz="2800" dirty="0"/>
          </a:p>
          <a:p>
            <a:pPr lvl="1"/>
            <a:r>
              <a:rPr lang="en-US" dirty="0"/>
              <a:t>For Starter / Referee &amp; AO Certified Officials- 6 Sessions as starter / referee &amp; 1 session as Meet Referee, Admin Referee or AO. </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113</a:t>
            </a:fld>
            <a:endParaRPr lang="en-US"/>
          </a:p>
        </p:txBody>
      </p:sp>
    </p:spTree>
    <p:extLst>
      <p:ext uri="{BB962C8B-B14F-4D97-AF65-F5344CB8AC3E}">
        <p14:creationId xmlns:p14="http://schemas.microsoft.com/office/powerpoint/2010/main" val="512061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r>
              <a:rPr lang="en-US" dirty="0"/>
              <a:t>Thank you for volunteering to serve our clubs and our athletes</a:t>
            </a:r>
          </a:p>
          <a:p>
            <a:r>
              <a:rPr lang="en-US" dirty="0"/>
              <a:t>GOOD LUCK on your tests and training!</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114</a:t>
            </a:fld>
            <a:endParaRPr lang="en-US"/>
          </a:p>
        </p:txBody>
      </p:sp>
    </p:spTree>
    <p:extLst>
      <p:ext uri="{BB962C8B-B14F-4D97-AF65-F5344CB8AC3E}">
        <p14:creationId xmlns:p14="http://schemas.microsoft.com/office/powerpoint/2010/main" val="873210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Administrative Official - Tasks</a:t>
            </a:r>
            <a:endParaRPr lang="en-US" dirty="0"/>
          </a:p>
        </p:txBody>
      </p:sp>
      <p:sp>
        <p:nvSpPr>
          <p:cNvPr id="3" name="Inhaltsplatzhalter 2"/>
          <p:cNvSpPr>
            <a:spLocks noGrp="1"/>
          </p:cNvSpPr>
          <p:nvPr>
            <p:ph idx="1"/>
          </p:nvPr>
        </p:nvSpPr>
        <p:spPr/>
        <p:txBody>
          <a:bodyPr>
            <a:normAutofit/>
          </a:bodyPr>
          <a:lstStyle/>
          <a:p>
            <a:r>
              <a:rPr lang="en-US" i="1" dirty="0"/>
              <a:t>You do not necessarily do all of this, but may oversee all of this</a:t>
            </a:r>
            <a:endParaRPr lang="en-US" dirty="0"/>
          </a:p>
          <a:p>
            <a:r>
              <a:rPr lang="en-US" dirty="0"/>
              <a:t>102.14 ADMINISTRATIVE OFFICIAL </a:t>
            </a:r>
          </a:p>
          <a:p>
            <a:pPr lvl="1"/>
            <a:r>
              <a:rPr lang="en-US" dirty="0"/>
              <a:t>.1 Shall be responsible to the Referee for the supervision of the following: </a:t>
            </a:r>
          </a:p>
          <a:p>
            <a:pPr lvl="2"/>
            <a:r>
              <a:rPr lang="en-US" dirty="0"/>
              <a:t>A The entry and registration process,</a:t>
            </a:r>
          </a:p>
          <a:p>
            <a:pPr lvl="2"/>
            <a:r>
              <a:rPr lang="en-US" dirty="0"/>
              <a:t>B Clerk of Course </a:t>
            </a:r>
          </a:p>
          <a:p>
            <a:pPr lvl="2"/>
            <a:r>
              <a:rPr lang="en-US" dirty="0"/>
              <a:t>C Timing Equipment Operator </a:t>
            </a:r>
          </a:p>
          <a:p>
            <a:pPr lvl="2"/>
            <a:r>
              <a:rPr lang="en-US" dirty="0"/>
              <a:t>D Scoring personnel </a:t>
            </a:r>
          </a:p>
          <a:p>
            <a:pPr lvl="2"/>
            <a:r>
              <a:rPr lang="en-US" dirty="0"/>
              <a:t>E Other administrative personnel </a:t>
            </a:r>
          </a:p>
          <a:p>
            <a:pPr lvl="2"/>
            <a:endParaRPr lang="en-US" dirty="0"/>
          </a:p>
          <a:p>
            <a:pPr lvl="2"/>
            <a:endParaRPr lang="de-DE" dirty="0"/>
          </a:p>
          <a:p>
            <a:pPr marL="0" indent="0">
              <a:buNone/>
            </a:pPr>
            <a:endParaRPr lang="en-US" dirty="0"/>
          </a:p>
        </p:txBody>
      </p:sp>
      <p:sp>
        <p:nvSpPr>
          <p:cNvPr id="4" name="Foliennummernplatzhalter 3"/>
          <p:cNvSpPr>
            <a:spLocks noGrp="1"/>
          </p:cNvSpPr>
          <p:nvPr>
            <p:ph type="sldNum" sz="quarter" idx="12"/>
          </p:nvPr>
        </p:nvSpPr>
        <p:spPr/>
        <p:txBody>
          <a:bodyPr/>
          <a:lstStyle/>
          <a:p>
            <a:fld id="{CC7EC60C-D76A-46DB-B396-A2F561C94196}" type="slidenum">
              <a:rPr lang="en-US" smtClean="0"/>
              <a:t>12</a:t>
            </a:fld>
            <a:endParaRPr lang="en-US"/>
          </a:p>
        </p:txBody>
      </p:sp>
    </p:spTree>
    <p:extLst>
      <p:ext uri="{BB962C8B-B14F-4D97-AF65-F5344CB8AC3E}">
        <p14:creationId xmlns:p14="http://schemas.microsoft.com/office/powerpoint/2010/main" val="1165180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dirty="0"/>
              <a:t>Administrative Official - </a:t>
            </a:r>
            <a:r>
              <a:rPr lang="de-DE" dirty="0" err="1"/>
              <a:t>Responsibilities</a:t>
            </a:r>
            <a:endParaRPr lang="en-US" dirty="0"/>
          </a:p>
        </p:txBody>
      </p:sp>
      <p:sp>
        <p:nvSpPr>
          <p:cNvPr id="3" name="Inhaltsplatzhalter 2"/>
          <p:cNvSpPr>
            <a:spLocks noGrp="1"/>
          </p:cNvSpPr>
          <p:nvPr>
            <p:ph idx="1"/>
          </p:nvPr>
        </p:nvSpPr>
        <p:spPr/>
        <p:txBody>
          <a:bodyPr>
            <a:normAutofit lnSpcReduction="10000"/>
          </a:bodyPr>
          <a:lstStyle/>
          <a:p>
            <a:pPr lvl="1"/>
            <a:r>
              <a:rPr lang="en-US" dirty="0"/>
              <a:t>.2 Shall be responsible to the Referee for: </a:t>
            </a:r>
          </a:p>
          <a:p>
            <a:pPr lvl="2"/>
            <a:r>
              <a:rPr lang="en-US" dirty="0"/>
              <a:t>A The accurate processing of entries and scratches. </a:t>
            </a:r>
          </a:p>
          <a:p>
            <a:pPr lvl="2"/>
            <a:r>
              <a:rPr lang="en-US" dirty="0"/>
              <a:t>B Accurate seeding of preliminary, semi-final and final heats. </a:t>
            </a:r>
          </a:p>
          <a:p>
            <a:pPr lvl="2"/>
            <a:r>
              <a:rPr lang="en-US" dirty="0"/>
              <a:t>C Determination and recording of official time. </a:t>
            </a:r>
          </a:p>
          <a:p>
            <a:pPr lvl="3"/>
            <a:r>
              <a:rPr lang="en-US" dirty="0"/>
              <a:t>(1) Receiving and reviewing the automatic and/or semi-automatic timing results from the Timing Equipment Operator and comparing primary timing results with the </a:t>
            </a:r>
            <a:r>
              <a:rPr lang="en-US" dirty="0" err="1"/>
              <a:t>the</a:t>
            </a:r>
            <a:r>
              <a:rPr lang="en-US" dirty="0"/>
              <a:t> back-up timing results to determine their validity. 102.13 36 2019 Rules &amp; Regulations </a:t>
            </a:r>
          </a:p>
          <a:p>
            <a:pPr lvl="3"/>
            <a:r>
              <a:rPr lang="en-US" dirty="0"/>
              <a:t>(2) Receiving the times recorded by the Head Lane Timers from the Chief Timer and the order of finish data from the Place Judges and using that data to the extent needed to determine the official time for each swimmer. </a:t>
            </a:r>
          </a:p>
          <a:p>
            <a:pPr lvl="3"/>
            <a:r>
              <a:rPr lang="en-US" dirty="0"/>
              <a:t>(3) Unless otherwise directed, notifying the Referee whenever a time obtained by the primary timing system cannot be used as the Official Time. </a:t>
            </a:r>
          </a:p>
          <a:p>
            <a:pPr lvl="3"/>
            <a:r>
              <a:rPr lang="en-US" dirty="0"/>
              <a:t>(4) Recording disqualifications approved by the Referee. </a:t>
            </a:r>
          </a:p>
          <a:p>
            <a:pPr lvl="2"/>
            <a:r>
              <a:rPr lang="en-US" dirty="0"/>
              <a:t>D Determination of the official results. </a:t>
            </a:r>
          </a:p>
          <a:p>
            <a:pPr lvl="2"/>
            <a:r>
              <a:rPr lang="en-US" dirty="0"/>
              <a:t>E Publication and posting of results and scores. .3 Shall perform other duties assigned by the Referee.</a:t>
            </a:r>
          </a:p>
          <a:p>
            <a:endParaRPr lang="en-US" dirty="0"/>
          </a:p>
        </p:txBody>
      </p:sp>
      <p:sp>
        <p:nvSpPr>
          <p:cNvPr id="4" name="Foliennummernplatzhalter 3"/>
          <p:cNvSpPr>
            <a:spLocks noGrp="1"/>
          </p:cNvSpPr>
          <p:nvPr>
            <p:ph type="sldNum" sz="quarter" idx="12"/>
          </p:nvPr>
        </p:nvSpPr>
        <p:spPr/>
        <p:txBody>
          <a:bodyPr/>
          <a:lstStyle/>
          <a:p>
            <a:fld id="{CC7EC60C-D76A-46DB-B396-A2F561C94196}" type="slidenum">
              <a:rPr lang="en-US" smtClean="0"/>
              <a:t>13</a:t>
            </a:fld>
            <a:endParaRPr lang="en-US"/>
          </a:p>
        </p:txBody>
      </p:sp>
    </p:spTree>
    <p:extLst>
      <p:ext uri="{BB962C8B-B14F-4D97-AF65-F5344CB8AC3E}">
        <p14:creationId xmlns:p14="http://schemas.microsoft.com/office/powerpoint/2010/main" val="261489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err="1"/>
              <a:t>Meet</a:t>
            </a:r>
            <a:r>
              <a:rPr lang="de-DE" dirty="0"/>
              <a:t> </a:t>
            </a:r>
            <a:r>
              <a:rPr lang="de-DE" dirty="0" err="1"/>
              <a:t>announcement</a:t>
            </a:r>
            <a:endParaRPr lang="en-US" dirty="0"/>
          </a:p>
        </p:txBody>
      </p:sp>
      <p:sp>
        <p:nvSpPr>
          <p:cNvPr id="3" name="Inhaltsplatzhalter 2"/>
          <p:cNvSpPr>
            <a:spLocks noGrp="1"/>
          </p:cNvSpPr>
          <p:nvPr>
            <p:ph idx="1"/>
          </p:nvPr>
        </p:nvSpPr>
        <p:spPr/>
        <p:txBody>
          <a:bodyPr/>
          <a:lstStyle/>
          <a:p>
            <a:endParaRPr lang="de-DE" dirty="0"/>
          </a:p>
          <a:p>
            <a:r>
              <a:rPr lang="de-DE" dirty="0"/>
              <a:t>The </a:t>
            </a:r>
            <a:r>
              <a:rPr lang="de-DE" dirty="0" err="1"/>
              <a:t>meet</a:t>
            </a:r>
            <a:r>
              <a:rPr lang="de-DE" dirty="0"/>
              <a:t> </a:t>
            </a:r>
            <a:r>
              <a:rPr lang="de-DE" dirty="0" err="1"/>
              <a:t>announcement</a:t>
            </a:r>
            <a:r>
              <a:rPr lang="de-DE" dirty="0"/>
              <a:t>:</a:t>
            </a:r>
          </a:p>
          <a:p>
            <a:pPr lvl="1"/>
            <a:r>
              <a:rPr lang="de-DE" dirty="0"/>
              <a:t>The „</a:t>
            </a:r>
            <a:r>
              <a:rPr lang="de-DE" dirty="0" err="1"/>
              <a:t>law</a:t>
            </a:r>
            <a:r>
              <a:rPr lang="de-DE" dirty="0"/>
              <a:t>“ of </a:t>
            </a:r>
            <a:r>
              <a:rPr lang="de-DE" dirty="0" err="1"/>
              <a:t>the</a:t>
            </a:r>
            <a:r>
              <a:rPr lang="de-DE" dirty="0"/>
              <a:t> </a:t>
            </a:r>
            <a:r>
              <a:rPr lang="de-DE" dirty="0" err="1"/>
              <a:t>meet</a:t>
            </a:r>
            <a:endParaRPr lang="de-DE" dirty="0"/>
          </a:p>
          <a:p>
            <a:pPr lvl="2"/>
            <a:r>
              <a:rPr lang="de-DE" dirty="0" err="1"/>
              <a:t>Provides</a:t>
            </a:r>
            <a:r>
              <a:rPr lang="de-DE" dirty="0"/>
              <a:t> </a:t>
            </a:r>
            <a:r>
              <a:rPr lang="de-DE" dirty="0" err="1"/>
              <a:t>the</a:t>
            </a:r>
            <a:r>
              <a:rPr lang="de-DE" dirty="0"/>
              <a:t> </a:t>
            </a:r>
            <a:r>
              <a:rPr lang="de-DE" dirty="0" err="1"/>
              <a:t>specific</a:t>
            </a:r>
            <a:r>
              <a:rPr lang="de-DE" dirty="0"/>
              <a:t> </a:t>
            </a:r>
            <a:r>
              <a:rPr lang="de-DE" dirty="0" err="1"/>
              <a:t>procedures</a:t>
            </a:r>
            <a:r>
              <a:rPr lang="de-DE" dirty="0"/>
              <a:t> </a:t>
            </a:r>
            <a:r>
              <a:rPr lang="de-DE" dirty="0" err="1"/>
              <a:t>for</a:t>
            </a:r>
            <a:r>
              <a:rPr lang="de-DE" dirty="0"/>
              <a:t> </a:t>
            </a:r>
            <a:r>
              <a:rPr lang="de-DE" dirty="0" err="1"/>
              <a:t>the</a:t>
            </a:r>
            <a:r>
              <a:rPr lang="de-DE" dirty="0"/>
              <a:t> </a:t>
            </a:r>
            <a:r>
              <a:rPr lang="de-DE" dirty="0" err="1"/>
              <a:t>specific</a:t>
            </a:r>
            <a:r>
              <a:rPr lang="de-DE" dirty="0"/>
              <a:t> </a:t>
            </a:r>
            <a:r>
              <a:rPr lang="de-DE" dirty="0" err="1"/>
              <a:t>meet</a:t>
            </a:r>
            <a:r>
              <a:rPr lang="de-DE" dirty="0"/>
              <a:t>, </a:t>
            </a:r>
            <a:r>
              <a:rPr lang="de-DE" dirty="0" err="1"/>
              <a:t>including</a:t>
            </a:r>
            <a:r>
              <a:rPr lang="de-DE" dirty="0"/>
              <a:t>:</a:t>
            </a:r>
          </a:p>
          <a:p>
            <a:pPr lvl="3"/>
            <a:r>
              <a:rPr lang="de-DE" dirty="0" err="1"/>
              <a:t>Swimmer</a:t>
            </a:r>
            <a:r>
              <a:rPr lang="de-DE" dirty="0"/>
              <a:t> </a:t>
            </a:r>
            <a:r>
              <a:rPr lang="de-DE" dirty="0" err="1"/>
              <a:t>eligibility</a:t>
            </a:r>
            <a:endParaRPr lang="de-DE" dirty="0"/>
          </a:p>
          <a:p>
            <a:pPr lvl="3"/>
            <a:r>
              <a:rPr lang="de-DE" dirty="0"/>
              <a:t>Entry </a:t>
            </a:r>
            <a:r>
              <a:rPr lang="de-DE" dirty="0" err="1"/>
              <a:t>requirements</a:t>
            </a:r>
            <a:endParaRPr lang="de-DE" dirty="0"/>
          </a:p>
          <a:p>
            <a:pPr lvl="3"/>
            <a:r>
              <a:rPr lang="de-DE" dirty="0"/>
              <a:t>Events</a:t>
            </a:r>
          </a:p>
          <a:p>
            <a:pPr lvl="3"/>
            <a:r>
              <a:rPr lang="de-DE" dirty="0"/>
              <a:t>Deadlines (</a:t>
            </a:r>
            <a:r>
              <a:rPr lang="de-DE" dirty="0" err="1"/>
              <a:t>if</a:t>
            </a:r>
            <a:r>
              <a:rPr lang="de-DE" dirty="0"/>
              <a:t> </a:t>
            </a:r>
            <a:r>
              <a:rPr lang="de-DE" dirty="0" err="1"/>
              <a:t>applicable</a:t>
            </a:r>
            <a:r>
              <a:rPr lang="de-DE" dirty="0"/>
              <a:t> </a:t>
            </a:r>
            <a:r>
              <a:rPr lang="de-DE" dirty="0" err="1"/>
              <a:t>for</a:t>
            </a:r>
            <a:r>
              <a:rPr lang="de-DE" dirty="0"/>
              <a:t> e.g. positive </a:t>
            </a:r>
            <a:r>
              <a:rPr lang="de-DE" dirty="0" err="1"/>
              <a:t>check-in</a:t>
            </a:r>
            <a:r>
              <a:rPr lang="de-DE" dirty="0"/>
              <a:t>, </a:t>
            </a:r>
            <a:r>
              <a:rPr lang="de-DE" dirty="0" err="1"/>
              <a:t>scratch</a:t>
            </a:r>
            <a:r>
              <a:rPr lang="de-DE" dirty="0"/>
              <a:t>)</a:t>
            </a:r>
          </a:p>
          <a:p>
            <a:pPr lvl="3"/>
            <a:r>
              <a:rPr lang="de-DE" dirty="0"/>
              <a:t>Awards</a:t>
            </a:r>
          </a:p>
          <a:p>
            <a:pPr lvl="3"/>
            <a:r>
              <a:rPr lang="de-DE" dirty="0" err="1"/>
              <a:t>Availability</a:t>
            </a:r>
            <a:r>
              <a:rPr lang="de-DE" dirty="0"/>
              <a:t> of deck </a:t>
            </a:r>
            <a:r>
              <a:rPr lang="de-DE" dirty="0" err="1"/>
              <a:t>entries</a:t>
            </a:r>
            <a:endParaRPr lang="de-DE" dirty="0"/>
          </a:p>
          <a:p>
            <a:pPr lvl="3"/>
            <a:r>
              <a:rPr lang="de-DE" dirty="0"/>
              <a:t>Information </a:t>
            </a:r>
            <a:r>
              <a:rPr lang="de-DE" dirty="0" err="1"/>
              <a:t>regarding</a:t>
            </a:r>
            <a:r>
              <a:rPr lang="de-DE" dirty="0"/>
              <a:t> </a:t>
            </a:r>
            <a:r>
              <a:rPr lang="de-DE" dirty="0" err="1"/>
              <a:t>key</a:t>
            </a:r>
            <a:r>
              <a:rPr lang="de-DE" dirty="0"/>
              <a:t> </a:t>
            </a:r>
            <a:r>
              <a:rPr lang="de-DE" dirty="0" err="1"/>
              <a:t>meet</a:t>
            </a:r>
            <a:r>
              <a:rPr lang="de-DE" dirty="0"/>
              <a:t> personell</a:t>
            </a:r>
          </a:p>
          <a:p>
            <a:pPr lvl="3"/>
            <a:endParaRPr lang="de-DE" dirty="0"/>
          </a:p>
          <a:p>
            <a:pPr marL="548640" lvl="2" indent="0">
              <a:buNone/>
            </a:pPr>
            <a:endParaRPr lang="de-DE" dirty="0"/>
          </a:p>
          <a:p>
            <a:pPr lvl="3"/>
            <a:endParaRPr lang="en-US" dirty="0"/>
          </a:p>
        </p:txBody>
      </p:sp>
      <p:sp>
        <p:nvSpPr>
          <p:cNvPr id="4" name="Foliennummernplatzhalter 3"/>
          <p:cNvSpPr>
            <a:spLocks noGrp="1"/>
          </p:cNvSpPr>
          <p:nvPr>
            <p:ph type="sldNum" sz="quarter" idx="12"/>
          </p:nvPr>
        </p:nvSpPr>
        <p:spPr/>
        <p:txBody>
          <a:bodyPr/>
          <a:lstStyle/>
          <a:p>
            <a:fld id="{CC7EC60C-D76A-46DB-B396-A2F561C94196}" type="slidenum">
              <a:rPr lang="en-US" smtClean="0"/>
              <a:t>14</a:t>
            </a:fld>
            <a:endParaRPr lang="en-US"/>
          </a:p>
        </p:txBody>
      </p:sp>
    </p:spTree>
    <p:extLst>
      <p:ext uri="{BB962C8B-B14F-4D97-AF65-F5344CB8AC3E}">
        <p14:creationId xmlns:p14="http://schemas.microsoft.com/office/powerpoint/2010/main" val="3889986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Deck Set-</a:t>
            </a:r>
            <a:r>
              <a:rPr lang="de-DE" dirty="0" err="1"/>
              <a:t>up</a:t>
            </a:r>
            <a:endParaRPr lang="en-US"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726" y="1600200"/>
            <a:ext cx="7706547" cy="4876800"/>
          </a:xfrm>
        </p:spPr>
      </p:pic>
      <p:sp>
        <p:nvSpPr>
          <p:cNvPr id="4" name="Foliennummernplatzhalter 3"/>
          <p:cNvSpPr>
            <a:spLocks noGrp="1"/>
          </p:cNvSpPr>
          <p:nvPr>
            <p:ph type="sldNum" sz="quarter" idx="12"/>
          </p:nvPr>
        </p:nvSpPr>
        <p:spPr/>
        <p:txBody>
          <a:bodyPr/>
          <a:lstStyle/>
          <a:p>
            <a:fld id="{CC7EC60C-D76A-46DB-B396-A2F561C94196}" type="slidenum">
              <a:rPr lang="en-US" smtClean="0"/>
              <a:t>15</a:t>
            </a:fld>
            <a:endParaRPr lang="en-US"/>
          </a:p>
        </p:txBody>
      </p:sp>
    </p:spTree>
    <p:extLst>
      <p:ext uri="{BB962C8B-B14F-4D97-AF65-F5344CB8AC3E}">
        <p14:creationId xmlns:p14="http://schemas.microsoft.com/office/powerpoint/2010/main" val="1085863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988" y="2897188"/>
            <a:ext cx="22320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C7EC60C-D76A-46DB-B396-A2F561C94196}" type="slidenum">
              <a:rPr lang="en-US" smtClean="0"/>
              <a:t>16</a:t>
            </a:fld>
            <a:endParaRPr lang="en-US"/>
          </a:p>
        </p:txBody>
      </p:sp>
    </p:spTree>
    <p:extLst>
      <p:ext uri="{BB962C8B-B14F-4D97-AF65-F5344CB8AC3E}">
        <p14:creationId xmlns:p14="http://schemas.microsoft.com/office/powerpoint/2010/main" val="4008389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of forms</a:t>
            </a:r>
            <a:br>
              <a:rPr lang="en-US" dirty="0"/>
            </a:br>
            <a:endParaRPr lang="en-US" dirty="0"/>
          </a:p>
        </p:txBody>
      </p:sp>
      <p:sp>
        <p:nvSpPr>
          <p:cNvPr id="3" name="Content Placeholder 2"/>
          <p:cNvSpPr>
            <a:spLocks noGrp="1"/>
          </p:cNvSpPr>
          <p:nvPr>
            <p:ph idx="1"/>
          </p:nvPr>
        </p:nvSpPr>
        <p:spPr/>
        <p:txBody>
          <a:bodyPr>
            <a:normAutofit lnSpcReduction="10000"/>
          </a:bodyPr>
          <a:lstStyle/>
          <a:p>
            <a:endParaRPr lang="en-US" dirty="0"/>
          </a:p>
          <a:p>
            <a:r>
              <a:rPr lang="en-US" dirty="0"/>
              <a:t>Timer sheets</a:t>
            </a:r>
          </a:p>
          <a:p>
            <a:r>
              <a:rPr lang="en-US" dirty="0" err="1"/>
              <a:t>DQ</a:t>
            </a:r>
            <a:r>
              <a:rPr lang="en-US" dirty="0"/>
              <a:t> slip – record of a </a:t>
            </a:r>
            <a:r>
              <a:rPr lang="en-US" dirty="0" err="1"/>
              <a:t>DQ</a:t>
            </a:r>
            <a:r>
              <a:rPr lang="en-US" dirty="0"/>
              <a:t> </a:t>
            </a:r>
          </a:p>
          <a:p>
            <a:r>
              <a:rPr lang="en-US" dirty="0" err="1"/>
              <a:t>DQ</a:t>
            </a:r>
            <a:r>
              <a:rPr lang="en-US" dirty="0"/>
              <a:t> log – reference log for tracking and verifying </a:t>
            </a:r>
            <a:r>
              <a:rPr lang="en-US" dirty="0" err="1"/>
              <a:t>DQs</a:t>
            </a:r>
            <a:r>
              <a:rPr lang="en-US" dirty="0"/>
              <a:t> - rarely used</a:t>
            </a:r>
          </a:p>
          <a:p>
            <a:r>
              <a:rPr lang="en-US" dirty="0"/>
              <a:t>No-show, No-show finals  (“at the blocks”) – not at all meets</a:t>
            </a:r>
          </a:p>
          <a:p>
            <a:pPr lvl="1"/>
            <a:r>
              <a:rPr lang="en-US" dirty="0"/>
              <a:t>No penalty at meet = no problem</a:t>
            </a:r>
          </a:p>
          <a:p>
            <a:pPr lvl="1"/>
            <a:r>
              <a:rPr lang="en-US" dirty="0"/>
              <a:t>Penalty meet = establish workflow with AR</a:t>
            </a:r>
          </a:p>
          <a:p>
            <a:r>
              <a:rPr lang="en-US" dirty="0"/>
              <a:t>Declared False Start (DFS) (“known before the blocks”)</a:t>
            </a:r>
          </a:p>
          <a:p>
            <a:pPr lvl="1"/>
            <a:r>
              <a:rPr lang="en-US" dirty="0"/>
              <a:t>DFS must go through a referee – now often “paperless”</a:t>
            </a:r>
          </a:p>
          <a:p>
            <a:r>
              <a:rPr lang="en-US" dirty="0"/>
              <a:t>Relay take-off slips</a:t>
            </a:r>
          </a:p>
        </p:txBody>
      </p:sp>
      <p:sp>
        <p:nvSpPr>
          <p:cNvPr id="5" name="Slide Number Placeholder 4"/>
          <p:cNvSpPr>
            <a:spLocks noGrp="1"/>
          </p:cNvSpPr>
          <p:nvPr>
            <p:ph type="sldNum" sz="quarter" idx="12"/>
          </p:nvPr>
        </p:nvSpPr>
        <p:spPr/>
        <p:txBody>
          <a:bodyPr/>
          <a:lstStyle/>
          <a:p>
            <a:fld id="{CC7EC60C-D76A-46DB-B396-A2F561C94196}" type="slidenum">
              <a:rPr lang="en-US" smtClean="0"/>
              <a:t>17</a:t>
            </a:fld>
            <a:endParaRPr lang="en-US"/>
          </a:p>
        </p:txBody>
      </p:sp>
    </p:spTree>
    <p:extLst>
      <p:ext uri="{BB962C8B-B14F-4D97-AF65-F5344CB8AC3E}">
        <p14:creationId xmlns:p14="http://schemas.microsoft.com/office/powerpoint/2010/main" val="302306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Forms </a:t>
            </a:r>
            <a:r>
              <a:rPr lang="de-DE" dirty="0" err="1"/>
              <a:t>Forms</a:t>
            </a:r>
            <a:r>
              <a:rPr lang="de-DE" dirty="0"/>
              <a:t> </a:t>
            </a:r>
            <a:r>
              <a:rPr lang="de-DE" dirty="0" err="1"/>
              <a:t>Forms</a:t>
            </a:r>
            <a:endParaRPr lang="en-US" dirty="0"/>
          </a:p>
        </p:txBody>
      </p:sp>
      <p:sp>
        <p:nvSpPr>
          <p:cNvPr id="3" name="Inhaltsplatzhalter 2"/>
          <p:cNvSpPr>
            <a:spLocks noGrp="1"/>
          </p:cNvSpPr>
          <p:nvPr>
            <p:ph idx="1"/>
          </p:nvPr>
        </p:nvSpPr>
        <p:spPr/>
        <p:txBody>
          <a:bodyPr>
            <a:normAutofit fontScale="85000" lnSpcReduction="20000"/>
          </a:bodyPr>
          <a:lstStyle/>
          <a:p>
            <a:r>
              <a:rPr lang="de-DE" dirty="0"/>
              <a:t>Forms </a:t>
            </a:r>
            <a:r>
              <a:rPr lang="de-DE" dirty="0" err="1"/>
              <a:t>you</a:t>
            </a:r>
            <a:r>
              <a:rPr lang="de-DE" dirty="0"/>
              <a:t> </a:t>
            </a:r>
            <a:r>
              <a:rPr lang="de-DE" dirty="0" err="1"/>
              <a:t>get</a:t>
            </a:r>
            <a:r>
              <a:rPr lang="de-DE" dirty="0"/>
              <a:t> after </a:t>
            </a:r>
            <a:r>
              <a:rPr lang="de-DE" dirty="0" err="1"/>
              <a:t>each</a:t>
            </a:r>
            <a:r>
              <a:rPr lang="de-DE" dirty="0"/>
              <a:t> </a:t>
            </a:r>
            <a:r>
              <a:rPr lang="de-DE" dirty="0" err="1"/>
              <a:t>event</a:t>
            </a:r>
            <a:endParaRPr lang="de-DE" dirty="0"/>
          </a:p>
          <a:p>
            <a:pPr lvl="1"/>
            <a:r>
              <a:rPr lang="de-DE" dirty="0" err="1"/>
              <a:t>Completed</a:t>
            </a:r>
            <a:r>
              <a:rPr lang="de-DE" dirty="0"/>
              <a:t> Lane </a:t>
            </a:r>
            <a:r>
              <a:rPr lang="de-DE" dirty="0" err="1"/>
              <a:t>timer</a:t>
            </a:r>
            <a:r>
              <a:rPr lang="de-DE" dirty="0"/>
              <a:t> </a:t>
            </a:r>
            <a:r>
              <a:rPr lang="de-DE" dirty="0" err="1"/>
              <a:t>sheets</a:t>
            </a:r>
            <a:r>
              <a:rPr lang="de-DE" dirty="0"/>
              <a:t> </a:t>
            </a:r>
          </a:p>
          <a:p>
            <a:pPr lvl="1"/>
            <a:r>
              <a:rPr lang="de-DE" dirty="0" err="1"/>
              <a:t>OOF</a:t>
            </a:r>
            <a:r>
              <a:rPr lang="de-DE" dirty="0"/>
              <a:t> (</a:t>
            </a:r>
            <a:r>
              <a:rPr lang="de-DE" dirty="0" err="1"/>
              <a:t>becoming</a:t>
            </a:r>
            <a:r>
              <a:rPr lang="de-DE" dirty="0"/>
              <a:t> </a:t>
            </a:r>
            <a:r>
              <a:rPr lang="de-DE" dirty="0" err="1"/>
              <a:t>more</a:t>
            </a:r>
            <a:r>
              <a:rPr lang="de-DE" dirty="0"/>
              <a:t> </a:t>
            </a:r>
            <a:r>
              <a:rPr lang="de-DE" dirty="0" err="1"/>
              <a:t>common</a:t>
            </a:r>
            <a:r>
              <a:rPr lang="de-DE" dirty="0"/>
              <a:t>, </a:t>
            </a:r>
            <a:r>
              <a:rPr lang="de-DE" dirty="0" err="1"/>
              <a:t>esp</a:t>
            </a:r>
            <a:r>
              <a:rPr lang="de-DE" dirty="0"/>
              <a:t>. in Madison </a:t>
            </a:r>
            <a:r>
              <a:rPr lang="de-DE" dirty="0" err="1"/>
              <a:t>area</a:t>
            </a:r>
            <a:r>
              <a:rPr lang="de-DE" dirty="0"/>
              <a:t>)</a:t>
            </a:r>
          </a:p>
          <a:p>
            <a:pPr lvl="1"/>
            <a:endParaRPr lang="de-DE" dirty="0"/>
          </a:p>
          <a:p>
            <a:r>
              <a:rPr lang="de-DE" dirty="0"/>
              <a:t>Forms </a:t>
            </a:r>
            <a:r>
              <a:rPr lang="de-DE" dirty="0" err="1"/>
              <a:t>you</a:t>
            </a:r>
            <a:r>
              <a:rPr lang="de-DE" dirty="0"/>
              <a:t> </a:t>
            </a:r>
            <a:r>
              <a:rPr lang="de-DE" dirty="0" err="1"/>
              <a:t>might</a:t>
            </a:r>
            <a:r>
              <a:rPr lang="de-DE" dirty="0"/>
              <a:t> </a:t>
            </a:r>
            <a:r>
              <a:rPr lang="de-DE" dirty="0" err="1"/>
              <a:t>get</a:t>
            </a:r>
            <a:endParaRPr lang="de-DE" dirty="0"/>
          </a:p>
          <a:p>
            <a:pPr lvl="1"/>
            <a:r>
              <a:rPr lang="de-DE" dirty="0" err="1"/>
              <a:t>DQ</a:t>
            </a:r>
            <a:r>
              <a:rPr lang="de-DE" dirty="0"/>
              <a:t> </a:t>
            </a:r>
            <a:r>
              <a:rPr lang="de-DE" dirty="0" err="1"/>
              <a:t>slips</a:t>
            </a:r>
            <a:endParaRPr lang="de-DE" dirty="0"/>
          </a:p>
          <a:p>
            <a:pPr lvl="1"/>
            <a:r>
              <a:rPr lang="de-DE" dirty="0"/>
              <a:t>Relay </a:t>
            </a:r>
            <a:r>
              <a:rPr lang="de-DE" dirty="0" err="1"/>
              <a:t>take</a:t>
            </a:r>
            <a:r>
              <a:rPr lang="de-DE" dirty="0"/>
              <a:t> off </a:t>
            </a:r>
            <a:r>
              <a:rPr lang="de-DE" dirty="0" err="1"/>
              <a:t>slips</a:t>
            </a:r>
            <a:endParaRPr lang="de-DE" dirty="0"/>
          </a:p>
          <a:p>
            <a:pPr lvl="1"/>
            <a:r>
              <a:rPr lang="de-DE" dirty="0" err="1"/>
              <a:t>No</a:t>
            </a:r>
            <a:r>
              <a:rPr lang="de-DE" dirty="0"/>
              <a:t> </a:t>
            </a:r>
            <a:r>
              <a:rPr lang="de-DE" dirty="0" err="1"/>
              <a:t>show</a:t>
            </a:r>
            <a:endParaRPr lang="de-DE" dirty="0"/>
          </a:p>
          <a:p>
            <a:pPr lvl="1"/>
            <a:endParaRPr lang="de-DE" dirty="0"/>
          </a:p>
          <a:p>
            <a:r>
              <a:rPr lang="de-DE" dirty="0"/>
              <a:t>Forms </a:t>
            </a:r>
            <a:r>
              <a:rPr lang="de-DE" dirty="0" err="1"/>
              <a:t>available</a:t>
            </a:r>
            <a:r>
              <a:rPr lang="de-DE" dirty="0"/>
              <a:t> - </a:t>
            </a:r>
            <a:r>
              <a:rPr lang="de-DE" sz="2000" dirty="0"/>
              <a:t>Information </a:t>
            </a:r>
            <a:r>
              <a:rPr lang="de-DE" sz="2000" dirty="0" err="1"/>
              <a:t>from</a:t>
            </a:r>
            <a:r>
              <a:rPr lang="de-DE" sz="2000" dirty="0"/>
              <a:t> </a:t>
            </a:r>
            <a:r>
              <a:rPr lang="de-DE" sz="2000" dirty="0" err="1"/>
              <a:t>the</a:t>
            </a:r>
            <a:r>
              <a:rPr lang="de-DE" sz="2000" dirty="0"/>
              <a:t> </a:t>
            </a:r>
            <a:r>
              <a:rPr lang="de-DE" sz="2000" dirty="0" err="1"/>
              <a:t>timing</a:t>
            </a:r>
            <a:r>
              <a:rPr lang="de-DE" sz="2000" dirty="0"/>
              <a:t> </a:t>
            </a:r>
            <a:r>
              <a:rPr lang="de-DE" sz="2000" dirty="0" err="1"/>
              <a:t>system</a:t>
            </a:r>
            <a:endParaRPr lang="de-DE" sz="2000" dirty="0"/>
          </a:p>
          <a:p>
            <a:pPr lvl="1"/>
            <a:endParaRPr lang="de-DE" dirty="0"/>
          </a:p>
          <a:p>
            <a:r>
              <a:rPr lang="en-US" dirty="0"/>
              <a:t>Collate information for each event (Staple it all together)</a:t>
            </a:r>
          </a:p>
          <a:p>
            <a:pPr lvl="1"/>
            <a:r>
              <a:rPr lang="en-US" dirty="0"/>
              <a:t>Relay take-off</a:t>
            </a:r>
          </a:p>
          <a:p>
            <a:pPr lvl="1"/>
            <a:r>
              <a:rPr lang="en-US" dirty="0" err="1"/>
              <a:t>DQ</a:t>
            </a:r>
            <a:r>
              <a:rPr lang="en-US" dirty="0"/>
              <a:t> slips</a:t>
            </a:r>
          </a:p>
          <a:p>
            <a:pPr lvl="1"/>
            <a:r>
              <a:rPr lang="en-US" dirty="0"/>
              <a:t>No-show forms</a:t>
            </a:r>
          </a:p>
          <a:p>
            <a:pPr lvl="1"/>
            <a:r>
              <a:rPr lang="en-US" dirty="0"/>
              <a:t>Results</a:t>
            </a:r>
          </a:p>
          <a:p>
            <a:pPr lvl="1"/>
            <a:r>
              <a:rPr lang="en-US" dirty="0"/>
              <a:t>Colorado Sheets</a:t>
            </a:r>
          </a:p>
          <a:p>
            <a:pPr lvl="1"/>
            <a:r>
              <a:rPr lang="en-US" dirty="0"/>
              <a:t>Timer sheets</a:t>
            </a:r>
          </a:p>
          <a:p>
            <a:endParaRPr lang="en-US" dirty="0"/>
          </a:p>
        </p:txBody>
      </p:sp>
      <p:sp>
        <p:nvSpPr>
          <p:cNvPr id="4" name="Foliennummernplatzhalter 3"/>
          <p:cNvSpPr>
            <a:spLocks noGrp="1"/>
          </p:cNvSpPr>
          <p:nvPr>
            <p:ph type="sldNum" sz="quarter" idx="12"/>
          </p:nvPr>
        </p:nvSpPr>
        <p:spPr/>
        <p:txBody>
          <a:bodyPr/>
          <a:lstStyle/>
          <a:p>
            <a:fld id="{CC7EC60C-D76A-46DB-B396-A2F561C94196}" type="slidenum">
              <a:rPr lang="en-US" smtClean="0"/>
              <a:t>18</a:t>
            </a:fld>
            <a:endParaRPr lang="en-US"/>
          </a:p>
        </p:txBody>
      </p:sp>
    </p:spTree>
    <p:extLst>
      <p:ext uri="{BB962C8B-B14F-4D97-AF65-F5344CB8AC3E}">
        <p14:creationId xmlns:p14="http://schemas.microsoft.com/office/powerpoint/2010/main" val="3026973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Timer</a:t>
            </a:r>
            <a:r>
              <a:rPr lang="de-DE" dirty="0"/>
              <a:t> Sheets</a:t>
            </a:r>
            <a:endParaRPr lang="en-US"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34148"/>
            <a:ext cx="8229600" cy="4008904"/>
          </a:xfrm>
        </p:spPr>
      </p:pic>
      <p:sp>
        <p:nvSpPr>
          <p:cNvPr id="4" name="Foliennummernplatzhalter 3"/>
          <p:cNvSpPr>
            <a:spLocks noGrp="1"/>
          </p:cNvSpPr>
          <p:nvPr>
            <p:ph type="sldNum" sz="quarter" idx="12"/>
          </p:nvPr>
        </p:nvSpPr>
        <p:spPr/>
        <p:txBody>
          <a:bodyPr/>
          <a:lstStyle/>
          <a:p>
            <a:fld id="{CC7EC60C-D76A-46DB-B396-A2F561C94196}" type="slidenum">
              <a:rPr lang="en-US" smtClean="0"/>
              <a:t>19</a:t>
            </a:fld>
            <a:endParaRPr lang="en-US"/>
          </a:p>
        </p:txBody>
      </p:sp>
    </p:spTree>
    <p:extLst>
      <p:ext uri="{BB962C8B-B14F-4D97-AF65-F5344CB8AC3E}">
        <p14:creationId xmlns:p14="http://schemas.microsoft.com/office/powerpoint/2010/main" val="402128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4000" b="1" cap="all" dirty="0">
                <a:solidFill>
                  <a:prstClr val="black"/>
                </a:solidFill>
                <a:ea typeface="+mj-ea"/>
                <a:cs typeface="+mj-cs"/>
              </a:rPr>
              <a:t>INTRODUCTION</a:t>
            </a:r>
            <a:endParaRPr lang="en-US" dirty="0"/>
          </a:p>
        </p:txBody>
      </p:sp>
      <p:sp>
        <p:nvSpPr>
          <p:cNvPr id="4" name="Slide Number Placeholder 3"/>
          <p:cNvSpPr>
            <a:spLocks noGrp="1"/>
          </p:cNvSpPr>
          <p:nvPr>
            <p:ph type="sldNum" sz="quarter" idx="12"/>
          </p:nvPr>
        </p:nvSpPr>
        <p:spPr/>
        <p:txBody>
          <a:bodyPr/>
          <a:lstStyle/>
          <a:p>
            <a:fld id="{CC7EC60C-D76A-46DB-B396-A2F561C94196}" type="slidenum">
              <a:rPr lang="en-US" smtClean="0"/>
              <a:t>2</a:t>
            </a:fld>
            <a:endParaRPr lang="en-US"/>
          </a:p>
        </p:txBody>
      </p:sp>
    </p:spTree>
    <p:extLst>
      <p:ext uri="{BB962C8B-B14F-4D97-AF65-F5344CB8AC3E}">
        <p14:creationId xmlns:p14="http://schemas.microsoft.com/office/powerpoint/2010/main" val="1656475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3429463240"/>
              </p:ext>
            </p:extLst>
          </p:nvPr>
        </p:nvGraphicFramePr>
        <p:xfrm>
          <a:off x="457200" y="2590800"/>
          <a:ext cx="7790642" cy="2487088"/>
        </p:xfrm>
        <a:graphic>
          <a:graphicData uri="http://schemas.openxmlformats.org/drawingml/2006/table">
            <a:tbl>
              <a:tblPr/>
              <a:tblGrid>
                <a:gridCol w="438574">
                  <a:extLst>
                    <a:ext uri="{9D8B030D-6E8A-4147-A177-3AD203B41FA5}">
                      <a16:colId xmlns:a16="http://schemas.microsoft.com/office/drawing/2014/main" val="20000"/>
                    </a:ext>
                  </a:extLst>
                </a:gridCol>
                <a:gridCol w="3461739">
                  <a:extLst>
                    <a:ext uri="{9D8B030D-6E8A-4147-A177-3AD203B41FA5}">
                      <a16:colId xmlns:a16="http://schemas.microsoft.com/office/drawing/2014/main" val="20001"/>
                    </a:ext>
                  </a:extLst>
                </a:gridCol>
                <a:gridCol w="417068">
                  <a:extLst>
                    <a:ext uri="{9D8B030D-6E8A-4147-A177-3AD203B41FA5}">
                      <a16:colId xmlns:a16="http://schemas.microsoft.com/office/drawing/2014/main" val="20002"/>
                    </a:ext>
                  </a:extLst>
                </a:gridCol>
                <a:gridCol w="3473261">
                  <a:extLst>
                    <a:ext uri="{9D8B030D-6E8A-4147-A177-3AD203B41FA5}">
                      <a16:colId xmlns:a16="http://schemas.microsoft.com/office/drawing/2014/main" val="20003"/>
                    </a:ext>
                  </a:extLst>
                </a:gridCol>
              </a:tblGrid>
              <a:tr h="58048">
                <a:tc>
                  <a:txBody>
                    <a:bodyPr/>
                    <a:lstStyle/>
                    <a:p>
                      <a:pPr marL="0" marR="14605" indent="0" algn="r">
                        <a:lnSpc>
                          <a:spcPts val="1100"/>
                        </a:lnSpc>
                        <a:spcBef>
                          <a:spcPts val="220"/>
                        </a:spcBef>
                        <a:spcAft>
                          <a:spcPts val="5"/>
                        </a:spcAft>
                      </a:pPr>
                      <a:r>
                        <a:rPr lang="en-US" sz="700" b="1" spc="0" dirty="0">
                          <a:solidFill>
                            <a:srgbClr val="000000"/>
                          </a:solidFill>
                          <a:latin typeface="Calibri" panose="02020603050405020304" pitchFamily="2"/>
                        </a:rPr>
                        <a:t>Heat </a:t>
                      </a:r>
                    </a:p>
                  </a:txBody>
                  <a:tcPr marL="0" marR="0" marT="0" marB="0" anchor="ctr">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r">
                        <a:lnSpc>
                          <a:spcPts val="1100"/>
                        </a:lnSpc>
                        <a:spcBef>
                          <a:spcPts val="220"/>
                        </a:spcBef>
                        <a:spcAft>
                          <a:spcPts val="5"/>
                        </a:spcAft>
                      </a:pPr>
                      <a:r>
                        <a:rPr lang="en-US" sz="700" b="1" spc="0">
                          <a:solidFill>
                            <a:srgbClr val="000000"/>
                          </a:solidFill>
                          <a:latin typeface="Calibri" panose="02020603050405020304" pitchFamily="2"/>
                        </a:rPr>
                        <a:t>Heat </a:t>
                      </a:r>
                    </a:p>
                  </a:txBody>
                  <a:tcPr marL="0" marR="0" marT="0" marB="0" anchor="ctr">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extLst>
                  <a:ext uri="{0D108BD9-81ED-4DB2-BD59-A6C34878D82A}">
                    <a16:rowId xmlns:a16="http://schemas.microsoft.com/office/drawing/2014/main" val="10000"/>
                  </a:ext>
                </a:extLst>
              </a:tr>
              <a:tr h="234538">
                <a:tc>
                  <a:txBody>
                    <a:bodyPr/>
                    <a:lstStyle/>
                    <a:p>
                      <a:pPr marL="0" marR="14605" indent="0" algn="r">
                        <a:lnSpc>
                          <a:spcPts val="1200"/>
                        </a:lnSpc>
                        <a:spcBef>
                          <a:spcPts val="1680"/>
                        </a:spcBef>
                        <a:spcAft>
                          <a:spcPts val="0"/>
                        </a:spcAft>
                      </a:pPr>
                      <a:r>
                        <a:rPr lang="en-US" sz="700" spc="0" dirty="0">
                          <a:solidFill>
                            <a:srgbClr val="000000"/>
                          </a:solidFill>
                          <a:latin typeface="Calibri" panose="02020603050405020304" pitchFamily="2"/>
                        </a:rPr>
                        <a:t>1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r">
                        <a:lnSpc>
                          <a:spcPts val="1200"/>
                        </a:lnSpc>
                        <a:spcBef>
                          <a:spcPts val="1680"/>
                        </a:spcBef>
                        <a:spcAft>
                          <a:spcPts val="0"/>
                        </a:spcAft>
                      </a:pPr>
                      <a:r>
                        <a:rPr lang="en-US" sz="700" spc="0">
                          <a:solidFill>
                            <a:srgbClr val="000000"/>
                          </a:solidFill>
                          <a:latin typeface="Calibri" panose="02020603050405020304" pitchFamily="2"/>
                        </a:rPr>
                        <a:t>11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extLst>
                  <a:ext uri="{0D108BD9-81ED-4DB2-BD59-A6C34878D82A}">
                    <a16:rowId xmlns:a16="http://schemas.microsoft.com/office/drawing/2014/main" val="10001"/>
                  </a:ext>
                </a:extLst>
              </a:tr>
              <a:tr h="236574">
                <a:tc>
                  <a:txBody>
                    <a:bodyPr/>
                    <a:lstStyle/>
                    <a:p>
                      <a:pPr marL="0" marR="14605" indent="0" algn="r">
                        <a:lnSpc>
                          <a:spcPts val="1200"/>
                        </a:lnSpc>
                        <a:spcBef>
                          <a:spcPts val="1680"/>
                        </a:spcBef>
                        <a:spcAft>
                          <a:spcPts val="55"/>
                        </a:spcAft>
                      </a:pPr>
                      <a:r>
                        <a:rPr lang="en-US" sz="700" spc="0">
                          <a:solidFill>
                            <a:srgbClr val="000000"/>
                          </a:solidFill>
                          <a:latin typeface="Calibri" panose="02020603050405020304" pitchFamily="2"/>
                        </a:rPr>
                        <a:t>2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dirty="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r">
                        <a:lnSpc>
                          <a:spcPts val="1200"/>
                        </a:lnSpc>
                        <a:spcBef>
                          <a:spcPts val="1680"/>
                        </a:spcBef>
                        <a:spcAft>
                          <a:spcPts val="55"/>
                        </a:spcAft>
                      </a:pPr>
                      <a:r>
                        <a:rPr lang="en-US" sz="700" spc="0">
                          <a:solidFill>
                            <a:srgbClr val="000000"/>
                          </a:solidFill>
                          <a:latin typeface="Calibri" panose="02020603050405020304" pitchFamily="2"/>
                        </a:rPr>
                        <a:t>12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dirty="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extLst>
                  <a:ext uri="{0D108BD9-81ED-4DB2-BD59-A6C34878D82A}">
                    <a16:rowId xmlns:a16="http://schemas.microsoft.com/office/drawing/2014/main" val="10002"/>
                  </a:ext>
                </a:extLst>
              </a:tr>
              <a:tr h="234538">
                <a:tc>
                  <a:txBody>
                    <a:bodyPr/>
                    <a:lstStyle/>
                    <a:p>
                      <a:pPr marL="0" marR="14605" indent="0" algn="r">
                        <a:lnSpc>
                          <a:spcPts val="1200"/>
                        </a:lnSpc>
                        <a:spcBef>
                          <a:spcPts val="1680"/>
                        </a:spcBef>
                        <a:spcAft>
                          <a:spcPts val="30"/>
                        </a:spcAft>
                      </a:pPr>
                      <a:r>
                        <a:rPr lang="en-US" sz="700" spc="0">
                          <a:solidFill>
                            <a:srgbClr val="000000"/>
                          </a:solidFill>
                          <a:latin typeface="Calibri" panose="02020603050405020304" pitchFamily="2"/>
                        </a:rPr>
                        <a:t>3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r">
                        <a:lnSpc>
                          <a:spcPts val="1200"/>
                        </a:lnSpc>
                        <a:spcBef>
                          <a:spcPts val="1680"/>
                        </a:spcBef>
                        <a:spcAft>
                          <a:spcPts val="30"/>
                        </a:spcAft>
                      </a:pPr>
                      <a:r>
                        <a:rPr lang="en-US" sz="700" spc="0">
                          <a:solidFill>
                            <a:srgbClr val="000000"/>
                          </a:solidFill>
                          <a:latin typeface="Calibri" panose="02020603050405020304" pitchFamily="2"/>
                        </a:rPr>
                        <a:t>13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dirty="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extLst>
                  <a:ext uri="{0D108BD9-81ED-4DB2-BD59-A6C34878D82A}">
                    <a16:rowId xmlns:a16="http://schemas.microsoft.com/office/drawing/2014/main" val="10003"/>
                  </a:ext>
                </a:extLst>
              </a:tr>
              <a:tr h="236574">
                <a:tc>
                  <a:txBody>
                    <a:bodyPr/>
                    <a:lstStyle/>
                    <a:p>
                      <a:pPr marL="0" marR="14605" indent="0" algn="r">
                        <a:lnSpc>
                          <a:spcPts val="1200"/>
                        </a:lnSpc>
                        <a:spcBef>
                          <a:spcPts val="1680"/>
                        </a:spcBef>
                        <a:spcAft>
                          <a:spcPts val="30"/>
                        </a:spcAft>
                      </a:pPr>
                      <a:r>
                        <a:rPr lang="en-US" sz="700" spc="0">
                          <a:solidFill>
                            <a:srgbClr val="000000"/>
                          </a:solidFill>
                          <a:latin typeface="Calibri" panose="02020603050405020304" pitchFamily="2"/>
                        </a:rPr>
                        <a:t>4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r">
                        <a:lnSpc>
                          <a:spcPts val="1200"/>
                        </a:lnSpc>
                        <a:spcBef>
                          <a:spcPts val="1680"/>
                        </a:spcBef>
                        <a:spcAft>
                          <a:spcPts val="30"/>
                        </a:spcAft>
                      </a:pPr>
                      <a:r>
                        <a:rPr lang="en-US" sz="700" spc="0">
                          <a:solidFill>
                            <a:srgbClr val="000000"/>
                          </a:solidFill>
                          <a:latin typeface="Calibri" panose="02020603050405020304" pitchFamily="2"/>
                        </a:rPr>
                        <a:t>14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extLst>
                  <a:ext uri="{0D108BD9-81ED-4DB2-BD59-A6C34878D82A}">
                    <a16:rowId xmlns:a16="http://schemas.microsoft.com/office/drawing/2014/main" val="10004"/>
                  </a:ext>
                </a:extLst>
              </a:tr>
              <a:tr h="234538">
                <a:tc>
                  <a:txBody>
                    <a:bodyPr/>
                    <a:lstStyle/>
                    <a:p>
                      <a:pPr marL="0" marR="14605" indent="0" algn="r">
                        <a:lnSpc>
                          <a:spcPts val="1200"/>
                        </a:lnSpc>
                        <a:spcBef>
                          <a:spcPts val="1680"/>
                        </a:spcBef>
                        <a:spcAft>
                          <a:spcPts val="5"/>
                        </a:spcAft>
                      </a:pPr>
                      <a:r>
                        <a:rPr lang="en-US" sz="700" spc="0">
                          <a:solidFill>
                            <a:srgbClr val="000000"/>
                          </a:solidFill>
                          <a:latin typeface="Calibri" panose="02020603050405020304" pitchFamily="2"/>
                        </a:rPr>
                        <a:t>5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r">
                        <a:lnSpc>
                          <a:spcPts val="1200"/>
                        </a:lnSpc>
                        <a:spcBef>
                          <a:spcPts val="1680"/>
                        </a:spcBef>
                        <a:spcAft>
                          <a:spcPts val="5"/>
                        </a:spcAft>
                      </a:pPr>
                      <a:r>
                        <a:rPr lang="en-US" sz="700" spc="0">
                          <a:solidFill>
                            <a:srgbClr val="000000"/>
                          </a:solidFill>
                          <a:latin typeface="Calibri" panose="02020603050405020304" pitchFamily="2"/>
                        </a:rPr>
                        <a:t>15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extLst>
                  <a:ext uri="{0D108BD9-81ED-4DB2-BD59-A6C34878D82A}">
                    <a16:rowId xmlns:a16="http://schemas.microsoft.com/office/drawing/2014/main" val="10005"/>
                  </a:ext>
                </a:extLst>
              </a:tr>
              <a:tr h="236574">
                <a:tc>
                  <a:txBody>
                    <a:bodyPr/>
                    <a:lstStyle/>
                    <a:p>
                      <a:pPr marL="0" marR="14605" indent="0" algn="r">
                        <a:lnSpc>
                          <a:spcPts val="1200"/>
                        </a:lnSpc>
                        <a:spcBef>
                          <a:spcPts val="1680"/>
                        </a:spcBef>
                        <a:spcAft>
                          <a:spcPts val="5"/>
                        </a:spcAft>
                      </a:pPr>
                      <a:r>
                        <a:rPr lang="en-US" sz="700" spc="0">
                          <a:solidFill>
                            <a:srgbClr val="000000"/>
                          </a:solidFill>
                          <a:latin typeface="Calibri" panose="02020603050405020304" pitchFamily="2"/>
                        </a:rPr>
                        <a:t>6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r">
                        <a:lnSpc>
                          <a:spcPts val="1200"/>
                        </a:lnSpc>
                        <a:spcBef>
                          <a:spcPts val="1680"/>
                        </a:spcBef>
                        <a:spcAft>
                          <a:spcPts val="5"/>
                        </a:spcAft>
                      </a:pPr>
                      <a:r>
                        <a:rPr lang="en-US" sz="700" spc="0">
                          <a:solidFill>
                            <a:srgbClr val="000000"/>
                          </a:solidFill>
                          <a:latin typeface="Calibri" panose="02020603050405020304" pitchFamily="2"/>
                        </a:rPr>
                        <a:t>16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extLst>
                  <a:ext uri="{0D108BD9-81ED-4DB2-BD59-A6C34878D82A}">
                    <a16:rowId xmlns:a16="http://schemas.microsoft.com/office/drawing/2014/main" val="10006"/>
                  </a:ext>
                </a:extLst>
              </a:tr>
              <a:tr h="234538">
                <a:tc>
                  <a:txBody>
                    <a:bodyPr/>
                    <a:lstStyle/>
                    <a:p>
                      <a:pPr marL="0" marR="14605" indent="0" algn="r">
                        <a:lnSpc>
                          <a:spcPts val="1100"/>
                        </a:lnSpc>
                        <a:spcBef>
                          <a:spcPts val="1680"/>
                        </a:spcBef>
                        <a:spcAft>
                          <a:spcPts val="0"/>
                        </a:spcAft>
                      </a:pPr>
                      <a:r>
                        <a:rPr lang="en-US" sz="700" spc="0">
                          <a:solidFill>
                            <a:srgbClr val="000000"/>
                          </a:solidFill>
                          <a:latin typeface="Calibri" panose="02020603050405020304" pitchFamily="2"/>
                        </a:rPr>
                        <a:t>7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dirty="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r">
                        <a:lnSpc>
                          <a:spcPts val="1100"/>
                        </a:lnSpc>
                        <a:spcBef>
                          <a:spcPts val="1680"/>
                        </a:spcBef>
                        <a:spcAft>
                          <a:spcPts val="0"/>
                        </a:spcAft>
                      </a:pPr>
                      <a:r>
                        <a:rPr lang="en-US" sz="700" spc="0">
                          <a:solidFill>
                            <a:srgbClr val="000000"/>
                          </a:solidFill>
                          <a:latin typeface="Calibri" panose="02020603050405020304" pitchFamily="2"/>
                        </a:rPr>
                        <a:t>17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extLst>
                  <a:ext uri="{0D108BD9-81ED-4DB2-BD59-A6C34878D82A}">
                    <a16:rowId xmlns:a16="http://schemas.microsoft.com/office/drawing/2014/main" val="10007"/>
                  </a:ext>
                </a:extLst>
              </a:tr>
              <a:tr h="236167">
                <a:tc>
                  <a:txBody>
                    <a:bodyPr/>
                    <a:lstStyle/>
                    <a:p>
                      <a:pPr marL="0" marR="14605" indent="0" algn="r">
                        <a:lnSpc>
                          <a:spcPts val="1200"/>
                        </a:lnSpc>
                        <a:spcBef>
                          <a:spcPts val="1680"/>
                        </a:spcBef>
                        <a:spcAft>
                          <a:spcPts val="55"/>
                        </a:spcAft>
                      </a:pPr>
                      <a:r>
                        <a:rPr lang="en-US" sz="700" spc="0">
                          <a:solidFill>
                            <a:srgbClr val="000000"/>
                          </a:solidFill>
                          <a:latin typeface="Calibri" panose="02020603050405020304" pitchFamily="2"/>
                        </a:rPr>
                        <a:t>8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r">
                        <a:lnSpc>
                          <a:spcPts val="1200"/>
                        </a:lnSpc>
                        <a:spcBef>
                          <a:spcPts val="1680"/>
                        </a:spcBef>
                        <a:spcAft>
                          <a:spcPts val="55"/>
                        </a:spcAft>
                      </a:pPr>
                      <a:r>
                        <a:rPr lang="en-US" sz="700" spc="0">
                          <a:solidFill>
                            <a:srgbClr val="000000"/>
                          </a:solidFill>
                          <a:latin typeface="Calibri" panose="02020603050405020304" pitchFamily="2"/>
                        </a:rPr>
                        <a:t>18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extLst>
                  <a:ext uri="{0D108BD9-81ED-4DB2-BD59-A6C34878D82A}">
                    <a16:rowId xmlns:a16="http://schemas.microsoft.com/office/drawing/2014/main" val="10008"/>
                  </a:ext>
                </a:extLst>
              </a:tr>
              <a:tr h="234538">
                <a:tc>
                  <a:txBody>
                    <a:bodyPr/>
                    <a:lstStyle/>
                    <a:p>
                      <a:pPr marL="0" marR="14605" indent="0" algn="r">
                        <a:lnSpc>
                          <a:spcPts val="1200"/>
                        </a:lnSpc>
                        <a:spcBef>
                          <a:spcPts val="1685"/>
                        </a:spcBef>
                        <a:spcAft>
                          <a:spcPts val="30"/>
                        </a:spcAft>
                      </a:pPr>
                      <a:r>
                        <a:rPr lang="en-US" sz="700" spc="0">
                          <a:solidFill>
                            <a:srgbClr val="000000"/>
                          </a:solidFill>
                          <a:latin typeface="Calibri" panose="02020603050405020304" pitchFamily="2"/>
                        </a:rPr>
                        <a:t>9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r">
                        <a:lnSpc>
                          <a:spcPts val="1200"/>
                        </a:lnSpc>
                        <a:spcBef>
                          <a:spcPts val="1685"/>
                        </a:spcBef>
                        <a:spcAft>
                          <a:spcPts val="30"/>
                        </a:spcAft>
                      </a:pPr>
                      <a:r>
                        <a:rPr lang="en-US" sz="700" spc="0">
                          <a:solidFill>
                            <a:srgbClr val="000000"/>
                          </a:solidFill>
                          <a:latin typeface="Calibri" panose="02020603050405020304" pitchFamily="2"/>
                        </a:rPr>
                        <a:t>19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extLst>
                  <a:ext uri="{0D108BD9-81ED-4DB2-BD59-A6C34878D82A}">
                    <a16:rowId xmlns:a16="http://schemas.microsoft.com/office/drawing/2014/main" val="10009"/>
                  </a:ext>
                </a:extLst>
              </a:tr>
              <a:tr h="240239">
                <a:tc>
                  <a:txBody>
                    <a:bodyPr/>
                    <a:lstStyle/>
                    <a:p>
                      <a:pPr marL="0" marR="14605" indent="0" algn="r">
                        <a:lnSpc>
                          <a:spcPts val="1200"/>
                        </a:lnSpc>
                        <a:spcBef>
                          <a:spcPts val="1685"/>
                        </a:spcBef>
                        <a:spcAft>
                          <a:spcPts val="30"/>
                        </a:spcAft>
                      </a:pPr>
                      <a:r>
                        <a:rPr lang="en-US" sz="700" spc="0">
                          <a:solidFill>
                            <a:srgbClr val="000000"/>
                          </a:solidFill>
                          <a:latin typeface="Calibri" panose="02020603050405020304" pitchFamily="2"/>
                        </a:rPr>
                        <a:t>10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r">
                        <a:lnSpc>
                          <a:spcPts val="1200"/>
                        </a:lnSpc>
                        <a:spcBef>
                          <a:spcPts val="1685"/>
                        </a:spcBef>
                        <a:spcAft>
                          <a:spcPts val="30"/>
                        </a:spcAft>
                      </a:pPr>
                      <a:r>
                        <a:rPr lang="en-US" sz="700" spc="0">
                          <a:solidFill>
                            <a:srgbClr val="000000"/>
                          </a:solidFill>
                          <a:latin typeface="Calibri" panose="02020603050405020304" pitchFamily="2"/>
                        </a:rPr>
                        <a:t>20 </a:t>
                      </a:r>
                    </a:p>
                  </a:txBody>
                  <a:tcPr marL="0" marR="0" marT="0" marB="0" anchor="b">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tc>
                  <a:txBody>
                    <a:bodyPr/>
                    <a:lstStyle/>
                    <a:p>
                      <a:pPr marL="0" marR="0" indent="0" algn="l">
                        <a:lnSpc>
                          <a:spcPct val="100000"/>
                        </a:lnSpc>
                        <a:spcBef>
                          <a:spcPts val="0"/>
                        </a:spcBef>
                        <a:spcAft>
                          <a:spcPts val="0"/>
                        </a:spcAft>
                      </a:pPr>
                      <a:r>
                        <a:rPr lang="en-US" sz="100" dirty="0">
                          <a:solidFill>
                            <a:srgbClr val="000000"/>
                          </a:solidFill>
                          <a:latin typeface="Calibri" panose="02020603050405020304" pitchFamily="2"/>
                        </a:rPr>
                        <a:t> </a:t>
                      </a:r>
                    </a:p>
                  </a:txBody>
                  <a:tcPr marL="0" marR="0" marT="0" marB="0">
                    <a:lnL w="15240" cmpd="sng">
                      <a:solidFill>
                        <a:srgbClr val="000000"/>
                      </a:solidFill>
                      <a:prstDash val="solid"/>
                    </a:lnL>
                    <a:lnR w="15240" cmpd="sng">
                      <a:solidFill>
                        <a:srgbClr val="000000"/>
                      </a:solidFill>
                      <a:prstDash val="solid"/>
                    </a:lnR>
                    <a:lnT w="15240" cmpd="sng">
                      <a:solidFill>
                        <a:srgbClr val="000000"/>
                      </a:solidFill>
                      <a:prstDash val="solid"/>
                    </a:lnT>
                    <a:lnB w="15240" cmpd="sng">
                      <a:solidFill>
                        <a:srgbClr val="000000"/>
                      </a:solidFill>
                      <a:prstDash val="solid"/>
                    </a:lnB>
                  </a:tcPr>
                </a:tc>
                <a:extLst>
                  <a:ext uri="{0D108BD9-81ED-4DB2-BD59-A6C34878D82A}">
                    <a16:rowId xmlns:a16="http://schemas.microsoft.com/office/drawing/2014/main" val="10010"/>
                  </a:ext>
                </a:extLst>
              </a:tr>
            </a:tbl>
          </a:graphicData>
        </a:graphic>
      </p:graphicFrame>
      <p:sp>
        <p:nvSpPr>
          <p:cNvPr id="6" name="Textplatzhalter 5"/>
          <p:cNvSpPr>
            <a:spLocks noGrp="1"/>
          </p:cNvSpPr>
          <p:nvPr>
            <p:ph type="body" idx="10"/>
          </p:nvPr>
        </p:nvSpPr>
        <p:spPr>
          <a:xfrm>
            <a:off x="457200" y="457200"/>
            <a:ext cx="7827510" cy="1143000"/>
          </a:xfrm>
        </p:spPr>
        <p:txBody>
          <a:bodyPr>
            <a:normAutofit/>
          </a:bodyPr>
          <a:lstStyle/>
          <a:p>
            <a:pPr marL="0" indent="0" algn="ctr">
              <a:buNone/>
            </a:pPr>
            <a:r>
              <a:rPr lang="de-DE" sz="4000" dirty="0">
                <a:solidFill>
                  <a:schemeClr val="tx2"/>
                </a:solidFill>
                <a:latin typeface="+mj-lt"/>
              </a:rPr>
              <a:t>Order of Finish</a:t>
            </a:r>
            <a:endParaRPr lang="en-US" sz="4000" dirty="0">
              <a:solidFill>
                <a:schemeClr val="tx2"/>
              </a:solidFill>
              <a:latin typeface="+mj-lt"/>
            </a:endParaRPr>
          </a:p>
        </p:txBody>
      </p:sp>
    </p:spTree>
    <p:extLst>
      <p:ext uri="{BB962C8B-B14F-4D97-AF65-F5344CB8AC3E}">
        <p14:creationId xmlns:p14="http://schemas.microsoft.com/office/powerpoint/2010/main" val="3196078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err="1"/>
              <a:t>DQ</a:t>
            </a:r>
            <a:r>
              <a:rPr lang="de-DE" dirty="0"/>
              <a:t> Slip, etc.</a:t>
            </a:r>
            <a:endParaRPr lang="en-US"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000" y="1447800"/>
            <a:ext cx="4003625" cy="4876800"/>
          </a:xfrm>
        </p:spPr>
      </p:pic>
      <p:sp>
        <p:nvSpPr>
          <p:cNvPr id="4" name="Foliennummernplatzhalter 3"/>
          <p:cNvSpPr>
            <a:spLocks noGrp="1"/>
          </p:cNvSpPr>
          <p:nvPr>
            <p:ph type="sldNum" sz="quarter" idx="12"/>
          </p:nvPr>
        </p:nvSpPr>
        <p:spPr/>
        <p:txBody>
          <a:bodyPr/>
          <a:lstStyle/>
          <a:p>
            <a:fld id="{CC7EC60C-D76A-46DB-B396-A2F561C94196}" type="slidenum">
              <a:rPr lang="en-US" smtClean="0"/>
              <a:t>21</a:t>
            </a:fld>
            <a:endParaRPr lang="en-US"/>
          </a:p>
        </p:txBody>
      </p:sp>
    </p:spTree>
    <p:extLst>
      <p:ext uri="{BB962C8B-B14F-4D97-AF65-F5344CB8AC3E}">
        <p14:creationId xmlns:p14="http://schemas.microsoft.com/office/powerpoint/2010/main" val="1789012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dirty="0"/>
          </a:p>
        </p:txBody>
      </p:sp>
      <p:sp>
        <p:nvSpPr>
          <p:cNvPr id="4" name="Foliennummernplatzhalter 3"/>
          <p:cNvSpPr>
            <a:spLocks noGrp="1"/>
          </p:cNvSpPr>
          <p:nvPr>
            <p:ph type="sldNum" sz="quarter" idx="12"/>
          </p:nvPr>
        </p:nvSpPr>
        <p:spPr/>
        <p:txBody>
          <a:bodyPr/>
          <a:lstStyle/>
          <a:p>
            <a:fld id="{CC7EC60C-D76A-46DB-B396-A2F561C94196}" type="slidenum">
              <a:rPr lang="en-US" smtClean="0"/>
              <a:t>22</a:t>
            </a:fld>
            <a:endParaRPr lang="en-US"/>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993088682"/>
              </p:ext>
            </p:extLst>
          </p:nvPr>
        </p:nvGraphicFramePr>
        <p:xfrm>
          <a:off x="1752600" y="1600200"/>
          <a:ext cx="5638800" cy="5090160"/>
        </p:xfrm>
        <a:graphic>
          <a:graphicData uri="http://schemas.openxmlformats.org/drawingml/2006/table">
            <a:tbl>
              <a:tblPr>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2324100">
                <a:tc>
                  <a:txBody>
                    <a:bodyPr/>
                    <a:lstStyle/>
                    <a:p>
                      <a:pPr marL="77470" marR="77470">
                        <a:spcBef>
                          <a:spcPts val="555"/>
                        </a:spcBef>
                        <a:spcAft>
                          <a:spcPts val="0"/>
                        </a:spcAft>
                      </a:pPr>
                      <a:r>
                        <a:rPr lang="en-US" sz="800" kern="0" dirty="0">
                          <a:effectLst/>
                        </a:rPr>
                        <a:t>             NO SHOW FOR EVENT</a:t>
                      </a:r>
                    </a:p>
                    <a:p>
                      <a:pPr marL="77470" marR="77470">
                        <a:spcBef>
                          <a:spcPts val="555"/>
                        </a:spcBef>
                        <a:spcAft>
                          <a:spcPts val="0"/>
                        </a:spcAft>
                      </a:pPr>
                      <a:r>
                        <a:rPr lang="en-US" sz="1000" dirty="0">
                          <a:effectLst/>
                        </a:rPr>
                        <a:t> </a:t>
                      </a:r>
                    </a:p>
                    <a:p>
                      <a:pPr marL="77470" marR="77470">
                        <a:spcBef>
                          <a:spcPts val="555"/>
                        </a:spcBef>
                        <a:spcAft>
                          <a:spcPts val="0"/>
                        </a:spcAft>
                      </a:pPr>
                      <a:r>
                        <a:rPr lang="en-US" sz="800" dirty="0">
                          <a:effectLst/>
                        </a:rPr>
                        <a:t>Name ___________________________________</a:t>
                      </a:r>
                    </a:p>
                    <a:p>
                      <a:pPr marL="77470" marR="77470">
                        <a:spcBef>
                          <a:spcPts val="555"/>
                        </a:spcBef>
                        <a:spcAft>
                          <a:spcPts val="0"/>
                        </a:spcAft>
                      </a:pPr>
                      <a:r>
                        <a:rPr lang="en-US" sz="800" dirty="0">
                          <a:effectLst/>
                        </a:rPr>
                        <a:t>Event #________________Heat #_____________</a:t>
                      </a:r>
                      <a:endParaRPr lang="en-US" sz="1000" dirty="0">
                        <a:effectLst/>
                      </a:endParaRPr>
                    </a:p>
                    <a:p>
                      <a:pPr marL="77470" marR="77470">
                        <a:spcBef>
                          <a:spcPts val="555"/>
                        </a:spcBef>
                        <a:spcAft>
                          <a:spcPts val="0"/>
                        </a:spcAft>
                      </a:pPr>
                      <a:r>
                        <a:rPr lang="en-US" sz="800" dirty="0">
                          <a:effectLst/>
                        </a:rPr>
                        <a:t>Age </a:t>
                      </a:r>
                      <a:r>
                        <a:rPr lang="en-US" sz="800" dirty="0" err="1">
                          <a:effectLst/>
                        </a:rPr>
                        <a:t>Group_____________Lane</a:t>
                      </a:r>
                      <a:r>
                        <a:rPr lang="en-US" sz="800" dirty="0">
                          <a:effectLst/>
                        </a:rPr>
                        <a:t> #_____________</a:t>
                      </a:r>
                      <a:endParaRPr lang="en-US" sz="1000" dirty="0">
                        <a:effectLst/>
                      </a:endParaRPr>
                    </a:p>
                    <a:p>
                      <a:pPr marL="77470" marR="77470">
                        <a:spcBef>
                          <a:spcPts val="555"/>
                        </a:spcBef>
                        <a:spcAft>
                          <a:spcPts val="0"/>
                        </a:spcAft>
                      </a:pPr>
                      <a:r>
                        <a:rPr lang="en-US" sz="800" u="none" strike="noStrike" dirty="0">
                          <a:effectLst/>
                        </a:rPr>
                        <a:t> </a:t>
                      </a:r>
                      <a:endParaRPr lang="en-US" sz="1000" dirty="0">
                        <a:effectLst/>
                      </a:endParaRPr>
                    </a:p>
                    <a:p>
                      <a:pPr marL="77470" marR="77470">
                        <a:spcBef>
                          <a:spcPts val="555"/>
                        </a:spcBef>
                        <a:spcAft>
                          <a:spcPts val="0"/>
                        </a:spcAft>
                      </a:pPr>
                      <a:r>
                        <a:rPr lang="en-US" sz="800" dirty="0">
                          <a:effectLst/>
                        </a:rPr>
                        <a:t>Have swimmer contact the Meet Referee if he or she has any question regarding: SCRATCH FROM NEXT EVENT.</a:t>
                      </a:r>
                      <a:endParaRPr lang="en-US" sz="1000" dirty="0">
                        <a:effectLst/>
                      </a:endParaRPr>
                    </a:p>
                    <a:p>
                      <a:pPr marL="77470" marR="77470">
                        <a:spcBef>
                          <a:spcPts val="555"/>
                        </a:spcBef>
                        <a:spcAft>
                          <a:spcPts val="0"/>
                        </a:spcAft>
                      </a:pPr>
                      <a:r>
                        <a:rPr lang="en-US" sz="800" dirty="0">
                          <a:effectLst/>
                        </a:rPr>
                        <a:t>Referee: _________________________________</a:t>
                      </a:r>
                      <a:endParaRPr lang="en-US" sz="1000" dirty="0">
                        <a:effectLst/>
                      </a:endParaRPr>
                    </a:p>
                    <a:p>
                      <a:pPr marL="77470" marR="77470">
                        <a:spcBef>
                          <a:spcPts val="555"/>
                        </a:spcBef>
                        <a:spcAft>
                          <a:spcPts val="0"/>
                        </a:spcAft>
                      </a:pPr>
                      <a:r>
                        <a:rPr lang="en-US" sz="1000" u="none" strike="noStrike" dirty="0">
                          <a:effectLst/>
                        </a:rPr>
                        <a:t> </a:t>
                      </a:r>
                      <a:endParaRPr lang="en-US" sz="1000" dirty="0">
                        <a:effectLst/>
                      </a:endParaRPr>
                    </a:p>
                    <a:p>
                      <a:pPr marL="77470" marR="77470">
                        <a:spcBef>
                          <a:spcPts val="555"/>
                        </a:spcBef>
                        <a:spcAft>
                          <a:spcPts val="0"/>
                        </a:spcAft>
                      </a:pPr>
                      <a:r>
                        <a:rPr lang="en-US" sz="1000" dirty="0">
                          <a:effectLst/>
                        </a:rPr>
                        <a:t>                </a:t>
                      </a:r>
                    </a:p>
                    <a:p>
                      <a:pPr marL="77470" marR="77470">
                        <a:spcBef>
                          <a:spcPts val="0"/>
                        </a:spcBef>
                        <a:spcAft>
                          <a:spcPts val="0"/>
                        </a:spcAft>
                      </a:pPr>
                      <a:r>
                        <a:rPr lang="en-US" sz="1000" dirty="0">
                          <a:effectLst/>
                        </a:rPr>
                        <a:t> </a:t>
                      </a:r>
                    </a:p>
                    <a:p>
                      <a:pPr marL="77470" marR="77470">
                        <a:spcBef>
                          <a:spcPts val="0"/>
                        </a:spcBef>
                        <a:spcAft>
                          <a:spcPts val="0"/>
                        </a:spcAft>
                      </a:pPr>
                      <a:r>
                        <a:rPr lang="en-US" sz="1000" dirty="0">
                          <a:effectLst/>
                        </a:rPr>
                        <a:t> </a:t>
                      </a:r>
                      <a:endParaRPr lang="en-US" sz="1000" dirty="0">
                        <a:effectLst/>
                        <a:latin typeface="Arial"/>
                        <a:ea typeface="Times New Roman"/>
                        <a:cs typeface="Times New Roman"/>
                      </a:endParaRPr>
                    </a:p>
                  </a:txBody>
                  <a:tcPr marL="140677" marR="140677" marT="0" marB="0"/>
                </a:tc>
                <a:tc>
                  <a:txBody>
                    <a:bodyPr/>
                    <a:lstStyle/>
                    <a:p>
                      <a:pPr marL="77470" marR="77470">
                        <a:spcBef>
                          <a:spcPts val="555"/>
                        </a:spcBef>
                        <a:spcAft>
                          <a:spcPts val="0"/>
                        </a:spcAft>
                      </a:pPr>
                      <a:r>
                        <a:rPr lang="en-US" sz="800" kern="0">
                          <a:effectLst/>
                        </a:rPr>
                        <a:t>             NO SHOW FOR EVENT</a:t>
                      </a:r>
                    </a:p>
                    <a:p>
                      <a:pPr marL="77470" marR="77470">
                        <a:spcBef>
                          <a:spcPts val="555"/>
                        </a:spcBef>
                        <a:spcAft>
                          <a:spcPts val="0"/>
                        </a:spcAft>
                      </a:pPr>
                      <a:r>
                        <a:rPr lang="en-US" sz="1000">
                          <a:effectLst/>
                        </a:rPr>
                        <a:t> </a:t>
                      </a:r>
                    </a:p>
                    <a:p>
                      <a:pPr marL="77470" marR="77470">
                        <a:spcBef>
                          <a:spcPts val="555"/>
                        </a:spcBef>
                        <a:spcAft>
                          <a:spcPts val="0"/>
                        </a:spcAft>
                      </a:pPr>
                      <a:r>
                        <a:rPr lang="en-US" sz="800">
                          <a:effectLst/>
                        </a:rPr>
                        <a:t>Name ___________________________________</a:t>
                      </a:r>
                    </a:p>
                    <a:p>
                      <a:pPr marL="77470" marR="77470">
                        <a:spcBef>
                          <a:spcPts val="555"/>
                        </a:spcBef>
                        <a:spcAft>
                          <a:spcPts val="0"/>
                        </a:spcAft>
                      </a:pPr>
                      <a:r>
                        <a:rPr lang="en-US" sz="800">
                          <a:effectLst/>
                        </a:rPr>
                        <a:t>Event #________________Heat #_____________</a:t>
                      </a:r>
                      <a:endParaRPr lang="en-US" sz="1000">
                        <a:effectLst/>
                      </a:endParaRPr>
                    </a:p>
                    <a:p>
                      <a:pPr marL="77470" marR="77470">
                        <a:spcBef>
                          <a:spcPts val="555"/>
                        </a:spcBef>
                        <a:spcAft>
                          <a:spcPts val="0"/>
                        </a:spcAft>
                      </a:pPr>
                      <a:r>
                        <a:rPr lang="en-US" sz="800">
                          <a:effectLst/>
                        </a:rPr>
                        <a:t>Age Group_____________Lane #_____________</a:t>
                      </a:r>
                      <a:endParaRPr lang="en-US" sz="1000">
                        <a:effectLst/>
                      </a:endParaRPr>
                    </a:p>
                    <a:p>
                      <a:pPr marL="77470" marR="77470">
                        <a:spcBef>
                          <a:spcPts val="555"/>
                        </a:spcBef>
                        <a:spcAft>
                          <a:spcPts val="0"/>
                        </a:spcAft>
                      </a:pPr>
                      <a:r>
                        <a:rPr lang="en-US" sz="800" u="none" strike="noStrike">
                          <a:effectLst/>
                        </a:rPr>
                        <a:t> </a:t>
                      </a:r>
                      <a:endParaRPr lang="en-US" sz="1000">
                        <a:effectLst/>
                      </a:endParaRPr>
                    </a:p>
                    <a:p>
                      <a:pPr marL="77470" marR="77470">
                        <a:spcBef>
                          <a:spcPts val="555"/>
                        </a:spcBef>
                        <a:spcAft>
                          <a:spcPts val="0"/>
                        </a:spcAft>
                      </a:pPr>
                      <a:r>
                        <a:rPr lang="en-US" sz="800">
                          <a:effectLst/>
                        </a:rPr>
                        <a:t>Have swimmer contact the Meet Referee if he or she has any question regarding: SCRATCH FROM NEXT EVENT.</a:t>
                      </a:r>
                      <a:endParaRPr lang="en-US" sz="1000">
                        <a:effectLst/>
                      </a:endParaRPr>
                    </a:p>
                    <a:p>
                      <a:pPr marL="77470" marR="77470">
                        <a:spcBef>
                          <a:spcPts val="555"/>
                        </a:spcBef>
                        <a:spcAft>
                          <a:spcPts val="0"/>
                        </a:spcAft>
                      </a:pPr>
                      <a:r>
                        <a:rPr lang="en-US" sz="800">
                          <a:effectLst/>
                        </a:rPr>
                        <a:t>Referee: _________________________________</a:t>
                      </a:r>
                      <a:endParaRPr lang="en-US" sz="1000">
                        <a:effectLst/>
                      </a:endParaRPr>
                    </a:p>
                    <a:p>
                      <a:pPr marL="77470" marR="77470">
                        <a:spcBef>
                          <a:spcPts val="555"/>
                        </a:spcBef>
                        <a:spcAft>
                          <a:spcPts val="0"/>
                        </a:spcAft>
                      </a:pPr>
                      <a:r>
                        <a:rPr lang="en-US" sz="1000" u="none" strike="noStrike">
                          <a:effectLst/>
                        </a:rPr>
                        <a:t> </a:t>
                      </a:r>
                      <a:endParaRPr lang="en-US" sz="1000">
                        <a:effectLst/>
                      </a:endParaRPr>
                    </a:p>
                    <a:p>
                      <a:pPr marL="77470" marR="77470">
                        <a:spcBef>
                          <a:spcPts val="555"/>
                        </a:spcBef>
                        <a:spcAft>
                          <a:spcPts val="0"/>
                        </a:spcAft>
                      </a:pPr>
                      <a:r>
                        <a:rPr lang="en-US" sz="1000">
                          <a:effectLst/>
                        </a:rPr>
                        <a:t>                </a:t>
                      </a:r>
                    </a:p>
                    <a:p>
                      <a:pPr marL="77470" marR="77470">
                        <a:spcBef>
                          <a:spcPts val="0"/>
                        </a:spcBef>
                        <a:spcAft>
                          <a:spcPts val="0"/>
                        </a:spcAft>
                      </a:pPr>
                      <a:r>
                        <a:rPr lang="en-US" sz="1000">
                          <a:effectLst/>
                        </a:rPr>
                        <a:t> </a:t>
                      </a:r>
                    </a:p>
                    <a:p>
                      <a:pPr marL="77470" marR="77470">
                        <a:spcBef>
                          <a:spcPts val="0"/>
                        </a:spcBef>
                        <a:spcAft>
                          <a:spcPts val="0"/>
                        </a:spcAft>
                      </a:pPr>
                      <a:r>
                        <a:rPr lang="en-US" sz="1000">
                          <a:effectLst/>
                        </a:rPr>
                        <a:t> </a:t>
                      </a:r>
                      <a:endParaRPr lang="en-US" sz="1000">
                        <a:effectLst/>
                        <a:latin typeface="Arial"/>
                        <a:ea typeface="Times New Roman"/>
                        <a:cs typeface="Times New Roman"/>
                      </a:endParaRPr>
                    </a:p>
                  </a:txBody>
                  <a:tcPr marL="140677" marR="140677" marT="0" marB="0"/>
                </a:tc>
                <a:extLst>
                  <a:ext uri="{0D108BD9-81ED-4DB2-BD59-A6C34878D82A}">
                    <a16:rowId xmlns:a16="http://schemas.microsoft.com/office/drawing/2014/main" val="10000"/>
                  </a:ext>
                </a:extLst>
              </a:tr>
              <a:tr h="2324100">
                <a:tc>
                  <a:txBody>
                    <a:bodyPr/>
                    <a:lstStyle/>
                    <a:p>
                      <a:pPr marL="77470" marR="77470">
                        <a:spcBef>
                          <a:spcPts val="555"/>
                        </a:spcBef>
                        <a:spcAft>
                          <a:spcPts val="0"/>
                        </a:spcAft>
                      </a:pPr>
                      <a:r>
                        <a:rPr lang="en-US" sz="800" kern="0">
                          <a:effectLst/>
                        </a:rPr>
                        <a:t>             NO SHOW FOR EVENT</a:t>
                      </a:r>
                    </a:p>
                    <a:p>
                      <a:pPr marL="77470" marR="77470">
                        <a:spcBef>
                          <a:spcPts val="555"/>
                        </a:spcBef>
                        <a:spcAft>
                          <a:spcPts val="0"/>
                        </a:spcAft>
                      </a:pPr>
                      <a:r>
                        <a:rPr lang="en-US" sz="1000">
                          <a:effectLst/>
                        </a:rPr>
                        <a:t> </a:t>
                      </a:r>
                    </a:p>
                    <a:p>
                      <a:pPr marL="77470" marR="77470">
                        <a:spcBef>
                          <a:spcPts val="555"/>
                        </a:spcBef>
                        <a:spcAft>
                          <a:spcPts val="0"/>
                        </a:spcAft>
                      </a:pPr>
                      <a:r>
                        <a:rPr lang="en-US" sz="800">
                          <a:effectLst/>
                        </a:rPr>
                        <a:t>Name ___________________________________</a:t>
                      </a:r>
                    </a:p>
                    <a:p>
                      <a:pPr marL="77470" marR="77470">
                        <a:spcBef>
                          <a:spcPts val="555"/>
                        </a:spcBef>
                        <a:spcAft>
                          <a:spcPts val="0"/>
                        </a:spcAft>
                      </a:pPr>
                      <a:r>
                        <a:rPr lang="en-US" sz="800">
                          <a:effectLst/>
                        </a:rPr>
                        <a:t>Event #________________Heat #_____________</a:t>
                      </a:r>
                      <a:endParaRPr lang="en-US" sz="1000">
                        <a:effectLst/>
                      </a:endParaRPr>
                    </a:p>
                    <a:p>
                      <a:pPr marL="77470" marR="77470">
                        <a:spcBef>
                          <a:spcPts val="555"/>
                        </a:spcBef>
                        <a:spcAft>
                          <a:spcPts val="0"/>
                        </a:spcAft>
                      </a:pPr>
                      <a:r>
                        <a:rPr lang="en-US" sz="800">
                          <a:effectLst/>
                        </a:rPr>
                        <a:t>Age Group_____________Lane #_____________</a:t>
                      </a:r>
                      <a:endParaRPr lang="en-US" sz="1000">
                        <a:effectLst/>
                      </a:endParaRPr>
                    </a:p>
                    <a:p>
                      <a:pPr marL="0" marR="77470">
                        <a:spcBef>
                          <a:spcPts val="555"/>
                        </a:spcBef>
                        <a:spcAft>
                          <a:spcPts val="0"/>
                        </a:spcAft>
                      </a:pPr>
                      <a:r>
                        <a:rPr lang="en-US" sz="800" u="none" strike="noStrike">
                          <a:effectLst/>
                        </a:rPr>
                        <a:t> </a:t>
                      </a:r>
                      <a:endParaRPr lang="en-US" sz="1000">
                        <a:effectLst/>
                      </a:endParaRPr>
                    </a:p>
                    <a:p>
                      <a:pPr marL="77470" marR="77470">
                        <a:spcBef>
                          <a:spcPts val="555"/>
                        </a:spcBef>
                        <a:spcAft>
                          <a:spcPts val="0"/>
                        </a:spcAft>
                      </a:pPr>
                      <a:r>
                        <a:rPr lang="en-US" sz="800">
                          <a:effectLst/>
                        </a:rPr>
                        <a:t>Have swimmer contact the Meet Referee if he or she has any question regarding: SCRATCH FROM NEXT EVENT.</a:t>
                      </a:r>
                      <a:endParaRPr lang="en-US" sz="1000">
                        <a:effectLst/>
                      </a:endParaRPr>
                    </a:p>
                    <a:p>
                      <a:pPr marL="77470" marR="77470">
                        <a:spcBef>
                          <a:spcPts val="555"/>
                        </a:spcBef>
                        <a:spcAft>
                          <a:spcPts val="0"/>
                        </a:spcAft>
                      </a:pPr>
                      <a:r>
                        <a:rPr lang="en-US" sz="800">
                          <a:effectLst/>
                        </a:rPr>
                        <a:t>Referee: _________________________________</a:t>
                      </a:r>
                      <a:endParaRPr lang="en-US" sz="1000">
                        <a:effectLst/>
                      </a:endParaRPr>
                    </a:p>
                    <a:p>
                      <a:pPr marL="77470" marR="77470">
                        <a:spcBef>
                          <a:spcPts val="555"/>
                        </a:spcBef>
                        <a:spcAft>
                          <a:spcPts val="0"/>
                        </a:spcAft>
                      </a:pPr>
                      <a:r>
                        <a:rPr lang="en-US" sz="1000" u="none" strike="noStrike">
                          <a:effectLst/>
                        </a:rPr>
                        <a:t> </a:t>
                      </a:r>
                      <a:endParaRPr lang="en-US" sz="1000">
                        <a:effectLst/>
                      </a:endParaRPr>
                    </a:p>
                    <a:p>
                      <a:pPr marL="77470" marR="77470">
                        <a:spcBef>
                          <a:spcPts val="555"/>
                        </a:spcBef>
                        <a:spcAft>
                          <a:spcPts val="0"/>
                        </a:spcAft>
                      </a:pPr>
                      <a:r>
                        <a:rPr lang="en-US" sz="1000">
                          <a:effectLst/>
                        </a:rPr>
                        <a:t>                </a:t>
                      </a:r>
                    </a:p>
                    <a:p>
                      <a:pPr marL="77470" marR="77470">
                        <a:spcBef>
                          <a:spcPts val="0"/>
                        </a:spcBef>
                        <a:spcAft>
                          <a:spcPts val="0"/>
                        </a:spcAft>
                      </a:pPr>
                      <a:r>
                        <a:rPr lang="en-US" sz="1000">
                          <a:effectLst/>
                        </a:rPr>
                        <a:t> </a:t>
                      </a:r>
                    </a:p>
                    <a:p>
                      <a:pPr marL="77470" marR="77470">
                        <a:spcBef>
                          <a:spcPts val="0"/>
                        </a:spcBef>
                        <a:spcAft>
                          <a:spcPts val="0"/>
                        </a:spcAft>
                      </a:pPr>
                      <a:r>
                        <a:rPr lang="en-US" sz="1000">
                          <a:effectLst/>
                        </a:rPr>
                        <a:t> </a:t>
                      </a:r>
                      <a:endParaRPr lang="en-US" sz="1000">
                        <a:effectLst/>
                        <a:latin typeface="Arial"/>
                        <a:ea typeface="Times New Roman"/>
                        <a:cs typeface="Times New Roman"/>
                      </a:endParaRPr>
                    </a:p>
                  </a:txBody>
                  <a:tcPr marL="140677" marR="140677" marT="0" marB="0"/>
                </a:tc>
                <a:tc>
                  <a:txBody>
                    <a:bodyPr/>
                    <a:lstStyle/>
                    <a:p>
                      <a:pPr marL="77470" marR="77470">
                        <a:spcBef>
                          <a:spcPts val="555"/>
                        </a:spcBef>
                        <a:spcAft>
                          <a:spcPts val="0"/>
                        </a:spcAft>
                      </a:pPr>
                      <a:r>
                        <a:rPr lang="en-US" sz="800" kern="0" dirty="0">
                          <a:effectLst/>
                        </a:rPr>
                        <a:t>             NO SHOW FOR EVENT</a:t>
                      </a:r>
                    </a:p>
                    <a:p>
                      <a:pPr marL="77470" marR="77470">
                        <a:spcBef>
                          <a:spcPts val="555"/>
                        </a:spcBef>
                        <a:spcAft>
                          <a:spcPts val="0"/>
                        </a:spcAft>
                      </a:pPr>
                      <a:r>
                        <a:rPr lang="en-US" sz="1000" dirty="0">
                          <a:effectLst/>
                        </a:rPr>
                        <a:t> </a:t>
                      </a:r>
                    </a:p>
                    <a:p>
                      <a:pPr marL="77470" marR="77470">
                        <a:spcBef>
                          <a:spcPts val="555"/>
                        </a:spcBef>
                        <a:spcAft>
                          <a:spcPts val="0"/>
                        </a:spcAft>
                      </a:pPr>
                      <a:r>
                        <a:rPr lang="en-US" sz="800" dirty="0">
                          <a:effectLst/>
                        </a:rPr>
                        <a:t>Name ___________________________________</a:t>
                      </a:r>
                    </a:p>
                    <a:p>
                      <a:pPr marL="77470" marR="77470">
                        <a:spcBef>
                          <a:spcPts val="555"/>
                        </a:spcBef>
                        <a:spcAft>
                          <a:spcPts val="0"/>
                        </a:spcAft>
                      </a:pPr>
                      <a:r>
                        <a:rPr lang="en-US" sz="800" dirty="0">
                          <a:effectLst/>
                        </a:rPr>
                        <a:t>Event #________________Heat #_____________</a:t>
                      </a:r>
                      <a:endParaRPr lang="en-US" sz="1000" dirty="0">
                        <a:effectLst/>
                      </a:endParaRPr>
                    </a:p>
                    <a:p>
                      <a:pPr marL="77470" marR="77470">
                        <a:spcBef>
                          <a:spcPts val="555"/>
                        </a:spcBef>
                        <a:spcAft>
                          <a:spcPts val="0"/>
                        </a:spcAft>
                      </a:pPr>
                      <a:r>
                        <a:rPr lang="en-US" sz="800" dirty="0">
                          <a:effectLst/>
                        </a:rPr>
                        <a:t>Age </a:t>
                      </a:r>
                      <a:r>
                        <a:rPr lang="en-US" sz="800" dirty="0" err="1">
                          <a:effectLst/>
                        </a:rPr>
                        <a:t>Group_____________Lane</a:t>
                      </a:r>
                      <a:r>
                        <a:rPr lang="en-US" sz="800" dirty="0">
                          <a:effectLst/>
                        </a:rPr>
                        <a:t> #_____________</a:t>
                      </a:r>
                      <a:endParaRPr lang="en-US" sz="1000" dirty="0">
                        <a:effectLst/>
                      </a:endParaRPr>
                    </a:p>
                    <a:p>
                      <a:pPr marL="77470" marR="77470">
                        <a:spcBef>
                          <a:spcPts val="555"/>
                        </a:spcBef>
                        <a:spcAft>
                          <a:spcPts val="0"/>
                        </a:spcAft>
                      </a:pPr>
                      <a:r>
                        <a:rPr lang="en-US" sz="800" u="none" strike="noStrike" dirty="0">
                          <a:effectLst/>
                        </a:rPr>
                        <a:t> </a:t>
                      </a:r>
                      <a:endParaRPr lang="en-US" sz="1000" dirty="0">
                        <a:effectLst/>
                      </a:endParaRPr>
                    </a:p>
                    <a:p>
                      <a:pPr marL="77470" marR="77470">
                        <a:spcBef>
                          <a:spcPts val="555"/>
                        </a:spcBef>
                        <a:spcAft>
                          <a:spcPts val="0"/>
                        </a:spcAft>
                      </a:pPr>
                      <a:r>
                        <a:rPr lang="en-US" sz="800" dirty="0">
                          <a:effectLst/>
                        </a:rPr>
                        <a:t>Have swimmer contact the Meet Referee if he or she has any question regarding: SCRATCH FROM NEXT EVENT.</a:t>
                      </a:r>
                      <a:endParaRPr lang="en-US" sz="1000" dirty="0">
                        <a:effectLst/>
                      </a:endParaRPr>
                    </a:p>
                    <a:p>
                      <a:pPr marL="77470" marR="77470">
                        <a:spcBef>
                          <a:spcPts val="555"/>
                        </a:spcBef>
                        <a:spcAft>
                          <a:spcPts val="0"/>
                        </a:spcAft>
                      </a:pPr>
                      <a:r>
                        <a:rPr lang="en-US" sz="800" dirty="0">
                          <a:effectLst/>
                        </a:rPr>
                        <a:t>Referee: _________________________________</a:t>
                      </a:r>
                      <a:endParaRPr lang="en-US" sz="1000" dirty="0">
                        <a:effectLst/>
                      </a:endParaRPr>
                    </a:p>
                    <a:p>
                      <a:pPr marL="77470" marR="77470">
                        <a:spcBef>
                          <a:spcPts val="555"/>
                        </a:spcBef>
                        <a:spcAft>
                          <a:spcPts val="0"/>
                        </a:spcAft>
                      </a:pPr>
                      <a:r>
                        <a:rPr lang="en-US" sz="1000" u="none" strike="noStrike" dirty="0">
                          <a:effectLst/>
                        </a:rPr>
                        <a:t> </a:t>
                      </a:r>
                      <a:endParaRPr lang="en-US" sz="1000" dirty="0">
                        <a:effectLst/>
                      </a:endParaRPr>
                    </a:p>
                    <a:p>
                      <a:pPr marL="77470" marR="77470">
                        <a:spcBef>
                          <a:spcPts val="555"/>
                        </a:spcBef>
                        <a:spcAft>
                          <a:spcPts val="0"/>
                        </a:spcAft>
                      </a:pPr>
                      <a:r>
                        <a:rPr lang="en-US" sz="1000" dirty="0">
                          <a:effectLst/>
                        </a:rPr>
                        <a:t>                </a:t>
                      </a:r>
                    </a:p>
                    <a:p>
                      <a:pPr marL="77470" marR="77470">
                        <a:spcBef>
                          <a:spcPts val="0"/>
                        </a:spcBef>
                        <a:spcAft>
                          <a:spcPts val="0"/>
                        </a:spcAft>
                      </a:pPr>
                      <a:r>
                        <a:rPr lang="en-US" sz="1000" dirty="0">
                          <a:effectLst/>
                        </a:rPr>
                        <a:t> </a:t>
                      </a:r>
                    </a:p>
                    <a:p>
                      <a:pPr marL="77470" marR="77470">
                        <a:spcBef>
                          <a:spcPts val="0"/>
                        </a:spcBef>
                        <a:spcAft>
                          <a:spcPts val="0"/>
                        </a:spcAft>
                      </a:pPr>
                      <a:r>
                        <a:rPr lang="en-US" sz="1000" dirty="0">
                          <a:effectLst/>
                        </a:rPr>
                        <a:t> </a:t>
                      </a:r>
                      <a:endParaRPr lang="en-US" sz="1000" dirty="0">
                        <a:effectLst/>
                        <a:latin typeface="Arial"/>
                        <a:ea typeface="Times New Roman"/>
                        <a:cs typeface="Times New Roman"/>
                      </a:endParaRPr>
                    </a:p>
                  </a:txBody>
                  <a:tcPr marL="140677" marR="140677"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888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Timing Systems</a:t>
            </a:r>
          </a:p>
        </p:txBody>
      </p:sp>
      <p:sp>
        <p:nvSpPr>
          <p:cNvPr id="3" name="Content Placeholder 2"/>
          <p:cNvSpPr>
            <a:spLocks noGrp="1"/>
          </p:cNvSpPr>
          <p:nvPr>
            <p:ph idx="1"/>
          </p:nvPr>
        </p:nvSpPr>
        <p:spPr/>
        <p:txBody>
          <a:bodyPr>
            <a:normAutofit lnSpcReduction="10000"/>
          </a:bodyPr>
          <a:lstStyle/>
          <a:p>
            <a:r>
              <a:rPr lang="en-US" dirty="0"/>
              <a:t>Timing Systems</a:t>
            </a:r>
          </a:p>
          <a:p>
            <a:pPr lvl="1"/>
            <a:r>
              <a:rPr lang="en-US" dirty="0"/>
              <a:t>Manual (Watches)</a:t>
            </a:r>
          </a:p>
          <a:p>
            <a:pPr lvl="1"/>
            <a:r>
              <a:rPr lang="en-US" dirty="0"/>
              <a:t>Semi-Automatic (Back-up buttons: Require manual back-up)</a:t>
            </a:r>
          </a:p>
          <a:p>
            <a:pPr lvl="1"/>
            <a:r>
              <a:rPr lang="en-US" dirty="0"/>
              <a:t>Automatic (Pads:  Require manual back-up)</a:t>
            </a:r>
          </a:p>
          <a:p>
            <a:r>
              <a:rPr lang="en-US" dirty="0"/>
              <a:t>System Designations</a:t>
            </a:r>
          </a:p>
          <a:p>
            <a:pPr lvl="1"/>
            <a:r>
              <a:rPr lang="en-US" dirty="0"/>
              <a:t>Primary (determines official time unless malfunction determined)</a:t>
            </a:r>
          </a:p>
          <a:p>
            <a:pPr lvl="2"/>
            <a:r>
              <a:rPr lang="en-US" dirty="0"/>
              <a:t>Automatic, Semi-Automatic, Manual  (Minimum three watches per lane)</a:t>
            </a:r>
          </a:p>
          <a:p>
            <a:pPr lvl="1"/>
            <a:r>
              <a:rPr lang="en-US" dirty="0"/>
              <a:t>Secondary</a:t>
            </a:r>
          </a:p>
          <a:p>
            <a:pPr lvl="2"/>
            <a:r>
              <a:rPr lang="en-US" dirty="0"/>
              <a:t>Semi-automatic, Manual</a:t>
            </a:r>
          </a:p>
          <a:p>
            <a:pPr lvl="1"/>
            <a:r>
              <a:rPr lang="en-US" dirty="0"/>
              <a:t>Tertiary</a:t>
            </a:r>
          </a:p>
          <a:p>
            <a:pPr lvl="2"/>
            <a:r>
              <a:rPr lang="en-US" dirty="0"/>
              <a:t>Manual (One watch)</a:t>
            </a:r>
          </a:p>
          <a:p>
            <a:r>
              <a:rPr lang="en-US" dirty="0"/>
              <a:t>Times</a:t>
            </a:r>
          </a:p>
          <a:p>
            <a:pPr lvl="1"/>
            <a:r>
              <a:rPr lang="en-US" dirty="0"/>
              <a:t>Record to hundredths of a second with NO ROUNDING</a:t>
            </a:r>
          </a:p>
          <a:p>
            <a:pPr lvl="1"/>
            <a:r>
              <a:rPr lang="en-US" dirty="0"/>
              <a:t>Automatic and semi-automatic are in system</a:t>
            </a:r>
          </a:p>
          <a:p>
            <a:pPr lvl="2"/>
            <a:endParaRPr lang="en-US" dirty="0"/>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23</a:t>
            </a:fld>
            <a:endParaRPr lang="en-US"/>
          </a:p>
        </p:txBody>
      </p:sp>
    </p:spTree>
    <p:extLst>
      <p:ext uri="{BB962C8B-B14F-4D97-AF65-F5344CB8AC3E}">
        <p14:creationId xmlns:p14="http://schemas.microsoft.com/office/powerpoint/2010/main" val="1216159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MM “Run Screen”</a:t>
            </a:r>
            <a:br>
              <a:rPr lang="en-US" dirty="0"/>
            </a:br>
            <a:r>
              <a:rPr lang="en-US" dirty="0"/>
              <a:t>Note: lane 1 highlighted in blue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25154"/>
            <a:ext cx="8229600" cy="4626891"/>
          </a:xfrm>
        </p:spPr>
      </p:pic>
      <p:sp>
        <p:nvSpPr>
          <p:cNvPr id="5" name="Slide Number Placeholder 4"/>
          <p:cNvSpPr>
            <a:spLocks noGrp="1"/>
          </p:cNvSpPr>
          <p:nvPr>
            <p:ph type="sldNum" sz="quarter" idx="12"/>
          </p:nvPr>
        </p:nvSpPr>
        <p:spPr/>
        <p:txBody>
          <a:bodyPr/>
          <a:lstStyle/>
          <a:p>
            <a:fld id="{CC7EC60C-D76A-46DB-B396-A2F561C94196}" type="slidenum">
              <a:rPr lang="en-US" smtClean="0"/>
              <a:t>24</a:t>
            </a:fld>
            <a:endParaRPr lang="en-US"/>
          </a:p>
        </p:txBody>
      </p:sp>
    </p:spTree>
    <p:extLst>
      <p:ext uri="{BB962C8B-B14F-4D97-AF65-F5344CB8AC3E}">
        <p14:creationId xmlns:p14="http://schemas.microsoft.com/office/powerpoint/2010/main" val="239537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Typical</a:t>
            </a:r>
            <a:r>
              <a:rPr lang="de-DE" dirty="0"/>
              <a:t> MM Run Screen</a:t>
            </a:r>
            <a:endParaRPr lang="en-US"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905" y="1600200"/>
            <a:ext cx="8224189" cy="4876800"/>
          </a:xfrm>
        </p:spPr>
      </p:pic>
      <p:sp>
        <p:nvSpPr>
          <p:cNvPr id="4" name="Foliennummernplatzhalter 3"/>
          <p:cNvSpPr>
            <a:spLocks noGrp="1"/>
          </p:cNvSpPr>
          <p:nvPr>
            <p:ph type="sldNum" sz="quarter" idx="12"/>
          </p:nvPr>
        </p:nvSpPr>
        <p:spPr/>
        <p:txBody>
          <a:bodyPr/>
          <a:lstStyle/>
          <a:p>
            <a:fld id="{CC7EC60C-D76A-46DB-B396-A2F561C94196}" type="slidenum">
              <a:rPr lang="en-US" smtClean="0"/>
              <a:t>25</a:t>
            </a:fld>
            <a:endParaRPr lang="en-US"/>
          </a:p>
        </p:txBody>
      </p:sp>
    </p:spTree>
    <p:extLst>
      <p:ext uri="{BB962C8B-B14F-4D97-AF65-F5344CB8AC3E}">
        <p14:creationId xmlns:p14="http://schemas.microsoft.com/office/powerpoint/2010/main" val="2019649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err="1"/>
              <a:t>Establishing</a:t>
            </a:r>
            <a:r>
              <a:rPr lang="de-DE" dirty="0"/>
              <a:t> </a:t>
            </a:r>
            <a:r>
              <a:rPr lang="de-DE" dirty="0" err="1"/>
              <a:t>times</a:t>
            </a:r>
            <a:endParaRPr lang="en-US" dirty="0"/>
          </a:p>
        </p:txBody>
      </p:sp>
      <p:sp>
        <p:nvSpPr>
          <p:cNvPr id="3" name="Inhaltsplatzhalter 2"/>
          <p:cNvSpPr>
            <a:spLocks noGrp="1"/>
          </p:cNvSpPr>
          <p:nvPr>
            <p:ph idx="1"/>
          </p:nvPr>
        </p:nvSpPr>
        <p:spPr/>
        <p:txBody>
          <a:bodyPr/>
          <a:lstStyle/>
          <a:p>
            <a:r>
              <a:rPr lang="en-US" dirty="0"/>
              <a:t>102.24 Timing Rules</a:t>
            </a:r>
          </a:p>
          <a:p>
            <a:pPr lvl="1"/>
            <a:r>
              <a:rPr lang="de-DE" dirty="0" err="1"/>
              <a:t>102.24.4A</a:t>
            </a:r>
            <a:r>
              <a:rPr lang="de-DE" dirty="0"/>
              <a:t> </a:t>
            </a:r>
            <a:r>
              <a:rPr lang="en-US" dirty="0"/>
              <a:t>Automatic Timing — When recorded by properly operating automatic timing equipment, the pad time shall be the official time.</a:t>
            </a:r>
          </a:p>
          <a:p>
            <a:pPr lvl="1"/>
            <a:r>
              <a:rPr lang="de-DE" dirty="0"/>
              <a:t>The </a:t>
            </a:r>
            <a:r>
              <a:rPr lang="de-DE" dirty="0" err="1"/>
              <a:t>assumption</a:t>
            </a:r>
            <a:r>
              <a:rPr lang="de-DE" dirty="0"/>
              <a:t>: Pad time </a:t>
            </a:r>
            <a:r>
              <a:rPr lang="de-DE" dirty="0" err="1"/>
              <a:t>is</a:t>
            </a:r>
            <a:r>
              <a:rPr lang="de-DE" dirty="0"/>
              <a:t> </a:t>
            </a:r>
            <a:r>
              <a:rPr lang="de-DE" dirty="0" err="1"/>
              <a:t>correct</a:t>
            </a:r>
            <a:r>
              <a:rPr lang="de-DE" dirty="0"/>
              <a:t>, </a:t>
            </a:r>
            <a:r>
              <a:rPr lang="de-DE" dirty="0" err="1"/>
              <a:t>therefore</a:t>
            </a:r>
            <a:r>
              <a:rPr lang="de-DE" dirty="0"/>
              <a:t> </a:t>
            </a:r>
            <a:r>
              <a:rPr lang="de-DE" dirty="0" err="1"/>
              <a:t>you</a:t>
            </a:r>
            <a:r>
              <a:rPr lang="de-DE" dirty="0"/>
              <a:t> </a:t>
            </a:r>
            <a:r>
              <a:rPr lang="de-DE" dirty="0" err="1"/>
              <a:t>need</a:t>
            </a:r>
            <a:r>
              <a:rPr lang="de-DE" dirty="0"/>
              <a:t> </a:t>
            </a:r>
            <a:r>
              <a:rPr lang="de-DE" dirty="0" err="1"/>
              <a:t>to</a:t>
            </a:r>
            <a:r>
              <a:rPr lang="de-DE" dirty="0"/>
              <a:t> </a:t>
            </a:r>
            <a:r>
              <a:rPr lang="de-DE" dirty="0" err="1"/>
              <a:t>prove</a:t>
            </a:r>
            <a:r>
              <a:rPr lang="de-DE" dirty="0"/>
              <a:t> </a:t>
            </a:r>
            <a:r>
              <a:rPr lang="de-DE" dirty="0" err="1"/>
              <a:t>that</a:t>
            </a:r>
            <a:r>
              <a:rPr lang="de-DE" dirty="0"/>
              <a:t> </a:t>
            </a:r>
            <a:r>
              <a:rPr lang="de-DE" dirty="0" err="1"/>
              <a:t>the</a:t>
            </a:r>
            <a:r>
              <a:rPr lang="de-DE" dirty="0"/>
              <a:t> pad time </a:t>
            </a:r>
            <a:r>
              <a:rPr lang="de-DE" dirty="0" err="1"/>
              <a:t>is</a:t>
            </a:r>
            <a:r>
              <a:rPr lang="de-DE" dirty="0"/>
              <a:t> </a:t>
            </a:r>
            <a:r>
              <a:rPr lang="de-DE" dirty="0" err="1"/>
              <a:t>incorrect</a:t>
            </a:r>
            <a:endParaRPr lang="de-DE" dirty="0"/>
          </a:p>
          <a:p>
            <a:pPr lvl="1"/>
            <a:r>
              <a:rPr lang="de-DE" dirty="0" err="1"/>
              <a:t>Use</a:t>
            </a:r>
            <a:r>
              <a:rPr lang="de-DE" dirty="0"/>
              <a:t> </a:t>
            </a:r>
            <a:r>
              <a:rPr lang="de-DE" dirty="0" err="1"/>
              <a:t>button</a:t>
            </a:r>
            <a:r>
              <a:rPr lang="de-DE" dirty="0"/>
              <a:t> time, </a:t>
            </a:r>
            <a:r>
              <a:rPr lang="de-DE" dirty="0" err="1"/>
              <a:t>watch</a:t>
            </a:r>
            <a:r>
              <a:rPr lang="de-DE" dirty="0"/>
              <a:t> </a:t>
            </a:r>
            <a:r>
              <a:rPr lang="de-DE" dirty="0" err="1"/>
              <a:t>times</a:t>
            </a:r>
            <a:r>
              <a:rPr lang="de-DE" dirty="0"/>
              <a:t> and </a:t>
            </a:r>
            <a:r>
              <a:rPr lang="de-DE" dirty="0" err="1"/>
              <a:t>order</a:t>
            </a:r>
            <a:r>
              <a:rPr lang="de-DE" dirty="0"/>
              <a:t> of finish</a:t>
            </a:r>
          </a:p>
          <a:p>
            <a:pPr lvl="2"/>
            <a:r>
              <a:rPr lang="de-DE" dirty="0"/>
              <a:t>Talk </a:t>
            </a:r>
            <a:r>
              <a:rPr lang="de-DE" dirty="0" err="1"/>
              <a:t>to</a:t>
            </a:r>
            <a:r>
              <a:rPr lang="de-DE" dirty="0"/>
              <a:t> </a:t>
            </a:r>
            <a:r>
              <a:rPr lang="de-DE" dirty="0" err="1"/>
              <a:t>timers</a:t>
            </a:r>
            <a:r>
              <a:rPr lang="de-DE" dirty="0"/>
              <a:t>: Was </a:t>
            </a:r>
            <a:r>
              <a:rPr lang="de-DE" dirty="0" err="1"/>
              <a:t>there</a:t>
            </a:r>
            <a:r>
              <a:rPr lang="de-DE" dirty="0"/>
              <a:t> a </a:t>
            </a:r>
            <a:r>
              <a:rPr lang="de-DE" dirty="0" err="1"/>
              <a:t>timing</a:t>
            </a:r>
            <a:r>
              <a:rPr lang="de-DE" dirty="0"/>
              <a:t> </a:t>
            </a:r>
            <a:r>
              <a:rPr lang="de-DE" dirty="0" err="1"/>
              <a:t>error</a:t>
            </a:r>
            <a:r>
              <a:rPr lang="de-DE" dirty="0"/>
              <a:t>? </a:t>
            </a:r>
            <a:r>
              <a:rPr lang="de-DE" dirty="0" err="1"/>
              <a:t>Did</a:t>
            </a:r>
            <a:r>
              <a:rPr lang="de-DE" dirty="0"/>
              <a:t> </a:t>
            </a:r>
            <a:r>
              <a:rPr lang="de-DE" dirty="0" err="1"/>
              <a:t>you</a:t>
            </a:r>
            <a:r>
              <a:rPr lang="de-DE" dirty="0"/>
              <a:t> </a:t>
            </a:r>
            <a:r>
              <a:rPr lang="de-DE" dirty="0" err="1"/>
              <a:t>notice</a:t>
            </a:r>
            <a:r>
              <a:rPr lang="de-DE" dirty="0"/>
              <a:t> a </a:t>
            </a:r>
            <a:r>
              <a:rPr lang="de-DE" dirty="0" err="1"/>
              <a:t>late</a:t>
            </a:r>
            <a:r>
              <a:rPr lang="de-DE" dirty="0"/>
              <a:t> </a:t>
            </a:r>
            <a:r>
              <a:rPr lang="de-DE" dirty="0" err="1"/>
              <a:t>or</a:t>
            </a:r>
            <a:r>
              <a:rPr lang="de-DE" dirty="0"/>
              <a:t> soft </a:t>
            </a:r>
            <a:r>
              <a:rPr lang="de-DE" dirty="0" err="1"/>
              <a:t>touch</a:t>
            </a:r>
            <a:r>
              <a:rPr lang="de-DE" dirty="0"/>
              <a:t>?</a:t>
            </a:r>
          </a:p>
          <a:p>
            <a:pPr lvl="2"/>
            <a:r>
              <a:rPr lang="de-DE" dirty="0" err="1"/>
              <a:t>How</a:t>
            </a:r>
            <a:r>
              <a:rPr lang="de-DE" dirty="0"/>
              <a:t> </a:t>
            </a:r>
            <a:r>
              <a:rPr lang="de-DE" dirty="0" err="1"/>
              <a:t>confident</a:t>
            </a:r>
            <a:r>
              <a:rPr lang="de-DE" dirty="0"/>
              <a:t> </a:t>
            </a:r>
            <a:r>
              <a:rPr lang="de-DE" dirty="0" err="1"/>
              <a:t>is</a:t>
            </a:r>
            <a:r>
              <a:rPr lang="de-DE" dirty="0"/>
              <a:t> </a:t>
            </a:r>
            <a:r>
              <a:rPr lang="de-DE" dirty="0" err="1"/>
              <a:t>the</a:t>
            </a:r>
            <a:r>
              <a:rPr lang="de-DE" dirty="0"/>
              <a:t> </a:t>
            </a:r>
            <a:r>
              <a:rPr lang="de-DE" dirty="0" err="1"/>
              <a:t>starter</a:t>
            </a:r>
            <a:r>
              <a:rPr lang="de-DE" dirty="0"/>
              <a:t> in </a:t>
            </a:r>
            <a:r>
              <a:rPr lang="de-DE" dirty="0" err="1"/>
              <a:t>the</a:t>
            </a:r>
            <a:r>
              <a:rPr lang="de-DE" dirty="0"/>
              <a:t> </a:t>
            </a:r>
            <a:r>
              <a:rPr lang="de-DE" dirty="0" err="1"/>
              <a:t>OOF</a:t>
            </a:r>
            <a:endParaRPr lang="de-DE" dirty="0"/>
          </a:p>
          <a:p>
            <a:pPr lvl="2"/>
            <a:r>
              <a:rPr lang="de-DE" dirty="0"/>
              <a:t>Talk </a:t>
            </a:r>
            <a:r>
              <a:rPr lang="de-DE" dirty="0" err="1"/>
              <a:t>to</a:t>
            </a:r>
            <a:r>
              <a:rPr lang="de-DE" dirty="0"/>
              <a:t> a </a:t>
            </a:r>
            <a:r>
              <a:rPr lang="de-DE" dirty="0" err="1"/>
              <a:t>coach</a:t>
            </a:r>
            <a:endParaRPr lang="en-US" dirty="0"/>
          </a:p>
        </p:txBody>
      </p:sp>
      <p:sp>
        <p:nvSpPr>
          <p:cNvPr id="4" name="Foliennummernplatzhalter 3"/>
          <p:cNvSpPr>
            <a:spLocks noGrp="1"/>
          </p:cNvSpPr>
          <p:nvPr>
            <p:ph type="sldNum" sz="quarter" idx="12"/>
          </p:nvPr>
        </p:nvSpPr>
        <p:spPr/>
        <p:txBody>
          <a:bodyPr/>
          <a:lstStyle/>
          <a:p>
            <a:fld id="{CC7EC60C-D76A-46DB-B396-A2F561C94196}" type="slidenum">
              <a:rPr lang="en-US" smtClean="0"/>
              <a:t>26</a:t>
            </a:fld>
            <a:endParaRPr lang="en-US"/>
          </a:p>
        </p:txBody>
      </p:sp>
    </p:spTree>
    <p:extLst>
      <p:ext uri="{BB962C8B-B14F-4D97-AF65-F5344CB8AC3E}">
        <p14:creationId xmlns:p14="http://schemas.microsoft.com/office/powerpoint/2010/main" val="367991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Lane malfunction</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Step 1: Determine if a malfunction exists, by looking at timer sheet and order of finish.</a:t>
            </a:r>
          </a:p>
          <a:p>
            <a:pPr marL="857250" lvl="1">
              <a:lnSpc>
                <a:spcPct val="115000"/>
              </a:lnSpc>
              <a:spcBef>
                <a:spcPts val="0"/>
              </a:spcBef>
              <a:spcAft>
                <a:spcPts val="1000"/>
              </a:spcAft>
            </a:pPr>
            <a:r>
              <a:rPr lang="en-US" dirty="0">
                <a:ea typeface="Calibri"/>
                <a:cs typeface="Times New Roman"/>
              </a:rPr>
              <a:t>Difference between primary and back-up is 0.30 seconds or more</a:t>
            </a:r>
          </a:p>
          <a:p>
            <a:pPr marL="857250" lvl="1">
              <a:lnSpc>
                <a:spcPct val="115000"/>
              </a:lnSpc>
              <a:spcBef>
                <a:spcPts val="0"/>
              </a:spcBef>
              <a:spcAft>
                <a:spcPts val="1000"/>
              </a:spcAft>
            </a:pPr>
            <a:r>
              <a:rPr lang="en-US" dirty="0">
                <a:ea typeface="Calibri"/>
                <a:cs typeface="Times New Roman"/>
              </a:rPr>
              <a:t>Flagged by timing systems such as </a:t>
            </a:r>
            <a:r>
              <a:rPr lang="en-US" dirty="0" err="1">
                <a:ea typeface="Calibri"/>
                <a:cs typeface="Times New Roman"/>
              </a:rPr>
              <a:t>Hy-Tek</a:t>
            </a:r>
            <a:r>
              <a:rPr lang="en-US" dirty="0">
                <a:ea typeface="Calibri"/>
                <a:cs typeface="Times New Roman"/>
              </a:rPr>
              <a:t> (esp. when marked in yellow)</a:t>
            </a:r>
          </a:p>
          <a:p>
            <a:pPr marL="857250" lvl="1">
              <a:lnSpc>
                <a:spcPct val="115000"/>
              </a:lnSpc>
              <a:spcBef>
                <a:spcPts val="0"/>
              </a:spcBef>
              <a:spcAft>
                <a:spcPts val="1000"/>
              </a:spcAft>
            </a:pPr>
            <a:r>
              <a:rPr lang="en-US" dirty="0">
                <a:ea typeface="Calibri"/>
                <a:cs typeface="Times New Roman"/>
              </a:rPr>
              <a:t>Place judges report different order of finish from times </a:t>
            </a:r>
            <a:r>
              <a:rPr lang="en-US" u="sng" dirty="0">
                <a:ea typeface="Calibri"/>
                <a:cs typeface="Times New Roman"/>
              </a:rPr>
              <a:t>when watches are primary</a:t>
            </a:r>
            <a:endParaRPr lang="en-US" dirty="0"/>
          </a:p>
          <a:p>
            <a:r>
              <a:rPr lang="de-DE" dirty="0" err="1"/>
              <a:t>Step</a:t>
            </a:r>
            <a:r>
              <a:rPr lang="de-DE" dirty="0"/>
              <a:t> 2: </a:t>
            </a:r>
            <a:r>
              <a:rPr lang="de-DE" dirty="0" err="1"/>
              <a:t>If</a:t>
            </a:r>
            <a:r>
              <a:rPr lang="de-DE" dirty="0"/>
              <a:t> </a:t>
            </a:r>
            <a:r>
              <a:rPr lang="de-DE" dirty="0" err="1"/>
              <a:t>malfunction</a:t>
            </a:r>
            <a:r>
              <a:rPr lang="de-DE" dirty="0"/>
              <a:t> </a:t>
            </a:r>
            <a:r>
              <a:rPr lang="de-DE" dirty="0" err="1"/>
              <a:t>is</a:t>
            </a:r>
            <a:r>
              <a:rPr lang="de-DE" dirty="0"/>
              <a:t> </a:t>
            </a:r>
            <a:r>
              <a:rPr lang="de-DE" dirty="0" err="1"/>
              <a:t>confirmed</a:t>
            </a:r>
            <a:r>
              <a:rPr lang="de-DE" dirty="0"/>
              <a:t>, </a:t>
            </a:r>
            <a:r>
              <a:rPr lang="de-DE" dirty="0" err="1"/>
              <a:t>go</a:t>
            </a:r>
            <a:r>
              <a:rPr lang="de-DE" dirty="0"/>
              <a:t> </a:t>
            </a:r>
            <a:r>
              <a:rPr lang="de-DE" dirty="0" err="1"/>
              <a:t>to</a:t>
            </a:r>
            <a:r>
              <a:rPr lang="de-DE" dirty="0"/>
              <a:t> </a:t>
            </a:r>
            <a:r>
              <a:rPr lang="de-DE" dirty="0" err="1"/>
              <a:t>calc</a:t>
            </a:r>
            <a:r>
              <a:rPr lang="de-DE" dirty="0"/>
              <a:t> </a:t>
            </a:r>
            <a:r>
              <a:rPr lang="de-DE" dirty="0" err="1"/>
              <a:t>screen</a:t>
            </a:r>
            <a:r>
              <a:rPr lang="de-DE" dirty="0"/>
              <a:t> in MM and/</a:t>
            </a:r>
            <a:r>
              <a:rPr lang="de-DE" dirty="0" err="1"/>
              <a:t>or</a:t>
            </a:r>
            <a:r>
              <a:rPr lang="de-DE" dirty="0"/>
              <a:t> </a:t>
            </a:r>
            <a:r>
              <a:rPr lang="de-DE" dirty="0" err="1"/>
              <a:t>alteratively</a:t>
            </a:r>
            <a:r>
              <a:rPr lang="de-DE" dirty="0"/>
              <a:t> </a:t>
            </a:r>
            <a:r>
              <a:rPr lang="de-DE" dirty="0" err="1"/>
              <a:t>use</a:t>
            </a:r>
            <a:r>
              <a:rPr lang="de-DE" dirty="0"/>
              <a:t> </a:t>
            </a:r>
            <a:r>
              <a:rPr lang="de-DE" dirty="0" err="1"/>
              <a:t>watch</a:t>
            </a:r>
            <a:r>
              <a:rPr lang="de-DE" dirty="0"/>
              <a:t> </a:t>
            </a:r>
            <a:r>
              <a:rPr lang="de-DE" dirty="0" err="1"/>
              <a:t>times</a:t>
            </a:r>
            <a:r>
              <a:rPr lang="de-DE" dirty="0"/>
              <a:t>.</a:t>
            </a:r>
            <a:endParaRPr lang="en-US" dirty="0"/>
          </a:p>
          <a:p>
            <a:r>
              <a:rPr lang="en-US" dirty="0"/>
              <a:t>Step 3: verify</a:t>
            </a:r>
          </a:p>
          <a:p>
            <a:pPr lvl="1"/>
            <a:r>
              <a:rPr lang="en-US" dirty="0"/>
              <a:t>Tertiary system</a:t>
            </a:r>
          </a:p>
          <a:p>
            <a:pPr lvl="1"/>
            <a:r>
              <a:rPr lang="en-US" dirty="0"/>
              <a:t>Order of finish</a:t>
            </a:r>
          </a:p>
          <a:p>
            <a:pPr lvl="1"/>
            <a:r>
              <a:rPr lang="en-US" dirty="0"/>
              <a:t>Use any and all available resources as necessary</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27</a:t>
            </a:fld>
            <a:endParaRPr lang="en-US"/>
          </a:p>
        </p:txBody>
      </p:sp>
    </p:spTree>
    <p:extLst>
      <p:ext uri="{BB962C8B-B14F-4D97-AF65-F5344CB8AC3E}">
        <p14:creationId xmlns:p14="http://schemas.microsoft.com/office/powerpoint/2010/main" val="543572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Adjusting times</a:t>
            </a:r>
            <a:br>
              <a:rPr lang="en-US" dirty="0"/>
            </a:br>
            <a:endParaRPr lang="en-US" dirty="0"/>
          </a:p>
        </p:txBody>
      </p:sp>
      <p:sp>
        <p:nvSpPr>
          <p:cNvPr id="3" name="Content Placeholder 2"/>
          <p:cNvSpPr>
            <a:spLocks noGrp="1"/>
          </p:cNvSpPr>
          <p:nvPr>
            <p:ph idx="1"/>
          </p:nvPr>
        </p:nvSpPr>
        <p:spPr/>
        <p:txBody>
          <a:bodyPr>
            <a:normAutofit/>
          </a:bodyPr>
          <a:lstStyle/>
          <a:p>
            <a:r>
              <a:rPr lang="en-US" dirty="0"/>
              <a:t>CAUTION: be diligent to not take a good automatic timing system time away from a swimmer. You need a good reason to make an adjustment</a:t>
            </a:r>
          </a:p>
          <a:p>
            <a:r>
              <a:rPr lang="en-US" dirty="0"/>
              <a:t>Goal: calculate a time which best estimates what the time would have been under a properly functioning primary timing system</a:t>
            </a:r>
          </a:p>
          <a:p>
            <a:r>
              <a:rPr lang="en-US" dirty="0"/>
              <a:t>Lane malfunction: only one lane or a few lanes of heat has/have suspect time(s) or no time(s)</a:t>
            </a:r>
          </a:p>
          <a:p>
            <a:r>
              <a:rPr lang="en-US" dirty="0"/>
              <a:t>Heat malfunction: all lanes of heat are suspect</a:t>
            </a:r>
          </a:p>
          <a:p>
            <a:r>
              <a:rPr lang="en-US" dirty="0"/>
              <a:t>Generally: use back-up system, meet manager does most of the work for you</a:t>
            </a:r>
          </a:p>
        </p:txBody>
      </p:sp>
      <p:sp>
        <p:nvSpPr>
          <p:cNvPr id="5" name="Slide Number Placeholder 4"/>
          <p:cNvSpPr>
            <a:spLocks noGrp="1"/>
          </p:cNvSpPr>
          <p:nvPr>
            <p:ph type="sldNum" sz="quarter" idx="12"/>
          </p:nvPr>
        </p:nvSpPr>
        <p:spPr/>
        <p:txBody>
          <a:bodyPr/>
          <a:lstStyle/>
          <a:p>
            <a:fld id="{CC7EC60C-D76A-46DB-B396-A2F561C94196}" type="slidenum">
              <a:rPr lang="en-US" smtClean="0"/>
              <a:t>28</a:t>
            </a:fld>
            <a:endParaRPr lang="en-US"/>
          </a:p>
        </p:txBody>
      </p:sp>
    </p:spTree>
    <p:extLst>
      <p:ext uri="{BB962C8B-B14F-4D97-AF65-F5344CB8AC3E}">
        <p14:creationId xmlns:p14="http://schemas.microsoft.com/office/powerpoint/2010/main" val="597460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Determining the Official Time</a:t>
            </a:r>
            <a:br>
              <a:rPr lang="en-US" dirty="0"/>
            </a:br>
            <a:endParaRPr lang="en-US" dirty="0"/>
          </a:p>
        </p:txBody>
      </p:sp>
      <p:sp>
        <p:nvSpPr>
          <p:cNvPr id="3" name="Content Placeholder 2"/>
          <p:cNvSpPr>
            <a:spLocks noGrp="1"/>
          </p:cNvSpPr>
          <p:nvPr>
            <p:ph idx="1"/>
          </p:nvPr>
        </p:nvSpPr>
        <p:spPr/>
        <p:txBody>
          <a:bodyPr>
            <a:normAutofit/>
          </a:bodyPr>
          <a:lstStyle/>
          <a:p>
            <a:r>
              <a:rPr lang="en-US" dirty="0"/>
              <a:t>Normally: a primary time which is validated by</a:t>
            </a:r>
          </a:p>
          <a:p>
            <a:pPr lvl="1"/>
            <a:r>
              <a:rPr lang="en-US" dirty="0"/>
              <a:t>secondary or tertiary timing system</a:t>
            </a:r>
          </a:p>
          <a:p>
            <a:pPr lvl="1"/>
            <a:r>
              <a:rPr lang="en-US" dirty="0"/>
              <a:t>order of finish</a:t>
            </a:r>
          </a:p>
          <a:p>
            <a:pPr lvl="1"/>
            <a:r>
              <a:rPr lang="en-US" dirty="0"/>
              <a:t>other means</a:t>
            </a:r>
          </a:p>
          <a:p>
            <a:r>
              <a:rPr lang="en-US" dirty="0"/>
              <a:t>If watches: intermediate time</a:t>
            </a:r>
          </a:p>
          <a:p>
            <a:pPr lvl="1"/>
            <a:r>
              <a:rPr lang="en-US" dirty="0"/>
              <a:t>Two watches: average, truncated, no rounding</a:t>
            </a:r>
          </a:p>
          <a:p>
            <a:pPr lvl="1"/>
            <a:r>
              <a:rPr lang="en-US" dirty="0"/>
              <a:t>Three watches: middle time</a:t>
            </a:r>
          </a:p>
          <a:p>
            <a:r>
              <a:rPr lang="en-US" i="1" dirty="0"/>
              <a:t>Note: if watches are primary system, order of finish takes precedence for placement, not time</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29</a:t>
            </a:fld>
            <a:endParaRPr lang="en-US"/>
          </a:p>
        </p:txBody>
      </p:sp>
    </p:spTree>
    <p:extLst>
      <p:ext uri="{BB962C8B-B14F-4D97-AF65-F5344CB8AC3E}">
        <p14:creationId xmlns:p14="http://schemas.microsoft.com/office/powerpoint/2010/main" val="323770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AO clinic does</a:t>
            </a:r>
          </a:p>
        </p:txBody>
      </p:sp>
      <p:sp>
        <p:nvSpPr>
          <p:cNvPr id="3" name="Content Placeholder 2"/>
          <p:cNvSpPr>
            <a:spLocks noGrp="1"/>
          </p:cNvSpPr>
          <p:nvPr>
            <p:ph idx="1"/>
          </p:nvPr>
        </p:nvSpPr>
        <p:spPr/>
        <p:txBody>
          <a:bodyPr>
            <a:normAutofit/>
          </a:bodyPr>
          <a:lstStyle/>
          <a:p>
            <a:r>
              <a:rPr lang="en-US" dirty="0"/>
              <a:t>Used to advance to AO1 and/or AO2</a:t>
            </a:r>
          </a:p>
          <a:p>
            <a:r>
              <a:rPr lang="en-US" dirty="0"/>
              <a:t>Determining official time</a:t>
            </a:r>
          </a:p>
          <a:p>
            <a:r>
              <a:rPr lang="en-US" dirty="0"/>
              <a:t>Timing Resolutions</a:t>
            </a:r>
          </a:p>
          <a:p>
            <a:r>
              <a:rPr lang="en-US" dirty="0"/>
              <a:t>Entry Process</a:t>
            </a:r>
          </a:p>
          <a:p>
            <a:r>
              <a:rPr lang="en-US" dirty="0"/>
              <a:t>Seeding</a:t>
            </a:r>
          </a:p>
          <a:p>
            <a:r>
              <a:rPr lang="en-US" dirty="0"/>
              <a:t>Relays</a:t>
            </a:r>
          </a:p>
          <a:p>
            <a:r>
              <a:rPr lang="en-US" dirty="0"/>
              <a:t>National Scratch Rule</a:t>
            </a:r>
          </a:p>
          <a:p>
            <a:r>
              <a:rPr lang="en-US" dirty="0"/>
              <a:t>Common Admin Scratch process work-flow</a:t>
            </a:r>
          </a:p>
          <a:p>
            <a:r>
              <a:rPr lang="en-US" dirty="0"/>
              <a:t>Common Admin Forms and their use</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3</a:t>
            </a:fld>
            <a:endParaRPr lang="en-US"/>
          </a:p>
        </p:txBody>
      </p:sp>
    </p:spTree>
    <p:extLst>
      <p:ext uri="{BB962C8B-B14F-4D97-AF65-F5344CB8AC3E}">
        <p14:creationId xmlns:p14="http://schemas.microsoft.com/office/powerpoint/2010/main" val="3454093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Meet Manager – Lane Malfunction</a:t>
            </a:r>
            <a:br>
              <a:rPr lang="en-US" dirty="0"/>
            </a:br>
            <a:endParaRPr lang="en-US" dirty="0"/>
          </a:p>
        </p:txBody>
      </p:sp>
      <p:sp>
        <p:nvSpPr>
          <p:cNvPr id="3" name="Content Placeholder 2"/>
          <p:cNvSpPr>
            <a:spLocks noGrp="1"/>
          </p:cNvSpPr>
          <p:nvPr>
            <p:ph idx="1"/>
          </p:nvPr>
        </p:nvSpPr>
        <p:spPr/>
        <p:txBody>
          <a:bodyPr>
            <a:normAutofit/>
          </a:bodyPr>
          <a:lstStyle/>
          <a:p>
            <a:r>
              <a:rPr lang="en-US" dirty="0" err="1"/>
              <a:t>Hy-Tek</a:t>
            </a:r>
            <a:r>
              <a:rPr lang="en-US" dirty="0"/>
              <a:t> can do the math for you!</a:t>
            </a:r>
          </a:p>
          <a:p>
            <a:pPr lvl="1"/>
            <a:r>
              <a:rPr lang="en-US" dirty="0"/>
              <a:t>After “get times” in RUN screen</a:t>
            </a:r>
          </a:p>
          <a:p>
            <a:pPr lvl="1"/>
            <a:r>
              <a:rPr lang="en-US" dirty="0"/>
              <a:t>Blue highlight: pad &lt; button 0.30 seconds or more</a:t>
            </a:r>
          </a:p>
          <a:p>
            <a:pPr lvl="1"/>
            <a:r>
              <a:rPr lang="en-US" dirty="0"/>
              <a:t>Yellow highlight: pad &gt; button 0.30 seconds or more</a:t>
            </a:r>
          </a:p>
          <a:p>
            <a:r>
              <a:rPr lang="en-US" dirty="0"/>
              <a:t>“</a:t>
            </a:r>
            <a:r>
              <a:rPr lang="en-US" dirty="0" err="1"/>
              <a:t>Calc</a:t>
            </a:r>
            <a:r>
              <a:rPr lang="en-US" dirty="0"/>
              <a:t>” button brings up pop-up window</a:t>
            </a:r>
          </a:p>
          <a:p>
            <a:pPr lvl="1"/>
            <a:r>
              <a:rPr lang="en-US" dirty="0"/>
              <a:t>Select lanes to use for calculation </a:t>
            </a:r>
          </a:p>
          <a:p>
            <a:pPr lvl="1"/>
            <a:r>
              <a:rPr lang="en-US" dirty="0"/>
              <a:t>“Accept Adjust” accepts times in far right column (“Adjusted”) as official time</a:t>
            </a:r>
          </a:p>
          <a:p>
            <a:r>
              <a:rPr lang="en-US" dirty="0"/>
              <a:t>Always review timer sheets for notes</a:t>
            </a:r>
          </a:p>
          <a:p>
            <a:pPr lvl="1"/>
            <a:r>
              <a:rPr lang="en-US" dirty="0"/>
              <a:t>Bad / soft touch</a:t>
            </a:r>
          </a:p>
          <a:p>
            <a:pPr lvl="1"/>
            <a:r>
              <a:rPr lang="en-US" dirty="0"/>
              <a:t>Swimmers name changed</a:t>
            </a:r>
          </a:p>
          <a:p>
            <a:r>
              <a:rPr lang="en-US" dirty="0"/>
              <a:t>Spot-check </a:t>
            </a:r>
            <a:r>
              <a:rPr lang="en-US" dirty="0" err="1"/>
              <a:t>Hy-Tek</a:t>
            </a:r>
            <a:r>
              <a:rPr lang="en-US" dirty="0"/>
              <a:t> data back-ups to watches</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30</a:t>
            </a:fld>
            <a:endParaRPr lang="en-US"/>
          </a:p>
        </p:txBody>
      </p:sp>
    </p:spTree>
    <p:extLst>
      <p:ext uri="{BB962C8B-B14F-4D97-AF65-F5344CB8AC3E}">
        <p14:creationId xmlns:p14="http://schemas.microsoft.com/office/powerpoint/2010/main" val="600386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dirty="0" err="1"/>
              <a:t>Calc</a:t>
            </a:r>
            <a:r>
              <a:rPr lang="de-DE" dirty="0"/>
              <a:t> Screen – 1</a:t>
            </a:r>
            <a:endParaRPr lang="en-US"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24025"/>
            <a:ext cx="8229600" cy="4629150"/>
          </a:xfrm>
        </p:spPr>
      </p:pic>
      <p:sp>
        <p:nvSpPr>
          <p:cNvPr id="4" name="Foliennummernplatzhalter 3"/>
          <p:cNvSpPr>
            <a:spLocks noGrp="1"/>
          </p:cNvSpPr>
          <p:nvPr>
            <p:ph type="sldNum" sz="quarter" idx="12"/>
          </p:nvPr>
        </p:nvSpPr>
        <p:spPr/>
        <p:txBody>
          <a:bodyPr/>
          <a:lstStyle/>
          <a:p>
            <a:fld id="{CC7EC60C-D76A-46DB-B396-A2F561C94196}" type="slidenum">
              <a:rPr lang="en-US" smtClean="0"/>
              <a:t>31</a:t>
            </a:fld>
            <a:endParaRPr lang="en-US"/>
          </a:p>
        </p:txBody>
      </p:sp>
    </p:spTree>
    <p:extLst>
      <p:ext uri="{BB962C8B-B14F-4D97-AF65-F5344CB8AC3E}">
        <p14:creationId xmlns:p14="http://schemas.microsoft.com/office/powerpoint/2010/main" val="2515449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Calc</a:t>
            </a:r>
            <a:r>
              <a:rPr lang="de-DE" dirty="0"/>
              <a:t> Screen - 2</a:t>
            </a:r>
            <a:endParaRPr lang="en-US"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9375" y="1878142"/>
            <a:ext cx="6805250" cy="4320915"/>
          </a:xfrm>
        </p:spPr>
      </p:pic>
      <p:sp>
        <p:nvSpPr>
          <p:cNvPr id="4" name="Foliennummernplatzhalter 3"/>
          <p:cNvSpPr>
            <a:spLocks noGrp="1"/>
          </p:cNvSpPr>
          <p:nvPr>
            <p:ph type="sldNum" sz="quarter" idx="12"/>
          </p:nvPr>
        </p:nvSpPr>
        <p:spPr/>
        <p:txBody>
          <a:bodyPr/>
          <a:lstStyle/>
          <a:p>
            <a:fld id="{CC7EC60C-D76A-46DB-B396-A2F561C94196}" type="slidenum">
              <a:rPr lang="en-US" smtClean="0"/>
              <a:t>32</a:t>
            </a:fld>
            <a:endParaRPr lang="en-US"/>
          </a:p>
        </p:txBody>
      </p:sp>
    </p:spTree>
    <p:extLst>
      <p:ext uri="{BB962C8B-B14F-4D97-AF65-F5344CB8AC3E}">
        <p14:creationId xmlns:p14="http://schemas.microsoft.com/office/powerpoint/2010/main" val="2057107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Calc</a:t>
            </a:r>
            <a:r>
              <a:rPr lang="de-DE" dirty="0"/>
              <a:t> Screen </a:t>
            </a:r>
            <a:r>
              <a:rPr lang="de-DE" dirty="0" err="1"/>
              <a:t>Printout</a:t>
            </a:r>
            <a:endParaRPr lang="en-US" dirty="0"/>
          </a:p>
        </p:txBody>
      </p:sp>
      <p:sp>
        <p:nvSpPr>
          <p:cNvPr id="4" name="Foliennummernplatzhalter 3"/>
          <p:cNvSpPr>
            <a:spLocks noGrp="1"/>
          </p:cNvSpPr>
          <p:nvPr>
            <p:ph type="sldNum" sz="quarter" idx="12"/>
          </p:nvPr>
        </p:nvSpPr>
        <p:spPr/>
        <p:txBody>
          <a:bodyPr/>
          <a:lstStyle/>
          <a:p>
            <a:fld id="{CC7EC60C-D76A-46DB-B396-A2F561C94196}" type="slidenum">
              <a:rPr lang="en-US" smtClean="0"/>
              <a:t>33</a:t>
            </a:fld>
            <a:endParaRPr lang="en-US"/>
          </a:p>
        </p:txBody>
      </p:sp>
      <p:pic>
        <p:nvPicPr>
          <p:cNvPr id="9" name="Inhaltsplatzhalt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53124"/>
            <a:ext cx="8229600" cy="4770951"/>
          </a:xfrm>
        </p:spPr>
      </p:pic>
    </p:spTree>
    <p:extLst>
      <p:ext uri="{BB962C8B-B14F-4D97-AF65-F5344CB8AC3E}">
        <p14:creationId xmlns:p14="http://schemas.microsoft.com/office/powerpoint/2010/main" val="375688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Daktronics</a:t>
            </a:r>
            <a:r>
              <a:rPr lang="de-DE" dirty="0"/>
              <a:t> Timing System </a:t>
            </a:r>
            <a:r>
              <a:rPr lang="de-DE" dirty="0" err="1"/>
              <a:t>Example</a:t>
            </a:r>
            <a:endParaRPr lang="en-US"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6505" y="1600200"/>
            <a:ext cx="5710989" cy="4876800"/>
          </a:xfrm>
        </p:spPr>
      </p:pic>
      <p:sp>
        <p:nvSpPr>
          <p:cNvPr id="4" name="Foliennummernplatzhalter 3"/>
          <p:cNvSpPr>
            <a:spLocks noGrp="1"/>
          </p:cNvSpPr>
          <p:nvPr>
            <p:ph type="sldNum" sz="quarter" idx="12"/>
          </p:nvPr>
        </p:nvSpPr>
        <p:spPr/>
        <p:txBody>
          <a:bodyPr/>
          <a:lstStyle/>
          <a:p>
            <a:fld id="{CC7EC60C-D76A-46DB-B396-A2F561C94196}" type="slidenum">
              <a:rPr lang="en-US" smtClean="0"/>
              <a:t>34</a:t>
            </a:fld>
            <a:endParaRPr lang="en-US"/>
          </a:p>
        </p:txBody>
      </p:sp>
    </p:spTree>
    <p:extLst>
      <p:ext uri="{BB962C8B-B14F-4D97-AF65-F5344CB8AC3E}">
        <p14:creationId xmlns:p14="http://schemas.microsoft.com/office/powerpoint/2010/main" val="2663129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Colorado Timing System </a:t>
            </a:r>
            <a:r>
              <a:rPr lang="de-DE" dirty="0" err="1"/>
              <a:t>Example</a:t>
            </a:r>
            <a:endParaRPr lang="en-US" dirty="0"/>
          </a:p>
        </p:txBody>
      </p:sp>
      <p:sp>
        <p:nvSpPr>
          <p:cNvPr id="4" name="Foliennummernplatzhalter 3"/>
          <p:cNvSpPr>
            <a:spLocks noGrp="1"/>
          </p:cNvSpPr>
          <p:nvPr>
            <p:ph type="sldNum" sz="quarter" idx="12"/>
          </p:nvPr>
        </p:nvSpPr>
        <p:spPr/>
        <p:txBody>
          <a:bodyPr/>
          <a:lstStyle/>
          <a:p>
            <a:fld id="{CC7EC60C-D76A-46DB-B396-A2F561C94196}" type="slidenum">
              <a:rPr lang="en-US" smtClean="0"/>
              <a:t>35</a:t>
            </a:fld>
            <a:endParaRPr lang="en-US"/>
          </a:p>
        </p:txBody>
      </p:sp>
      <p:pic>
        <p:nvPicPr>
          <p:cNvPr id="9" name="Inhaltsplatzhalt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8404" y="1600200"/>
            <a:ext cx="5267191" cy="4876800"/>
          </a:xfrm>
        </p:spPr>
      </p:pic>
    </p:spTree>
    <p:extLst>
      <p:ext uri="{BB962C8B-B14F-4D97-AF65-F5344CB8AC3E}">
        <p14:creationId xmlns:p14="http://schemas.microsoft.com/office/powerpoint/2010/main" val="2607266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and Tricks</a:t>
            </a:r>
          </a:p>
        </p:txBody>
      </p:sp>
      <p:sp>
        <p:nvSpPr>
          <p:cNvPr id="3" name="Content Placeholder 2"/>
          <p:cNvSpPr>
            <a:spLocks noGrp="1"/>
          </p:cNvSpPr>
          <p:nvPr>
            <p:ph idx="1"/>
          </p:nvPr>
        </p:nvSpPr>
        <p:spPr/>
        <p:txBody>
          <a:bodyPr>
            <a:normAutofit fontScale="85000" lnSpcReduction="10000"/>
          </a:bodyPr>
          <a:lstStyle/>
          <a:p>
            <a:r>
              <a:rPr lang="en-US" dirty="0"/>
              <a:t>Have timing console operator note on their heat sheet:</a:t>
            </a:r>
          </a:p>
          <a:p>
            <a:pPr lvl="1"/>
            <a:r>
              <a:rPr lang="en-US" dirty="0"/>
              <a:t>Race number (Important for manual import of race information)</a:t>
            </a:r>
          </a:p>
          <a:p>
            <a:pPr lvl="1"/>
            <a:r>
              <a:rPr lang="en-US" dirty="0"/>
              <a:t>Empty lanes</a:t>
            </a:r>
          </a:p>
          <a:p>
            <a:pPr lvl="1"/>
            <a:r>
              <a:rPr lang="en-US" dirty="0"/>
              <a:t>Any bad touches noted</a:t>
            </a:r>
          </a:p>
          <a:p>
            <a:r>
              <a:rPr lang="en-US" dirty="0"/>
              <a:t>Blue highlight thought: pad is usually correct</a:t>
            </a:r>
          </a:p>
          <a:p>
            <a:r>
              <a:rPr lang="en-US" dirty="0"/>
              <a:t>Yellow highlight thought: pad has a good chance of being wrong</a:t>
            </a:r>
          </a:p>
          <a:p>
            <a:pPr lvl="1"/>
            <a:r>
              <a:rPr lang="en-US" dirty="0"/>
              <a:t>Especially younger age backstroke</a:t>
            </a:r>
          </a:p>
          <a:p>
            <a:r>
              <a:rPr lang="en-US" dirty="0"/>
              <a:t>Use order of finish as a check</a:t>
            </a:r>
          </a:p>
          <a:p>
            <a:r>
              <a:rPr lang="en-US" dirty="0"/>
              <a:t>Don’t be afraid to ask a coach for their watch time (they almost always have one)</a:t>
            </a:r>
          </a:p>
          <a:p>
            <a:pPr lvl="1"/>
            <a:r>
              <a:rPr lang="en-US" dirty="0"/>
              <a:t>Generally done as a “check”</a:t>
            </a:r>
          </a:p>
          <a:p>
            <a:pPr lvl="1"/>
            <a:r>
              <a:rPr lang="en-US" dirty="0"/>
              <a:t>Can be used as your back-up time if you have nothing better</a:t>
            </a:r>
          </a:p>
          <a:p>
            <a:r>
              <a:rPr lang="en-US" dirty="0"/>
              <a:t>Ask coach how their swimmer did in comparison to another lane</a:t>
            </a:r>
          </a:p>
          <a:p>
            <a:r>
              <a:rPr lang="en-US" dirty="0"/>
              <a:t>On “hard” adjustments, be proactive in talking to coach (saves a “correction” posting)</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36</a:t>
            </a:fld>
            <a:endParaRPr lang="en-US"/>
          </a:p>
        </p:txBody>
      </p:sp>
    </p:spTree>
    <p:extLst>
      <p:ext uri="{BB962C8B-B14F-4D97-AF65-F5344CB8AC3E}">
        <p14:creationId xmlns:p14="http://schemas.microsoft.com/office/powerpoint/2010/main" val="3442120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Heat Malfunction very rare</a:t>
            </a:r>
            <a:r>
              <a:rPr lang="de-DE" dirty="0"/>
              <a:t>- </a:t>
            </a:r>
            <a:r>
              <a:rPr lang="de-DE" dirty="0" err="1"/>
              <a:t>Steps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de-DE" u="sng" dirty="0"/>
              <a:t>Manual </a:t>
            </a:r>
            <a:r>
              <a:rPr lang="de-DE" u="sng" dirty="0" err="1"/>
              <a:t>Process</a:t>
            </a:r>
            <a:endParaRPr lang="en-US" u="sng" dirty="0"/>
          </a:p>
          <a:p>
            <a:pPr lvl="1"/>
            <a:r>
              <a:rPr lang="en-US" dirty="0"/>
              <a:t>“Get Times”</a:t>
            </a:r>
          </a:p>
          <a:p>
            <a:pPr lvl="1"/>
            <a:r>
              <a:rPr lang="de-DE" dirty="0"/>
              <a:t>Go </a:t>
            </a:r>
            <a:r>
              <a:rPr lang="de-DE" dirty="0" err="1"/>
              <a:t>to</a:t>
            </a:r>
            <a:r>
              <a:rPr lang="de-DE" dirty="0"/>
              <a:t> </a:t>
            </a:r>
            <a:r>
              <a:rPr lang="en-US" dirty="0"/>
              <a:t>“</a:t>
            </a:r>
            <a:r>
              <a:rPr lang="en-US" dirty="0" err="1"/>
              <a:t>Calc</a:t>
            </a:r>
            <a:r>
              <a:rPr lang="en-US" dirty="0"/>
              <a:t>” screen and print available times</a:t>
            </a:r>
          </a:p>
          <a:p>
            <a:pPr lvl="1"/>
            <a:r>
              <a:rPr lang="en-US" dirty="0"/>
              <a:t>Create table (as shown in next slide)</a:t>
            </a:r>
          </a:p>
          <a:p>
            <a:pPr lvl="1"/>
            <a:r>
              <a:rPr lang="en-US" dirty="0"/>
              <a:t>Enter average watch times and calculate “Delta value”</a:t>
            </a:r>
          </a:p>
          <a:p>
            <a:pPr lvl="1"/>
            <a:r>
              <a:rPr lang="en-US" dirty="0"/>
              <a:t>Add to time of each lane to calculate official time, initial your work and put to records</a:t>
            </a:r>
          </a:p>
          <a:p>
            <a:pPr lvl="1"/>
            <a:r>
              <a:rPr lang="en-US" dirty="0"/>
              <a:t>Enter official time into MM</a:t>
            </a:r>
          </a:p>
          <a:p>
            <a:r>
              <a:rPr lang="de-DE" u="sng" dirty="0" err="1"/>
              <a:t>Meet</a:t>
            </a:r>
            <a:r>
              <a:rPr lang="de-DE" u="sng" dirty="0"/>
              <a:t> Manager</a:t>
            </a:r>
          </a:p>
          <a:p>
            <a:pPr lvl="1"/>
            <a:r>
              <a:rPr lang="de-DE" dirty="0"/>
              <a:t>Go </a:t>
            </a:r>
            <a:r>
              <a:rPr lang="de-DE" dirty="0" err="1"/>
              <a:t>to</a:t>
            </a:r>
            <a:r>
              <a:rPr lang="de-DE" dirty="0"/>
              <a:t> „</a:t>
            </a:r>
            <a:r>
              <a:rPr lang="de-DE" dirty="0" err="1"/>
              <a:t>Calc</a:t>
            </a:r>
            <a:r>
              <a:rPr lang="de-DE" dirty="0"/>
              <a:t>“</a:t>
            </a:r>
          </a:p>
          <a:p>
            <a:pPr lvl="1"/>
            <a:r>
              <a:rPr lang="de-DE" dirty="0"/>
              <a:t>Click on „Show </a:t>
            </a:r>
            <a:r>
              <a:rPr lang="de-DE" dirty="0" err="1"/>
              <a:t>Heat</a:t>
            </a:r>
            <a:r>
              <a:rPr lang="de-DE" dirty="0"/>
              <a:t> </a:t>
            </a:r>
            <a:r>
              <a:rPr lang="de-DE" dirty="0" err="1"/>
              <a:t>Malfunction</a:t>
            </a:r>
            <a:r>
              <a:rPr lang="de-DE" dirty="0"/>
              <a:t>“, </a:t>
            </a:r>
            <a:r>
              <a:rPr lang="de-DE" dirty="0" err="1"/>
              <a:t>which</a:t>
            </a:r>
            <a:r>
              <a:rPr lang="de-DE" dirty="0"/>
              <a:t> </a:t>
            </a:r>
            <a:r>
              <a:rPr lang="de-DE" dirty="0" err="1"/>
              <a:t>brings</a:t>
            </a:r>
            <a:r>
              <a:rPr lang="de-DE" dirty="0"/>
              <a:t> </a:t>
            </a:r>
            <a:r>
              <a:rPr lang="de-DE" dirty="0" err="1"/>
              <a:t>up</a:t>
            </a:r>
            <a:r>
              <a:rPr lang="de-DE" dirty="0"/>
              <a:t> </a:t>
            </a:r>
            <a:r>
              <a:rPr lang="de-DE" dirty="0" err="1"/>
              <a:t>timing</a:t>
            </a:r>
            <a:r>
              <a:rPr lang="de-DE" dirty="0"/>
              <a:t> </a:t>
            </a:r>
            <a:r>
              <a:rPr lang="de-DE" dirty="0" err="1"/>
              <a:t>adjustment</a:t>
            </a:r>
            <a:r>
              <a:rPr lang="de-DE" dirty="0"/>
              <a:t> </a:t>
            </a:r>
            <a:r>
              <a:rPr lang="de-DE" dirty="0" err="1"/>
              <a:t>screen</a:t>
            </a:r>
            <a:endParaRPr lang="de-DE" dirty="0"/>
          </a:p>
          <a:p>
            <a:pPr lvl="1"/>
            <a:r>
              <a:rPr lang="de-DE" dirty="0"/>
              <a:t>Enter </a:t>
            </a:r>
            <a:r>
              <a:rPr lang="de-DE" dirty="0" err="1"/>
              <a:t>average</a:t>
            </a:r>
            <a:r>
              <a:rPr lang="de-DE" dirty="0"/>
              <a:t> </a:t>
            </a:r>
            <a:r>
              <a:rPr lang="de-DE" dirty="0" err="1"/>
              <a:t>watch</a:t>
            </a:r>
            <a:r>
              <a:rPr lang="de-DE" dirty="0"/>
              <a:t> </a:t>
            </a:r>
            <a:r>
              <a:rPr lang="de-DE" dirty="0" err="1"/>
              <a:t>times</a:t>
            </a:r>
            <a:r>
              <a:rPr lang="de-DE" dirty="0"/>
              <a:t> </a:t>
            </a:r>
            <a:r>
              <a:rPr lang="de-DE" dirty="0" err="1"/>
              <a:t>for</a:t>
            </a:r>
            <a:r>
              <a:rPr lang="de-DE" dirty="0"/>
              <a:t> </a:t>
            </a:r>
            <a:r>
              <a:rPr lang="de-DE" dirty="0" err="1"/>
              <a:t>each</a:t>
            </a:r>
            <a:r>
              <a:rPr lang="de-DE" dirty="0"/>
              <a:t> </a:t>
            </a:r>
            <a:r>
              <a:rPr lang="de-DE" dirty="0" err="1"/>
              <a:t>lane</a:t>
            </a:r>
            <a:endParaRPr lang="de-DE" dirty="0"/>
          </a:p>
          <a:p>
            <a:pPr lvl="1"/>
            <a:r>
              <a:rPr lang="de-DE" dirty="0"/>
              <a:t>Click „</a:t>
            </a:r>
            <a:r>
              <a:rPr lang="de-DE" dirty="0" err="1"/>
              <a:t>Accept</a:t>
            </a:r>
            <a:r>
              <a:rPr lang="de-DE" dirty="0"/>
              <a:t> </a:t>
            </a:r>
            <a:r>
              <a:rPr lang="de-DE" dirty="0" err="1"/>
              <a:t>Adjust</a:t>
            </a:r>
            <a:r>
              <a:rPr lang="de-DE" dirty="0"/>
              <a:t>“</a:t>
            </a:r>
          </a:p>
          <a:p>
            <a:pPr lvl="1"/>
            <a:r>
              <a:rPr lang="de-DE" dirty="0"/>
              <a:t>Print </a:t>
            </a:r>
            <a:r>
              <a:rPr lang="de-DE" dirty="0" err="1"/>
              <a:t>report</a:t>
            </a:r>
            <a:r>
              <a:rPr lang="de-DE" dirty="0"/>
              <a:t> </a:t>
            </a:r>
            <a:r>
              <a:rPr lang="de-DE" dirty="0" err="1"/>
              <a:t>for</a:t>
            </a:r>
            <a:r>
              <a:rPr lang="de-DE" dirty="0"/>
              <a:t> </a:t>
            </a:r>
            <a:r>
              <a:rPr lang="de-DE" dirty="0" err="1"/>
              <a:t>records</a:t>
            </a:r>
            <a:r>
              <a:rPr lang="de-DE" dirty="0"/>
              <a:t>, initial</a:t>
            </a:r>
            <a:endParaRPr lang="en-US" dirty="0"/>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37</a:t>
            </a:fld>
            <a:endParaRPr lang="en-US"/>
          </a:p>
        </p:txBody>
      </p:sp>
    </p:spTree>
    <p:extLst>
      <p:ext uri="{BB962C8B-B14F-4D97-AF65-F5344CB8AC3E}">
        <p14:creationId xmlns:p14="http://schemas.microsoft.com/office/powerpoint/2010/main" val="3491154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Calculating</a:t>
            </a:r>
            <a:r>
              <a:rPr lang="de-DE" dirty="0"/>
              <a:t> </a:t>
            </a:r>
            <a:r>
              <a:rPr lang="de-DE" dirty="0" err="1"/>
              <a:t>Offical</a:t>
            </a:r>
            <a:r>
              <a:rPr lang="de-DE" dirty="0"/>
              <a:t> Time in Case of </a:t>
            </a:r>
            <a:r>
              <a:rPr lang="de-DE" dirty="0" err="1"/>
              <a:t>Heat</a:t>
            </a:r>
            <a:r>
              <a:rPr lang="de-DE" dirty="0"/>
              <a:t> </a:t>
            </a:r>
            <a:r>
              <a:rPr lang="de-DE" dirty="0" err="1"/>
              <a:t>Malfunction</a:t>
            </a:r>
            <a:endParaRPr lang="en-US"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759952360"/>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fontAlgn="b"/>
                      <a:r>
                        <a:rPr lang="en-US" sz="1100" b="0" i="0" u="none" strike="noStrike" dirty="0">
                          <a:solidFill>
                            <a:srgbClr val="000000"/>
                          </a:solidFill>
                          <a:effectLst/>
                          <a:latin typeface="Calibri"/>
                        </a:rPr>
                        <a:t>LANE </a:t>
                      </a:r>
                    </a:p>
                  </a:txBody>
                  <a:tcPr marL="9525" marR="9525" marT="9525" marB="0" anchor="b"/>
                </a:tc>
                <a:tc>
                  <a:txBody>
                    <a:bodyPr/>
                    <a:lstStyle/>
                    <a:p>
                      <a:pPr algn="ctr" fontAlgn="b"/>
                      <a:r>
                        <a:rPr lang="en-US" sz="1100" b="1" i="0" u="none" strike="noStrike" baseline="0" dirty="0">
                          <a:solidFill>
                            <a:srgbClr val="000000"/>
                          </a:solidFill>
                          <a:effectLst/>
                          <a:latin typeface="Calibri"/>
                        </a:rPr>
                        <a:t>PAD</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i="0" u="none" strike="noStrike" dirty="0" err="1">
                          <a:solidFill>
                            <a:srgbClr val="000000"/>
                          </a:solidFill>
                          <a:effectLst/>
                          <a:latin typeface="Calibri"/>
                        </a:rPr>
                        <a:t>AVG</a:t>
                      </a:r>
                      <a:r>
                        <a:rPr lang="en-US" sz="1100" b="1" i="0" u="none" strike="noStrike" dirty="0">
                          <a:solidFill>
                            <a:srgbClr val="000000"/>
                          </a:solidFill>
                          <a:effectLst/>
                          <a:latin typeface="Calibri"/>
                        </a:rPr>
                        <a:t> WATCH</a:t>
                      </a:r>
                    </a:p>
                  </a:txBody>
                  <a:tcPr marL="9525" marR="9525" marT="9525" marB="0" anchor="b"/>
                </a:tc>
                <a:tc>
                  <a:txBody>
                    <a:bodyPr/>
                    <a:lstStyle/>
                    <a:p>
                      <a:pPr algn="ctr" fontAlgn="b"/>
                      <a:r>
                        <a:rPr lang="en-US" sz="1100" b="1" i="0" u="none" strike="noStrike" dirty="0">
                          <a:solidFill>
                            <a:srgbClr val="000000"/>
                          </a:solidFill>
                          <a:effectLst/>
                          <a:latin typeface="Calibri"/>
                        </a:rPr>
                        <a:t>WATCH - PAD</a:t>
                      </a:r>
                    </a:p>
                  </a:txBody>
                  <a:tcPr marL="9525" marR="9525" marT="9525" marB="0" anchor="b"/>
                </a:tc>
                <a:tc>
                  <a:txBody>
                    <a:bodyPr/>
                    <a:lstStyle/>
                    <a:p>
                      <a:pPr algn="ctr" fontAlgn="b"/>
                      <a:r>
                        <a:rPr lang="en-US" sz="1100" b="1" i="0" u="none" strike="noStrike" dirty="0">
                          <a:solidFill>
                            <a:srgbClr val="000000"/>
                          </a:solidFill>
                          <a:effectLst/>
                          <a:latin typeface="Calibri"/>
                        </a:rPr>
                        <a:t>ADJUSTMENT FACTOR</a:t>
                      </a:r>
                    </a:p>
                  </a:txBody>
                  <a:tcPr marL="9525" marR="9525" marT="9525" marB="0" anchor="b"/>
                </a:tc>
                <a:tc>
                  <a:txBody>
                    <a:bodyPr/>
                    <a:lstStyle/>
                    <a:p>
                      <a:pPr algn="ctr" fontAlgn="b"/>
                      <a:r>
                        <a:rPr lang="en-US" sz="1100" b="1" i="0" u="none" strike="noStrike" dirty="0">
                          <a:solidFill>
                            <a:srgbClr val="000000"/>
                          </a:solidFill>
                          <a:effectLst/>
                          <a:latin typeface="Calibri"/>
                        </a:rPr>
                        <a:t>OFFICIAL TIME</a:t>
                      </a:r>
                    </a:p>
                  </a:txBody>
                  <a:tcPr marL="9525" marR="9525" marT="9525" marB="0" anchor="b"/>
                </a:tc>
                <a:extLst>
                  <a:ext uri="{0D108BD9-81ED-4DB2-BD59-A6C34878D82A}">
                    <a16:rowId xmlns:a16="http://schemas.microsoft.com/office/drawing/2014/main" val="10000"/>
                  </a:ext>
                </a:extLst>
              </a:tr>
              <a:tr h="370840">
                <a:tc>
                  <a:txBody>
                    <a:bodyPr/>
                    <a:lstStyle/>
                    <a:p>
                      <a:pPr algn="ctr" fontAlgn="b"/>
                      <a:r>
                        <a:rPr lang="en-US" sz="1100" b="1" i="0" u="none" strike="noStrike" dirty="0">
                          <a:solidFill>
                            <a:srgbClr val="000000"/>
                          </a:solidFill>
                          <a:effectLst/>
                          <a:latin typeface="Calibri"/>
                        </a:rPr>
                        <a:t>1</a:t>
                      </a:r>
                    </a:p>
                  </a:txBody>
                  <a:tcPr marL="9525" marR="9525" marT="9525" marB="0" anchor="b"/>
                </a:tc>
                <a:tc>
                  <a:txBody>
                    <a:bodyPr/>
                    <a:lstStyle/>
                    <a:p>
                      <a:pPr algn="ctr" fontAlgn="b"/>
                      <a:r>
                        <a:rPr lang="en-US" sz="1100" b="0" i="0" u="none" strike="noStrike" dirty="0">
                          <a:solidFill>
                            <a:srgbClr val="000000"/>
                          </a:solidFill>
                          <a:effectLst/>
                          <a:latin typeface="Calibri"/>
                        </a:rPr>
                        <a:t>54.80</a:t>
                      </a:r>
                    </a:p>
                  </a:txBody>
                  <a:tcPr marL="9525" marR="9525" marT="9525" marB="0" anchor="b"/>
                </a:tc>
                <a:tc>
                  <a:txBody>
                    <a:bodyPr/>
                    <a:lstStyle/>
                    <a:p>
                      <a:pPr algn="ctr" fontAlgn="b"/>
                      <a:r>
                        <a:rPr lang="en-US" sz="1100" b="0" i="0" u="none" strike="noStrike" dirty="0">
                          <a:solidFill>
                            <a:srgbClr val="000000"/>
                          </a:solidFill>
                          <a:effectLst/>
                          <a:latin typeface="Calibri"/>
                        </a:rPr>
                        <a:t>57.89</a:t>
                      </a:r>
                    </a:p>
                  </a:txBody>
                  <a:tcPr marL="9525" marR="9525" marT="9525" marB="0" anchor="b"/>
                </a:tc>
                <a:tc>
                  <a:txBody>
                    <a:bodyPr/>
                    <a:lstStyle/>
                    <a:p>
                      <a:pPr algn="ctr" fontAlgn="b"/>
                      <a:r>
                        <a:rPr lang="en-US" sz="1100" b="0" i="0" u="none" strike="noStrike" dirty="0">
                          <a:solidFill>
                            <a:srgbClr val="FF0000"/>
                          </a:solidFill>
                          <a:effectLst/>
                          <a:latin typeface="Calibri"/>
                        </a:rPr>
                        <a:t>3.09</a:t>
                      </a:r>
                    </a:p>
                  </a:txBody>
                  <a:tcPr marL="9525" marR="9525" marT="9525" marB="0" anchor="b"/>
                </a:tc>
                <a:tc>
                  <a:txBody>
                    <a:bodyPr/>
                    <a:lstStyle/>
                    <a:p>
                      <a:pPr algn="ctr" fontAlgn="b"/>
                      <a:r>
                        <a:rPr lang="en-US" sz="1100" b="0" i="0" u="none" strike="noStrike" dirty="0">
                          <a:solidFill>
                            <a:srgbClr val="FF0000"/>
                          </a:solidFill>
                          <a:effectLst/>
                          <a:latin typeface="Calibri"/>
                        </a:rPr>
                        <a:t>3.07</a:t>
                      </a:r>
                    </a:p>
                  </a:txBody>
                  <a:tcPr marL="9525" marR="9525" marT="9525" marB="0" anchor="b"/>
                </a:tc>
                <a:tc>
                  <a:txBody>
                    <a:bodyPr/>
                    <a:lstStyle/>
                    <a:p>
                      <a:pPr algn="ctr" fontAlgn="b"/>
                      <a:r>
                        <a:rPr lang="en-US" sz="1100" b="0" i="0" u="none" strike="noStrike" dirty="0">
                          <a:solidFill>
                            <a:srgbClr val="FF0000"/>
                          </a:solidFill>
                          <a:effectLst/>
                          <a:latin typeface="Calibri"/>
                        </a:rPr>
                        <a:t>57.87</a:t>
                      </a:r>
                    </a:p>
                  </a:txBody>
                  <a:tcPr marL="9525" marR="9525" marT="9525" marB="0" anchor="b"/>
                </a:tc>
                <a:extLst>
                  <a:ext uri="{0D108BD9-81ED-4DB2-BD59-A6C34878D82A}">
                    <a16:rowId xmlns:a16="http://schemas.microsoft.com/office/drawing/2014/main" val="10001"/>
                  </a:ext>
                </a:extLst>
              </a:tr>
              <a:tr h="370840">
                <a:tc>
                  <a:txBody>
                    <a:bodyPr/>
                    <a:lstStyle/>
                    <a:p>
                      <a:pPr algn="ctr" fontAlgn="b"/>
                      <a:r>
                        <a:rPr lang="en-US" sz="1100" b="1" i="0" u="none" strike="noStrike" dirty="0">
                          <a:solidFill>
                            <a:srgbClr val="000000"/>
                          </a:solidFill>
                          <a:effectLst/>
                          <a:latin typeface="Calibri"/>
                        </a:rPr>
                        <a:t>2</a:t>
                      </a:r>
                    </a:p>
                  </a:txBody>
                  <a:tcPr marL="9525" marR="9525" marT="9525" marB="0" anchor="b"/>
                </a:tc>
                <a:tc>
                  <a:txBody>
                    <a:bodyPr/>
                    <a:lstStyle/>
                    <a:p>
                      <a:pPr algn="ctr" fontAlgn="b"/>
                      <a:r>
                        <a:rPr lang="en-US" sz="1100" b="0" i="0" u="none" strike="noStrike" dirty="0">
                          <a:solidFill>
                            <a:srgbClr val="000000"/>
                          </a:solidFill>
                          <a:effectLst/>
                          <a:latin typeface="Calibri"/>
                        </a:rPr>
                        <a:t>54.13</a:t>
                      </a:r>
                    </a:p>
                  </a:txBody>
                  <a:tcPr marL="9525" marR="9525" marT="9525" marB="0" anchor="b"/>
                </a:tc>
                <a:tc>
                  <a:txBody>
                    <a:bodyPr/>
                    <a:lstStyle/>
                    <a:p>
                      <a:pPr algn="ctr" fontAlgn="b"/>
                      <a:r>
                        <a:rPr lang="en-US" sz="1100" b="0" i="0" u="none" strike="noStrike" dirty="0">
                          <a:solidFill>
                            <a:srgbClr val="000000"/>
                          </a:solidFill>
                          <a:effectLst/>
                          <a:latin typeface="Calibri"/>
                        </a:rPr>
                        <a:t>57.20</a:t>
                      </a:r>
                    </a:p>
                  </a:txBody>
                  <a:tcPr marL="9525" marR="9525" marT="9525" marB="0" anchor="b"/>
                </a:tc>
                <a:tc>
                  <a:txBody>
                    <a:bodyPr/>
                    <a:lstStyle/>
                    <a:p>
                      <a:pPr algn="ctr" fontAlgn="b"/>
                      <a:r>
                        <a:rPr lang="en-US" sz="1100" b="0" i="0" u="none" strike="noStrike">
                          <a:solidFill>
                            <a:srgbClr val="FF0000"/>
                          </a:solidFill>
                          <a:effectLst/>
                          <a:latin typeface="Calibri"/>
                        </a:rPr>
                        <a:t>3.07</a:t>
                      </a:r>
                    </a:p>
                  </a:txBody>
                  <a:tcPr marL="9525" marR="9525" marT="9525" marB="0" anchor="b"/>
                </a:tc>
                <a:tc>
                  <a:txBody>
                    <a:bodyPr/>
                    <a:lstStyle/>
                    <a:p>
                      <a:pPr algn="ctr" fontAlgn="b"/>
                      <a:r>
                        <a:rPr lang="en-US" sz="1100" b="0" i="0" u="none" strike="noStrike">
                          <a:solidFill>
                            <a:srgbClr val="FF0000"/>
                          </a:solidFill>
                          <a:effectLst/>
                          <a:latin typeface="Calibri"/>
                        </a:rPr>
                        <a:t>3.07</a:t>
                      </a:r>
                    </a:p>
                  </a:txBody>
                  <a:tcPr marL="9525" marR="9525" marT="9525" marB="0" anchor="b"/>
                </a:tc>
                <a:tc>
                  <a:txBody>
                    <a:bodyPr/>
                    <a:lstStyle/>
                    <a:p>
                      <a:pPr algn="ctr" fontAlgn="b"/>
                      <a:r>
                        <a:rPr lang="en-US" sz="1100" b="0" i="0" u="none" strike="noStrike">
                          <a:solidFill>
                            <a:srgbClr val="FF0000"/>
                          </a:solidFill>
                          <a:effectLst/>
                          <a:latin typeface="Calibri"/>
                        </a:rPr>
                        <a:t>57.20</a:t>
                      </a:r>
                    </a:p>
                  </a:txBody>
                  <a:tcPr marL="9525" marR="9525" marT="9525" marB="0" anchor="b"/>
                </a:tc>
                <a:extLst>
                  <a:ext uri="{0D108BD9-81ED-4DB2-BD59-A6C34878D82A}">
                    <a16:rowId xmlns:a16="http://schemas.microsoft.com/office/drawing/2014/main" val="10002"/>
                  </a:ext>
                </a:extLst>
              </a:tr>
              <a:tr h="370840">
                <a:tc>
                  <a:txBody>
                    <a:bodyPr/>
                    <a:lstStyle/>
                    <a:p>
                      <a:pPr algn="ctr" fontAlgn="b"/>
                      <a:r>
                        <a:rPr lang="en-US" sz="1100" b="1" i="0" u="none" strike="noStrike">
                          <a:solidFill>
                            <a:srgbClr val="000000"/>
                          </a:solidFill>
                          <a:effectLst/>
                          <a:latin typeface="Calibri"/>
                        </a:rPr>
                        <a:t>3</a:t>
                      </a:r>
                    </a:p>
                  </a:txBody>
                  <a:tcPr marL="9525" marR="9525" marT="9525" marB="0" anchor="b"/>
                </a:tc>
                <a:tc>
                  <a:txBody>
                    <a:bodyPr/>
                    <a:lstStyle/>
                    <a:p>
                      <a:pPr algn="ctr" fontAlgn="b"/>
                      <a:r>
                        <a:rPr lang="en-US" sz="1100" b="0" i="0" u="none" strike="noStrike" dirty="0">
                          <a:solidFill>
                            <a:srgbClr val="000000"/>
                          </a:solidFill>
                          <a:effectLst/>
                          <a:latin typeface="Calibri"/>
                        </a:rPr>
                        <a:t>50.86</a:t>
                      </a:r>
                    </a:p>
                  </a:txBody>
                  <a:tcPr marL="9525" marR="9525" marT="9525" marB="0" anchor="b"/>
                </a:tc>
                <a:tc>
                  <a:txBody>
                    <a:bodyPr/>
                    <a:lstStyle/>
                    <a:p>
                      <a:pPr algn="ctr" fontAlgn="b"/>
                      <a:r>
                        <a:rPr lang="en-US" sz="1100" b="0" i="0" u="none" strike="noStrike" dirty="0">
                          <a:solidFill>
                            <a:srgbClr val="000000"/>
                          </a:solidFill>
                          <a:effectLst/>
                          <a:latin typeface="Calibri"/>
                        </a:rPr>
                        <a:t>53.96</a:t>
                      </a:r>
                    </a:p>
                  </a:txBody>
                  <a:tcPr marL="9525" marR="9525" marT="9525" marB="0" anchor="b"/>
                </a:tc>
                <a:tc>
                  <a:txBody>
                    <a:bodyPr/>
                    <a:lstStyle/>
                    <a:p>
                      <a:pPr algn="ctr" fontAlgn="b"/>
                      <a:r>
                        <a:rPr lang="en-US" sz="1100" b="0" i="0" u="none" strike="noStrike" dirty="0">
                          <a:solidFill>
                            <a:srgbClr val="FF0000"/>
                          </a:solidFill>
                          <a:effectLst/>
                          <a:latin typeface="Calibri"/>
                        </a:rPr>
                        <a:t>3.10</a:t>
                      </a:r>
                    </a:p>
                  </a:txBody>
                  <a:tcPr marL="9525" marR="9525" marT="9525" marB="0" anchor="b"/>
                </a:tc>
                <a:tc>
                  <a:txBody>
                    <a:bodyPr/>
                    <a:lstStyle/>
                    <a:p>
                      <a:pPr algn="ctr" fontAlgn="b"/>
                      <a:r>
                        <a:rPr lang="en-US" sz="1100" b="0" i="0" u="none" strike="noStrike">
                          <a:solidFill>
                            <a:srgbClr val="FF0000"/>
                          </a:solidFill>
                          <a:effectLst/>
                          <a:latin typeface="Calibri"/>
                        </a:rPr>
                        <a:t>3.07</a:t>
                      </a:r>
                    </a:p>
                  </a:txBody>
                  <a:tcPr marL="9525" marR="9525" marT="9525" marB="0" anchor="b"/>
                </a:tc>
                <a:tc>
                  <a:txBody>
                    <a:bodyPr/>
                    <a:lstStyle/>
                    <a:p>
                      <a:pPr algn="ctr" fontAlgn="b"/>
                      <a:r>
                        <a:rPr lang="en-US" sz="1100" b="0" i="0" u="none" strike="noStrike">
                          <a:solidFill>
                            <a:srgbClr val="FF0000"/>
                          </a:solidFill>
                          <a:effectLst/>
                          <a:latin typeface="Calibri"/>
                        </a:rPr>
                        <a:t>53.93</a:t>
                      </a:r>
                    </a:p>
                  </a:txBody>
                  <a:tcPr marL="9525" marR="9525" marT="9525" marB="0" anchor="b"/>
                </a:tc>
                <a:extLst>
                  <a:ext uri="{0D108BD9-81ED-4DB2-BD59-A6C34878D82A}">
                    <a16:rowId xmlns:a16="http://schemas.microsoft.com/office/drawing/2014/main" val="10003"/>
                  </a:ext>
                </a:extLst>
              </a:tr>
              <a:tr h="370840">
                <a:tc>
                  <a:txBody>
                    <a:bodyPr/>
                    <a:lstStyle/>
                    <a:p>
                      <a:pPr algn="ctr" fontAlgn="b"/>
                      <a:r>
                        <a:rPr lang="en-US" sz="1100" b="1" i="0" u="none" strike="noStrike">
                          <a:solidFill>
                            <a:srgbClr val="000000"/>
                          </a:solidFill>
                          <a:effectLst/>
                          <a:latin typeface="Calibri"/>
                        </a:rPr>
                        <a:t>4</a:t>
                      </a:r>
                    </a:p>
                  </a:txBody>
                  <a:tcPr marL="9525" marR="9525" marT="9525" marB="0" anchor="b"/>
                </a:tc>
                <a:tc>
                  <a:txBody>
                    <a:bodyPr/>
                    <a:lstStyle/>
                    <a:p>
                      <a:pPr algn="ctr" fontAlgn="b"/>
                      <a:r>
                        <a:rPr lang="en-US" sz="1100" b="0" i="0" u="none" strike="noStrike">
                          <a:solidFill>
                            <a:srgbClr val="000000"/>
                          </a:solidFill>
                          <a:effectLst/>
                          <a:latin typeface="Calibri"/>
                        </a:rPr>
                        <a:t>51.68</a:t>
                      </a:r>
                    </a:p>
                  </a:txBody>
                  <a:tcPr marL="9525" marR="9525" marT="9525" marB="0" anchor="b"/>
                </a:tc>
                <a:tc>
                  <a:txBody>
                    <a:bodyPr/>
                    <a:lstStyle/>
                    <a:p>
                      <a:pPr algn="ctr" fontAlgn="b"/>
                      <a:r>
                        <a:rPr lang="en-US" sz="1100" b="0" i="0" u="none" strike="noStrike" dirty="0">
                          <a:solidFill>
                            <a:srgbClr val="000000"/>
                          </a:solidFill>
                          <a:effectLst/>
                          <a:latin typeface="Calibri"/>
                        </a:rPr>
                        <a:t>54.80</a:t>
                      </a:r>
                    </a:p>
                  </a:txBody>
                  <a:tcPr marL="9525" marR="9525" marT="9525" marB="0" anchor="b"/>
                </a:tc>
                <a:tc>
                  <a:txBody>
                    <a:bodyPr/>
                    <a:lstStyle/>
                    <a:p>
                      <a:pPr algn="ctr" fontAlgn="b"/>
                      <a:r>
                        <a:rPr lang="en-US" sz="1100" b="0" i="0" u="none" strike="noStrike" dirty="0">
                          <a:solidFill>
                            <a:srgbClr val="FF0000"/>
                          </a:solidFill>
                          <a:effectLst/>
                          <a:latin typeface="Calibri"/>
                        </a:rPr>
                        <a:t>3.12</a:t>
                      </a:r>
                    </a:p>
                  </a:txBody>
                  <a:tcPr marL="9525" marR="9525" marT="9525" marB="0" anchor="b"/>
                </a:tc>
                <a:tc>
                  <a:txBody>
                    <a:bodyPr/>
                    <a:lstStyle/>
                    <a:p>
                      <a:pPr algn="ctr" fontAlgn="b"/>
                      <a:r>
                        <a:rPr lang="en-US" sz="1100" b="0" i="0" u="none" strike="noStrike" dirty="0">
                          <a:solidFill>
                            <a:srgbClr val="FF0000"/>
                          </a:solidFill>
                          <a:effectLst/>
                          <a:latin typeface="Calibri"/>
                        </a:rPr>
                        <a:t>3.07</a:t>
                      </a:r>
                    </a:p>
                  </a:txBody>
                  <a:tcPr marL="9525" marR="9525" marT="9525" marB="0" anchor="b"/>
                </a:tc>
                <a:tc>
                  <a:txBody>
                    <a:bodyPr/>
                    <a:lstStyle/>
                    <a:p>
                      <a:pPr algn="ctr" fontAlgn="b"/>
                      <a:r>
                        <a:rPr lang="en-US" sz="1100" b="0" i="0" u="none" strike="noStrike">
                          <a:solidFill>
                            <a:srgbClr val="FF0000"/>
                          </a:solidFill>
                          <a:effectLst/>
                          <a:latin typeface="Calibri"/>
                        </a:rPr>
                        <a:t>54.75</a:t>
                      </a:r>
                    </a:p>
                  </a:txBody>
                  <a:tcPr marL="9525" marR="9525" marT="9525" marB="0" anchor="b"/>
                </a:tc>
                <a:extLst>
                  <a:ext uri="{0D108BD9-81ED-4DB2-BD59-A6C34878D82A}">
                    <a16:rowId xmlns:a16="http://schemas.microsoft.com/office/drawing/2014/main" val="10004"/>
                  </a:ext>
                </a:extLst>
              </a:tr>
              <a:tr h="370840">
                <a:tc>
                  <a:txBody>
                    <a:bodyPr/>
                    <a:lstStyle/>
                    <a:p>
                      <a:pPr algn="ctr" fontAlgn="b"/>
                      <a:r>
                        <a:rPr lang="en-US" sz="1100" b="1" i="0" u="none" strike="noStrike">
                          <a:solidFill>
                            <a:srgbClr val="000000"/>
                          </a:solidFill>
                          <a:effectLst/>
                          <a:latin typeface="Calibri"/>
                        </a:rPr>
                        <a:t>5</a:t>
                      </a:r>
                    </a:p>
                  </a:txBody>
                  <a:tcPr marL="9525" marR="9525" marT="9525" marB="0" anchor="b"/>
                </a:tc>
                <a:tc>
                  <a:txBody>
                    <a:bodyPr/>
                    <a:lstStyle/>
                    <a:p>
                      <a:pPr algn="ctr" fontAlgn="b"/>
                      <a:r>
                        <a:rPr lang="en-US" sz="1100" b="0" i="0" u="none" strike="noStrike">
                          <a:solidFill>
                            <a:srgbClr val="000000"/>
                          </a:solidFill>
                          <a:effectLst/>
                          <a:latin typeface="Calibri"/>
                        </a:rPr>
                        <a:t>52.02</a:t>
                      </a:r>
                    </a:p>
                  </a:txBody>
                  <a:tcPr marL="9525" marR="9525" marT="9525" marB="0" anchor="b"/>
                </a:tc>
                <a:tc>
                  <a:txBody>
                    <a:bodyPr/>
                    <a:lstStyle/>
                    <a:p>
                      <a:pPr algn="ctr" fontAlgn="b"/>
                      <a:r>
                        <a:rPr lang="en-US" sz="1100" b="0" i="0" u="none" strike="noStrike">
                          <a:solidFill>
                            <a:srgbClr val="000000"/>
                          </a:solidFill>
                          <a:effectLst/>
                          <a:latin typeface="Calibri"/>
                        </a:rPr>
                        <a:t>55.08</a:t>
                      </a:r>
                    </a:p>
                  </a:txBody>
                  <a:tcPr marL="9525" marR="9525" marT="9525" marB="0" anchor="b"/>
                </a:tc>
                <a:tc>
                  <a:txBody>
                    <a:bodyPr/>
                    <a:lstStyle/>
                    <a:p>
                      <a:pPr algn="ctr" fontAlgn="b"/>
                      <a:r>
                        <a:rPr lang="en-US" sz="1100" b="0" i="0" u="none" strike="noStrike" dirty="0">
                          <a:solidFill>
                            <a:srgbClr val="FF0000"/>
                          </a:solidFill>
                          <a:effectLst/>
                          <a:latin typeface="Calibri"/>
                        </a:rPr>
                        <a:t>3.06</a:t>
                      </a:r>
                    </a:p>
                  </a:txBody>
                  <a:tcPr marL="9525" marR="9525" marT="9525" marB="0" anchor="b"/>
                </a:tc>
                <a:tc>
                  <a:txBody>
                    <a:bodyPr/>
                    <a:lstStyle/>
                    <a:p>
                      <a:pPr algn="ctr" fontAlgn="b"/>
                      <a:r>
                        <a:rPr lang="en-US" sz="1100" b="0" i="0" u="none" strike="noStrike" dirty="0">
                          <a:solidFill>
                            <a:srgbClr val="FF0000"/>
                          </a:solidFill>
                          <a:effectLst/>
                          <a:latin typeface="Calibri"/>
                        </a:rPr>
                        <a:t>3.07</a:t>
                      </a:r>
                    </a:p>
                  </a:txBody>
                  <a:tcPr marL="9525" marR="9525" marT="9525" marB="0" anchor="b"/>
                </a:tc>
                <a:tc>
                  <a:txBody>
                    <a:bodyPr/>
                    <a:lstStyle/>
                    <a:p>
                      <a:pPr algn="ctr" fontAlgn="b"/>
                      <a:r>
                        <a:rPr lang="en-US" sz="1100" b="0" i="0" u="none" strike="noStrike">
                          <a:solidFill>
                            <a:srgbClr val="FF0000"/>
                          </a:solidFill>
                          <a:effectLst/>
                          <a:latin typeface="Calibri"/>
                        </a:rPr>
                        <a:t>55.09</a:t>
                      </a:r>
                    </a:p>
                  </a:txBody>
                  <a:tcPr marL="9525" marR="9525" marT="9525" marB="0" anchor="b"/>
                </a:tc>
                <a:extLst>
                  <a:ext uri="{0D108BD9-81ED-4DB2-BD59-A6C34878D82A}">
                    <a16:rowId xmlns:a16="http://schemas.microsoft.com/office/drawing/2014/main" val="10005"/>
                  </a:ext>
                </a:extLst>
              </a:tr>
              <a:tr h="370840">
                <a:tc>
                  <a:txBody>
                    <a:bodyPr/>
                    <a:lstStyle/>
                    <a:p>
                      <a:pPr algn="ctr" fontAlgn="b"/>
                      <a:r>
                        <a:rPr lang="en-US" sz="1100" b="1" i="0" u="none" strike="noStrike">
                          <a:solidFill>
                            <a:srgbClr val="000000"/>
                          </a:solidFill>
                          <a:effectLst/>
                          <a:latin typeface="Calibri"/>
                        </a:rPr>
                        <a:t>6</a:t>
                      </a:r>
                    </a:p>
                  </a:txBody>
                  <a:tcPr marL="9525" marR="9525" marT="9525" marB="0" anchor="b"/>
                </a:tc>
                <a:tc>
                  <a:txBody>
                    <a:bodyPr/>
                    <a:lstStyle/>
                    <a:p>
                      <a:pPr algn="ctr" fontAlgn="b"/>
                      <a:r>
                        <a:rPr lang="en-US" sz="1100" b="0" i="0" u="none" strike="noStrike">
                          <a:solidFill>
                            <a:srgbClr val="000000"/>
                          </a:solidFill>
                          <a:effectLst/>
                          <a:latin typeface="Calibri"/>
                        </a:rPr>
                        <a:t>53.00</a:t>
                      </a:r>
                    </a:p>
                  </a:txBody>
                  <a:tcPr marL="9525" marR="9525" marT="9525" marB="0" anchor="b"/>
                </a:tc>
                <a:tc>
                  <a:txBody>
                    <a:bodyPr/>
                    <a:lstStyle/>
                    <a:p>
                      <a:pPr algn="ctr" fontAlgn="b"/>
                      <a:r>
                        <a:rPr lang="en-US" sz="1100" b="0" i="0" u="none" strike="noStrike">
                          <a:solidFill>
                            <a:srgbClr val="000000"/>
                          </a:solidFill>
                          <a:effectLst/>
                          <a:latin typeface="Calibri"/>
                        </a:rPr>
                        <a:t>56.08</a:t>
                      </a:r>
                    </a:p>
                  </a:txBody>
                  <a:tcPr marL="9525" marR="9525" marT="9525" marB="0" anchor="b"/>
                </a:tc>
                <a:tc>
                  <a:txBody>
                    <a:bodyPr/>
                    <a:lstStyle/>
                    <a:p>
                      <a:pPr algn="ctr" fontAlgn="b"/>
                      <a:r>
                        <a:rPr lang="en-US" sz="1100" b="0" i="0" u="none" strike="noStrike">
                          <a:solidFill>
                            <a:srgbClr val="FF0000"/>
                          </a:solidFill>
                          <a:effectLst/>
                          <a:latin typeface="Calibri"/>
                        </a:rPr>
                        <a:t>3.08</a:t>
                      </a:r>
                    </a:p>
                  </a:txBody>
                  <a:tcPr marL="9525" marR="9525" marT="9525" marB="0" anchor="b"/>
                </a:tc>
                <a:tc>
                  <a:txBody>
                    <a:bodyPr/>
                    <a:lstStyle/>
                    <a:p>
                      <a:pPr algn="ctr" fontAlgn="b"/>
                      <a:r>
                        <a:rPr lang="en-US" sz="1100" b="0" i="0" u="none" strike="noStrike" dirty="0">
                          <a:solidFill>
                            <a:srgbClr val="FF0000"/>
                          </a:solidFill>
                          <a:effectLst/>
                          <a:latin typeface="Calibri"/>
                        </a:rPr>
                        <a:t>3.07</a:t>
                      </a:r>
                    </a:p>
                  </a:txBody>
                  <a:tcPr marL="9525" marR="9525" marT="9525" marB="0" anchor="b"/>
                </a:tc>
                <a:tc>
                  <a:txBody>
                    <a:bodyPr/>
                    <a:lstStyle/>
                    <a:p>
                      <a:pPr algn="ctr" fontAlgn="b"/>
                      <a:r>
                        <a:rPr lang="en-US" sz="1100" b="0" i="0" u="none" strike="noStrike">
                          <a:solidFill>
                            <a:srgbClr val="FF0000"/>
                          </a:solidFill>
                          <a:effectLst/>
                          <a:latin typeface="Calibri"/>
                        </a:rPr>
                        <a:t>56.07</a:t>
                      </a:r>
                    </a:p>
                  </a:txBody>
                  <a:tcPr marL="9525" marR="9525" marT="9525" marB="0" anchor="b"/>
                </a:tc>
                <a:extLst>
                  <a:ext uri="{0D108BD9-81ED-4DB2-BD59-A6C34878D82A}">
                    <a16:rowId xmlns:a16="http://schemas.microsoft.com/office/drawing/2014/main" val="10006"/>
                  </a:ext>
                </a:extLst>
              </a:tr>
              <a:tr h="370840">
                <a:tc>
                  <a:txBody>
                    <a:bodyPr/>
                    <a:lstStyle/>
                    <a:p>
                      <a:pPr algn="ctr" fontAlgn="b"/>
                      <a:r>
                        <a:rPr lang="en-US" sz="1100" b="1" i="0" u="none" strike="noStrike">
                          <a:solidFill>
                            <a:srgbClr val="000000"/>
                          </a:solidFill>
                          <a:effectLst/>
                          <a:latin typeface="Calibri"/>
                        </a:rPr>
                        <a:t>7</a:t>
                      </a:r>
                    </a:p>
                  </a:txBody>
                  <a:tcPr marL="9525" marR="9525" marT="9525" marB="0" anchor="b"/>
                </a:tc>
                <a:tc>
                  <a:txBody>
                    <a:bodyPr/>
                    <a:lstStyle/>
                    <a:p>
                      <a:pPr algn="ctr" fontAlgn="b"/>
                      <a:r>
                        <a:rPr lang="en-US" sz="1100" b="0" i="0" u="none" strike="noStrike">
                          <a:solidFill>
                            <a:srgbClr val="000000"/>
                          </a:solidFill>
                          <a:effectLst/>
                          <a:latin typeface="Calibri"/>
                        </a:rPr>
                        <a:t>53.46</a:t>
                      </a:r>
                    </a:p>
                  </a:txBody>
                  <a:tcPr marL="9525" marR="9525" marT="9525" marB="0" anchor="b"/>
                </a:tc>
                <a:tc>
                  <a:txBody>
                    <a:bodyPr/>
                    <a:lstStyle/>
                    <a:p>
                      <a:pPr algn="ctr" fontAlgn="b"/>
                      <a:r>
                        <a:rPr lang="en-US" sz="1100" b="0" i="0" u="none" strike="noStrike">
                          <a:solidFill>
                            <a:srgbClr val="000000"/>
                          </a:solidFill>
                          <a:effectLst/>
                          <a:latin typeface="Calibri"/>
                        </a:rPr>
                        <a:t>56.51</a:t>
                      </a:r>
                    </a:p>
                  </a:txBody>
                  <a:tcPr marL="9525" marR="9525" marT="9525" marB="0" anchor="b"/>
                </a:tc>
                <a:tc>
                  <a:txBody>
                    <a:bodyPr/>
                    <a:lstStyle/>
                    <a:p>
                      <a:pPr algn="ctr" fontAlgn="b"/>
                      <a:r>
                        <a:rPr lang="en-US" sz="1100" b="0" i="0" u="none" strike="noStrike">
                          <a:solidFill>
                            <a:srgbClr val="FF0000"/>
                          </a:solidFill>
                          <a:effectLst/>
                          <a:latin typeface="Calibri"/>
                        </a:rPr>
                        <a:t>3.05</a:t>
                      </a:r>
                    </a:p>
                  </a:txBody>
                  <a:tcPr marL="9525" marR="9525" marT="9525" marB="0" anchor="b"/>
                </a:tc>
                <a:tc>
                  <a:txBody>
                    <a:bodyPr/>
                    <a:lstStyle/>
                    <a:p>
                      <a:pPr algn="ctr" fontAlgn="b"/>
                      <a:r>
                        <a:rPr lang="en-US" sz="1100" b="0" i="0" u="none" strike="noStrike" dirty="0">
                          <a:solidFill>
                            <a:srgbClr val="FF0000"/>
                          </a:solidFill>
                          <a:effectLst/>
                          <a:latin typeface="Calibri"/>
                        </a:rPr>
                        <a:t>3.07</a:t>
                      </a:r>
                    </a:p>
                  </a:txBody>
                  <a:tcPr marL="9525" marR="9525" marT="9525" marB="0" anchor="b"/>
                </a:tc>
                <a:tc>
                  <a:txBody>
                    <a:bodyPr/>
                    <a:lstStyle/>
                    <a:p>
                      <a:pPr algn="ctr" fontAlgn="b"/>
                      <a:r>
                        <a:rPr lang="en-US" sz="1100" b="0" i="0" u="none" strike="noStrike" dirty="0">
                          <a:solidFill>
                            <a:srgbClr val="FF0000"/>
                          </a:solidFill>
                          <a:effectLst/>
                          <a:latin typeface="Calibri"/>
                        </a:rPr>
                        <a:t>56.53</a:t>
                      </a:r>
                    </a:p>
                  </a:txBody>
                  <a:tcPr marL="9525" marR="9525" marT="9525" marB="0" anchor="b"/>
                </a:tc>
                <a:extLst>
                  <a:ext uri="{0D108BD9-81ED-4DB2-BD59-A6C34878D82A}">
                    <a16:rowId xmlns:a16="http://schemas.microsoft.com/office/drawing/2014/main" val="10007"/>
                  </a:ext>
                </a:extLst>
              </a:tr>
              <a:tr h="370840">
                <a:tc>
                  <a:txBody>
                    <a:bodyPr/>
                    <a:lstStyle/>
                    <a:p>
                      <a:pPr algn="ctr" fontAlgn="b"/>
                      <a:r>
                        <a:rPr lang="en-US" sz="1100" b="1" i="0" u="none" strike="noStrike">
                          <a:solidFill>
                            <a:srgbClr val="000000"/>
                          </a:solidFill>
                          <a:effectLst/>
                          <a:latin typeface="Calibri"/>
                        </a:rPr>
                        <a:t>8</a:t>
                      </a:r>
                    </a:p>
                  </a:txBody>
                  <a:tcPr marL="9525" marR="9525" marT="9525" marB="0" anchor="b"/>
                </a:tc>
                <a:tc>
                  <a:txBody>
                    <a:bodyPr/>
                    <a:lstStyle/>
                    <a:p>
                      <a:pPr algn="ctr" fontAlgn="b"/>
                      <a:r>
                        <a:rPr lang="en-US" sz="1100" b="0" i="0" u="none" strike="noStrike">
                          <a:solidFill>
                            <a:srgbClr val="000000"/>
                          </a:solidFill>
                          <a:effectLst/>
                          <a:latin typeface="Calibri"/>
                        </a:rPr>
                        <a:t>54.00</a:t>
                      </a:r>
                    </a:p>
                  </a:txBody>
                  <a:tcPr marL="9525" marR="9525" marT="9525" marB="0" anchor="b"/>
                </a:tc>
                <a:tc>
                  <a:txBody>
                    <a:bodyPr/>
                    <a:lstStyle/>
                    <a:p>
                      <a:pPr algn="ctr" fontAlgn="b"/>
                      <a:r>
                        <a:rPr lang="en-US" sz="1100" b="0" i="0" u="none" strike="noStrike">
                          <a:solidFill>
                            <a:srgbClr val="000000"/>
                          </a:solidFill>
                          <a:effectLst/>
                          <a:latin typeface="Calibri"/>
                        </a:rPr>
                        <a:t>57.04</a:t>
                      </a:r>
                    </a:p>
                  </a:txBody>
                  <a:tcPr marL="9525" marR="9525" marT="9525" marB="0" anchor="b"/>
                </a:tc>
                <a:tc>
                  <a:txBody>
                    <a:bodyPr/>
                    <a:lstStyle/>
                    <a:p>
                      <a:pPr algn="ctr" fontAlgn="b"/>
                      <a:r>
                        <a:rPr lang="en-US" sz="1100" b="0" i="0" u="none" strike="noStrike">
                          <a:solidFill>
                            <a:srgbClr val="FF0000"/>
                          </a:solidFill>
                          <a:effectLst/>
                          <a:latin typeface="Calibri"/>
                        </a:rPr>
                        <a:t>3.04</a:t>
                      </a:r>
                    </a:p>
                  </a:txBody>
                  <a:tcPr marL="9525" marR="9525" marT="9525" marB="0" anchor="b"/>
                </a:tc>
                <a:tc>
                  <a:txBody>
                    <a:bodyPr/>
                    <a:lstStyle/>
                    <a:p>
                      <a:pPr algn="ctr" fontAlgn="b"/>
                      <a:r>
                        <a:rPr lang="en-US" sz="1100" b="0" i="0" u="none" strike="noStrike" dirty="0">
                          <a:solidFill>
                            <a:srgbClr val="FF0000"/>
                          </a:solidFill>
                          <a:effectLst/>
                          <a:latin typeface="Calibri"/>
                        </a:rPr>
                        <a:t>3.07</a:t>
                      </a:r>
                    </a:p>
                  </a:txBody>
                  <a:tcPr marL="9525" marR="9525" marT="9525" marB="0" anchor="b"/>
                </a:tc>
                <a:tc>
                  <a:txBody>
                    <a:bodyPr/>
                    <a:lstStyle/>
                    <a:p>
                      <a:pPr algn="ctr" fontAlgn="b"/>
                      <a:r>
                        <a:rPr lang="en-US" sz="1100" b="0" i="0" u="none" strike="noStrike" dirty="0">
                          <a:solidFill>
                            <a:srgbClr val="FF0000"/>
                          </a:solidFill>
                          <a:effectLst/>
                          <a:latin typeface="Calibri"/>
                        </a:rPr>
                        <a:t>57.07</a:t>
                      </a:r>
                    </a:p>
                  </a:txBody>
                  <a:tcPr marL="9525" marR="9525" marT="9525" marB="0" anchor="b"/>
                </a:tc>
                <a:extLst>
                  <a:ext uri="{0D108BD9-81ED-4DB2-BD59-A6C34878D82A}">
                    <a16:rowId xmlns:a16="http://schemas.microsoft.com/office/drawing/2014/main" val="10008"/>
                  </a:ext>
                </a:extLst>
              </a:tr>
              <a:tr h="370840">
                <a:tc>
                  <a:txBody>
                    <a:bodyPr/>
                    <a:lstStyle/>
                    <a:p>
                      <a:pPr algn="ctr" fontAlgn="b"/>
                      <a:r>
                        <a:rPr lang="en-US" sz="1100" b="1" i="0" u="none" strike="noStrike">
                          <a:solidFill>
                            <a:srgbClr val="000000"/>
                          </a:solidFill>
                          <a:effectLst/>
                          <a:latin typeface="Calibri"/>
                        </a:rPr>
                        <a:t> </a:t>
                      </a:r>
                    </a:p>
                  </a:txBody>
                  <a:tcPr marL="9525" marR="9525" marT="9525" marB="0" anchor="b"/>
                </a:tc>
                <a:tc>
                  <a:txBody>
                    <a:bodyPr/>
                    <a:lstStyle/>
                    <a:p>
                      <a:pPr algn="ctr" fontAlgn="b"/>
                      <a:r>
                        <a:rPr lang="en-US" sz="1100" b="0" i="0" u="none" strike="noStrike">
                          <a:solidFill>
                            <a:srgbClr val="000000"/>
                          </a:solidFill>
                          <a:effectLst/>
                          <a:latin typeface="Calibri"/>
                        </a:rPr>
                        <a:t> </a:t>
                      </a:r>
                    </a:p>
                  </a:txBody>
                  <a:tcPr marL="9525" marR="9525" marT="9525" marB="0" anchor="b"/>
                </a:tc>
                <a:tc>
                  <a:txBody>
                    <a:bodyPr/>
                    <a:lstStyle/>
                    <a:p>
                      <a:pPr algn="ctr" fontAlgn="b"/>
                      <a:r>
                        <a:rPr lang="en-US" sz="1100" b="0" i="0" u="none" strike="noStrike">
                          <a:solidFill>
                            <a:srgbClr val="000000"/>
                          </a:solidFill>
                          <a:effectLst/>
                          <a:latin typeface="Calibri"/>
                        </a:rPr>
                        <a:t> </a:t>
                      </a:r>
                    </a:p>
                  </a:txBody>
                  <a:tcPr marL="9525" marR="9525" marT="9525" marB="0" anchor="b"/>
                </a:tc>
                <a:tc>
                  <a:txBody>
                    <a:bodyPr/>
                    <a:lstStyle/>
                    <a:p>
                      <a:pPr algn="ctr" fontAlgn="b"/>
                      <a:r>
                        <a:rPr lang="en-US" sz="1100" b="0" i="0" u="none" strike="noStrike">
                          <a:solidFill>
                            <a:srgbClr val="FF0000"/>
                          </a:solidFill>
                          <a:effectLst/>
                          <a:latin typeface="Calibri"/>
                        </a:rPr>
                        <a:t>24.61</a:t>
                      </a:r>
                    </a:p>
                  </a:txBody>
                  <a:tcPr marL="9525" marR="9525" marT="9525" marB="0" anchor="b"/>
                </a:tc>
                <a:tc>
                  <a:txBody>
                    <a:bodyPr/>
                    <a:lstStyle/>
                    <a:p>
                      <a:pPr algn="ctr" fontAlgn="b"/>
                      <a:r>
                        <a:rPr lang="en-US" sz="1100" b="0" i="0" u="none" strike="noStrike" dirty="0">
                          <a:solidFill>
                            <a:srgbClr val="FF0000"/>
                          </a:solidFill>
                          <a:effectLst/>
                          <a:latin typeface="Calibri"/>
                        </a:rPr>
                        <a:t>3.07</a:t>
                      </a:r>
                    </a:p>
                  </a:txBody>
                  <a:tcPr marL="9525" marR="9525" marT="9525" marB="0" anchor="b"/>
                </a:tc>
                <a:tc>
                  <a:txBody>
                    <a:bodyPr/>
                    <a:lstStyle/>
                    <a:p>
                      <a:pPr algn="l" fontAlgn="b"/>
                      <a:r>
                        <a:rPr lang="en-US" sz="1100" b="0" i="0" u="none" strike="noStrike" dirty="0">
                          <a:solidFill>
                            <a:srgbClr val="000000"/>
                          </a:solidFill>
                          <a:effectLst/>
                          <a:latin typeface="Calibri"/>
                        </a:rPr>
                        <a:t> </a:t>
                      </a:r>
                    </a:p>
                  </a:txBody>
                  <a:tcPr marL="9525" marR="9525" marT="9525" marB="0" anchor="b"/>
                </a:tc>
                <a:extLst>
                  <a:ext uri="{0D108BD9-81ED-4DB2-BD59-A6C34878D82A}">
                    <a16:rowId xmlns:a16="http://schemas.microsoft.com/office/drawing/2014/main" val="10009"/>
                  </a:ext>
                </a:extLst>
              </a:tr>
            </a:tbl>
          </a:graphicData>
        </a:graphic>
      </p:graphicFrame>
      <p:sp>
        <p:nvSpPr>
          <p:cNvPr id="4" name="Foliennummernplatzhalter 3"/>
          <p:cNvSpPr>
            <a:spLocks noGrp="1"/>
          </p:cNvSpPr>
          <p:nvPr>
            <p:ph type="sldNum" sz="quarter" idx="12"/>
          </p:nvPr>
        </p:nvSpPr>
        <p:spPr/>
        <p:txBody>
          <a:bodyPr/>
          <a:lstStyle/>
          <a:p>
            <a:fld id="{CC7EC60C-D76A-46DB-B396-A2F561C94196}" type="slidenum">
              <a:rPr lang="en-US" smtClean="0"/>
              <a:t>38</a:t>
            </a:fld>
            <a:endParaRPr lang="en-US"/>
          </a:p>
        </p:txBody>
      </p:sp>
      <p:sp>
        <p:nvSpPr>
          <p:cNvPr id="6" name="Textfeld 5"/>
          <p:cNvSpPr txBox="1"/>
          <p:nvPr/>
        </p:nvSpPr>
        <p:spPr>
          <a:xfrm>
            <a:off x="1447800" y="6019800"/>
            <a:ext cx="6705600" cy="861774"/>
          </a:xfrm>
          <a:prstGeom prst="rect">
            <a:avLst/>
          </a:prstGeom>
          <a:noFill/>
        </p:spPr>
        <p:txBody>
          <a:bodyPr wrap="square" rtlCol="0">
            <a:spAutoFit/>
          </a:bodyPr>
          <a:lstStyle/>
          <a:p>
            <a:r>
              <a:rPr lang="en-US" sz="1600" dirty="0"/>
              <a:t>* Calculate Adjustment Factor: 24.61/8 = 3.07</a:t>
            </a:r>
          </a:p>
          <a:p>
            <a:r>
              <a:rPr lang="en-US" sz="1600" dirty="0"/>
              <a:t>** Calculate Official Time: Pad + Adjustment Factor</a:t>
            </a:r>
          </a:p>
          <a:p>
            <a:endParaRPr lang="en-US" dirty="0"/>
          </a:p>
        </p:txBody>
      </p:sp>
    </p:spTree>
    <p:extLst>
      <p:ext uri="{BB962C8B-B14F-4D97-AF65-F5344CB8AC3E}">
        <p14:creationId xmlns:p14="http://schemas.microsoft.com/office/powerpoint/2010/main" val="3265345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a:t>
            </a:r>
          </a:p>
        </p:txBody>
      </p:sp>
      <p:sp>
        <p:nvSpPr>
          <p:cNvPr id="3" name="Content Placeholder 2"/>
          <p:cNvSpPr>
            <a:spLocks noGrp="1"/>
          </p:cNvSpPr>
          <p:nvPr>
            <p:ph idx="1"/>
          </p:nvPr>
        </p:nvSpPr>
        <p:spPr/>
        <p:txBody>
          <a:bodyPr/>
          <a:lstStyle/>
          <a:p>
            <a:r>
              <a:rPr lang="en-US" dirty="0"/>
              <a:t>2 watches</a:t>
            </a:r>
          </a:p>
          <a:p>
            <a:r>
              <a:rPr lang="en-US" dirty="0"/>
              <a:t>3 watches</a:t>
            </a:r>
          </a:p>
          <a:p>
            <a:r>
              <a:rPr lang="en-US" dirty="0"/>
              <a:t>Lane malfunction</a:t>
            </a:r>
          </a:p>
          <a:p>
            <a:r>
              <a:rPr lang="en-US" dirty="0"/>
              <a:t>Heat malfunction</a:t>
            </a:r>
          </a:p>
        </p:txBody>
      </p:sp>
      <p:sp>
        <p:nvSpPr>
          <p:cNvPr id="5" name="Slide Number Placeholder 4"/>
          <p:cNvSpPr>
            <a:spLocks noGrp="1"/>
          </p:cNvSpPr>
          <p:nvPr>
            <p:ph type="sldNum" sz="quarter" idx="12"/>
          </p:nvPr>
        </p:nvSpPr>
        <p:spPr/>
        <p:txBody>
          <a:bodyPr/>
          <a:lstStyle/>
          <a:p>
            <a:fld id="{CC7EC60C-D76A-46DB-B396-A2F561C94196}" type="slidenum">
              <a:rPr lang="en-US" smtClean="0"/>
              <a:t>39</a:t>
            </a:fld>
            <a:endParaRPr lang="en-US"/>
          </a:p>
        </p:txBody>
      </p:sp>
    </p:spTree>
    <p:extLst>
      <p:ext uri="{BB962C8B-B14F-4D97-AF65-F5344CB8AC3E}">
        <p14:creationId xmlns:p14="http://schemas.microsoft.com/office/powerpoint/2010/main" val="1920507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AO Classifications</a:t>
            </a:r>
            <a:br>
              <a:rPr lang="en-US" dirty="0"/>
            </a:br>
            <a:endParaRPr lang="en-US" dirty="0"/>
          </a:p>
        </p:txBody>
      </p:sp>
      <p:sp>
        <p:nvSpPr>
          <p:cNvPr id="3" name="Content Placeholder 2"/>
          <p:cNvSpPr>
            <a:spLocks noGrp="1"/>
          </p:cNvSpPr>
          <p:nvPr>
            <p:ph idx="1"/>
          </p:nvPr>
        </p:nvSpPr>
        <p:spPr/>
        <p:txBody>
          <a:bodyPr>
            <a:normAutofit/>
          </a:bodyPr>
          <a:lstStyle/>
          <a:p>
            <a:r>
              <a:rPr lang="en-US" dirty="0"/>
              <a:t>Level 1 </a:t>
            </a:r>
          </a:p>
          <a:p>
            <a:pPr lvl="1"/>
            <a:r>
              <a:rPr lang="en-US" dirty="0"/>
              <a:t>timed finals meets</a:t>
            </a:r>
          </a:p>
          <a:p>
            <a:pPr lvl="1"/>
            <a:r>
              <a:rPr lang="en-US" dirty="0"/>
              <a:t>Most WI LSC-level meets</a:t>
            </a:r>
          </a:p>
          <a:p>
            <a:r>
              <a:rPr lang="en-US" dirty="0"/>
              <a:t>Level 2 </a:t>
            </a:r>
          </a:p>
          <a:p>
            <a:pPr lvl="1"/>
            <a:r>
              <a:rPr lang="en-US" dirty="0"/>
              <a:t>prelim-finals meets</a:t>
            </a:r>
          </a:p>
          <a:p>
            <a:pPr lvl="1"/>
            <a:r>
              <a:rPr lang="en-US" dirty="0"/>
              <a:t>Examples:</a:t>
            </a:r>
          </a:p>
          <a:p>
            <a:pPr lvl="2"/>
            <a:r>
              <a:rPr lang="en-US" dirty="0"/>
              <a:t>13&amp;Over State</a:t>
            </a:r>
          </a:p>
          <a:p>
            <a:pPr lvl="2"/>
            <a:r>
              <a:rPr lang="en-US" dirty="0" err="1"/>
              <a:t>WGLO</a:t>
            </a:r>
            <a:r>
              <a:rPr lang="en-US" dirty="0"/>
              <a:t>, A+</a:t>
            </a:r>
          </a:p>
          <a:p>
            <a:pPr lvl="2"/>
            <a:r>
              <a:rPr lang="en-US" dirty="0"/>
              <a:t>Speedo’s, Zones, Pro-Series, Futures, Nationals </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4</a:t>
            </a:fld>
            <a:endParaRPr lang="en-US"/>
          </a:p>
        </p:txBody>
      </p:sp>
    </p:spTree>
    <p:extLst>
      <p:ext uri="{BB962C8B-B14F-4D97-AF65-F5344CB8AC3E}">
        <p14:creationId xmlns:p14="http://schemas.microsoft.com/office/powerpoint/2010/main" val="2110479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Official Time – 2 Watches</a:t>
            </a:r>
            <a:endParaRPr lang="en-US"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927404480"/>
              </p:ext>
            </p:extLst>
          </p:nvPr>
        </p:nvGraphicFramePr>
        <p:xfrm>
          <a:off x="457200" y="1600200"/>
          <a:ext cx="8229600" cy="33375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de-DE" dirty="0"/>
                        <a:t>Lane</a:t>
                      </a:r>
                      <a:endParaRPr lang="en-US" dirty="0"/>
                    </a:p>
                  </a:txBody>
                  <a:tcPr/>
                </a:tc>
                <a:tc>
                  <a:txBody>
                    <a:bodyPr/>
                    <a:lstStyle/>
                    <a:p>
                      <a:r>
                        <a:rPr lang="de-DE" dirty="0"/>
                        <a:t>Watch 1</a:t>
                      </a:r>
                      <a:endParaRPr lang="en-US" dirty="0"/>
                    </a:p>
                  </a:txBody>
                  <a:tcPr/>
                </a:tc>
                <a:tc>
                  <a:txBody>
                    <a:bodyPr/>
                    <a:lstStyle/>
                    <a:p>
                      <a:r>
                        <a:rPr lang="de-DE" dirty="0"/>
                        <a:t>Watch 2</a:t>
                      </a:r>
                      <a:endParaRPr lang="en-US" dirty="0"/>
                    </a:p>
                  </a:txBody>
                  <a:tcPr/>
                </a:tc>
                <a:tc>
                  <a:txBody>
                    <a:bodyPr/>
                    <a:lstStyle/>
                    <a:p>
                      <a:r>
                        <a:rPr lang="de-DE" dirty="0"/>
                        <a:t>Official Time</a:t>
                      </a:r>
                      <a:endParaRPr lang="en-US" dirty="0"/>
                    </a:p>
                  </a:txBody>
                  <a:tcPr/>
                </a:tc>
                <a:extLst>
                  <a:ext uri="{0D108BD9-81ED-4DB2-BD59-A6C34878D82A}">
                    <a16:rowId xmlns:a16="http://schemas.microsoft.com/office/drawing/2014/main" val="10000"/>
                  </a:ext>
                </a:extLst>
              </a:tr>
              <a:tr h="370840">
                <a:tc>
                  <a:txBody>
                    <a:bodyPr/>
                    <a:lstStyle/>
                    <a:p>
                      <a:r>
                        <a:rPr lang="de-DE" dirty="0"/>
                        <a:t>1</a:t>
                      </a:r>
                      <a:endParaRPr lang="en-US" dirty="0"/>
                    </a:p>
                  </a:txBody>
                  <a:tcPr/>
                </a:tc>
                <a:tc>
                  <a:txBody>
                    <a:bodyPr/>
                    <a:lstStyle/>
                    <a:p>
                      <a:r>
                        <a:rPr lang="de-DE" dirty="0"/>
                        <a:t>49.54</a:t>
                      </a:r>
                      <a:endParaRPr lang="en-US" dirty="0"/>
                    </a:p>
                  </a:txBody>
                  <a:tcPr/>
                </a:tc>
                <a:tc>
                  <a:txBody>
                    <a:bodyPr/>
                    <a:lstStyle/>
                    <a:p>
                      <a:r>
                        <a:rPr lang="en-US" dirty="0"/>
                        <a:t>49.45</a:t>
                      </a: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de-DE" dirty="0"/>
                        <a:t>2</a:t>
                      </a:r>
                      <a:endParaRPr lang="en-US" dirty="0"/>
                    </a:p>
                  </a:txBody>
                  <a:tcPr/>
                </a:tc>
                <a:tc>
                  <a:txBody>
                    <a:bodyPr/>
                    <a:lstStyle/>
                    <a:p>
                      <a:r>
                        <a:rPr lang="en-US" dirty="0"/>
                        <a:t>53.18</a:t>
                      </a:r>
                    </a:p>
                  </a:txBody>
                  <a:tcPr/>
                </a:tc>
                <a:tc>
                  <a:txBody>
                    <a:bodyPr/>
                    <a:lstStyle/>
                    <a:p>
                      <a:r>
                        <a:rPr lang="en-US" dirty="0"/>
                        <a:t>52.90</a:t>
                      </a: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de-DE" dirty="0"/>
                        <a:t>3</a:t>
                      </a:r>
                      <a:endParaRPr lang="en-US" dirty="0"/>
                    </a:p>
                  </a:txBody>
                  <a:tcPr/>
                </a:tc>
                <a:tc>
                  <a:txBody>
                    <a:bodyPr/>
                    <a:lstStyle/>
                    <a:p>
                      <a:r>
                        <a:rPr lang="en-US" dirty="0"/>
                        <a:t>45.56</a:t>
                      </a:r>
                    </a:p>
                  </a:txBody>
                  <a:tcPr/>
                </a:tc>
                <a:tc>
                  <a:txBody>
                    <a:bodyPr/>
                    <a:lstStyle/>
                    <a:p>
                      <a:r>
                        <a:rPr lang="en-US" dirty="0"/>
                        <a:t>45.50</a:t>
                      </a:r>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de-DE" dirty="0"/>
                        <a:t>4</a:t>
                      </a:r>
                      <a:endParaRPr lang="en-US" dirty="0"/>
                    </a:p>
                  </a:txBody>
                  <a:tcPr/>
                </a:tc>
                <a:tc>
                  <a:txBody>
                    <a:bodyPr/>
                    <a:lstStyle/>
                    <a:p>
                      <a:r>
                        <a:rPr lang="en-US" dirty="0"/>
                        <a:t>48.14</a:t>
                      </a:r>
                    </a:p>
                  </a:txBody>
                  <a:tcPr/>
                </a:tc>
                <a:tc>
                  <a:txBody>
                    <a:bodyPr/>
                    <a:lstStyle/>
                    <a:p>
                      <a:r>
                        <a:rPr lang="en-US" dirty="0"/>
                        <a:t>47.84</a:t>
                      </a:r>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de-DE" dirty="0"/>
                        <a:t>5</a:t>
                      </a:r>
                      <a:endParaRPr lang="en-US" dirty="0"/>
                    </a:p>
                  </a:txBody>
                  <a:tcPr/>
                </a:tc>
                <a:tc>
                  <a:txBody>
                    <a:bodyPr/>
                    <a:lstStyle/>
                    <a:p>
                      <a:r>
                        <a:rPr lang="en-US" dirty="0"/>
                        <a:t>47.82</a:t>
                      </a:r>
                    </a:p>
                  </a:txBody>
                  <a:tcPr/>
                </a:tc>
                <a:tc>
                  <a:txBody>
                    <a:bodyPr/>
                    <a:lstStyle/>
                    <a:p>
                      <a:r>
                        <a:rPr lang="en-US" dirty="0"/>
                        <a:t>48.00</a:t>
                      </a:r>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de-DE" dirty="0"/>
                        <a:t>6</a:t>
                      </a:r>
                      <a:endParaRPr lang="en-US" dirty="0"/>
                    </a:p>
                  </a:txBody>
                  <a:tcPr/>
                </a:tc>
                <a:tc>
                  <a:txBody>
                    <a:bodyPr/>
                    <a:lstStyle/>
                    <a:p>
                      <a:r>
                        <a:rPr lang="en-US" dirty="0"/>
                        <a:t>47.5</a:t>
                      </a:r>
                    </a:p>
                  </a:txBody>
                  <a:tcPr/>
                </a:tc>
                <a:tc>
                  <a:txBody>
                    <a:bodyPr/>
                    <a:lstStyle/>
                    <a:p>
                      <a:r>
                        <a:rPr lang="en-US" dirty="0"/>
                        <a:t>47.54</a:t>
                      </a:r>
                    </a:p>
                  </a:txBody>
                  <a:tcPr/>
                </a:tc>
                <a:tc>
                  <a:txBody>
                    <a:bodyPr/>
                    <a:lstStyle/>
                    <a:p>
                      <a:endParaRPr lang="en-US"/>
                    </a:p>
                  </a:txBody>
                  <a:tcPr/>
                </a:tc>
                <a:extLst>
                  <a:ext uri="{0D108BD9-81ED-4DB2-BD59-A6C34878D82A}">
                    <a16:rowId xmlns:a16="http://schemas.microsoft.com/office/drawing/2014/main" val="10006"/>
                  </a:ext>
                </a:extLst>
              </a:tr>
              <a:tr h="370840">
                <a:tc>
                  <a:txBody>
                    <a:bodyPr/>
                    <a:lstStyle/>
                    <a:p>
                      <a:r>
                        <a:rPr lang="de-DE" dirty="0"/>
                        <a:t>7</a:t>
                      </a:r>
                      <a:endParaRPr lang="en-US" dirty="0"/>
                    </a:p>
                  </a:txBody>
                  <a:tcPr/>
                </a:tc>
                <a:tc>
                  <a:txBody>
                    <a:bodyPr/>
                    <a:lstStyle/>
                    <a:p>
                      <a:r>
                        <a:rPr lang="en-US" dirty="0"/>
                        <a:t>48.3</a:t>
                      </a:r>
                    </a:p>
                  </a:txBody>
                  <a:tcPr/>
                </a:tc>
                <a:tc>
                  <a:txBody>
                    <a:bodyPr/>
                    <a:lstStyle/>
                    <a:p>
                      <a:r>
                        <a:rPr lang="en-US" dirty="0"/>
                        <a:t>48.24</a:t>
                      </a:r>
                    </a:p>
                  </a:txBody>
                  <a:tcPr/>
                </a:tc>
                <a:tc>
                  <a:txBody>
                    <a:bodyPr/>
                    <a:lstStyle/>
                    <a:p>
                      <a:endParaRPr lang="en-US"/>
                    </a:p>
                  </a:txBody>
                  <a:tcPr/>
                </a:tc>
                <a:extLst>
                  <a:ext uri="{0D108BD9-81ED-4DB2-BD59-A6C34878D82A}">
                    <a16:rowId xmlns:a16="http://schemas.microsoft.com/office/drawing/2014/main" val="10007"/>
                  </a:ext>
                </a:extLst>
              </a:tr>
              <a:tr h="370840">
                <a:tc>
                  <a:txBody>
                    <a:bodyPr/>
                    <a:lstStyle/>
                    <a:p>
                      <a:r>
                        <a:rPr lang="de-DE" dirty="0"/>
                        <a:t>8</a:t>
                      </a:r>
                      <a:endParaRPr lang="en-US" dirty="0"/>
                    </a:p>
                  </a:txBody>
                  <a:tcPr/>
                </a:tc>
                <a:tc>
                  <a:txBody>
                    <a:bodyPr/>
                    <a:lstStyle/>
                    <a:p>
                      <a:r>
                        <a:rPr lang="en-US" dirty="0"/>
                        <a:t>48.95</a:t>
                      </a:r>
                    </a:p>
                  </a:txBody>
                  <a:tcPr/>
                </a:tc>
                <a:tc>
                  <a:txBody>
                    <a:bodyPr/>
                    <a:lstStyle/>
                    <a:p>
                      <a:r>
                        <a:rPr lang="en-US" dirty="0"/>
                        <a:t>49.00</a:t>
                      </a:r>
                    </a:p>
                  </a:txBody>
                  <a:tcPr/>
                </a:tc>
                <a:tc>
                  <a:txBody>
                    <a:bodyPr/>
                    <a:lstStyle/>
                    <a:p>
                      <a:endParaRPr lang="en-US"/>
                    </a:p>
                  </a:txBody>
                  <a:tcPr/>
                </a:tc>
                <a:extLst>
                  <a:ext uri="{0D108BD9-81ED-4DB2-BD59-A6C34878D82A}">
                    <a16:rowId xmlns:a16="http://schemas.microsoft.com/office/drawing/2014/main" val="10008"/>
                  </a:ext>
                </a:extLst>
              </a:tr>
            </a:tbl>
          </a:graphicData>
        </a:graphic>
      </p:graphicFrame>
      <p:sp>
        <p:nvSpPr>
          <p:cNvPr id="4" name="Foliennummernplatzhalter 3"/>
          <p:cNvSpPr>
            <a:spLocks noGrp="1"/>
          </p:cNvSpPr>
          <p:nvPr>
            <p:ph type="sldNum" sz="quarter" idx="12"/>
          </p:nvPr>
        </p:nvSpPr>
        <p:spPr/>
        <p:txBody>
          <a:bodyPr/>
          <a:lstStyle/>
          <a:p>
            <a:fld id="{CC7EC60C-D76A-46DB-B396-A2F561C94196}" type="slidenum">
              <a:rPr lang="en-US" smtClean="0"/>
              <a:t>40</a:t>
            </a:fld>
            <a:endParaRPr lang="en-US"/>
          </a:p>
        </p:txBody>
      </p:sp>
      <p:sp>
        <p:nvSpPr>
          <p:cNvPr id="6" name="Textfeld 5"/>
          <p:cNvSpPr txBox="1"/>
          <p:nvPr/>
        </p:nvSpPr>
        <p:spPr>
          <a:xfrm>
            <a:off x="1371600" y="5301734"/>
            <a:ext cx="6629400" cy="369332"/>
          </a:xfrm>
          <a:prstGeom prst="rect">
            <a:avLst/>
          </a:prstGeom>
          <a:noFill/>
        </p:spPr>
        <p:txBody>
          <a:bodyPr wrap="square" rtlCol="0">
            <a:spAutoFit/>
          </a:bodyPr>
          <a:lstStyle/>
          <a:p>
            <a:r>
              <a:rPr lang="en-US" dirty="0"/>
              <a:t>*Average the two watches and truncate to hundredths</a:t>
            </a:r>
          </a:p>
        </p:txBody>
      </p:sp>
    </p:spTree>
    <p:extLst>
      <p:ext uri="{BB962C8B-B14F-4D97-AF65-F5344CB8AC3E}">
        <p14:creationId xmlns:p14="http://schemas.microsoft.com/office/powerpoint/2010/main" val="3997376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Official Time – 3 Watches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6694839"/>
              </p:ext>
            </p:extLst>
          </p:nvPr>
        </p:nvGraphicFramePr>
        <p:xfrm>
          <a:off x="1752600" y="1981199"/>
          <a:ext cx="5334000" cy="3276600"/>
        </p:xfrm>
        <a:graphic>
          <a:graphicData uri="http://schemas.openxmlformats.org/drawingml/2006/table">
            <a:tbl>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327660">
                <a:tc>
                  <a:txBody>
                    <a:bodyPr/>
                    <a:lstStyle/>
                    <a:p>
                      <a:pPr algn="ctr"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OFFICIAL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7660">
                <a:tc>
                  <a:txBody>
                    <a:bodyPr/>
                    <a:lstStyle/>
                    <a:p>
                      <a:pPr algn="ctr" fontAlgn="b"/>
                      <a:r>
                        <a:rPr lang="en-US" sz="1100" b="1" i="0" u="none" strike="noStrike">
                          <a:solidFill>
                            <a:srgbClr val="000000"/>
                          </a:solidFill>
                          <a:effectLst/>
                          <a:latin typeface="Calibri"/>
                        </a:rPr>
                        <a:t>LANE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7660">
                <a:tc>
                  <a:txBody>
                    <a:bodyPr/>
                    <a:lstStyle/>
                    <a:p>
                      <a:pPr algn="ctr" fontAlgn="b"/>
                      <a:r>
                        <a:rPr lang="en-US" sz="1100" b="1"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53.75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53.79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53.66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a:rPr>
                        <a:t> 53.75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7660">
                <a:tc>
                  <a:txBody>
                    <a:bodyPr/>
                    <a:lstStyle/>
                    <a:p>
                      <a:pPr algn="ctr" fontAlgn="b"/>
                      <a:r>
                        <a:rPr lang="en-US" sz="1100" b="1"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54.23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54.12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a:t>
                      </a:r>
                      <a:r>
                        <a:rPr lang="en-US" sz="1100" b="0" i="0" u="none" strike="noStrike" dirty="0">
                          <a:solidFill>
                            <a:srgbClr val="FF0000"/>
                          </a:solidFill>
                          <a:effectLst/>
                          <a:latin typeface="Calibri"/>
                        </a:rPr>
                        <a:t>54.19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7660">
                <a:tc>
                  <a:txBody>
                    <a:bodyPr/>
                    <a:lstStyle/>
                    <a:p>
                      <a:pPr algn="ctr" fontAlgn="b"/>
                      <a:r>
                        <a:rPr lang="en-US" sz="1100" b="1"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53.45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a:rPr>
                        <a:t> 53.46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7660">
                <a:tc>
                  <a:txBody>
                    <a:bodyPr/>
                    <a:lstStyle/>
                    <a:p>
                      <a:pPr algn="ctr" fontAlgn="b"/>
                      <a:r>
                        <a:rPr lang="en-US" sz="1100" b="1"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53.39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53.28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a:rPr>
                        <a:t> 53.35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7660">
                <a:tc>
                  <a:txBody>
                    <a:bodyPr/>
                    <a:lstStyle/>
                    <a:p>
                      <a:pPr algn="ctr" fontAlgn="b"/>
                      <a:r>
                        <a:rPr lang="en-US" sz="1100" b="1"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52.86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a:rPr>
                        <a:t> 52.93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7660">
                <a:tc>
                  <a:txBody>
                    <a:bodyPr/>
                    <a:lstStyle/>
                    <a:p>
                      <a:pPr algn="ctr" fontAlgn="b"/>
                      <a:r>
                        <a:rPr lang="en-US" sz="1100" b="1" i="0" u="none" strike="noStrike">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a:rPr>
                        <a:t> 52.95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7660">
                <a:tc>
                  <a:txBody>
                    <a:bodyPr/>
                    <a:lstStyle/>
                    <a:p>
                      <a:pPr algn="ctr" fontAlgn="b"/>
                      <a:r>
                        <a:rPr lang="en-US" sz="1100" b="1" i="0" u="none" strike="noStrike">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54.07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53.95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a:rPr>
                        <a:t> 54.01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7660">
                <a:tc>
                  <a:txBody>
                    <a:bodyPr/>
                    <a:lstStyle/>
                    <a:p>
                      <a:pPr algn="ctr" fontAlgn="b"/>
                      <a:r>
                        <a:rPr lang="en-US" sz="1100" b="1" i="0" u="none" strike="noStrike">
                          <a:solidFill>
                            <a:srgbClr val="000000"/>
                          </a:solidFill>
                          <a:effectLst/>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54.17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a:t>
                      </a:r>
                      <a:r>
                        <a:rPr lang="en-US" sz="1100" b="0" i="0" u="none" strike="noStrike" dirty="0">
                          <a:solidFill>
                            <a:srgbClr val="FF0000"/>
                          </a:solidFill>
                          <a:effectLst/>
                          <a:latin typeface="Calibri"/>
                        </a:rPr>
                        <a:t>54.12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CC7EC60C-D76A-46DB-B396-A2F561C94196}" type="slidenum">
              <a:rPr lang="en-US" smtClean="0"/>
              <a:t>41</a:t>
            </a:fld>
            <a:endParaRPr lang="en-US"/>
          </a:p>
        </p:txBody>
      </p:sp>
      <p:sp>
        <p:nvSpPr>
          <p:cNvPr id="3" name="Rectangle 2"/>
          <p:cNvSpPr/>
          <p:nvPr/>
        </p:nvSpPr>
        <p:spPr>
          <a:xfrm>
            <a:off x="6134656" y="2708080"/>
            <a:ext cx="91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34656" y="3039676"/>
            <a:ext cx="91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142594" y="3363063"/>
            <a:ext cx="91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39205" y="3702163"/>
            <a:ext cx="91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73249" y="4017975"/>
            <a:ext cx="91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14288" y="4344924"/>
            <a:ext cx="91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8726" y="4666017"/>
            <a:ext cx="91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115338" y="5013779"/>
            <a:ext cx="91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124200" y="2784144"/>
            <a:ext cx="457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91000" y="3123063"/>
            <a:ext cx="457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124200" y="3761096"/>
            <a:ext cx="457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946374" y="5486399"/>
            <a:ext cx="4991100" cy="646331"/>
          </a:xfrm>
          <a:prstGeom prst="rect">
            <a:avLst/>
          </a:prstGeom>
          <a:noFill/>
        </p:spPr>
        <p:txBody>
          <a:bodyPr wrap="square" rtlCol="0">
            <a:spAutoFit/>
          </a:bodyPr>
          <a:lstStyle/>
          <a:p>
            <a:r>
              <a:rPr lang="en-US" dirty="0"/>
              <a:t>*Take the middle value or the two times that match</a:t>
            </a:r>
          </a:p>
        </p:txBody>
      </p:sp>
      <p:sp>
        <p:nvSpPr>
          <p:cNvPr id="5" name="TextBox 4"/>
          <p:cNvSpPr txBox="1"/>
          <p:nvPr/>
        </p:nvSpPr>
        <p:spPr>
          <a:xfrm>
            <a:off x="6649619" y="3384645"/>
            <a:ext cx="255198" cy="261610"/>
          </a:xfrm>
          <a:prstGeom prst="rect">
            <a:avLst/>
          </a:prstGeom>
          <a:noFill/>
        </p:spPr>
        <p:txBody>
          <a:bodyPr wrap="none" rtlCol="0">
            <a:spAutoFit/>
          </a:bodyPr>
          <a:lstStyle/>
          <a:p>
            <a:r>
              <a:rPr lang="en-US" sz="1100" dirty="0">
                <a:solidFill>
                  <a:srgbClr val="FF0000"/>
                </a:solidFill>
                <a:latin typeface="Calibri"/>
              </a:rPr>
              <a:t>*</a:t>
            </a:r>
            <a:endParaRPr lang="en-US" sz="1100" dirty="0"/>
          </a:p>
        </p:txBody>
      </p:sp>
      <p:sp>
        <p:nvSpPr>
          <p:cNvPr id="23" name="Oval 22"/>
          <p:cNvSpPr/>
          <p:nvPr/>
        </p:nvSpPr>
        <p:spPr>
          <a:xfrm>
            <a:off x="5257800" y="4101152"/>
            <a:ext cx="457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257800" y="4427560"/>
            <a:ext cx="457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614109" y="4650275"/>
            <a:ext cx="255198" cy="261610"/>
          </a:xfrm>
          <a:prstGeom prst="rect">
            <a:avLst/>
          </a:prstGeom>
          <a:noFill/>
        </p:spPr>
        <p:txBody>
          <a:bodyPr wrap="none" rtlCol="0">
            <a:spAutoFit/>
          </a:bodyPr>
          <a:lstStyle/>
          <a:p>
            <a:r>
              <a:rPr lang="en-US" sz="1100" dirty="0">
                <a:solidFill>
                  <a:srgbClr val="FF0000"/>
                </a:solidFill>
                <a:latin typeface="Calibri"/>
              </a:rPr>
              <a:t>*</a:t>
            </a:r>
            <a:endParaRPr lang="en-US" sz="1100" dirty="0"/>
          </a:p>
        </p:txBody>
      </p:sp>
      <p:sp>
        <p:nvSpPr>
          <p:cNvPr id="27" name="Oval 26"/>
          <p:cNvSpPr/>
          <p:nvPr/>
        </p:nvSpPr>
        <p:spPr>
          <a:xfrm>
            <a:off x="4191000" y="5078104"/>
            <a:ext cx="457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4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grpId="2"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0" presetClass="exit" presetSubtype="0" fill="hold" grpId="3" nodeType="withEffect">
                                  <p:stCondLst>
                                    <p:cond delay="0"/>
                                  </p:stCondLst>
                                  <p:childTnLst>
                                    <p:animEffect transition="out" filter="fad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4" grpId="0" animBg="1"/>
      <p:bldP spid="15" grpId="0" animBg="1"/>
      <p:bldP spid="16" grpId="0" animBg="1"/>
      <p:bldP spid="17" grpId="0" animBg="1"/>
      <p:bldP spid="18" grpId="0" animBg="1"/>
      <p:bldP spid="19" grpId="0" animBg="1"/>
      <p:bldP spid="13" grpId="0" animBg="1"/>
      <p:bldP spid="20" grpId="0" animBg="1"/>
      <p:bldP spid="21" grpId="0" animBg="1"/>
      <p:bldP spid="22" grpId="0"/>
      <p:bldP spid="22" grpId="1"/>
      <p:bldP spid="22" grpId="2"/>
      <p:bldP spid="22" grpId="3"/>
      <p:bldP spid="5" grpId="0"/>
      <p:bldP spid="23" grpId="0" animBg="1"/>
      <p:bldP spid="24" grpId="0" animBg="1"/>
      <p:bldP spid="25" grpId="0"/>
      <p:bldP spid="2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Lane </a:t>
            </a:r>
            <a:r>
              <a:rPr lang="de-DE" dirty="0" err="1"/>
              <a:t>Malfunction</a:t>
            </a: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441422590"/>
              </p:ext>
            </p:extLst>
          </p:nvPr>
        </p:nvGraphicFramePr>
        <p:xfrm>
          <a:off x="457200" y="1600200"/>
          <a:ext cx="8229600" cy="33375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tc>
                <a:tc>
                  <a:txBody>
                    <a:bodyPr/>
                    <a:lstStyle/>
                    <a:p>
                      <a:pPr marL="0" marR="0" algn="ctr">
                        <a:lnSpc>
                          <a:spcPct val="115000"/>
                        </a:lnSpc>
                        <a:spcBef>
                          <a:spcPts val="0"/>
                        </a:spcBef>
                        <a:spcAft>
                          <a:spcPts val="0"/>
                        </a:spcAft>
                      </a:pPr>
                      <a:r>
                        <a:rPr lang="en-US" sz="1100">
                          <a:effectLst/>
                          <a:latin typeface="Calibri"/>
                          <a:ea typeface="Calibri"/>
                          <a:cs typeface="Times New Roman"/>
                        </a:rPr>
                        <a:t>Pad</a:t>
                      </a:r>
                    </a:p>
                  </a:txBody>
                  <a:tcPr marL="68580" marR="68580" marT="0" marB="0"/>
                </a:tc>
                <a:tc>
                  <a:txBody>
                    <a:bodyPr/>
                    <a:lstStyle/>
                    <a:p>
                      <a:pPr marL="0" marR="0" algn="ctr">
                        <a:lnSpc>
                          <a:spcPct val="115000"/>
                        </a:lnSpc>
                        <a:spcBef>
                          <a:spcPts val="0"/>
                        </a:spcBef>
                        <a:spcAft>
                          <a:spcPts val="0"/>
                        </a:spcAft>
                      </a:pPr>
                      <a:r>
                        <a:rPr lang="en-US" sz="1100">
                          <a:effectLst/>
                          <a:latin typeface="Calibri"/>
                          <a:ea typeface="Calibri"/>
                          <a:cs typeface="Times New Roman"/>
                        </a:rPr>
                        <a:t>Watch 1</a:t>
                      </a:r>
                    </a:p>
                  </a:txBody>
                  <a:tcPr marL="68580" marR="68580" marT="0" marB="0"/>
                </a:tc>
                <a:tc>
                  <a:txBody>
                    <a:bodyPr/>
                    <a:lstStyle/>
                    <a:p>
                      <a:pPr marL="0" marR="0">
                        <a:lnSpc>
                          <a:spcPct val="115000"/>
                        </a:lnSpc>
                        <a:spcBef>
                          <a:spcPts val="0"/>
                        </a:spcBef>
                        <a:spcAft>
                          <a:spcPts val="0"/>
                        </a:spcAft>
                      </a:pPr>
                      <a:r>
                        <a:rPr lang="en-US" sz="1100">
                          <a:effectLst/>
                          <a:latin typeface="Calibri"/>
                          <a:ea typeface="Calibri"/>
                          <a:cs typeface="Times New Roman"/>
                        </a:rPr>
                        <a:t>Watch 2</a:t>
                      </a:r>
                    </a:p>
                  </a:txBody>
                  <a:tcPr marL="68580" marR="68580" marT="0" marB="0"/>
                </a:tc>
                <a:tc>
                  <a:txBody>
                    <a:bodyPr/>
                    <a:lstStyle/>
                    <a:p>
                      <a:pPr marL="0" marR="0">
                        <a:lnSpc>
                          <a:spcPct val="115000"/>
                        </a:lnSpc>
                        <a:spcBef>
                          <a:spcPts val="0"/>
                        </a:spcBef>
                        <a:spcAft>
                          <a:spcPts val="0"/>
                        </a:spcAft>
                      </a:pPr>
                      <a:r>
                        <a:rPr lang="en-US" sz="1100">
                          <a:effectLst/>
                          <a:latin typeface="Calibri"/>
                          <a:ea typeface="Calibri"/>
                          <a:cs typeface="Times New Roman"/>
                        </a:rPr>
                        <a:t>Official Time</a:t>
                      </a:r>
                    </a:p>
                  </a:txBody>
                  <a:tcPr marL="68580" marR="68580" marT="0" marB="0"/>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pPr>
                      <a:r>
                        <a:rPr lang="en-US" sz="1100">
                          <a:effectLst/>
                          <a:latin typeface="Calibri"/>
                          <a:ea typeface="Calibri"/>
                          <a:cs typeface="Times New Roman"/>
                        </a:rPr>
                        <a:t>Lane 1</a:t>
                      </a: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54.80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54. 86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54.72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pPr>
                      <a:r>
                        <a:rPr lang="en-US" sz="1100">
                          <a:effectLst/>
                          <a:latin typeface="Calibri"/>
                          <a:ea typeface="Calibri"/>
                          <a:cs typeface="Times New Roman"/>
                        </a:rPr>
                        <a:t>Lane 2</a:t>
                      </a:r>
                    </a:p>
                  </a:txBody>
                  <a:tcPr marL="68580" marR="68580" marT="0" marB="0"/>
                </a:tc>
                <a:tc>
                  <a:txBody>
                    <a:bodyPr/>
                    <a:lstStyle/>
                    <a:p>
                      <a:pPr marL="0" marR="0">
                        <a:lnSpc>
                          <a:spcPct val="115000"/>
                        </a:lnSpc>
                        <a:spcBef>
                          <a:spcPts val="0"/>
                        </a:spcBef>
                        <a:spcAft>
                          <a:spcPts val="0"/>
                        </a:spcAft>
                      </a:pPr>
                      <a:r>
                        <a:rPr lang="en-US" sz="1000" dirty="0">
                          <a:effectLst/>
                          <a:latin typeface="Calibri"/>
                          <a:ea typeface="Calibri"/>
                          <a:cs typeface="Times New Roman"/>
                        </a:rPr>
                        <a:t>54.13</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52.50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52.62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tc>
                <a:extLst>
                  <a:ext uri="{0D108BD9-81ED-4DB2-BD59-A6C34878D82A}">
                    <a16:rowId xmlns:a16="http://schemas.microsoft.com/office/drawing/2014/main" val="10002"/>
                  </a:ext>
                </a:extLst>
              </a:tr>
              <a:tr h="370840">
                <a:tc>
                  <a:txBody>
                    <a:bodyPr/>
                    <a:lstStyle/>
                    <a:p>
                      <a:pPr marL="0" marR="0">
                        <a:lnSpc>
                          <a:spcPct val="115000"/>
                        </a:lnSpc>
                        <a:spcBef>
                          <a:spcPts val="0"/>
                        </a:spcBef>
                        <a:spcAft>
                          <a:spcPts val="0"/>
                        </a:spcAft>
                      </a:pPr>
                      <a:r>
                        <a:rPr lang="en-US" sz="1100">
                          <a:effectLst/>
                          <a:latin typeface="Calibri"/>
                          <a:ea typeface="Calibri"/>
                          <a:cs typeface="Times New Roman"/>
                        </a:rPr>
                        <a:t>Lane 3</a:t>
                      </a: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50.8</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50.63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50.90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pPr>
                      <a:r>
                        <a:rPr lang="en-US" sz="1100">
                          <a:effectLst/>
                          <a:latin typeface="Calibri"/>
                          <a:ea typeface="Calibri"/>
                          <a:cs typeface="Times New Roman"/>
                        </a:rPr>
                        <a:t>Lane 4</a:t>
                      </a: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51.68</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51.60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51.72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tc>
                <a:extLst>
                  <a:ext uri="{0D108BD9-81ED-4DB2-BD59-A6C34878D82A}">
                    <a16:rowId xmlns:a16="http://schemas.microsoft.com/office/drawing/2014/main" val="10004"/>
                  </a:ext>
                </a:extLst>
              </a:tr>
              <a:tr h="370840">
                <a:tc>
                  <a:txBody>
                    <a:bodyPr/>
                    <a:lstStyle/>
                    <a:p>
                      <a:pPr marL="0" marR="0">
                        <a:lnSpc>
                          <a:spcPct val="115000"/>
                        </a:lnSpc>
                        <a:spcBef>
                          <a:spcPts val="0"/>
                        </a:spcBef>
                        <a:spcAft>
                          <a:spcPts val="0"/>
                        </a:spcAft>
                      </a:pPr>
                      <a:r>
                        <a:rPr lang="en-US" sz="1100">
                          <a:effectLst/>
                          <a:latin typeface="Calibri"/>
                          <a:ea typeface="Calibri"/>
                          <a:cs typeface="Times New Roman"/>
                        </a:rPr>
                        <a:t>Lane 5</a:t>
                      </a: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52.02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51.8</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51.92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tc>
                <a:extLst>
                  <a:ext uri="{0D108BD9-81ED-4DB2-BD59-A6C34878D82A}">
                    <a16:rowId xmlns:a16="http://schemas.microsoft.com/office/drawing/2014/main" val="10005"/>
                  </a:ext>
                </a:extLst>
              </a:tr>
              <a:tr h="370840">
                <a:tc>
                  <a:txBody>
                    <a:bodyPr/>
                    <a:lstStyle/>
                    <a:p>
                      <a:pPr marL="0" marR="0">
                        <a:lnSpc>
                          <a:spcPct val="115000"/>
                        </a:lnSpc>
                        <a:spcBef>
                          <a:spcPts val="0"/>
                        </a:spcBef>
                        <a:spcAft>
                          <a:spcPts val="0"/>
                        </a:spcAft>
                      </a:pPr>
                      <a:r>
                        <a:rPr lang="en-US" sz="1100">
                          <a:effectLst/>
                          <a:latin typeface="Calibri"/>
                          <a:ea typeface="Calibri"/>
                          <a:cs typeface="Times New Roman"/>
                        </a:rPr>
                        <a:t>Lane 6</a:t>
                      </a: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53.00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52.97</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53.02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tc>
                <a:extLst>
                  <a:ext uri="{0D108BD9-81ED-4DB2-BD59-A6C34878D82A}">
                    <a16:rowId xmlns:a16="http://schemas.microsoft.com/office/drawing/2014/main" val="10006"/>
                  </a:ext>
                </a:extLst>
              </a:tr>
              <a:tr h="370840">
                <a:tc>
                  <a:txBody>
                    <a:bodyPr/>
                    <a:lstStyle/>
                    <a:p>
                      <a:pPr marL="0" marR="0">
                        <a:lnSpc>
                          <a:spcPct val="115000"/>
                        </a:lnSpc>
                        <a:spcBef>
                          <a:spcPts val="0"/>
                        </a:spcBef>
                        <a:spcAft>
                          <a:spcPts val="0"/>
                        </a:spcAft>
                      </a:pPr>
                      <a:r>
                        <a:rPr lang="en-US" sz="1100">
                          <a:effectLst/>
                          <a:latin typeface="Calibri"/>
                          <a:ea typeface="Calibri"/>
                          <a:cs typeface="Times New Roman"/>
                        </a:rPr>
                        <a:t>Lane 7</a:t>
                      </a: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53.46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53.42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53.52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latin typeface="Calibri"/>
                          <a:ea typeface="Calibri"/>
                          <a:cs typeface="Times New Roman"/>
                        </a:rPr>
                        <a:t> </a:t>
                      </a:r>
                    </a:p>
                  </a:txBody>
                  <a:tcPr marL="68580" marR="68580" marT="0" marB="0"/>
                </a:tc>
                <a:extLst>
                  <a:ext uri="{0D108BD9-81ED-4DB2-BD59-A6C34878D82A}">
                    <a16:rowId xmlns:a16="http://schemas.microsoft.com/office/drawing/2014/main" val="10007"/>
                  </a:ext>
                </a:extLst>
              </a:tr>
              <a:tr h="370840">
                <a:tc>
                  <a:txBody>
                    <a:bodyPr/>
                    <a:lstStyle/>
                    <a:p>
                      <a:pPr marL="0" marR="0">
                        <a:lnSpc>
                          <a:spcPct val="115000"/>
                        </a:lnSpc>
                        <a:spcBef>
                          <a:spcPts val="0"/>
                        </a:spcBef>
                        <a:spcAft>
                          <a:spcPts val="0"/>
                        </a:spcAft>
                      </a:pPr>
                      <a:r>
                        <a:rPr lang="en-US" sz="1100">
                          <a:effectLst/>
                          <a:latin typeface="Calibri"/>
                          <a:ea typeface="Calibri"/>
                          <a:cs typeface="Times New Roman"/>
                        </a:rPr>
                        <a:t>Lane 8</a:t>
                      </a: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54.00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57.00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56.27</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tc>
                <a:extLst>
                  <a:ext uri="{0D108BD9-81ED-4DB2-BD59-A6C34878D82A}">
                    <a16:rowId xmlns:a16="http://schemas.microsoft.com/office/drawing/2014/main" val="10008"/>
                  </a:ext>
                </a:extLst>
              </a:tr>
            </a:tbl>
          </a:graphicData>
        </a:graphic>
      </p:graphicFrame>
      <p:sp>
        <p:nvSpPr>
          <p:cNvPr id="4" name="Foliennummernplatzhalter 3"/>
          <p:cNvSpPr>
            <a:spLocks noGrp="1"/>
          </p:cNvSpPr>
          <p:nvPr>
            <p:ph type="sldNum" sz="quarter" idx="12"/>
          </p:nvPr>
        </p:nvSpPr>
        <p:spPr/>
        <p:txBody>
          <a:bodyPr/>
          <a:lstStyle/>
          <a:p>
            <a:fld id="{CC7EC60C-D76A-46DB-B396-A2F561C94196}" type="slidenum">
              <a:rPr lang="en-US" smtClean="0"/>
              <a:t>42</a:t>
            </a:fld>
            <a:endParaRPr lang="en-US"/>
          </a:p>
        </p:txBody>
      </p:sp>
      <p:sp>
        <p:nvSpPr>
          <p:cNvPr id="8" name="Textfeld 7"/>
          <p:cNvSpPr txBox="1"/>
          <p:nvPr/>
        </p:nvSpPr>
        <p:spPr>
          <a:xfrm>
            <a:off x="457200" y="5181600"/>
            <a:ext cx="5867400" cy="1200329"/>
          </a:xfrm>
          <a:prstGeom prst="rect">
            <a:avLst/>
          </a:prstGeom>
          <a:noFill/>
        </p:spPr>
        <p:txBody>
          <a:bodyPr wrap="square" rtlCol="0">
            <a:spAutoFit/>
          </a:bodyPr>
          <a:lstStyle/>
          <a:p>
            <a:r>
              <a:rPr lang="en-US" dirty="0"/>
              <a:t> </a:t>
            </a:r>
          </a:p>
          <a:p>
            <a:r>
              <a:rPr lang="en-US" dirty="0" err="1">
                <a:latin typeface="Calibri" panose="020F0502020204030204" pitchFamily="34" charset="0"/>
              </a:rPr>
              <a:t>OOF</a:t>
            </a:r>
            <a:r>
              <a:rPr lang="de-DE" dirty="0">
                <a:latin typeface="Calibri" panose="020F0502020204030204" pitchFamily="34" charset="0"/>
              </a:rPr>
              <a:t>:	3 4 5 2 6 7 1 8</a:t>
            </a:r>
            <a:endParaRPr lang="en-US" dirty="0">
              <a:latin typeface="Calibri" panose="020F0502020204030204" pitchFamily="34" charset="0"/>
            </a:endParaRPr>
          </a:p>
          <a:p>
            <a:r>
              <a:rPr lang="de-DE" dirty="0">
                <a:latin typeface="Calibri" panose="020F0502020204030204" pitchFamily="34" charset="0"/>
              </a:rPr>
              <a:t>	3 5 4 2 6 7 1 8</a:t>
            </a:r>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2692928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MM “</a:t>
            </a:r>
            <a:r>
              <a:rPr lang="en-US" dirty="0" err="1"/>
              <a:t>Calc</a:t>
            </a:r>
            <a:r>
              <a:rPr lang="en-US" dirty="0"/>
              <a:t>”</a:t>
            </a:r>
            <a:br>
              <a:rPr lang="en-US" dirty="0"/>
            </a:br>
            <a:r>
              <a:rPr lang="en-US" dirty="0"/>
              <a:t>Note: No adjustment; take pad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8229600" cy="4626891"/>
          </a:xfrm>
        </p:spPr>
      </p:pic>
      <p:sp>
        <p:nvSpPr>
          <p:cNvPr id="5" name="Slide Number Placeholder 4"/>
          <p:cNvSpPr>
            <a:spLocks noGrp="1"/>
          </p:cNvSpPr>
          <p:nvPr>
            <p:ph type="sldNum" sz="quarter" idx="12"/>
          </p:nvPr>
        </p:nvSpPr>
        <p:spPr/>
        <p:txBody>
          <a:bodyPr/>
          <a:lstStyle/>
          <a:p>
            <a:fld id="{CC7EC60C-D76A-46DB-B396-A2F561C94196}" type="slidenum">
              <a:rPr lang="en-US" smtClean="0"/>
              <a:t>43</a:t>
            </a:fld>
            <a:endParaRPr lang="en-US"/>
          </a:p>
        </p:txBody>
      </p:sp>
    </p:spTree>
    <p:extLst>
      <p:ext uri="{BB962C8B-B14F-4D97-AF65-F5344CB8AC3E}">
        <p14:creationId xmlns:p14="http://schemas.microsoft.com/office/powerpoint/2010/main" val="581320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More Practice </a:t>
            </a:r>
            <a:r>
              <a:rPr lang="de-DE" dirty="0" err="1"/>
              <a:t>Examples</a:t>
            </a:r>
            <a:endParaRPr lang="en-US" dirty="0"/>
          </a:p>
        </p:txBody>
      </p:sp>
      <p:sp>
        <p:nvSpPr>
          <p:cNvPr id="4" name="Foliennummernplatzhalter 3"/>
          <p:cNvSpPr>
            <a:spLocks noGrp="1"/>
          </p:cNvSpPr>
          <p:nvPr>
            <p:ph type="sldNum" sz="quarter" idx="12"/>
          </p:nvPr>
        </p:nvSpPr>
        <p:spPr/>
        <p:txBody>
          <a:bodyPr/>
          <a:lstStyle/>
          <a:p>
            <a:fld id="{CC7EC60C-D76A-46DB-B396-A2F561C94196}" type="slidenum">
              <a:rPr lang="en-US" smtClean="0"/>
              <a:t>44</a:t>
            </a:fld>
            <a:endParaRPr lang="en-US"/>
          </a:p>
        </p:txBody>
      </p:sp>
      <p:sp>
        <p:nvSpPr>
          <p:cNvPr id="3" name="Inhaltsplatzhalter 2"/>
          <p:cNvSpPr>
            <a:spLocks noGrp="1"/>
          </p:cNvSpPr>
          <p:nvPr>
            <p:ph idx="1"/>
          </p:nvPr>
        </p:nvSpPr>
        <p:spPr/>
        <p:txBody>
          <a:bodyPr/>
          <a:lstStyle/>
          <a:p>
            <a:r>
              <a:rPr lang="de-DE" dirty="0" err="1"/>
              <a:t>Example</a:t>
            </a:r>
            <a:r>
              <a:rPr lang="de-DE" dirty="0"/>
              <a:t> 1, pad </a:t>
            </a:r>
            <a:r>
              <a:rPr lang="de-DE" dirty="0" err="1"/>
              <a:t>failed</a:t>
            </a:r>
            <a:r>
              <a:rPr lang="de-DE" dirty="0"/>
              <a:t> in Lanes 3 and 7</a:t>
            </a:r>
          </a:p>
          <a:p>
            <a:endParaRPr lang="en-US" dirty="0"/>
          </a:p>
        </p:txBody>
      </p:sp>
      <p:graphicFrame>
        <p:nvGraphicFramePr>
          <p:cNvPr id="6" name="Tabelle 5"/>
          <p:cNvGraphicFramePr>
            <a:graphicFrameLocks noGrp="1"/>
          </p:cNvGraphicFramePr>
          <p:nvPr>
            <p:extLst>
              <p:ext uri="{D42A27DB-BD31-4B8C-83A1-F6EECF244321}">
                <p14:modId xmlns:p14="http://schemas.microsoft.com/office/powerpoint/2010/main" val="2096393894"/>
              </p:ext>
            </p:extLst>
          </p:nvPr>
        </p:nvGraphicFramePr>
        <p:xfrm>
          <a:off x="838200" y="2209800"/>
          <a:ext cx="6394769" cy="3423920"/>
        </p:xfrm>
        <a:graphic>
          <a:graphicData uri="http://schemas.openxmlformats.org/drawingml/2006/table">
            <a:tbl>
              <a:tblPr firstRow="1" bandRow="1">
                <a:tableStyleId>{5C22544A-7EE6-4342-B048-85BDC9FD1C3A}</a:tableStyleId>
              </a:tblPr>
              <a:tblGrid>
                <a:gridCol w="516255">
                  <a:extLst>
                    <a:ext uri="{9D8B030D-6E8A-4147-A177-3AD203B41FA5}">
                      <a16:colId xmlns:a16="http://schemas.microsoft.com/office/drawing/2014/main" val="20000"/>
                    </a:ext>
                  </a:extLst>
                </a:gridCol>
                <a:gridCol w="626745">
                  <a:extLst>
                    <a:ext uri="{9D8B030D-6E8A-4147-A177-3AD203B41FA5}">
                      <a16:colId xmlns:a16="http://schemas.microsoft.com/office/drawing/2014/main" val="20001"/>
                    </a:ext>
                  </a:extLst>
                </a:gridCol>
                <a:gridCol w="765429">
                  <a:extLst>
                    <a:ext uri="{9D8B030D-6E8A-4147-A177-3AD203B41FA5}">
                      <a16:colId xmlns:a16="http://schemas.microsoft.com/office/drawing/2014/main" val="20002"/>
                    </a:ext>
                  </a:extLst>
                </a:gridCol>
                <a:gridCol w="765429">
                  <a:extLst>
                    <a:ext uri="{9D8B030D-6E8A-4147-A177-3AD203B41FA5}">
                      <a16:colId xmlns:a16="http://schemas.microsoft.com/office/drawing/2014/main" val="20003"/>
                    </a:ext>
                  </a:extLst>
                </a:gridCol>
                <a:gridCol w="702945">
                  <a:extLst>
                    <a:ext uri="{9D8B030D-6E8A-4147-A177-3AD203B41FA5}">
                      <a16:colId xmlns:a16="http://schemas.microsoft.com/office/drawing/2014/main" val="20004"/>
                    </a:ext>
                  </a:extLst>
                </a:gridCol>
                <a:gridCol w="732727">
                  <a:extLst>
                    <a:ext uri="{9D8B030D-6E8A-4147-A177-3AD203B41FA5}">
                      <a16:colId xmlns:a16="http://schemas.microsoft.com/office/drawing/2014/main" val="20005"/>
                    </a:ext>
                  </a:extLst>
                </a:gridCol>
                <a:gridCol w="693992">
                  <a:extLst>
                    <a:ext uri="{9D8B030D-6E8A-4147-A177-3AD203B41FA5}">
                      <a16:colId xmlns:a16="http://schemas.microsoft.com/office/drawing/2014/main" val="20006"/>
                    </a:ext>
                  </a:extLst>
                </a:gridCol>
                <a:gridCol w="693992">
                  <a:extLst>
                    <a:ext uri="{9D8B030D-6E8A-4147-A177-3AD203B41FA5}">
                      <a16:colId xmlns:a16="http://schemas.microsoft.com/office/drawing/2014/main" val="20007"/>
                    </a:ext>
                  </a:extLst>
                </a:gridCol>
                <a:gridCol w="897255">
                  <a:extLst>
                    <a:ext uri="{9D8B030D-6E8A-4147-A177-3AD203B41FA5}">
                      <a16:colId xmlns:a16="http://schemas.microsoft.com/office/drawing/2014/main" val="20008"/>
                    </a:ext>
                  </a:extLst>
                </a:gridCol>
              </a:tblGrid>
              <a:tr h="370840">
                <a:tc>
                  <a:txBody>
                    <a:bodyPr/>
                    <a:lstStyle/>
                    <a:p>
                      <a:r>
                        <a:rPr lang="de-DE" sz="1200" dirty="0">
                          <a:latin typeface="Calibri" panose="020F0502020204030204" pitchFamily="34" charset="0"/>
                        </a:rPr>
                        <a:t>Lane</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Pad</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Button</a:t>
                      </a:r>
                      <a:r>
                        <a:rPr lang="de-DE" sz="1200" baseline="0" dirty="0">
                          <a:latin typeface="Calibri" panose="020F0502020204030204" pitchFamily="34" charset="0"/>
                        </a:rPr>
                        <a:t> </a:t>
                      </a:r>
                      <a:r>
                        <a:rPr lang="de-DE" sz="1200" dirty="0">
                          <a:latin typeface="Calibri" panose="020F0502020204030204" pitchFamily="34" charset="0"/>
                        </a:rPr>
                        <a:t>1</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Button 2</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Watch</a:t>
                      </a:r>
                      <a:r>
                        <a:rPr lang="de-DE" sz="1200" baseline="0" dirty="0">
                          <a:latin typeface="Calibri" panose="020F0502020204030204" pitchFamily="34" charset="0"/>
                        </a:rPr>
                        <a:t> 1</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Watch 2</a:t>
                      </a:r>
                      <a:endParaRPr lang="en-US" sz="1200" dirty="0">
                        <a:latin typeface="Calibri" panose="020F0502020204030204" pitchFamily="34" charset="0"/>
                      </a:endParaRPr>
                    </a:p>
                  </a:txBody>
                  <a:tcPr/>
                </a:tc>
                <a:tc>
                  <a:txBody>
                    <a:bodyPr/>
                    <a:lstStyle/>
                    <a:p>
                      <a:r>
                        <a:rPr lang="de-DE" sz="1200" dirty="0" err="1">
                          <a:latin typeface="Calibri" panose="020F0502020204030204" pitchFamily="34" charset="0"/>
                        </a:rPr>
                        <a:t>Judge</a:t>
                      </a:r>
                      <a:r>
                        <a:rPr lang="de-DE" sz="1200" baseline="0" dirty="0">
                          <a:latin typeface="Calibri" panose="020F0502020204030204" pitchFamily="34" charset="0"/>
                        </a:rPr>
                        <a:t> 1</a:t>
                      </a:r>
                      <a:endParaRPr lang="en-US" sz="1200" dirty="0">
                        <a:latin typeface="Calibri" panose="020F0502020204030204" pitchFamily="34" charset="0"/>
                      </a:endParaRPr>
                    </a:p>
                  </a:txBody>
                  <a:tcPr/>
                </a:tc>
                <a:tc>
                  <a:txBody>
                    <a:bodyPr/>
                    <a:lstStyle/>
                    <a:p>
                      <a:r>
                        <a:rPr lang="de-DE" sz="1200" dirty="0" err="1">
                          <a:latin typeface="Calibri" panose="020F0502020204030204" pitchFamily="34" charset="0"/>
                        </a:rPr>
                        <a:t>Judge</a:t>
                      </a:r>
                      <a:r>
                        <a:rPr lang="de-DE" sz="1200" baseline="0" dirty="0">
                          <a:latin typeface="Calibri" panose="020F0502020204030204" pitchFamily="34" charset="0"/>
                        </a:rPr>
                        <a:t> 2</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Official Time</a:t>
                      </a:r>
                      <a:endParaRPr lang="en-US" sz="1200"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r>
                        <a:rPr lang="de-DE" sz="1400" dirty="0">
                          <a:latin typeface="Calibri" panose="020F0502020204030204" pitchFamily="34" charset="0"/>
                        </a:rPr>
                        <a:t>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53.75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53.81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53.77</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53.68</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53.62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de-DE" sz="1400" dirty="0">
                          <a:latin typeface="Calibri" panose="020F0502020204030204" pitchFamily="34" charset="0"/>
                        </a:rPr>
                        <a:t>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54.19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54.25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54.21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54.15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54.09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8</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8</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de-DE" sz="1400" dirty="0">
                          <a:latin typeface="Calibri" panose="020F0502020204030204" pitchFamily="34" charset="0"/>
                        </a:rPr>
                        <a:t>3</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NT</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53.44</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53.54</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53.45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53.41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4</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4</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r>
                        <a:rPr lang="de-DE" sz="1400" dirty="0">
                          <a:latin typeface="Calibri" panose="020F0502020204030204" pitchFamily="34" charset="0"/>
                        </a:rPr>
                        <a:t>4</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53.35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53.39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53.41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53.28</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53.28</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3</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3</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r>
                        <a:rPr lang="de-DE" sz="1400" dirty="0">
                          <a:latin typeface="Calibri" panose="020F0502020204030204" pitchFamily="34" charset="0"/>
                        </a:rPr>
                        <a:t>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52.92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52.99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53.03</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52.85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52.88</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2</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r>
                        <a:rPr lang="de-DE" sz="1400" dirty="0">
                          <a:latin typeface="Calibri" panose="020F0502020204030204" pitchFamily="34" charset="0"/>
                        </a:rPr>
                        <a:t>6</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52.95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53.01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53.05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52.87</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52.91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1</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6"/>
                  </a:ext>
                </a:extLst>
              </a:tr>
              <a:tr h="370840">
                <a:tc>
                  <a:txBody>
                    <a:bodyPr/>
                    <a:lstStyle/>
                    <a:p>
                      <a:r>
                        <a:rPr lang="de-DE" sz="1400" dirty="0">
                          <a:latin typeface="Calibri" panose="020F0502020204030204" pitchFamily="34" charset="0"/>
                        </a:rPr>
                        <a:t>7</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NT</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54.07</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54.17</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53.91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53.99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6</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6</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7"/>
                  </a:ext>
                </a:extLst>
              </a:tr>
              <a:tr h="370840">
                <a:tc>
                  <a:txBody>
                    <a:bodyPr/>
                    <a:lstStyle/>
                    <a:p>
                      <a:r>
                        <a:rPr lang="de-DE" sz="1400" dirty="0">
                          <a:latin typeface="Calibri" panose="020F0502020204030204" pitchFamily="34" charset="0"/>
                        </a:rPr>
                        <a:t>8</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54.12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54.17</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54.21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54.04</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54.10</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7</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7</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05335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More Practice </a:t>
            </a:r>
            <a:r>
              <a:rPr lang="de-DE" dirty="0" err="1"/>
              <a:t>Examples</a:t>
            </a:r>
            <a:endParaRPr lang="en-US" dirty="0"/>
          </a:p>
        </p:txBody>
      </p:sp>
      <p:sp>
        <p:nvSpPr>
          <p:cNvPr id="4" name="Foliennummernplatzhalter 3"/>
          <p:cNvSpPr>
            <a:spLocks noGrp="1"/>
          </p:cNvSpPr>
          <p:nvPr>
            <p:ph type="sldNum" sz="quarter" idx="12"/>
          </p:nvPr>
        </p:nvSpPr>
        <p:spPr/>
        <p:txBody>
          <a:bodyPr/>
          <a:lstStyle/>
          <a:p>
            <a:fld id="{CC7EC60C-D76A-46DB-B396-A2F561C94196}" type="slidenum">
              <a:rPr lang="en-US" smtClean="0"/>
              <a:t>45</a:t>
            </a:fld>
            <a:endParaRPr lang="en-US"/>
          </a:p>
        </p:txBody>
      </p:sp>
      <p:sp>
        <p:nvSpPr>
          <p:cNvPr id="3" name="Inhaltsplatzhalter 2"/>
          <p:cNvSpPr>
            <a:spLocks noGrp="1"/>
          </p:cNvSpPr>
          <p:nvPr>
            <p:ph idx="1"/>
          </p:nvPr>
        </p:nvSpPr>
        <p:spPr/>
        <p:txBody>
          <a:bodyPr/>
          <a:lstStyle/>
          <a:p>
            <a:r>
              <a:rPr lang="de-DE" sz="1800" dirty="0" err="1"/>
              <a:t>Example</a:t>
            </a:r>
            <a:r>
              <a:rPr lang="de-DE" sz="1800" dirty="0"/>
              <a:t> 2, </a:t>
            </a:r>
            <a:r>
              <a:rPr lang="de-DE" sz="1800" dirty="0" err="1"/>
              <a:t>here</a:t>
            </a:r>
            <a:r>
              <a:rPr lang="de-DE" sz="1800" dirty="0"/>
              <a:t> </a:t>
            </a:r>
            <a:r>
              <a:rPr lang="de-DE" sz="1800" dirty="0" err="1"/>
              <a:t>the</a:t>
            </a:r>
            <a:r>
              <a:rPr lang="de-DE" sz="1800" dirty="0"/>
              <a:t> pad and </a:t>
            </a:r>
            <a:r>
              <a:rPr lang="de-DE" sz="1800" dirty="0" err="1"/>
              <a:t>button</a:t>
            </a:r>
            <a:r>
              <a:rPr lang="de-DE" sz="1800" dirty="0"/>
              <a:t> </a:t>
            </a:r>
            <a:r>
              <a:rPr lang="de-DE" sz="1800" dirty="0" err="1"/>
              <a:t>failed</a:t>
            </a:r>
            <a:r>
              <a:rPr lang="de-DE" sz="1800" dirty="0"/>
              <a:t> in Lane 7, in Lane 2 </a:t>
            </a:r>
            <a:r>
              <a:rPr lang="de-DE" sz="1800" dirty="0" err="1"/>
              <a:t>there</a:t>
            </a:r>
            <a:r>
              <a:rPr lang="de-DE" sz="1800" dirty="0"/>
              <a:t> </a:t>
            </a:r>
            <a:r>
              <a:rPr lang="de-DE" sz="1800" dirty="0" err="1"/>
              <a:t>is</a:t>
            </a:r>
            <a:r>
              <a:rPr lang="de-DE" sz="1800" dirty="0"/>
              <a:t> a </a:t>
            </a:r>
            <a:r>
              <a:rPr lang="de-DE" sz="1800" dirty="0" err="1"/>
              <a:t>difference</a:t>
            </a:r>
            <a:r>
              <a:rPr lang="de-DE" sz="1800" dirty="0"/>
              <a:t> </a:t>
            </a:r>
            <a:r>
              <a:rPr lang="de-DE" sz="1800" dirty="0" err="1"/>
              <a:t>between</a:t>
            </a:r>
            <a:r>
              <a:rPr lang="de-DE" sz="1800" dirty="0"/>
              <a:t> pad and </a:t>
            </a:r>
            <a:r>
              <a:rPr lang="de-DE" sz="1800" dirty="0" err="1"/>
              <a:t>button</a:t>
            </a:r>
            <a:endParaRPr lang="de-DE" sz="1800" dirty="0"/>
          </a:p>
          <a:p>
            <a:endParaRPr lang="en-US" dirty="0"/>
          </a:p>
        </p:txBody>
      </p:sp>
      <p:graphicFrame>
        <p:nvGraphicFramePr>
          <p:cNvPr id="6" name="Tabelle 5"/>
          <p:cNvGraphicFramePr>
            <a:graphicFrameLocks noGrp="1"/>
          </p:cNvGraphicFramePr>
          <p:nvPr>
            <p:extLst>
              <p:ext uri="{D42A27DB-BD31-4B8C-83A1-F6EECF244321}">
                <p14:modId xmlns:p14="http://schemas.microsoft.com/office/powerpoint/2010/main" val="3473890617"/>
              </p:ext>
            </p:extLst>
          </p:nvPr>
        </p:nvGraphicFramePr>
        <p:xfrm>
          <a:off x="838200" y="2514600"/>
          <a:ext cx="6394769" cy="3423920"/>
        </p:xfrm>
        <a:graphic>
          <a:graphicData uri="http://schemas.openxmlformats.org/drawingml/2006/table">
            <a:tbl>
              <a:tblPr firstRow="1" bandRow="1">
                <a:tableStyleId>{5C22544A-7EE6-4342-B048-85BDC9FD1C3A}</a:tableStyleId>
              </a:tblPr>
              <a:tblGrid>
                <a:gridCol w="516255">
                  <a:extLst>
                    <a:ext uri="{9D8B030D-6E8A-4147-A177-3AD203B41FA5}">
                      <a16:colId xmlns:a16="http://schemas.microsoft.com/office/drawing/2014/main" val="20000"/>
                    </a:ext>
                  </a:extLst>
                </a:gridCol>
                <a:gridCol w="626745">
                  <a:extLst>
                    <a:ext uri="{9D8B030D-6E8A-4147-A177-3AD203B41FA5}">
                      <a16:colId xmlns:a16="http://schemas.microsoft.com/office/drawing/2014/main" val="20001"/>
                    </a:ext>
                  </a:extLst>
                </a:gridCol>
                <a:gridCol w="765429">
                  <a:extLst>
                    <a:ext uri="{9D8B030D-6E8A-4147-A177-3AD203B41FA5}">
                      <a16:colId xmlns:a16="http://schemas.microsoft.com/office/drawing/2014/main" val="20002"/>
                    </a:ext>
                  </a:extLst>
                </a:gridCol>
                <a:gridCol w="765429">
                  <a:extLst>
                    <a:ext uri="{9D8B030D-6E8A-4147-A177-3AD203B41FA5}">
                      <a16:colId xmlns:a16="http://schemas.microsoft.com/office/drawing/2014/main" val="20003"/>
                    </a:ext>
                  </a:extLst>
                </a:gridCol>
                <a:gridCol w="702945">
                  <a:extLst>
                    <a:ext uri="{9D8B030D-6E8A-4147-A177-3AD203B41FA5}">
                      <a16:colId xmlns:a16="http://schemas.microsoft.com/office/drawing/2014/main" val="20004"/>
                    </a:ext>
                  </a:extLst>
                </a:gridCol>
                <a:gridCol w="732727">
                  <a:extLst>
                    <a:ext uri="{9D8B030D-6E8A-4147-A177-3AD203B41FA5}">
                      <a16:colId xmlns:a16="http://schemas.microsoft.com/office/drawing/2014/main" val="20005"/>
                    </a:ext>
                  </a:extLst>
                </a:gridCol>
                <a:gridCol w="693992">
                  <a:extLst>
                    <a:ext uri="{9D8B030D-6E8A-4147-A177-3AD203B41FA5}">
                      <a16:colId xmlns:a16="http://schemas.microsoft.com/office/drawing/2014/main" val="20006"/>
                    </a:ext>
                  </a:extLst>
                </a:gridCol>
                <a:gridCol w="693992">
                  <a:extLst>
                    <a:ext uri="{9D8B030D-6E8A-4147-A177-3AD203B41FA5}">
                      <a16:colId xmlns:a16="http://schemas.microsoft.com/office/drawing/2014/main" val="20007"/>
                    </a:ext>
                  </a:extLst>
                </a:gridCol>
                <a:gridCol w="897255">
                  <a:extLst>
                    <a:ext uri="{9D8B030D-6E8A-4147-A177-3AD203B41FA5}">
                      <a16:colId xmlns:a16="http://schemas.microsoft.com/office/drawing/2014/main" val="20008"/>
                    </a:ext>
                  </a:extLst>
                </a:gridCol>
              </a:tblGrid>
              <a:tr h="152400">
                <a:tc>
                  <a:txBody>
                    <a:bodyPr/>
                    <a:lstStyle/>
                    <a:p>
                      <a:r>
                        <a:rPr lang="de-DE" sz="1200" dirty="0">
                          <a:latin typeface="Calibri" panose="020F0502020204030204" pitchFamily="34" charset="0"/>
                        </a:rPr>
                        <a:t>Lane</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Pad</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Button</a:t>
                      </a:r>
                      <a:r>
                        <a:rPr lang="de-DE" sz="1200" baseline="0" dirty="0">
                          <a:latin typeface="Calibri" panose="020F0502020204030204" pitchFamily="34" charset="0"/>
                        </a:rPr>
                        <a:t> </a:t>
                      </a:r>
                      <a:r>
                        <a:rPr lang="de-DE" sz="1200" dirty="0">
                          <a:latin typeface="Calibri" panose="020F0502020204030204" pitchFamily="34" charset="0"/>
                        </a:rPr>
                        <a:t>1</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Button 2</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Watch</a:t>
                      </a:r>
                      <a:r>
                        <a:rPr lang="de-DE" sz="1200" baseline="0" dirty="0">
                          <a:latin typeface="Calibri" panose="020F0502020204030204" pitchFamily="34" charset="0"/>
                        </a:rPr>
                        <a:t> 1</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Watch 2</a:t>
                      </a:r>
                      <a:endParaRPr lang="en-US" sz="1200" dirty="0">
                        <a:latin typeface="Calibri" panose="020F0502020204030204" pitchFamily="34" charset="0"/>
                      </a:endParaRPr>
                    </a:p>
                  </a:txBody>
                  <a:tcPr/>
                </a:tc>
                <a:tc>
                  <a:txBody>
                    <a:bodyPr/>
                    <a:lstStyle/>
                    <a:p>
                      <a:r>
                        <a:rPr lang="de-DE" sz="1200" dirty="0" err="1">
                          <a:latin typeface="Calibri" panose="020F0502020204030204" pitchFamily="34" charset="0"/>
                        </a:rPr>
                        <a:t>Judge</a:t>
                      </a:r>
                      <a:r>
                        <a:rPr lang="de-DE" sz="1200" baseline="0" dirty="0">
                          <a:latin typeface="Calibri" panose="020F0502020204030204" pitchFamily="34" charset="0"/>
                        </a:rPr>
                        <a:t> 1</a:t>
                      </a:r>
                      <a:endParaRPr lang="en-US" sz="1200" dirty="0">
                        <a:latin typeface="Calibri" panose="020F0502020204030204" pitchFamily="34" charset="0"/>
                      </a:endParaRPr>
                    </a:p>
                  </a:txBody>
                  <a:tcPr/>
                </a:tc>
                <a:tc>
                  <a:txBody>
                    <a:bodyPr/>
                    <a:lstStyle/>
                    <a:p>
                      <a:r>
                        <a:rPr lang="de-DE" sz="1200" dirty="0" err="1">
                          <a:latin typeface="Calibri" panose="020F0502020204030204" pitchFamily="34" charset="0"/>
                        </a:rPr>
                        <a:t>Judge</a:t>
                      </a:r>
                      <a:r>
                        <a:rPr lang="de-DE" sz="1200" baseline="0" dirty="0">
                          <a:latin typeface="Calibri" panose="020F0502020204030204" pitchFamily="34" charset="0"/>
                        </a:rPr>
                        <a:t> 2</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Official Time</a:t>
                      </a:r>
                      <a:endParaRPr lang="en-US" sz="1200"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r>
                        <a:rPr lang="de-DE" sz="1400" dirty="0">
                          <a:latin typeface="Calibri" panose="020F0502020204030204" pitchFamily="34" charset="0"/>
                        </a:rPr>
                        <a:t>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53.71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53.81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53.85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53.56</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53.49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4</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de-DE" sz="1400" dirty="0">
                          <a:latin typeface="Calibri" panose="020F0502020204030204" pitchFamily="34" charset="0"/>
                        </a:rPr>
                        <a:t>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54.19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54.51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54.58</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54.12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54.02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8</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7</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de-DE" sz="1400" dirty="0">
                          <a:latin typeface="Calibri" panose="020F0502020204030204" pitchFamily="34" charset="0"/>
                        </a:rPr>
                        <a:t>3</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53.46</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53.48</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53.51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53.39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53.09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3</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4</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r>
                        <a:rPr lang="de-DE" sz="1400" dirty="0">
                          <a:latin typeface="Calibri" panose="020F0502020204030204" pitchFamily="34" charset="0"/>
                        </a:rPr>
                        <a:t>4</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53.71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53.39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53.44</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53.18</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53.21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3</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r>
                        <a:rPr lang="de-DE" sz="1400" dirty="0">
                          <a:latin typeface="Calibri" panose="020F0502020204030204" pitchFamily="34" charset="0"/>
                        </a:rPr>
                        <a:t>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52.92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52.99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53.05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52.76</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52.66</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2</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r>
                        <a:rPr lang="de-DE" sz="1400" dirty="0">
                          <a:latin typeface="Calibri" panose="020F0502020204030204" pitchFamily="34" charset="0"/>
                        </a:rPr>
                        <a:t>6</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52.95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53.01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53.09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52.85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52.79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1</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6"/>
                  </a:ext>
                </a:extLst>
              </a:tr>
              <a:tr h="370840">
                <a:tc>
                  <a:txBody>
                    <a:bodyPr/>
                    <a:lstStyle/>
                    <a:p>
                      <a:r>
                        <a:rPr lang="de-DE" sz="1400" dirty="0">
                          <a:latin typeface="Calibri" panose="020F0502020204030204" pitchFamily="34" charset="0"/>
                        </a:rPr>
                        <a:t>7</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NT</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NT</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NT</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53.75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53.20</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6</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6</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7"/>
                  </a:ext>
                </a:extLst>
              </a:tr>
              <a:tr h="370840">
                <a:tc>
                  <a:txBody>
                    <a:bodyPr/>
                    <a:lstStyle/>
                    <a:p>
                      <a:r>
                        <a:rPr lang="de-DE" sz="1400" dirty="0">
                          <a:latin typeface="Calibri" panose="020F0502020204030204" pitchFamily="34" charset="0"/>
                        </a:rPr>
                        <a:t>8</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54.12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54.24</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54.21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53.94</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53.74</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7</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8</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92247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More Practice </a:t>
            </a:r>
            <a:r>
              <a:rPr lang="de-DE" dirty="0" err="1"/>
              <a:t>Examples</a:t>
            </a:r>
            <a:endParaRPr lang="en-US" dirty="0"/>
          </a:p>
        </p:txBody>
      </p:sp>
      <p:sp>
        <p:nvSpPr>
          <p:cNvPr id="4" name="Foliennummernplatzhalter 3"/>
          <p:cNvSpPr>
            <a:spLocks noGrp="1"/>
          </p:cNvSpPr>
          <p:nvPr>
            <p:ph type="sldNum" sz="quarter" idx="12"/>
          </p:nvPr>
        </p:nvSpPr>
        <p:spPr/>
        <p:txBody>
          <a:bodyPr/>
          <a:lstStyle/>
          <a:p>
            <a:fld id="{CC7EC60C-D76A-46DB-B396-A2F561C94196}" type="slidenum">
              <a:rPr lang="en-US" smtClean="0"/>
              <a:t>46</a:t>
            </a:fld>
            <a:endParaRPr lang="en-US"/>
          </a:p>
        </p:txBody>
      </p:sp>
      <p:sp>
        <p:nvSpPr>
          <p:cNvPr id="3" name="Inhaltsplatzhalter 2"/>
          <p:cNvSpPr>
            <a:spLocks noGrp="1"/>
          </p:cNvSpPr>
          <p:nvPr>
            <p:ph idx="1"/>
          </p:nvPr>
        </p:nvSpPr>
        <p:spPr/>
        <p:txBody>
          <a:bodyPr/>
          <a:lstStyle/>
          <a:p>
            <a:r>
              <a:rPr lang="de-DE" sz="1800" dirty="0" err="1"/>
              <a:t>Example</a:t>
            </a:r>
            <a:r>
              <a:rPr lang="de-DE" sz="1800" dirty="0"/>
              <a:t> 3, </a:t>
            </a:r>
            <a:r>
              <a:rPr lang="de-DE" sz="1800" dirty="0" err="1"/>
              <a:t>here</a:t>
            </a:r>
            <a:r>
              <a:rPr lang="de-DE" sz="1800" dirty="0"/>
              <a:t> </a:t>
            </a:r>
            <a:r>
              <a:rPr lang="de-DE" sz="1800" dirty="0" err="1"/>
              <a:t>is</a:t>
            </a:r>
            <a:r>
              <a:rPr lang="de-DE" sz="1800" dirty="0"/>
              <a:t> a </a:t>
            </a:r>
            <a:r>
              <a:rPr lang="de-DE" sz="1800" dirty="0" err="1"/>
              <a:t>significant</a:t>
            </a:r>
            <a:r>
              <a:rPr lang="de-DE" sz="1800" dirty="0"/>
              <a:t> </a:t>
            </a:r>
            <a:r>
              <a:rPr lang="de-DE" sz="1800" dirty="0" err="1"/>
              <a:t>difference</a:t>
            </a:r>
            <a:r>
              <a:rPr lang="de-DE" sz="1800" dirty="0"/>
              <a:t> </a:t>
            </a:r>
            <a:r>
              <a:rPr lang="de-DE" sz="1800" dirty="0" err="1"/>
              <a:t>between</a:t>
            </a:r>
            <a:r>
              <a:rPr lang="de-DE" sz="1800" dirty="0"/>
              <a:t> </a:t>
            </a:r>
            <a:r>
              <a:rPr lang="de-DE" sz="1800" dirty="0" err="1"/>
              <a:t>the</a:t>
            </a:r>
            <a:r>
              <a:rPr lang="de-DE" sz="1800" dirty="0"/>
              <a:t> pad and </a:t>
            </a:r>
            <a:r>
              <a:rPr lang="de-DE" sz="1800" dirty="0" err="1"/>
              <a:t>button</a:t>
            </a:r>
            <a:r>
              <a:rPr lang="de-DE" sz="1800" dirty="0"/>
              <a:t> </a:t>
            </a:r>
            <a:r>
              <a:rPr lang="de-DE" sz="1800" dirty="0" err="1"/>
              <a:t>times</a:t>
            </a:r>
            <a:r>
              <a:rPr lang="de-DE" sz="1800" dirty="0"/>
              <a:t> in Lane 6 and </a:t>
            </a:r>
            <a:r>
              <a:rPr lang="de-DE" sz="1800" dirty="0" err="1"/>
              <a:t>the</a:t>
            </a:r>
            <a:r>
              <a:rPr lang="de-DE" sz="1800" dirty="0"/>
              <a:t> </a:t>
            </a:r>
            <a:r>
              <a:rPr lang="de-DE" sz="1800" dirty="0" err="1"/>
              <a:t>lane</a:t>
            </a:r>
            <a:r>
              <a:rPr lang="de-DE" sz="1800" dirty="0"/>
              <a:t> </a:t>
            </a:r>
            <a:r>
              <a:rPr lang="de-DE" sz="1800" dirty="0" err="1"/>
              <a:t>timer</a:t>
            </a:r>
            <a:r>
              <a:rPr lang="de-DE" sz="1800" dirty="0"/>
              <a:t> </a:t>
            </a:r>
            <a:r>
              <a:rPr lang="de-DE" sz="1800" dirty="0" err="1"/>
              <a:t>reported</a:t>
            </a:r>
            <a:r>
              <a:rPr lang="de-DE" sz="1800" dirty="0"/>
              <a:t> a </a:t>
            </a:r>
            <a:r>
              <a:rPr lang="de-DE" sz="1800" dirty="0" err="1"/>
              <a:t>late</a:t>
            </a:r>
            <a:r>
              <a:rPr lang="de-DE" sz="1800" dirty="0"/>
              <a:t> </a:t>
            </a:r>
            <a:r>
              <a:rPr lang="de-DE" sz="1800" dirty="0" err="1"/>
              <a:t>touch</a:t>
            </a:r>
            <a:r>
              <a:rPr lang="de-DE" sz="1800" dirty="0"/>
              <a:t> in Lane 3, and </a:t>
            </a:r>
            <a:r>
              <a:rPr lang="de-DE" sz="1800" dirty="0" err="1"/>
              <a:t>there</a:t>
            </a:r>
            <a:r>
              <a:rPr lang="de-DE" sz="1800" dirty="0"/>
              <a:t> </a:t>
            </a:r>
            <a:r>
              <a:rPr lang="de-DE" sz="1800" dirty="0" err="1"/>
              <a:t>is</a:t>
            </a:r>
            <a:r>
              <a:rPr lang="de-DE" sz="1800" dirty="0"/>
              <a:t> a </a:t>
            </a:r>
            <a:r>
              <a:rPr lang="de-DE" sz="1800" dirty="0" err="1"/>
              <a:t>significant</a:t>
            </a:r>
            <a:r>
              <a:rPr lang="de-DE" sz="1800" dirty="0"/>
              <a:t> time </a:t>
            </a:r>
            <a:r>
              <a:rPr lang="de-DE" sz="1800" dirty="0" err="1"/>
              <a:t>difference</a:t>
            </a:r>
            <a:r>
              <a:rPr lang="de-DE" sz="1800" dirty="0"/>
              <a:t> </a:t>
            </a:r>
            <a:r>
              <a:rPr lang="de-DE" sz="1800" dirty="0" err="1"/>
              <a:t>between</a:t>
            </a:r>
            <a:r>
              <a:rPr lang="de-DE" sz="1800" dirty="0"/>
              <a:t> pad and </a:t>
            </a:r>
            <a:r>
              <a:rPr lang="de-DE" sz="1800" dirty="0" err="1"/>
              <a:t>watches</a:t>
            </a:r>
            <a:endParaRPr lang="de-DE" sz="1800" dirty="0"/>
          </a:p>
          <a:p>
            <a:endParaRPr lang="en-US" dirty="0"/>
          </a:p>
        </p:txBody>
      </p:sp>
      <p:graphicFrame>
        <p:nvGraphicFramePr>
          <p:cNvPr id="6" name="Tabelle 5"/>
          <p:cNvGraphicFramePr>
            <a:graphicFrameLocks noGrp="1"/>
          </p:cNvGraphicFramePr>
          <p:nvPr>
            <p:extLst>
              <p:ext uri="{D42A27DB-BD31-4B8C-83A1-F6EECF244321}">
                <p14:modId xmlns:p14="http://schemas.microsoft.com/office/powerpoint/2010/main" val="141339844"/>
              </p:ext>
            </p:extLst>
          </p:nvPr>
        </p:nvGraphicFramePr>
        <p:xfrm>
          <a:off x="838200" y="2514600"/>
          <a:ext cx="6394769" cy="3423920"/>
        </p:xfrm>
        <a:graphic>
          <a:graphicData uri="http://schemas.openxmlformats.org/drawingml/2006/table">
            <a:tbl>
              <a:tblPr firstRow="1" bandRow="1">
                <a:tableStyleId>{5C22544A-7EE6-4342-B048-85BDC9FD1C3A}</a:tableStyleId>
              </a:tblPr>
              <a:tblGrid>
                <a:gridCol w="516255">
                  <a:extLst>
                    <a:ext uri="{9D8B030D-6E8A-4147-A177-3AD203B41FA5}">
                      <a16:colId xmlns:a16="http://schemas.microsoft.com/office/drawing/2014/main" val="20000"/>
                    </a:ext>
                  </a:extLst>
                </a:gridCol>
                <a:gridCol w="626745">
                  <a:extLst>
                    <a:ext uri="{9D8B030D-6E8A-4147-A177-3AD203B41FA5}">
                      <a16:colId xmlns:a16="http://schemas.microsoft.com/office/drawing/2014/main" val="20001"/>
                    </a:ext>
                  </a:extLst>
                </a:gridCol>
                <a:gridCol w="765429">
                  <a:extLst>
                    <a:ext uri="{9D8B030D-6E8A-4147-A177-3AD203B41FA5}">
                      <a16:colId xmlns:a16="http://schemas.microsoft.com/office/drawing/2014/main" val="20002"/>
                    </a:ext>
                  </a:extLst>
                </a:gridCol>
                <a:gridCol w="765429">
                  <a:extLst>
                    <a:ext uri="{9D8B030D-6E8A-4147-A177-3AD203B41FA5}">
                      <a16:colId xmlns:a16="http://schemas.microsoft.com/office/drawing/2014/main" val="20003"/>
                    </a:ext>
                  </a:extLst>
                </a:gridCol>
                <a:gridCol w="702945">
                  <a:extLst>
                    <a:ext uri="{9D8B030D-6E8A-4147-A177-3AD203B41FA5}">
                      <a16:colId xmlns:a16="http://schemas.microsoft.com/office/drawing/2014/main" val="20004"/>
                    </a:ext>
                  </a:extLst>
                </a:gridCol>
                <a:gridCol w="732727">
                  <a:extLst>
                    <a:ext uri="{9D8B030D-6E8A-4147-A177-3AD203B41FA5}">
                      <a16:colId xmlns:a16="http://schemas.microsoft.com/office/drawing/2014/main" val="20005"/>
                    </a:ext>
                  </a:extLst>
                </a:gridCol>
                <a:gridCol w="693992">
                  <a:extLst>
                    <a:ext uri="{9D8B030D-6E8A-4147-A177-3AD203B41FA5}">
                      <a16:colId xmlns:a16="http://schemas.microsoft.com/office/drawing/2014/main" val="20006"/>
                    </a:ext>
                  </a:extLst>
                </a:gridCol>
                <a:gridCol w="693992">
                  <a:extLst>
                    <a:ext uri="{9D8B030D-6E8A-4147-A177-3AD203B41FA5}">
                      <a16:colId xmlns:a16="http://schemas.microsoft.com/office/drawing/2014/main" val="20007"/>
                    </a:ext>
                  </a:extLst>
                </a:gridCol>
                <a:gridCol w="897255">
                  <a:extLst>
                    <a:ext uri="{9D8B030D-6E8A-4147-A177-3AD203B41FA5}">
                      <a16:colId xmlns:a16="http://schemas.microsoft.com/office/drawing/2014/main" val="20008"/>
                    </a:ext>
                  </a:extLst>
                </a:gridCol>
              </a:tblGrid>
              <a:tr h="152400">
                <a:tc>
                  <a:txBody>
                    <a:bodyPr/>
                    <a:lstStyle/>
                    <a:p>
                      <a:r>
                        <a:rPr lang="de-DE" sz="1200" dirty="0">
                          <a:latin typeface="Calibri" panose="020F0502020204030204" pitchFamily="34" charset="0"/>
                        </a:rPr>
                        <a:t>Lane</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Pad</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Button</a:t>
                      </a:r>
                      <a:r>
                        <a:rPr lang="de-DE" sz="1200" baseline="0" dirty="0">
                          <a:latin typeface="Calibri" panose="020F0502020204030204" pitchFamily="34" charset="0"/>
                        </a:rPr>
                        <a:t> </a:t>
                      </a:r>
                      <a:r>
                        <a:rPr lang="de-DE" sz="1200" dirty="0">
                          <a:latin typeface="Calibri" panose="020F0502020204030204" pitchFamily="34" charset="0"/>
                        </a:rPr>
                        <a:t>1</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Button 2</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Watch</a:t>
                      </a:r>
                      <a:r>
                        <a:rPr lang="de-DE" sz="1200" baseline="0" dirty="0">
                          <a:latin typeface="Calibri" panose="020F0502020204030204" pitchFamily="34" charset="0"/>
                        </a:rPr>
                        <a:t> 1</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Watch 2</a:t>
                      </a:r>
                      <a:endParaRPr lang="en-US" sz="1200" dirty="0">
                        <a:latin typeface="Calibri" panose="020F0502020204030204" pitchFamily="34" charset="0"/>
                      </a:endParaRPr>
                    </a:p>
                  </a:txBody>
                  <a:tcPr/>
                </a:tc>
                <a:tc>
                  <a:txBody>
                    <a:bodyPr/>
                    <a:lstStyle/>
                    <a:p>
                      <a:r>
                        <a:rPr lang="de-DE" sz="1200" dirty="0" err="1">
                          <a:latin typeface="Calibri" panose="020F0502020204030204" pitchFamily="34" charset="0"/>
                        </a:rPr>
                        <a:t>Judge</a:t>
                      </a:r>
                      <a:r>
                        <a:rPr lang="de-DE" sz="1200" baseline="0" dirty="0">
                          <a:latin typeface="Calibri" panose="020F0502020204030204" pitchFamily="34" charset="0"/>
                        </a:rPr>
                        <a:t> 1</a:t>
                      </a:r>
                      <a:endParaRPr lang="en-US" sz="1200" dirty="0">
                        <a:latin typeface="Calibri" panose="020F0502020204030204" pitchFamily="34" charset="0"/>
                      </a:endParaRPr>
                    </a:p>
                  </a:txBody>
                  <a:tcPr/>
                </a:tc>
                <a:tc>
                  <a:txBody>
                    <a:bodyPr/>
                    <a:lstStyle/>
                    <a:p>
                      <a:r>
                        <a:rPr lang="de-DE" sz="1200" dirty="0" err="1">
                          <a:latin typeface="Calibri" panose="020F0502020204030204" pitchFamily="34" charset="0"/>
                        </a:rPr>
                        <a:t>Judge</a:t>
                      </a:r>
                      <a:r>
                        <a:rPr lang="de-DE" sz="1200" baseline="0" dirty="0">
                          <a:latin typeface="Calibri" panose="020F0502020204030204" pitchFamily="34" charset="0"/>
                        </a:rPr>
                        <a:t> 2</a:t>
                      </a:r>
                      <a:endParaRPr lang="en-US" sz="1200" dirty="0">
                        <a:latin typeface="Calibri" panose="020F0502020204030204" pitchFamily="34" charset="0"/>
                      </a:endParaRPr>
                    </a:p>
                  </a:txBody>
                  <a:tcPr/>
                </a:tc>
                <a:tc>
                  <a:txBody>
                    <a:bodyPr/>
                    <a:lstStyle/>
                    <a:p>
                      <a:r>
                        <a:rPr lang="de-DE" sz="1200" dirty="0">
                          <a:latin typeface="Calibri" panose="020F0502020204030204" pitchFamily="34" charset="0"/>
                        </a:rPr>
                        <a:t>Official Time</a:t>
                      </a:r>
                      <a:endParaRPr lang="en-US" sz="1200"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r>
                        <a:rPr lang="de-DE" sz="1400" dirty="0">
                          <a:latin typeface="Calibri" panose="020F0502020204030204" pitchFamily="34" charset="0"/>
                        </a:rPr>
                        <a:t>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53.75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53.84</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53.87</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53.66</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53.59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de-DE" sz="1400" dirty="0">
                          <a:latin typeface="Calibri" panose="020F0502020204030204" pitchFamily="34" charset="0"/>
                        </a:rPr>
                        <a:t>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54.19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54.23</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NT</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54.02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53.96</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8</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8</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de-DE" sz="1400" dirty="0">
                          <a:latin typeface="Calibri" panose="020F0502020204030204" pitchFamily="34" charset="0"/>
                        </a:rPr>
                        <a:t>3</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53.45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53.53</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53.51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53.17</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53.09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3</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4</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r>
                        <a:rPr lang="de-DE" sz="1400" dirty="0">
                          <a:latin typeface="Calibri" panose="020F0502020204030204" pitchFamily="34" charset="0"/>
                        </a:rPr>
                        <a:t>4</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53.35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53.39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53.44</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53.28</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53.21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3</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r>
                        <a:rPr lang="de-DE" sz="1400" dirty="0">
                          <a:latin typeface="Calibri" panose="020F0502020204030204" pitchFamily="34" charset="0"/>
                        </a:rPr>
                        <a:t>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52.92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52.99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53.05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52.86</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52.79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1</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r>
                        <a:rPr lang="de-DE" sz="1400" dirty="0">
                          <a:latin typeface="Calibri" panose="020F0502020204030204" pitchFamily="34" charset="0"/>
                        </a:rPr>
                        <a:t>6</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56.07</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53.01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53.09</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52.85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52.73</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2</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6"/>
                  </a:ext>
                </a:extLst>
              </a:tr>
              <a:tr h="370840">
                <a:tc>
                  <a:txBody>
                    <a:bodyPr/>
                    <a:lstStyle/>
                    <a:p>
                      <a:r>
                        <a:rPr lang="de-DE" sz="1400" dirty="0">
                          <a:latin typeface="Calibri" panose="020F0502020204030204" pitchFamily="34" charset="0"/>
                        </a:rPr>
                        <a:t>7</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54.02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54.07</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NT</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53.95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53.86</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6</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6</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7"/>
                  </a:ext>
                </a:extLst>
              </a:tr>
              <a:tr h="370840">
                <a:tc>
                  <a:txBody>
                    <a:bodyPr/>
                    <a:lstStyle/>
                    <a:p>
                      <a:r>
                        <a:rPr lang="de-DE" sz="1400" dirty="0">
                          <a:latin typeface="Calibri" panose="020F0502020204030204" pitchFamily="34" charset="0"/>
                        </a:rPr>
                        <a:t>8</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54.12</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54.17</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54.21</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54.04</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53.95</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7</a:t>
                      </a:r>
                      <a:endParaRPr lang="en-US" sz="1400" dirty="0">
                        <a:latin typeface="Calibri" panose="020F0502020204030204" pitchFamily="34" charset="0"/>
                      </a:endParaRPr>
                    </a:p>
                  </a:txBody>
                  <a:tcPr/>
                </a:tc>
                <a:tc>
                  <a:txBody>
                    <a:bodyPr/>
                    <a:lstStyle/>
                    <a:p>
                      <a:r>
                        <a:rPr lang="de-DE" sz="1400" dirty="0">
                          <a:latin typeface="Calibri" panose="020F0502020204030204" pitchFamily="34" charset="0"/>
                        </a:rPr>
                        <a:t>7</a:t>
                      </a:r>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35042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General </a:t>
            </a:r>
            <a:r>
              <a:rPr lang="de-DE" dirty="0" err="1"/>
              <a:t>guidelines</a:t>
            </a:r>
            <a:r>
              <a:rPr lang="de-DE" dirty="0"/>
              <a:t> - 1</a:t>
            </a:r>
            <a:endParaRPr lang="en-US" dirty="0"/>
          </a:p>
        </p:txBody>
      </p:sp>
      <p:sp>
        <p:nvSpPr>
          <p:cNvPr id="3" name="Inhaltsplatzhalter 2"/>
          <p:cNvSpPr>
            <a:spLocks noGrp="1"/>
          </p:cNvSpPr>
          <p:nvPr>
            <p:ph idx="1"/>
          </p:nvPr>
        </p:nvSpPr>
        <p:spPr/>
        <p:txBody>
          <a:bodyPr>
            <a:normAutofit lnSpcReduction="10000"/>
          </a:bodyPr>
          <a:lstStyle/>
          <a:p>
            <a:r>
              <a:rPr lang="de-DE" dirty="0"/>
              <a:t>Primary time support </a:t>
            </a:r>
            <a:r>
              <a:rPr lang="de-DE" dirty="0" err="1"/>
              <a:t>by</a:t>
            </a:r>
            <a:r>
              <a:rPr lang="de-DE" dirty="0"/>
              <a:t> </a:t>
            </a:r>
            <a:r>
              <a:rPr lang="de-DE" dirty="0" err="1"/>
              <a:t>two</a:t>
            </a:r>
            <a:r>
              <a:rPr lang="de-DE" dirty="0"/>
              <a:t> </a:t>
            </a:r>
            <a:r>
              <a:rPr lang="de-DE" dirty="0" err="1"/>
              <a:t>backup</a:t>
            </a:r>
            <a:r>
              <a:rPr lang="de-DE" dirty="0"/>
              <a:t> </a:t>
            </a:r>
            <a:r>
              <a:rPr lang="de-DE" dirty="0" err="1"/>
              <a:t>buttons</a:t>
            </a:r>
            <a:r>
              <a:rPr lang="de-DE" dirty="0"/>
              <a:t>:</a:t>
            </a:r>
          </a:p>
          <a:p>
            <a:pPr lvl="1"/>
            <a:r>
              <a:rPr lang="de-DE" dirty="0"/>
              <a:t> </a:t>
            </a:r>
            <a:r>
              <a:rPr lang="de-DE" dirty="0" err="1"/>
              <a:t>that‘s</a:t>
            </a:r>
            <a:r>
              <a:rPr lang="de-DE" dirty="0"/>
              <a:t> </a:t>
            </a:r>
            <a:r>
              <a:rPr lang="de-DE" dirty="0" err="1"/>
              <a:t>how</a:t>
            </a:r>
            <a:r>
              <a:rPr lang="de-DE" dirty="0"/>
              <a:t> </a:t>
            </a:r>
            <a:r>
              <a:rPr lang="de-DE" dirty="0" err="1"/>
              <a:t>it</a:t>
            </a:r>
            <a:r>
              <a:rPr lang="de-DE" dirty="0"/>
              <a:t> </a:t>
            </a:r>
            <a:r>
              <a:rPr lang="de-DE" dirty="0" err="1"/>
              <a:t>is</a:t>
            </a:r>
            <a:r>
              <a:rPr lang="de-DE" dirty="0"/>
              <a:t> </a:t>
            </a:r>
            <a:r>
              <a:rPr lang="de-DE" dirty="0" err="1"/>
              <a:t>supposed</a:t>
            </a:r>
            <a:r>
              <a:rPr lang="de-DE" dirty="0"/>
              <a:t> </a:t>
            </a:r>
            <a:r>
              <a:rPr lang="de-DE" dirty="0" err="1"/>
              <a:t>to</a:t>
            </a:r>
            <a:r>
              <a:rPr lang="de-DE" dirty="0"/>
              <a:t> </a:t>
            </a:r>
            <a:r>
              <a:rPr lang="de-DE" dirty="0" err="1"/>
              <a:t>be</a:t>
            </a:r>
            <a:r>
              <a:rPr lang="de-DE" dirty="0"/>
              <a:t>.</a:t>
            </a:r>
          </a:p>
          <a:p>
            <a:r>
              <a:rPr lang="de-DE" dirty="0"/>
              <a:t>Primary time support </a:t>
            </a:r>
            <a:r>
              <a:rPr lang="de-DE" dirty="0" err="1"/>
              <a:t>by</a:t>
            </a:r>
            <a:r>
              <a:rPr lang="de-DE" dirty="0"/>
              <a:t> </a:t>
            </a:r>
            <a:r>
              <a:rPr lang="de-DE" dirty="0" err="1"/>
              <a:t>one</a:t>
            </a:r>
            <a:r>
              <a:rPr lang="de-DE" dirty="0"/>
              <a:t> </a:t>
            </a:r>
            <a:r>
              <a:rPr lang="de-DE" dirty="0" err="1"/>
              <a:t>backup</a:t>
            </a:r>
            <a:r>
              <a:rPr lang="de-DE" dirty="0"/>
              <a:t> </a:t>
            </a:r>
            <a:r>
              <a:rPr lang="de-DE" dirty="0" err="1"/>
              <a:t>button</a:t>
            </a:r>
            <a:r>
              <a:rPr lang="de-DE" dirty="0"/>
              <a:t>:</a:t>
            </a:r>
          </a:p>
          <a:p>
            <a:pPr lvl="1"/>
            <a:r>
              <a:rPr lang="de-DE" dirty="0" err="1"/>
              <a:t>Usually</a:t>
            </a:r>
            <a:r>
              <a:rPr lang="de-DE" dirty="0"/>
              <a:t> a valid time</a:t>
            </a:r>
          </a:p>
          <a:p>
            <a:pPr lvl="1"/>
            <a:r>
              <a:rPr lang="de-DE" dirty="0"/>
              <a:t>May </a:t>
            </a:r>
            <a:r>
              <a:rPr lang="de-DE" dirty="0" err="1"/>
              <a:t>need</a:t>
            </a:r>
            <a:r>
              <a:rPr lang="de-DE" dirty="0"/>
              <a:t> </a:t>
            </a:r>
            <a:r>
              <a:rPr lang="de-DE" dirty="0" err="1"/>
              <a:t>to</a:t>
            </a:r>
            <a:r>
              <a:rPr lang="de-DE" dirty="0"/>
              <a:t> </a:t>
            </a:r>
            <a:r>
              <a:rPr lang="de-DE" dirty="0" err="1"/>
              <a:t>verify</a:t>
            </a:r>
            <a:r>
              <a:rPr lang="de-DE" dirty="0"/>
              <a:t> </a:t>
            </a:r>
            <a:r>
              <a:rPr lang="de-DE" dirty="0" err="1"/>
              <a:t>watch</a:t>
            </a:r>
            <a:r>
              <a:rPr lang="de-DE" dirty="0"/>
              <a:t> time and/</a:t>
            </a:r>
            <a:r>
              <a:rPr lang="de-DE" dirty="0" err="1"/>
              <a:t>or</a:t>
            </a:r>
            <a:r>
              <a:rPr lang="de-DE" dirty="0"/>
              <a:t> </a:t>
            </a:r>
            <a:r>
              <a:rPr lang="de-DE" dirty="0" err="1"/>
              <a:t>order</a:t>
            </a:r>
            <a:r>
              <a:rPr lang="de-DE" dirty="0"/>
              <a:t> of finish</a:t>
            </a:r>
          </a:p>
          <a:p>
            <a:r>
              <a:rPr lang="de-DE" dirty="0"/>
              <a:t>Backup </a:t>
            </a:r>
            <a:r>
              <a:rPr lang="de-DE" dirty="0" err="1"/>
              <a:t>buttons</a:t>
            </a:r>
            <a:r>
              <a:rPr lang="de-DE" dirty="0"/>
              <a:t> </a:t>
            </a:r>
            <a:r>
              <a:rPr lang="de-DE" dirty="0" err="1"/>
              <a:t>disagree</a:t>
            </a:r>
            <a:r>
              <a:rPr lang="de-DE" dirty="0"/>
              <a:t>, </a:t>
            </a:r>
            <a:r>
              <a:rPr lang="de-DE" dirty="0" err="1"/>
              <a:t>one</a:t>
            </a:r>
            <a:r>
              <a:rPr lang="de-DE" dirty="0"/>
              <a:t> </a:t>
            </a:r>
            <a:r>
              <a:rPr lang="de-DE" dirty="0" err="1"/>
              <a:t>supports</a:t>
            </a:r>
            <a:r>
              <a:rPr lang="de-DE" dirty="0"/>
              <a:t> </a:t>
            </a:r>
            <a:r>
              <a:rPr lang="de-DE" dirty="0" err="1"/>
              <a:t>primary</a:t>
            </a:r>
            <a:r>
              <a:rPr lang="de-DE" dirty="0"/>
              <a:t> time:</a:t>
            </a:r>
          </a:p>
          <a:p>
            <a:pPr lvl="1"/>
            <a:r>
              <a:rPr lang="de-DE" dirty="0" err="1"/>
              <a:t>Usually</a:t>
            </a:r>
            <a:r>
              <a:rPr lang="de-DE" dirty="0"/>
              <a:t> a valid time</a:t>
            </a:r>
          </a:p>
          <a:p>
            <a:pPr lvl="1"/>
            <a:r>
              <a:rPr lang="de-DE" dirty="0"/>
              <a:t>May </a:t>
            </a:r>
            <a:r>
              <a:rPr lang="de-DE" dirty="0" err="1"/>
              <a:t>need</a:t>
            </a:r>
            <a:r>
              <a:rPr lang="de-DE" dirty="0"/>
              <a:t> </a:t>
            </a:r>
            <a:r>
              <a:rPr lang="de-DE" dirty="0" err="1"/>
              <a:t>to</a:t>
            </a:r>
            <a:r>
              <a:rPr lang="de-DE" dirty="0"/>
              <a:t> </a:t>
            </a:r>
            <a:r>
              <a:rPr lang="de-DE" dirty="0" err="1"/>
              <a:t>verify</a:t>
            </a:r>
            <a:r>
              <a:rPr lang="de-DE" dirty="0"/>
              <a:t> </a:t>
            </a:r>
            <a:r>
              <a:rPr lang="de-DE" dirty="0" err="1"/>
              <a:t>watch</a:t>
            </a:r>
            <a:r>
              <a:rPr lang="de-DE" dirty="0"/>
              <a:t> time and/</a:t>
            </a:r>
            <a:r>
              <a:rPr lang="de-DE" dirty="0" err="1"/>
              <a:t>or</a:t>
            </a:r>
            <a:r>
              <a:rPr lang="de-DE" dirty="0"/>
              <a:t> </a:t>
            </a:r>
            <a:r>
              <a:rPr lang="de-DE" dirty="0" err="1"/>
              <a:t>order</a:t>
            </a:r>
            <a:r>
              <a:rPr lang="de-DE" dirty="0"/>
              <a:t> of finish</a:t>
            </a:r>
          </a:p>
          <a:p>
            <a:pPr lvl="1"/>
            <a:r>
              <a:rPr lang="de-DE" dirty="0"/>
              <a:t>Do not </a:t>
            </a:r>
            <a:r>
              <a:rPr lang="de-DE" dirty="0" err="1"/>
              <a:t>delete</a:t>
            </a:r>
            <a:r>
              <a:rPr lang="de-DE" dirty="0"/>
              <a:t> </a:t>
            </a:r>
            <a:r>
              <a:rPr lang="de-DE" dirty="0" err="1"/>
              <a:t>bad</a:t>
            </a:r>
            <a:r>
              <a:rPr lang="de-DE" dirty="0"/>
              <a:t> </a:t>
            </a:r>
            <a:r>
              <a:rPr lang="de-DE" dirty="0" err="1"/>
              <a:t>button</a:t>
            </a:r>
            <a:r>
              <a:rPr lang="de-DE" dirty="0"/>
              <a:t> time</a:t>
            </a:r>
          </a:p>
          <a:p>
            <a:r>
              <a:rPr lang="de-DE" dirty="0" err="1"/>
              <a:t>No</a:t>
            </a:r>
            <a:r>
              <a:rPr lang="de-DE" dirty="0"/>
              <a:t> </a:t>
            </a:r>
            <a:r>
              <a:rPr lang="de-DE" dirty="0" err="1"/>
              <a:t>backup</a:t>
            </a:r>
            <a:r>
              <a:rPr lang="de-DE" dirty="0"/>
              <a:t> </a:t>
            </a:r>
            <a:r>
              <a:rPr lang="de-DE" dirty="0" err="1"/>
              <a:t>buttons</a:t>
            </a:r>
            <a:r>
              <a:rPr lang="de-DE" dirty="0"/>
              <a:t>:</a:t>
            </a:r>
          </a:p>
          <a:p>
            <a:pPr lvl="1"/>
            <a:r>
              <a:rPr lang="de-DE" dirty="0"/>
              <a:t>Need </a:t>
            </a:r>
            <a:r>
              <a:rPr lang="de-DE" dirty="0" err="1"/>
              <a:t>to</a:t>
            </a:r>
            <a:r>
              <a:rPr lang="de-DE" dirty="0"/>
              <a:t> </a:t>
            </a:r>
            <a:r>
              <a:rPr lang="de-DE" dirty="0" err="1"/>
              <a:t>verify</a:t>
            </a:r>
            <a:r>
              <a:rPr lang="de-DE" dirty="0"/>
              <a:t> </a:t>
            </a:r>
            <a:r>
              <a:rPr lang="de-DE" dirty="0" err="1"/>
              <a:t>with</a:t>
            </a:r>
            <a:r>
              <a:rPr lang="de-DE" dirty="0"/>
              <a:t> </a:t>
            </a:r>
            <a:r>
              <a:rPr lang="de-DE" dirty="0" err="1"/>
              <a:t>watch</a:t>
            </a:r>
            <a:r>
              <a:rPr lang="de-DE" dirty="0"/>
              <a:t> time and/</a:t>
            </a:r>
            <a:r>
              <a:rPr lang="de-DE" dirty="0" err="1"/>
              <a:t>or</a:t>
            </a:r>
            <a:r>
              <a:rPr lang="de-DE" dirty="0"/>
              <a:t> </a:t>
            </a:r>
            <a:r>
              <a:rPr lang="de-DE" dirty="0" err="1"/>
              <a:t>order</a:t>
            </a:r>
            <a:r>
              <a:rPr lang="de-DE" dirty="0"/>
              <a:t> of finish</a:t>
            </a:r>
          </a:p>
          <a:p>
            <a:pPr lvl="1"/>
            <a:r>
              <a:rPr lang="de-DE" dirty="0" err="1"/>
              <a:t>If</a:t>
            </a:r>
            <a:r>
              <a:rPr lang="de-DE" dirty="0"/>
              <a:t> pad time </a:t>
            </a:r>
            <a:r>
              <a:rPr lang="de-DE" dirty="0" err="1"/>
              <a:t>is</a:t>
            </a:r>
            <a:r>
              <a:rPr lang="de-DE" dirty="0"/>
              <a:t> not </a:t>
            </a:r>
            <a:r>
              <a:rPr lang="de-DE" dirty="0" err="1"/>
              <a:t>verified</a:t>
            </a:r>
            <a:r>
              <a:rPr lang="de-DE" dirty="0"/>
              <a:t> </a:t>
            </a:r>
            <a:r>
              <a:rPr lang="de-DE" dirty="0" err="1"/>
              <a:t>by</a:t>
            </a:r>
            <a:r>
              <a:rPr lang="de-DE" dirty="0"/>
              <a:t> </a:t>
            </a:r>
            <a:r>
              <a:rPr lang="de-DE" dirty="0" err="1"/>
              <a:t>the</a:t>
            </a:r>
            <a:r>
              <a:rPr lang="de-DE" dirty="0"/>
              <a:t> </a:t>
            </a:r>
            <a:r>
              <a:rPr lang="de-DE" dirty="0" err="1"/>
              <a:t>watch</a:t>
            </a:r>
            <a:r>
              <a:rPr lang="de-DE" dirty="0"/>
              <a:t> and </a:t>
            </a:r>
            <a:r>
              <a:rPr lang="de-DE" dirty="0" err="1"/>
              <a:t>OOF</a:t>
            </a:r>
            <a:r>
              <a:rPr lang="de-DE" dirty="0"/>
              <a:t>, DO NOT </a:t>
            </a:r>
            <a:r>
              <a:rPr lang="de-DE" dirty="0" err="1"/>
              <a:t>enter</a:t>
            </a:r>
            <a:r>
              <a:rPr lang="de-DE" dirty="0"/>
              <a:t> </a:t>
            </a:r>
            <a:r>
              <a:rPr lang="de-DE" dirty="0" err="1"/>
              <a:t>the</a:t>
            </a:r>
            <a:r>
              <a:rPr lang="de-DE" dirty="0"/>
              <a:t> </a:t>
            </a:r>
            <a:r>
              <a:rPr lang="de-DE" dirty="0" err="1"/>
              <a:t>watch</a:t>
            </a:r>
            <a:r>
              <a:rPr lang="de-DE" dirty="0"/>
              <a:t> time(s) </a:t>
            </a:r>
            <a:r>
              <a:rPr lang="de-DE" dirty="0" err="1"/>
              <a:t>into</a:t>
            </a:r>
            <a:r>
              <a:rPr lang="de-DE" dirty="0"/>
              <a:t> </a:t>
            </a:r>
            <a:r>
              <a:rPr lang="de-DE" dirty="0" err="1"/>
              <a:t>the</a:t>
            </a:r>
            <a:r>
              <a:rPr lang="de-DE" dirty="0"/>
              <a:t> </a:t>
            </a:r>
            <a:r>
              <a:rPr lang="de-DE" dirty="0" err="1"/>
              <a:t>button</a:t>
            </a:r>
            <a:r>
              <a:rPr lang="de-DE" dirty="0"/>
              <a:t> </a:t>
            </a:r>
            <a:r>
              <a:rPr lang="de-DE" dirty="0" err="1"/>
              <a:t>fields</a:t>
            </a:r>
            <a:r>
              <a:rPr lang="de-DE" dirty="0"/>
              <a:t>. Enter </a:t>
            </a:r>
            <a:r>
              <a:rPr lang="de-DE" dirty="0" err="1"/>
              <a:t>the</a:t>
            </a:r>
            <a:r>
              <a:rPr lang="de-DE" dirty="0"/>
              <a:t> </a:t>
            </a:r>
            <a:r>
              <a:rPr lang="de-DE" dirty="0" err="1"/>
              <a:t>watch</a:t>
            </a:r>
            <a:r>
              <a:rPr lang="de-DE" dirty="0"/>
              <a:t> time </a:t>
            </a:r>
            <a:r>
              <a:rPr lang="de-DE" dirty="0" err="1"/>
              <a:t>as</a:t>
            </a:r>
            <a:r>
              <a:rPr lang="de-DE" dirty="0"/>
              <a:t> a „Finals Time“ </a:t>
            </a:r>
            <a:endParaRPr lang="en-US" dirty="0"/>
          </a:p>
        </p:txBody>
      </p:sp>
      <p:sp>
        <p:nvSpPr>
          <p:cNvPr id="4" name="Foliennummernplatzhalter 3"/>
          <p:cNvSpPr>
            <a:spLocks noGrp="1"/>
          </p:cNvSpPr>
          <p:nvPr>
            <p:ph type="sldNum" sz="quarter" idx="12"/>
          </p:nvPr>
        </p:nvSpPr>
        <p:spPr/>
        <p:txBody>
          <a:bodyPr/>
          <a:lstStyle/>
          <a:p>
            <a:fld id="{CC7EC60C-D76A-46DB-B396-A2F561C94196}" type="slidenum">
              <a:rPr lang="en-US" smtClean="0"/>
              <a:t>47</a:t>
            </a:fld>
            <a:endParaRPr lang="en-US"/>
          </a:p>
        </p:txBody>
      </p:sp>
    </p:spTree>
    <p:extLst>
      <p:ext uri="{BB962C8B-B14F-4D97-AF65-F5344CB8AC3E}">
        <p14:creationId xmlns:p14="http://schemas.microsoft.com/office/powerpoint/2010/main" val="1070620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General </a:t>
            </a:r>
            <a:r>
              <a:rPr lang="de-DE" dirty="0" err="1"/>
              <a:t>guidelines</a:t>
            </a:r>
            <a:r>
              <a:rPr lang="de-DE" dirty="0"/>
              <a:t> - 2</a:t>
            </a:r>
            <a:endParaRPr lang="en-US" dirty="0"/>
          </a:p>
        </p:txBody>
      </p:sp>
      <p:sp>
        <p:nvSpPr>
          <p:cNvPr id="3" name="Inhaltsplatzhalter 2"/>
          <p:cNvSpPr>
            <a:spLocks noGrp="1"/>
          </p:cNvSpPr>
          <p:nvPr>
            <p:ph idx="1"/>
          </p:nvPr>
        </p:nvSpPr>
        <p:spPr/>
        <p:txBody>
          <a:bodyPr>
            <a:normAutofit fontScale="92500" lnSpcReduction="20000"/>
          </a:bodyPr>
          <a:lstStyle/>
          <a:p>
            <a:r>
              <a:rPr lang="de-DE" dirty="0"/>
              <a:t>Lane </a:t>
            </a:r>
            <a:r>
              <a:rPr lang="de-DE" dirty="0" err="1"/>
              <a:t>malfuntion</a:t>
            </a:r>
            <a:r>
              <a:rPr lang="de-DE" dirty="0"/>
              <a:t> (</a:t>
            </a:r>
            <a:r>
              <a:rPr lang="de-DE" dirty="0" err="1"/>
              <a:t>late</a:t>
            </a:r>
            <a:r>
              <a:rPr lang="de-DE" dirty="0"/>
              <a:t> pad). Backup </a:t>
            </a:r>
            <a:r>
              <a:rPr lang="de-DE" dirty="0" err="1"/>
              <a:t>buttons</a:t>
            </a:r>
            <a:r>
              <a:rPr lang="de-DE" dirty="0"/>
              <a:t> </a:t>
            </a:r>
            <a:r>
              <a:rPr lang="de-DE" dirty="0" err="1"/>
              <a:t>agree</a:t>
            </a:r>
            <a:r>
              <a:rPr lang="de-DE" dirty="0"/>
              <a:t>:</a:t>
            </a:r>
          </a:p>
          <a:p>
            <a:pPr lvl="1"/>
            <a:r>
              <a:rPr lang="de-DE" dirty="0"/>
              <a:t>May </a:t>
            </a:r>
            <a:r>
              <a:rPr lang="de-DE" dirty="0" err="1"/>
              <a:t>need</a:t>
            </a:r>
            <a:r>
              <a:rPr lang="de-DE" dirty="0"/>
              <a:t> </a:t>
            </a:r>
            <a:r>
              <a:rPr lang="de-DE" dirty="0" err="1"/>
              <a:t>to</a:t>
            </a:r>
            <a:r>
              <a:rPr lang="de-DE" dirty="0"/>
              <a:t> </a:t>
            </a:r>
            <a:r>
              <a:rPr lang="de-DE" dirty="0" err="1"/>
              <a:t>verify</a:t>
            </a:r>
            <a:r>
              <a:rPr lang="de-DE" dirty="0"/>
              <a:t> </a:t>
            </a:r>
            <a:r>
              <a:rPr lang="de-DE" dirty="0" err="1"/>
              <a:t>watch</a:t>
            </a:r>
            <a:r>
              <a:rPr lang="de-DE" dirty="0"/>
              <a:t> time and/</a:t>
            </a:r>
            <a:r>
              <a:rPr lang="de-DE" dirty="0" err="1"/>
              <a:t>or</a:t>
            </a:r>
            <a:r>
              <a:rPr lang="de-DE" dirty="0"/>
              <a:t> </a:t>
            </a:r>
            <a:r>
              <a:rPr lang="de-DE" dirty="0" err="1"/>
              <a:t>order</a:t>
            </a:r>
            <a:r>
              <a:rPr lang="de-DE" dirty="0"/>
              <a:t> of finish</a:t>
            </a:r>
          </a:p>
          <a:p>
            <a:pPr lvl="1"/>
            <a:r>
              <a:rPr lang="de-DE" dirty="0" err="1"/>
              <a:t>Use</a:t>
            </a:r>
            <a:r>
              <a:rPr lang="de-DE" dirty="0"/>
              <a:t> </a:t>
            </a:r>
            <a:r>
              <a:rPr lang="de-DE" dirty="0" err="1"/>
              <a:t>the</a:t>
            </a:r>
            <a:r>
              <a:rPr lang="de-DE" dirty="0"/>
              <a:t> </a:t>
            </a:r>
            <a:r>
              <a:rPr lang="de-DE" dirty="0" err="1"/>
              <a:t>average</a:t>
            </a:r>
            <a:r>
              <a:rPr lang="de-DE" dirty="0"/>
              <a:t> of </a:t>
            </a:r>
            <a:r>
              <a:rPr lang="de-DE" dirty="0" err="1"/>
              <a:t>the</a:t>
            </a:r>
            <a:r>
              <a:rPr lang="de-DE" dirty="0"/>
              <a:t> </a:t>
            </a:r>
            <a:r>
              <a:rPr lang="de-DE" dirty="0" err="1"/>
              <a:t>buttons</a:t>
            </a:r>
            <a:endParaRPr lang="de-DE" dirty="0"/>
          </a:p>
          <a:p>
            <a:pPr lvl="1"/>
            <a:endParaRPr lang="de-DE" dirty="0"/>
          </a:p>
          <a:p>
            <a:r>
              <a:rPr lang="de-DE" dirty="0" err="1"/>
              <a:t>No</a:t>
            </a:r>
            <a:r>
              <a:rPr lang="de-DE" dirty="0"/>
              <a:t> pad time. Backup </a:t>
            </a:r>
            <a:r>
              <a:rPr lang="de-DE" dirty="0" err="1"/>
              <a:t>buttons</a:t>
            </a:r>
            <a:r>
              <a:rPr lang="de-DE" dirty="0"/>
              <a:t> </a:t>
            </a:r>
            <a:r>
              <a:rPr lang="de-DE" dirty="0" err="1"/>
              <a:t>agree</a:t>
            </a:r>
            <a:r>
              <a:rPr lang="de-DE" dirty="0"/>
              <a:t>:</a:t>
            </a:r>
          </a:p>
          <a:p>
            <a:pPr lvl="1"/>
            <a:r>
              <a:rPr lang="de-DE" dirty="0"/>
              <a:t>May </a:t>
            </a:r>
            <a:r>
              <a:rPr lang="de-DE" dirty="0" err="1"/>
              <a:t>need</a:t>
            </a:r>
            <a:r>
              <a:rPr lang="de-DE" dirty="0"/>
              <a:t> </a:t>
            </a:r>
            <a:r>
              <a:rPr lang="de-DE" dirty="0" err="1"/>
              <a:t>to</a:t>
            </a:r>
            <a:r>
              <a:rPr lang="de-DE" dirty="0"/>
              <a:t> </a:t>
            </a:r>
            <a:r>
              <a:rPr lang="de-DE" dirty="0" err="1"/>
              <a:t>verify</a:t>
            </a:r>
            <a:r>
              <a:rPr lang="de-DE" dirty="0"/>
              <a:t> </a:t>
            </a:r>
            <a:r>
              <a:rPr lang="de-DE" dirty="0" err="1"/>
              <a:t>watch</a:t>
            </a:r>
            <a:r>
              <a:rPr lang="de-DE" dirty="0"/>
              <a:t> time and/</a:t>
            </a:r>
            <a:r>
              <a:rPr lang="de-DE" dirty="0" err="1"/>
              <a:t>or</a:t>
            </a:r>
            <a:r>
              <a:rPr lang="de-DE" dirty="0"/>
              <a:t> </a:t>
            </a:r>
            <a:r>
              <a:rPr lang="de-DE" dirty="0" err="1"/>
              <a:t>order</a:t>
            </a:r>
            <a:r>
              <a:rPr lang="de-DE" dirty="0"/>
              <a:t> of finish</a:t>
            </a:r>
          </a:p>
          <a:p>
            <a:pPr lvl="1"/>
            <a:r>
              <a:rPr lang="de-DE" dirty="0" err="1"/>
              <a:t>Use</a:t>
            </a:r>
            <a:r>
              <a:rPr lang="de-DE" dirty="0"/>
              <a:t> </a:t>
            </a:r>
            <a:r>
              <a:rPr lang="de-DE" dirty="0" err="1"/>
              <a:t>the</a:t>
            </a:r>
            <a:r>
              <a:rPr lang="de-DE" dirty="0"/>
              <a:t> </a:t>
            </a:r>
            <a:r>
              <a:rPr lang="de-DE" dirty="0" err="1"/>
              <a:t>average</a:t>
            </a:r>
            <a:r>
              <a:rPr lang="de-DE" dirty="0"/>
              <a:t> of </a:t>
            </a:r>
            <a:r>
              <a:rPr lang="de-DE" dirty="0" err="1"/>
              <a:t>the</a:t>
            </a:r>
            <a:r>
              <a:rPr lang="de-DE" dirty="0"/>
              <a:t> </a:t>
            </a:r>
            <a:r>
              <a:rPr lang="de-DE" dirty="0" err="1"/>
              <a:t>buttons</a:t>
            </a:r>
            <a:endParaRPr lang="de-DE" dirty="0"/>
          </a:p>
          <a:p>
            <a:pPr lvl="1"/>
            <a:endParaRPr lang="de-DE" dirty="0"/>
          </a:p>
          <a:p>
            <a:r>
              <a:rPr lang="de-DE" dirty="0" err="1"/>
              <a:t>No</a:t>
            </a:r>
            <a:r>
              <a:rPr lang="de-DE" dirty="0"/>
              <a:t> pad time. </a:t>
            </a:r>
            <a:r>
              <a:rPr lang="de-DE" dirty="0" err="1"/>
              <a:t>One</a:t>
            </a:r>
            <a:r>
              <a:rPr lang="de-DE" dirty="0"/>
              <a:t> </a:t>
            </a:r>
            <a:r>
              <a:rPr lang="de-DE" dirty="0" err="1"/>
              <a:t>backup</a:t>
            </a:r>
            <a:r>
              <a:rPr lang="de-DE" dirty="0"/>
              <a:t> </a:t>
            </a:r>
            <a:r>
              <a:rPr lang="de-DE" dirty="0" err="1"/>
              <a:t>button</a:t>
            </a:r>
            <a:r>
              <a:rPr lang="de-DE" dirty="0"/>
              <a:t>:</a:t>
            </a:r>
          </a:p>
          <a:p>
            <a:pPr lvl="1"/>
            <a:r>
              <a:rPr lang="de-DE" dirty="0"/>
              <a:t>MUST </a:t>
            </a:r>
            <a:r>
              <a:rPr lang="de-DE" dirty="0" err="1"/>
              <a:t>verify</a:t>
            </a:r>
            <a:r>
              <a:rPr lang="de-DE" dirty="0"/>
              <a:t> </a:t>
            </a:r>
            <a:r>
              <a:rPr lang="de-DE" dirty="0" err="1"/>
              <a:t>with</a:t>
            </a:r>
            <a:r>
              <a:rPr lang="de-DE" dirty="0"/>
              <a:t> </a:t>
            </a:r>
            <a:r>
              <a:rPr lang="de-DE" dirty="0" err="1"/>
              <a:t>watch</a:t>
            </a:r>
            <a:r>
              <a:rPr lang="de-DE" dirty="0"/>
              <a:t> time and/</a:t>
            </a:r>
            <a:r>
              <a:rPr lang="de-DE" dirty="0" err="1"/>
              <a:t>or</a:t>
            </a:r>
            <a:r>
              <a:rPr lang="de-DE" dirty="0"/>
              <a:t> </a:t>
            </a:r>
            <a:r>
              <a:rPr lang="de-DE" dirty="0" err="1"/>
              <a:t>order</a:t>
            </a:r>
            <a:r>
              <a:rPr lang="de-DE" dirty="0"/>
              <a:t> of finish</a:t>
            </a:r>
          </a:p>
          <a:p>
            <a:pPr lvl="1"/>
            <a:r>
              <a:rPr lang="de-DE" dirty="0" err="1"/>
              <a:t>Use</a:t>
            </a:r>
            <a:r>
              <a:rPr lang="de-DE" dirty="0"/>
              <a:t> </a:t>
            </a:r>
            <a:r>
              <a:rPr lang="de-DE" dirty="0" err="1"/>
              <a:t>the</a:t>
            </a:r>
            <a:r>
              <a:rPr lang="de-DE" dirty="0"/>
              <a:t> </a:t>
            </a:r>
            <a:r>
              <a:rPr lang="de-DE" dirty="0" err="1"/>
              <a:t>button</a:t>
            </a:r>
            <a:r>
              <a:rPr lang="de-DE" dirty="0"/>
              <a:t> time (</a:t>
            </a:r>
            <a:r>
              <a:rPr lang="de-DE" dirty="0" err="1"/>
              <a:t>or</a:t>
            </a:r>
            <a:r>
              <a:rPr lang="de-DE" dirty="0"/>
              <a:t> </a:t>
            </a:r>
            <a:r>
              <a:rPr lang="de-DE" dirty="0" err="1"/>
              <a:t>the</a:t>
            </a:r>
            <a:r>
              <a:rPr lang="de-DE" dirty="0"/>
              <a:t> </a:t>
            </a:r>
            <a:r>
              <a:rPr lang="de-DE" dirty="0" err="1"/>
              <a:t>watch</a:t>
            </a:r>
            <a:r>
              <a:rPr lang="de-DE" dirty="0"/>
              <a:t> time) </a:t>
            </a:r>
            <a:r>
              <a:rPr lang="de-DE" dirty="0" err="1"/>
              <a:t>if</a:t>
            </a:r>
            <a:r>
              <a:rPr lang="de-DE" dirty="0"/>
              <a:t> </a:t>
            </a:r>
            <a:r>
              <a:rPr lang="de-DE" dirty="0" err="1"/>
              <a:t>it</a:t>
            </a:r>
            <a:r>
              <a:rPr lang="de-DE" dirty="0"/>
              <a:t> </a:t>
            </a:r>
            <a:r>
              <a:rPr lang="de-DE" dirty="0" err="1"/>
              <a:t>is</a:t>
            </a:r>
            <a:r>
              <a:rPr lang="de-DE" dirty="0"/>
              <a:t> </a:t>
            </a:r>
            <a:r>
              <a:rPr lang="de-DE" dirty="0" err="1"/>
              <a:t>confirmed</a:t>
            </a:r>
            <a:endParaRPr lang="de-DE" dirty="0"/>
          </a:p>
          <a:p>
            <a:pPr lvl="1"/>
            <a:r>
              <a:rPr lang="de-DE" dirty="0"/>
              <a:t>MM </a:t>
            </a:r>
            <a:r>
              <a:rPr lang="de-DE" dirty="0" err="1"/>
              <a:t>reports</a:t>
            </a:r>
            <a:r>
              <a:rPr lang="de-DE" dirty="0"/>
              <a:t> </a:t>
            </a:r>
            <a:r>
              <a:rPr lang="de-DE" dirty="0" err="1"/>
              <a:t>that</a:t>
            </a:r>
            <a:r>
              <a:rPr lang="de-DE" dirty="0"/>
              <a:t> </a:t>
            </a:r>
            <a:r>
              <a:rPr lang="de-DE" dirty="0" err="1"/>
              <a:t>button</a:t>
            </a:r>
            <a:r>
              <a:rPr lang="de-DE" dirty="0"/>
              <a:t> </a:t>
            </a:r>
            <a:r>
              <a:rPr lang="de-DE" dirty="0" err="1"/>
              <a:t>as</a:t>
            </a:r>
            <a:r>
              <a:rPr lang="de-DE" dirty="0"/>
              <a:t> a time</a:t>
            </a:r>
          </a:p>
          <a:p>
            <a:pPr lvl="1"/>
            <a:r>
              <a:rPr lang="de-DE" dirty="0" err="1"/>
              <a:t>If</a:t>
            </a:r>
            <a:r>
              <a:rPr lang="de-DE" dirty="0"/>
              <a:t> </a:t>
            </a:r>
            <a:r>
              <a:rPr lang="de-DE" dirty="0" err="1"/>
              <a:t>the</a:t>
            </a:r>
            <a:r>
              <a:rPr lang="de-DE" dirty="0"/>
              <a:t> </a:t>
            </a:r>
            <a:r>
              <a:rPr lang="de-DE" dirty="0" err="1"/>
              <a:t>backup</a:t>
            </a:r>
            <a:r>
              <a:rPr lang="de-DE" dirty="0"/>
              <a:t> </a:t>
            </a:r>
            <a:r>
              <a:rPr lang="de-DE" dirty="0" err="1"/>
              <a:t>watch</a:t>
            </a:r>
            <a:r>
              <a:rPr lang="de-DE" dirty="0"/>
              <a:t> </a:t>
            </a:r>
            <a:r>
              <a:rPr lang="de-DE" dirty="0" err="1"/>
              <a:t>agrees</a:t>
            </a:r>
            <a:r>
              <a:rPr lang="de-DE" dirty="0"/>
              <a:t>, </a:t>
            </a:r>
            <a:r>
              <a:rPr lang="de-DE" dirty="0" err="1"/>
              <a:t>the</a:t>
            </a:r>
            <a:r>
              <a:rPr lang="de-DE" dirty="0"/>
              <a:t> </a:t>
            </a:r>
            <a:r>
              <a:rPr lang="de-DE" dirty="0" err="1"/>
              <a:t>single</a:t>
            </a:r>
            <a:r>
              <a:rPr lang="de-DE" dirty="0"/>
              <a:t> </a:t>
            </a:r>
            <a:r>
              <a:rPr lang="de-DE" dirty="0" err="1"/>
              <a:t>button</a:t>
            </a:r>
            <a:r>
              <a:rPr lang="de-DE" dirty="0"/>
              <a:t> </a:t>
            </a:r>
            <a:r>
              <a:rPr lang="de-DE" dirty="0" err="1"/>
              <a:t>is</a:t>
            </a:r>
            <a:r>
              <a:rPr lang="de-DE" dirty="0"/>
              <a:t> </a:t>
            </a:r>
            <a:r>
              <a:rPr lang="de-DE" dirty="0" err="1"/>
              <a:t>the</a:t>
            </a:r>
            <a:r>
              <a:rPr lang="de-DE" dirty="0"/>
              <a:t> time</a:t>
            </a:r>
          </a:p>
          <a:p>
            <a:pPr lvl="1"/>
            <a:r>
              <a:rPr lang="de-DE" dirty="0" err="1"/>
              <a:t>If</a:t>
            </a:r>
            <a:r>
              <a:rPr lang="de-DE" dirty="0"/>
              <a:t> </a:t>
            </a:r>
            <a:r>
              <a:rPr lang="de-DE" dirty="0" err="1"/>
              <a:t>the</a:t>
            </a:r>
            <a:r>
              <a:rPr lang="de-DE" dirty="0"/>
              <a:t> </a:t>
            </a:r>
            <a:r>
              <a:rPr lang="de-DE" dirty="0" err="1"/>
              <a:t>backup</a:t>
            </a:r>
            <a:r>
              <a:rPr lang="de-DE" dirty="0"/>
              <a:t> </a:t>
            </a:r>
            <a:r>
              <a:rPr lang="de-DE" dirty="0" err="1"/>
              <a:t>watch</a:t>
            </a:r>
            <a:r>
              <a:rPr lang="de-DE" dirty="0"/>
              <a:t> </a:t>
            </a:r>
            <a:r>
              <a:rPr lang="de-DE" dirty="0" err="1"/>
              <a:t>disagrees</a:t>
            </a:r>
            <a:r>
              <a:rPr lang="de-DE" dirty="0"/>
              <a:t>, </a:t>
            </a:r>
            <a:r>
              <a:rPr lang="de-DE" dirty="0" err="1"/>
              <a:t>figure</a:t>
            </a:r>
            <a:r>
              <a:rPr lang="de-DE" dirty="0"/>
              <a:t> out </a:t>
            </a:r>
            <a:r>
              <a:rPr lang="de-DE" dirty="0" err="1"/>
              <a:t>which</a:t>
            </a:r>
            <a:r>
              <a:rPr lang="de-DE" dirty="0"/>
              <a:t> </a:t>
            </a:r>
            <a:r>
              <a:rPr lang="de-DE" dirty="0" err="1"/>
              <a:t>one</a:t>
            </a:r>
            <a:r>
              <a:rPr lang="de-DE" dirty="0"/>
              <a:t> </a:t>
            </a:r>
            <a:r>
              <a:rPr lang="de-DE" dirty="0" err="1"/>
              <a:t>is</a:t>
            </a:r>
            <a:r>
              <a:rPr lang="de-DE" dirty="0"/>
              <a:t> </a:t>
            </a:r>
            <a:r>
              <a:rPr lang="de-DE" dirty="0" err="1"/>
              <a:t>the</a:t>
            </a:r>
            <a:r>
              <a:rPr lang="de-DE" dirty="0"/>
              <a:t> </a:t>
            </a:r>
            <a:r>
              <a:rPr lang="de-DE" dirty="0" err="1"/>
              <a:t>correct</a:t>
            </a:r>
            <a:r>
              <a:rPr lang="de-DE" dirty="0"/>
              <a:t> time </a:t>
            </a:r>
            <a:r>
              <a:rPr lang="de-DE" dirty="0" err="1"/>
              <a:t>enter</a:t>
            </a:r>
            <a:r>
              <a:rPr lang="de-DE" dirty="0"/>
              <a:t> </a:t>
            </a:r>
            <a:r>
              <a:rPr lang="de-DE" dirty="0" err="1"/>
              <a:t>as</a:t>
            </a:r>
            <a:r>
              <a:rPr lang="de-DE" dirty="0"/>
              <a:t> „Finals Time“</a:t>
            </a:r>
          </a:p>
          <a:p>
            <a:pPr lvl="1"/>
            <a:endParaRPr lang="de-DE" dirty="0"/>
          </a:p>
          <a:p>
            <a:pPr marL="0" indent="0">
              <a:buNone/>
            </a:pPr>
            <a:endParaRPr lang="de-DE" dirty="0"/>
          </a:p>
          <a:p>
            <a:pPr marL="274320" lvl="1" indent="0">
              <a:buNone/>
            </a:pPr>
            <a:endParaRPr lang="de-DE" dirty="0"/>
          </a:p>
          <a:p>
            <a:pPr lvl="1"/>
            <a:endParaRPr lang="de-DE" dirty="0"/>
          </a:p>
          <a:p>
            <a:pPr lvl="1"/>
            <a:endParaRPr lang="de-DE" dirty="0"/>
          </a:p>
          <a:p>
            <a:pPr lvl="1"/>
            <a:endParaRPr lang="de-DE" dirty="0"/>
          </a:p>
          <a:p>
            <a:pPr lvl="1"/>
            <a:endParaRPr lang="de-DE" dirty="0"/>
          </a:p>
          <a:p>
            <a:pPr lvl="1"/>
            <a:endParaRPr lang="de-DE" dirty="0"/>
          </a:p>
          <a:p>
            <a:pPr marL="0" indent="0">
              <a:buNone/>
            </a:pPr>
            <a:endParaRPr lang="de-DE" dirty="0"/>
          </a:p>
          <a:p>
            <a:pPr lvl="1"/>
            <a:endParaRPr lang="en-US" dirty="0"/>
          </a:p>
        </p:txBody>
      </p:sp>
      <p:sp>
        <p:nvSpPr>
          <p:cNvPr id="4" name="Foliennummernplatzhalter 3"/>
          <p:cNvSpPr>
            <a:spLocks noGrp="1"/>
          </p:cNvSpPr>
          <p:nvPr>
            <p:ph type="sldNum" sz="quarter" idx="12"/>
          </p:nvPr>
        </p:nvSpPr>
        <p:spPr/>
        <p:txBody>
          <a:bodyPr/>
          <a:lstStyle/>
          <a:p>
            <a:fld id="{CC7EC60C-D76A-46DB-B396-A2F561C94196}" type="slidenum">
              <a:rPr lang="en-US" smtClean="0"/>
              <a:t>48</a:t>
            </a:fld>
            <a:endParaRPr lang="en-US"/>
          </a:p>
        </p:txBody>
      </p:sp>
    </p:spTree>
    <p:extLst>
      <p:ext uri="{BB962C8B-B14F-4D97-AF65-F5344CB8AC3E}">
        <p14:creationId xmlns:p14="http://schemas.microsoft.com/office/powerpoint/2010/main" val="2193063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General </a:t>
            </a:r>
            <a:r>
              <a:rPr lang="de-DE" dirty="0" err="1"/>
              <a:t>guidelines</a:t>
            </a:r>
            <a:r>
              <a:rPr lang="de-DE" dirty="0"/>
              <a:t> - 3</a:t>
            </a:r>
            <a:endParaRPr lang="en-US" dirty="0"/>
          </a:p>
        </p:txBody>
      </p:sp>
      <p:sp>
        <p:nvSpPr>
          <p:cNvPr id="3" name="Inhaltsplatzhalter 2"/>
          <p:cNvSpPr>
            <a:spLocks noGrp="1"/>
          </p:cNvSpPr>
          <p:nvPr>
            <p:ph idx="1"/>
          </p:nvPr>
        </p:nvSpPr>
        <p:spPr/>
        <p:txBody>
          <a:bodyPr>
            <a:normAutofit fontScale="92500" lnSpcReduction="10000"/>
          </a:bodyPr>
          <a:lstStyle/>
          <a:p>
            <a:r>
              <a:rPr lang="de-DE" dirty="0" err="1"/>
              <a:t>No</a:t>
            </a:r>
            <a:r>
              <a:rPr lang="de-DE" dirty="0"/>
              <a:t> pad time. </a:t>
            </a:r>
            <a:r>
              <a:rPr lang="de-DE" dirty="0" err="1"/>
              <a:t>Two</a:t>
            </a:r>
            <a:r>
              <a:rPr lang="de-DE" dirty="0"/>
              <a:t> </a:t>
            </a:r>
            <a:r>
              <a:rPr lang="de-DE" dirty="0" err="1"/>
              <a:t>buttons</a:t>
            </a:r>
            <a:r>
              <a:rPr lang="de-DE" dirty="0"/>
              <a:t> </a:t>
            </a:r>
            <a:r>
              <a:rPr lang="de-DE" dirty="0" err="1"/>
              <a:t>don‘t</a:t>
            </a:r>
            <a:r>
              <a:rPr lang="de-DE" dirty="0"/>
              <a:t> </a:t>
            </a:r>
            <a:r>
              <a:rPr lang="de-DE" dirty="0" err="1"/>
              <a:t>agree</a:t>
            </a:r>
            <a:endParaRPr lang="de-DE" dirty="0"/>
          </a:p>
          <a:p>
            <a:pPr lvl="1"/>
            <a:r>
              <a:rPr lang="de-DE" dirty="0"/>
              <a:t>MM will </a:t>
            </a:r>
            <a:r>
              <a:rPr lang="de-DE" dirty="0" err="1"/>
              <a:t>report</a:t>
            </a:r>
            <a:r>
              <a:rPr lang="de-DE" dirty="0"/>
              <a:t> </a:t>
            </a:r>
            <a:r>
              <a:rPr lang="de-DE" dirty="0" err="1"/>
              <a:t>the</a:t>
            </a:r>
            <a:r>
              <a:rPr lang="de-DE" dirty="0"/>
              <a:t> </a:t>
            </a:r>
            <a:r>
              <a:rPr lang="de-DE" dirty="0" err="1"/>
              <a:t>average</a:t>
            </a:r>
            <a:r>
              <a:rPr lang="de-DE" dirty="0"/>
              <a:t> of </a:t>
            </a:r>
            <a:r>
              <a:rPr lang="de-DE" dirty="0" err="1"/>
              <a:t>the</a:t>
            </a:r>
            <a:r>
              <a:rPr lang="de-DE" dirty="0"/>
              <a:t> </a:t>
            </a:r>
            <a:r>
              <a:rPr lang="de-DE" dirty="0" err="1"/>
              <a:t>two</a:t>
            </a:r>
            <a:r>
              <a:rPr lang="de-DE" dirty="0"/>
              <a:t> </a:t>
            </a:r>
            <a:r>
              <a:rPr lang="de-DE" dirty="0" err="1"/>
              <a:t>buttons</a:t>
            </a:r>
            <a:r>
              <a:rPr lang="de-DE" dirty="0"/>
              <a:t>, </a:t>
            </a:r>
            <a:r>
              <a:rPr lang="de-DE" dirty="0" err="1"/>
              <a:t>no</a:t>
            </a:r>
            <a:r>
              <a:rPr lang="de-DE" dirty="0"/>
              <a:t> matter </a:t>
            </a:r>
            <a:r>
              <a:rPr lang="de-DE" dirty="0" err="1"/>
              <a:t>what</a:t>
            </a:r>
            <a:r>
              <a:rPr lang="de-DE" dirty="0"/>
              <a:t> </a:t>
            </a:r>
            <a:r>
              <a:rPr lang="de-DE" dirty="0" err="1"/>
              <a:t>they</a:t>
            </a:r>
            <a:r>
              <a:rPr lang="de-DE" dirty="0"/>
              <a:t> </a:t>
            </a:r>
            <a:r>
              <a:rPr lang="de-DE" dirty="0" err="1"/>
              <a:t>are</a:t>
            </a:r>
            <a:r>
              <a:rPr lang="de-DE" dirty="0"/>
              <a:t>.</a:t>
            </a:r>
          </a:p>
          <a:p>
            <a:pPr lvl="1"/>
            <a:r>
              <a:rPr lang="de-DE" dirty="0" err="1"/>
              <a:t>Compare</a:t>
            </a:r>
            <a:r>
              <a:rPr lang="de-DE" dirty="0"/>
              <a:t> </a:t>
            </a:r>
            <a:r>
              <a:rPr lang="de-DE" dirty="0" err="1"/>
              <a:t>the</a:t>
            </a:r>
            <a:r>
              <a:rPr lang="de-DE" dirty="0"/>
              <a:t> </a:t>
            </a:r>
            <a:r>
              <a:rPr lang="de-DE" dirty="0" err="1"/>
              <a:t>backup</a:t>
            </a:r>
            <a:r>
              <a:rPr lang="de-DE" dirty="0"/>
              <a:t> </a:t>
            </a:r>
            <a:r>
              <a:rPr lang="de-DE" dirty="0" err="1"/>
              <a:t>watch</a:t>
            </a:r>
            <a:r>
              <a:rPr lang="de-DE" dirty="0"/>
              <a:t> and </a:t>
            </a:r>
            <a:r>
              <a:rPr lang="de-DE" dirty="0" err="1"/>
              <a:t>OOF</a:t>
            </a:r>
            <a:r>
              <a:rPr lang="de-DE" dirty="0"/>
              <a:t> and </a:t>
            </a:r>
            <a:r>
              <a:rPr lang="de-DE" dirty="0" err="1"/>
              <a:t>use</a:t>
            </a:r>
            <a:r>
              <a:rPr lang="de-DE" dirty="0"/>
              <a:t> </a:t>
            </a:r>
            <a:r>
              <a:rPr lang="de-DE" dirty="0" err="1"/>
              <a:t>the</a:t>
            </a:r>
            <a:r>
              <a:rPr lang="de-DE" dirty="0"/>
              <a:t> </a:t>
            </a:r>
            <a:r>
              <a:rPr lang="de-DE" dirty="0" err="1"/>
              <a:t>button</a:t>
            </a:r>
            <a:r>
              <a:rPr lang="de-DE" dirty="0"/>
              <a:t> </a:t>
            </a:r>
            <a:r>
              <a:rPr lang="de-DE" dirty="0" err="1"/>
              <a:t>that</a:t>
            </a:r>
            <a:r>
              <a:rPr lang="de-DE" dirty="0"/>
              <a:t> </a:t>
            </a:r>
            <a:r>
              <a:rPr lang="de-DE" dirty="0" err="1"/>
              <a:t>matches</a:t>
            </a:r>
            <a:r>
              <a:rPr lang="de-DE" dirty="0"/>
              <a:t>. Enter </a:t>
            </a:r>
            <a:r>
              <a:rPr lang="de-DE" dirty="0" err="1"/>
              <a:t>it</a:t>
            </a:r>
            <a:r>
              <a:rPr lang="de-DE" dirty="0"/>
              <a:t> </a:t>
            </a:r>
            <a:r>
              <a:rPr lang="de-DE" dirty="0" err="1"/>
              <a:t>as</a:t>
            </a:r>
            <a:r>
              <a:rPr lang="de-DE" dirty="0"/>
              <a:t> </a:t>
            </a:r>
            <a:r>
              <a:rPr lang="de-DE" dirty="0" err="1"/>
              <a:t>official</a:t>
            </a:r>
            <a:r>
              <a:rPr lang="de-DE" dirty="0"/>
              <a:t> time in „Finals Time“ </a:t>
            </a:r>
            <a:r>
              <a:rPr lang="de-DE" dirty="0" err="1"/>
              <a:t>field</a:t>
            </a:r>
            <a:endParaRPr lang="de-DE" dirty="0"/>
          </a:p>
          <a:p>
            <a:r>
              <a:rPr lang="de-DE" dirty="0" err="1"/>
              <a:t>No</a:t>
            </a:r>
            <a:r>
              <a:rPr lang="de-DE" dirty="0"/>
              <a:t> </a:t>
            </a:r>
            <a:r>
              <a:rPr lang="de-DE" dirty="0" err="1"/>
              <a:t>buttons</a:t>
            </a:r>
            <a:r>
              <a:rPr lang="de-DE" dirty="0"/>
              <a:t>.</a:t>
            </a:r>
          </a:p>
          <a:p>
            <a:pPr lvl="1"/>
            <a:r>
              <a:rPr lang="de-DE" dirty="0" err="1"/>
              <a:t>Verify</a:t>
            </a:r>
            <a:r>
              <a:rPr lang="de-DE" dirty="0"/>
              <a:t> </a:t>
            </a:r>
            <a:r>
              <a:rPr lang="de-DE" dirty="0" err="1"/>
              <a:t>the</a:t>
            </a:r>
            <a:r>
              <a:rPr lang="de-DE" dirty="0"/>
              <a:t> </a:t>
            </a:r>
            <a:r>
              <a:rPr lang="de-DE" dirty="0" err="1"/>
              <a:t>backup</a:t>
            </a:r>
            <a:r>
              <a:rPr lang="de-DE" dirty="0"/>
              <a:t> </a:t>
            </a:r>
            <a:r>
              <a:rPr lang="de-DE" dirty="0" err="1"/>
              <a:t>watch</a:t>
            </a:r>
            <a:r>
              <a:rPr lang="de-DE" dirty="0"/>
              <a:t> time </a:t>
            </a:r>
            <a:r>
              <a:rPr lang="de-DE" dirty="0" err="1"/>
              <a:t>with</a:t>
            </a:r>
            <a:r>
              <a:rPr lang="de-DE" dirty="0"/>
              <a:t> </a:t>
            </a:r>
            <a:r>
              <a:rPr lang="de-DE" dirty="0" err="1"/>
              <a:t>the</a:t>
            </a:r>
            <a:r>
              <a:rPr lang="de-DE" dirty="0"/>
              <a:t> OOF </a:t>
            </a:r>
            <a:r>
              <a:rPr lang="de-DE" dirty="0" err="1"/>
              <a:t>to</a:t>
            </a:r>
            <a:r>
              <a:rPr lang="de-DE" dirty="0"/>
              <a:t> </a:t>
            </a:r>
            <a:r>
              <a:rPr lang="de-DE" dirty="0" err="1"/>
              <a:t>determine</a:t>
            </a:r>
            <a:r>
              <a:rPr lang="de-DE" dirty="0"/>
              <a:t> </a:t>
            </a:r>
            <a:r>
              <a:rPr lang="de-DE" dirty="0" err="1"/>
              <a:t>the</a:t>
            </a:r>
            <a:r>
              <a:rPr lang="de-DE" dirty="0"/>
              <a:t> </a:t>
            </a:r>
            <a:r>
              <a:rPr lang="de-DE" dirty="0" err="1"/>
              <a:t>official</a:t>
            </a:r>
            <a:r>
              <a:rPr lang="de-DE" dirty="0"/>
              <a:t> time.</a:t>
            </a:r>
          </a:p>
          <a:p>
            <a:pPr lvl="1"/>
            <a:r>
              <a:rPr lang="de-DE" dirty="0"/>
              <a:t>The </a:t>
            </a:r>
            <a:r>
              <a:rPr lang="de-DE" dirty="0" err="1"/>
              <a:t>backup</a:t>
            </a:r>
            <a:r>
              <a:rPr lang="de-DE" dirty="0"/>
              <a:t> </a:t>
            </a:r>
            <a:r>
              <a:rPr lang="de-DE" dirty="0" err="1"/>
              <a:t>watch</a:t>
            </a:r>
            <a:r>
              <a:rPr lang="de-DE" dirty="0"/>
              <a:t> time </a:t>
            </a:r>
            <a:r>
              <a:rPr lang="de-DE" dirty="0" err="1"/>
              <a:t>is</a:t>
            </a:r>
            <a:r>
              <a:rPr lang="de-DE" dirty="0"/>
              <a:t> </a:t>
            </a:r>
            <a:r>
              <a:rPr lang="de-DE" dirty="0" err="1"/>
              <a:t>the</a:t>
            </a:r>
            <a:r>
              <a:rPr lang="de-DE" dirty="0"/>
              <a:t> </a:t>
            </a:r>
            <a:r>
              <a:rPr lang="de-DE" dirty="0" err="1"/>
              <a:t>official</a:t>
            </a:r>
            <a:r>
              <a:rPr lang="de-DE" dirty="0"/>
              <a:t> time, </a:t>
            </a:r>
            <a:r>
              <a:rPr lang="de-DE" dirty="0" err="1"/>
              <a:t>enter</a:t>
            </a:r>
            <a:r>
              <a:rPr lang="de-DE" dirty="0"/>
              <a:t> </a:t>
            </a:r>
            <a:r>
              <a:rPr lang="de-DE" dirty="0" err="1"/>
              <a:t>into</a:t>
            </a:r>
            <a:r>
              <a:rPr lang="de-DE" dirty="0"/>
              <a:t> </a:t>
            </a:r>
            <a:r>
              <a:rPr lang="de-DE" dirty="0" err="1"/>
              <a:t>the</a:t>
            </a:r>
            <a:r>
              <a:rPr lang="de-DE" dirty="0"/>
              <a:t> „Finals Time“ </a:t>
            </a:r>
            <a:r>
              <a:rPr lang="de-DE" dirty="0" err="1"/>
              <a:t>field</a:t>
            </a:r>
            <a:endParaRPr lang="de-DE" dirty="0"/>
          </a:p>
          <a:p>
            <a:r>
              <a:rPr lang="de-DE" dirty="0" err="1"/>
              <a:t>No</a:t>
            </a:r>
            <a:r>
              <a:rPr lang="de-DE" dirty="0"/>
              <a:t> pad time. </a:t>
            </a:r>
            <a:r>
              <a:rPr lang="de-DE" dirty="0" err="1"/>
              <a:t>No</a:t>
            </a:r>
            <a:r>
              <a:rPr lang="de-DE" dirty="0"/>
              <a:t> </a:t>
            </a:r>
            <a:r>
              <a:rPr lang="de-DE" dirty="0" err="1"/>
              <a:t>backup</a:t>
            </a:r>
            <a:r>
              <a:rPr lang="de-DE" dirty="0"/>
              <a:t> </a:t>
            </a:r>
            <a:r>
              <a:rPr lang="de-DE" dirty="0" err="1"/>
              <a:t>buttons</a:t>
            </a:r>
            <a:r>
              <a:rPr lang="de-DE" dirty="0"/>
              <a:t>. </a:t>
            </a:r>
            <a:r>
              <a:rPr lang="de-DE" dirty="0" err="1"/>
              <a:t>No</a:t>
            </a:r>
            <a:r>
              <a:rPr lang="de-DE" dirty="0"/>
              <a:t> </a:t>
            </a:r>
            <a:r>
              <a:rPr lang="de-DE" dirty="0" err="1"/>
              <a:t>backup</a:t>
            </a:r>
            <a:r>
              <a:rPr lang="de-DE" dirty="0"/>
              <a:t> </a:t>
            </a:r>
            <a:r>
              <a:rPr lang="de-DE" dirty="0" err="1"/>
              <a:t>watches</a:t>
            </a:r>
            <a:r>
              <a:rPr lang="de-DE" dirty="0"/>
              <a:t>:</a:t>
            </a:r>
          </a:p>
          <a:p>
            <a:pPr lvl="1"/>
            <a:r>
              <a:rPr lang="de-DE" dirty="0" err="1"/>
              <a:t>You</a:t>
            </a:r>
            <a:r>
              <a:rPr lang="de-DE" dirty="0"/>
              <a:t> </a:t>
            </a:r>
            <a:r>
              <a:rPr lang="de-DE" dirty="0" err="1"/>
              <a:t>are</a:t>
            </a:r>
            <a:r>
              <a:rPr lang="de-DE" dirty="0"/>
              <a:t> </a:t>
            </a:r>
            <a:r>
              <a:rPr lang="de-DE" dirty="0" err="1"/>
              <a:t>now</a:t>
            </a:r>
            <a:r>
              <a:rPr lang="de-DE" dirty="0"/>
              <a:t> Sherlock Holms!</a:t>
            </a:r>
          </a:p>
          <a:p>
            <a:pPr lvl="1"/>
            <a:r>
              <a:rPr lang="de-DE" dirty="0" err="1"/>
              <a:t>Get</a:t>
            </a:r>
            <a:r>
              <a:rPr lang="de-DE" dirty="0"/>
              <a:t> </a:t>
            </a:r>
            <a:r>
              <a:rPr lang="de-DE" dirty="0" err="1"/>
              <a:t>OOF</a:t>
            </a:r>
            <a:r>
              <a:rPr lang="de-DE" dirty="0"/>
              <a:t> (</a:t>
            </a:r>
            <a:r>
              <a:rPr lang="de-DE" dirty="0" err="1"/>
              <a:t>or</a:t>
            </a:r>
            <a:r>
              <a:rPr lang="de-DE" dirty="0"/>
              <a:t> </a:t>
            </a:r>
            <a:r>
              <a:rPr lang="de-DE" dirty="0" err="1"/>
              <a:t>maybe</a:t>
            </a:r>
            <a:r>
              <a:rPr lang="de-DE" dirty="0"/>
              <a:t> </a:t>
            </a:r>
            <a:r>
              <a:rPr lang="de-DE" dirty="0" err="1"/>
              <a:t>talk</a:t>
            </a:r>
            <a:r>
              <a:rPr lang="de-DE" dirty="0"/>
              <a:t> </a:t>
            </a:r>
            <a:r>
              <a:rPr lang="de-DE" dirty="0" err="1"/>
              <a:t>to</a:t>
            </a:r>
            <a:r>
              <a:rPr lang="de-DE" dirty="0"/>
              <a:t> </a:t>
            </a:r>
            <a:r>
              <a:rPr lang="de-DE" dirty="0" err="1"/>
              <a:t>coach</a:t>
            </a:r>
            <a:r>
              <a:rPr lang="de-DE" dirty="0"/>
              <a:t>) </a:t>
            </a:r>
            <a:r>
              <a:rPr lang="de-DE" dirty="0" err="1"/>
              <a:t>to</a:t>
            </a:r>
            <a:r>
              <a:rPr lang="de-DE" dirty="0"/>
              <a:t> </a:t>
            </a:r>
            <a:r>
              <a:rPr lang="de-DE" dirty="0" err="1"/>
              <a:t>know</a:t>
            </a:r>
            <a:r>
              <a:rPr lang="de-DE" dirty="0"/>
              <a:t> </a:t>
            </a:r>
            <a:r>
              <a:rPr lang="de-DE" dirty="0" err="1"/>
              <a:t>where</a:t>
            </a:r>
            <a:r>
              <a:rPr lang="de-DE" dirty="0"/>
              <a:t> </a:t>
            </a:r>
            <a:r>
              <a:rPr lang="de-DE" dirty="0" err="1"/>
              <a:t>the</a:t>
            </a:r>
            <a:r>
              <a:rPr lang="de-DE" dirty="0"/>
              <a:t> </a:t>
            </a:r>
            <a:r>
              <a:rPr lang="de-DE" dirty="0" err="1"/>
              <a:t>swimmer</a:t>
            </a:r>
            <a:r>
              <a:rPr lang="de-DE" dirty="0"/>
              <a:t> </a:t>
            </a:r>
            <a:r>
              <a:rPr lang="de-DE" dirty="0" err="1"/>
              <a:t>places</a:t>
            </a:r>
            <a:r>
              <a:rPr lang="de-DE" dirty="0"/>
              <a:t> in </a:t>
            </a:r>
            <a:r>
              <a:rPr lang="de-DE" dirty="0" err="1"/>
              <a:t>the</a:t>
            </a:r>
            <a:r>
              <a:rPr lang="de-DE" dirty="0"/>
              <a:t> </a:t>
            </a:r>
            <a:r>
              <a:rPr lang="de-DE" dirty="0" err="1"/>
              <a:t>heat</a:t>
            </a:r>
            <a:r>
              <a:rPr lang="de-DE" dirty="0"/>
              <a:t>.</a:t>
            </a:r>
          </a:p>
          <a:p>
            <a:pPr lvl="1"/>
            <a:r>
              <a:rPr lang="de-DE" dirty="0" err="1"/>
              <a:t>Use</a:t>
            </a:r>
            <a:r>
              <a:rPr lang="de-DE" dirty="0"/>
              <a:t> </a:t>
            </a:r>
            <a:r>
              <a:rPr lang="de-DE" dirty="0" err="1"/>
              <a:t>any</a:t>
            </a:r>
            <a:r>
              <a:rPr lang="de-DE" dirty="0"/>
              <a:t> time </a:t>
            </a:r>
            <a:r>
              <a:rPr lang="de-DE" dirty="0" err="1"/>
              <a:t>you</a:t>
            </a:r>
            <a:r>
              <a:rPr lang="de-DE" dirty="0"/>
              <a:t> </a:t>
            </a:r>
            <a:r>
              <a:rPr lang="de-DE" dirty="0" err="1"/>
              <a:t>can</a:t>
            </a:r>
            <a:r>
              <a:rPr lang="de-DE" dirty="0"/>
              <a:t> </a:t>
            </a:r>
            <a:r>
              <a:rPr lang="de-DE" dirty="0" err="1"/>
              <a:t>get</a:t>
            </a:r>
            <a:r>
              <a:rPr lang="de-DE" dirty="0"/>
              <a:t>!</a:t>
            </a:r>
          </a:p>
          <a:p>
            <a:pPr lvl="2"/>
            <a:r>
              <a:rPr lang="de-DE" dirty="0"/>
              <a:t>E.g. a </a:t>
            </a:r>
            <a:r>
              <a:rPr lang="de-DE" dirty="0" err="1"/>
              <a:t>coach‘s</a:t>
            </a:r>
            <a:r>
              <a:rPr lang="de-DE" dirty="0"/>
              <a:t> time</a:t>
            </a:r>
          </a:p>
          <a:p>
            <a:pPr marL="274320" lvl="1" indent="0">
              <a:buNone/>
            </a:pPr>
            <a:endParaRPr lang="de-DE" dirty="0"/>
          </a:p>
          <a:p>
            <a:pPr lvl="1"/>
            <a:endParaRPr lang="de-DE" dirty="0"/>
          </a:p>
          <a:p>
            <a:endParaRPr lang="en-US" dirty="0"/>
          </a:p>
        </p:txBody>
      </p:sp>
      <p:sp>
        <p:nvSpPr>
          <p:cNvPr id="4" name="Foliennummernplatzhalter 3"/>
          <p:cNvSpPr>
            <a:spLocks noGrp="1"/>
          </p:cNvSpPr>
          <p:nvPr>
            <p:ph type="sldNum" sz="quarter" idx="12"/>
          </p:nvPr>
        </p:nvSpPr>
        <p:spPr/>
        <p:txBody>
          <a:bodyPr/>
          <a:lstStyle/>
          <a:p>
            <a:fld id="{CC7EC60C-D76A-46DB-B396-A2F561C94196}" type="slidenum">
              <a:rPr lang="en-US" smtClean="0"/>
              <a:t>49</a:t>
            </a:fld>
            <a:endParaRPr lang="en-US"/>
          </a:p>
        </p:txBody>
      </p:sp>
    </p:spTree>
    <p:extLst>
      <p:ext uri="{BB962C8B-B14F-4D97-AF65-F5344CB8AC3E}">
        <p14:creationId xmlns:p14="http://schemas.microsoft.com/office/powerpoint/2010/main" val="136254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Forms and links that will be sent to you after the clinic</a:t>
            </a:r>
            <a:br>
              <a:rPr lang="en-US" dirty="0"/>
            </a:br>
            <a:endParaRPr lang="en-US" dirty="0"/>
          </a:p>
        </p:txBody>
      </p:sp>
      <p:sp>
        <p:nvSpPr>
          <p:cNvPr id="3" name="Content Placeholder 2"/>
          <p:cNvSpPr>
            <a:spLocks noGrp="1"/>
          </p:cNvSpPr>
          <p:nvPr>
            <p:ph idx="1"/>
          </p:nvPr>
        </p:nvSpPr>
        <p:spPr>
          <a:xfrm>
            <a:off x="310896" y="1600200"/>
            <a:ext cx="8686800" cy="4876800"/>
          </a:xfrm>
        </p:spPr>
        <p:txBody>
          <a:bodyPr>
            <a:normAutofit/>
          </a:bodyPr>
          <a:lstStyle/>
          <a:p>
            <a:r>
              <a:rPr lang="en-US" dirty="0"/>
              <a:t>Requirements for WI Swimming Administrative Official Certification</a:t>
            </a:r>
          </a:p>
          <a:p>
            <a:r>
              <a:rPr lang="en-US" dirty="0"/>
              <a:t>WI Swimming Officials Registration and Recertification Procedure</a:t>
            </a:r>
          </a:p>
          <a:p>
            <a:r>
              <a:rPr lang="en-US" dirty="0"/>
              <a:t>Annual Release of Information </a:t>
            </a:r>
          </a:p>
          <a:p>
            <a:r>
              <a:rPr lang="en-US" dirty="0"/>
              <a:t>USA non-athlete membership form</a:t>
            </a:r>
          </a:p>
          <a:p>
            <a:r>
              <a:rPr lang="de-DE" dirty="0"/>
              <a:t>Links </a:t>
            </a:r>
            <a:r>
              <a:rPr lang="de-DE" dirty="0" err="1"/>
              <a:t>to</a:t>
            </a:r>
            <a:r>
              <a:rPr lang="de-DE" dirty="0"/>
              <a:t> </a:t>
            </a:r>
            <a:r>
              <a:rPr lang="de-DE" dirty="0" err="1"/>
              <a:t>creating</a:t>
            </a:r>
            <a:r>
              <a:rPr lang="de-DE" dirty="0"/>
              <a:t> a USA-Swimming </a:t>
            </a:r>
            <a:r>
              <a:rPr lang="de-DE" dirty="0" err="1"/>
              <a:t>account</a:t>
            </a:r>
            <a:r>
              <a:rPr lang="de-DE" dirty="0"/>
              <a:t> and </a:t>
            </a:r>
            <a:r>
              <a:rPr lang="de-DE" dirty="0" err="1"/>
              <a:t>APT</a:t>
            </a:r>
            <a:r>
              <a:rPr lang="de-DE" dirty="0"/>
              <a:t> </a:t>
            </a:r>
            <a:r>
              <a:rPr lang="de-DE" dirty="0" err="1"/>
              <a:t>test</a:t>
            </a:r>
            <a:endParaRPr lang="en-US" dirty="0"/>
          </a:p>
          <a:p>
            <a:r>
              <a:rPr lang="en-US" dirty="0"/>
              <a:t>Apprentice card</a:t>
            </a:r>
          </a:p>
          <a:p>
            <a:r>
              <a:rPr lang="en-US" dirty="0"/>
              <a:t>Name badge order form</a:t>
            </a:r>
          </a:p>
          <a:p>
            <a:r>
              <a:rPr lang="en-US" dirty="0"/>
              <a:t>Shirt order form</a:t>
            </a:r>
          </a:p>
        </p:txBody>
      </p:sp>
      <p:sp>
        <p:nvSpPr>
          <p:cNvPr id="5" name="Slide Number Placeholder 4"/>
          <p:cNvSpPr>
            <a:spLocks noGrp="1"/>
          </p:cNvSpPr>
          <p:nvPr>
            <p:ph type="sldNum" sz="quarter" idx="12"/>
          </p:nvPr>
        </p:nvSpPr>
        <p:spPr/>
        <p:txBody>
          <a:bodyPr/>
          <a:lstStyle/>
          <a:p>
            <a:fld id="{CC7EC60C-D76A-46DB-B396-A2F561C94196}" type="slidenum">
              <a:rPr lang="en-US" smtClean="0"/>
              <a:t>5</a:t>
            </a:fld>
            <a:endParaRPr lang="en-US"/>
          </a:p>
        </p:txBody>
      </p:sp>
    </p:spTree>
    <p:extLst>
      <p:ext uri="{BB962C8B-B14F-4D97-AF65-F5344CB8AC3E}">
        <p14:creationId xmlns:p14="http://schemas.microsoft.com/office/powerpoint/2010/main" val="2667438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 your thought process</a:t>
            </a:r>
            <a:br>
              <a:rPr lang="en-US" dirty="0"/>
            </a:br>
            <a:endParaRPr lang="en-US" dirty="0"/>
          </a:p>
        </p:txBody>
      </p:sp>
      <p:sp>
        <p:nvSpPr>
          <p:cNvPr id="3" name="Content Placeholder 2"/>
          <p:cNvSpPr>
            <a:spLocks noGrp="1"/>
          </p:cNvSpPr>
          <p:nvPr>
            <p:ph idx="1"/>
          </p:nvPr>
        </p:nvSpPr>
        <p:spPr/>
        <p:txBody>
          <a:bodyPr>
            <a:normAutofit/>
          </a:bodyPr>
          <a:lstStyle/>
          <a:p>
            <a:r>
              <a:rPr lang="en-US" dirty="0"/>
              <a:t>The best memory is one which is written down</a:t>
            </a:r>
          </a:p>
          <a:p>
            <a:r>
              <a:rPr lang="en-US" dirty="0"/>
              <a:t>DO NOT GUESS / ASSUME – each situation must be investigated!</a:t>
            </a:r>
          </a:p>
          <a:p>
            <a:r>
              <a:rPr lang="en-US" dirty="0"/>
              <a:t>REMEMBER: comparing pad to button and watch (same person is pushing button and watch).  </a:t>
            </a:r>
          </a:p>
          <a:p>
            <a:pPr lvl="1"/>
            <a:r>
              <a:rPr lang="en-US" dirty="0"/>
              <a:t>Have a good reason to believe the pad is wrong!</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50</a:t>
            </a:fld>
            <a:endParaRPr lang="en-US"/>
          </a:p>
        </p:txBody>
      </p:sp>
    </p:spTree>
    <p:extLst>
      <p:ext uri="{BB962C8B-B14F-4D97-AF65-F5344CB8AC3E}">
        <p14:creationId xmlns:p14="http://schemas.microsoft.com/office/powerpoint/2010/main" val="1811353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763" y="2897188"/>
            <a:ext cx="2530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C7EC60C-D76A-46DB-B396-A2F561C94196}" type="slidenum">
              <a:rPr lang="en-US" smtClean="0"/>
              <a:t>51</a:t>
            </a:fld>
            <a:endParaRPr lang="en-US"/>
          </a:p>
        </p:txBody>
      </p:sp>
    </p:spTree>
    <p:extLst>
      <p:ext uri="{BB962C8B-B14F-4D97-AF65-F5344CB8AC3E}">
        <p14:creationId xmlns:p14="http://schemas.microsoft.com/office/powerpoint/2010/main" val="3194349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Event Results</a:t>
            </a:r>
            <a:br>
              <a:rPr lang="en-US" dirty="0"/>
            </a:br>
            <a:endParaRPr lang="en-US" dirty="0"/>
          </a:p>
        </p:txBody>
      </p:sp>
      <p:sp>
        <p:nvSpPr>
          <p:cNvPr id="3" name="Content Placeholder 2"/>
          <p:cNvSpPr>
            <a:spLocks noGrp="1"/>
          </p:cNvSpPr>
          <p:nvPr>
            <p:ph idx="1"/>
          </p:nvPr>
        </p:nvSpPr>
        <p:spPr/>
        <p:txBody>
          <a:bodyPr/>
          <a:lstStyle/>
          <a:p>
            <a:r>
              <a:rPr lang="en-US" dirty="0"/>
              <a:t>Almost all meets post copy of printed results by event</a:t>
            </a:r>
          </a:p>
          <a:p>
            <a:r>
              <a:rPr lang="en-US" dirty="0"/>
              <a:t>Done in MM using “Scoring” button </a:t>
            </a:r>
            <a:r>
              <a:rPr lang="de-DE" dirty="0"/>
              <a:t>(</a:t>
            </a:r>
            <a:r>
              <a:rPr lang="de-DE" dirty="0" err="1"/>
              <a:t>or</a:t>
            </a:r>
            <a:r>
              <a:rPr lang="de-DE" dirty="0"/>
              <a:t> </a:t>
            </a:r>
            <a:r>
              <a:rPr lang="en-US" dirty="0"/>
              <a:t>“List”</a:t>
            </a:r>
            <a:r>
              <a:rPr lang="de-DE" dirty="0"/>
              <a:t> </a:t>
            </a:r>
            <a:r>
              <a:rPr lang="de-DE" dirty="0" err="1"/>
              <a:t>button</a:t>
            </a:r>
            <a:r>
              <a:rPr lang="de-DE" dirty="0"/>
              <a:t> </a:t>
            </a:r>
            <a:r>
              <a:rPr lang="de-DE" dirty="0" err="1"/>
              <a:t>for</a:t>
            </a:r>
            <a:r>
              <a:rPr lang="de-DE" dirty="0"/>
              <a:t> </a:t>
            </a:r>
            <a:r>
              <a:rPr lang="de-DE" dirty="0" err="1"/>
              <a:t>prelim</a:t>
            </a:r>
            <a:r>
              <a:rPr lang="de-DE" dirty="0"/>
              <a:t> </a:t>
            </a:r>
            <a:r>
              <a:rPr lang="de-DE" dirty="0" err="1"/>
              <a:t>results</a:t>
            </a:r>
            <a:r>
              <a:rPr lang="de-DE" dirty="0"/>
              <a:t>)</a:t>
            </a:r>
            <a:endParaRPr lang="en-US" dirty="0"/>
          </a:p>
          <a:p>
            <a:r>
              <a:rPr lang="en-US" dirty="0"/>
              <a:t>Check swimmers are correct … they do change from heat sheet to water</a:t>
            </a:r>
          </a:p>
          <a:p>
            <a:pPr lvl="1"/>
            <a:r>
              <a:rPr lang="de-DE" dirty="0" err="1"/>
              <a:t>Any</a:t>
            </a:r>
            <a:r>
              <a:rPr lang="de-DE" dirty="0"/>
              <a:t> </a:t>
            </a:r>
            <a:r>
              <a:rPr lang="de-DE" dirty="0" err="1"/>
              <a:t>notes</a:t>
            </a:r>
            <a:r>
              <a:rPr lang="de-DE" dirty="0"/>
              <a:t> on </a:t>
            </a:r>
            <a:r>
              <a:rPr lang="de-DE" dirty="0" err="1"/>
              <a:t>the</a:t>
            </a:r>
            <a:r>
              <a:rPr lang="de-DE" dirty="0"/>
              <a:t> </a:t>
            </a:r>
            <a:r>
              <a:rPr lang="de-DE" dirty="0" err="1"/>
              <a:t>lane</a:t>
            </a:r>
            <a:r>
              <a:rPr lang="de-DE" dirty="0"/>
              <a:t> time </a:t>
            </a:r>
            <a:r>
              <a:rPr lang="de-DE" dirty="0" err="1"/>
              <a:t>sheets</a:t>
            </a:r>
            <a:endParaRPr lang="en-US" dirty="0"/>
          </a:p>
          <a:p>
            <a:r>
              <a:rPr lang="de-DE" dirty="0" err="1"/>
              <a:t>Always</a:t>
            </a:r>
            <a:r>
              <a:rPr lang="de-DE" dirty="0"/>
              <a:t> </a:t>
            </a:r>
            <a:r>
              <a:rPr lang="de-DE" dirty="0" err="1"/>
              <a:t>to</a:t>
            </a:r>
            <a:r>
              <a:rPr lang="de-DE" dirty="0"/>
              <a:t> a quick check of </a:t>
            </a:r>
            <a:r>
              <a:rPr lang="de-DE" dirty="0" err="1"/>
              <a:t>printed</a:t>
            </a:r>
            <a:r>
              <a:rPr lang="de-DE" dirty="0"/>
              <a:t> </a:t>
            </a:r>
            <a:r>
              <a:rPr lang="de-DE" dirty="0" err="1"/>
              <a:t>results</a:t>
            </a:r>
            <a:r>
              <a:rPr lang="de-DE" dirty="0"/>
              <a:t> </a:t>
            </a:r>
            <a:r>
              <a:rPr lang="de-DE" dirty="0" err="1"/>
              <a:t>before</a:t>
            </a:r>
            <a:r>
              <a:rPr lang="de-DE" dirty="0"/>
              <a:t> </a:t>
            </a:r>
            <a:r>
              <a:rPr lang="de-DE" dirty="0" err="1"/>
              <a:t>publishing</a:t>
            </a:r>
            <a:endParaRPr lang="de-DE" dirty="0"/>
          </a:p>
          <a:p>
            <a:pPr lvl="1"/>
            <a:r>
              <a:rPr lang="de-DE" dirty="0"/>
              <a:t>Double check all NS, </a:t>
            </a:r>
            <a:r>
              <a:rPr lang="de-DE" dirty="0" err="1"/>
              <a:t>DQ</a:t>
            </a:r>
            <a:r>
              <a:rPr lang="de-DE" dirty="0"/>
              <a:t>, and </a:t>
            </a:r>
            <a:r>
              <a:rPr lang="de-DE" dirty="0" err="1"/>
              <a:t>DFS</a:t>
            </a:r>
            <a:r>
              <a:rPr lang="de-DE" dirty="0"/>
              <a:t> (</a:t>
            </a:r>
            <a:r>
              <a:rPr lang="de-DE" dirty="0" err="1"/>
              <a:t>if</a:t>
            </a:r>
            <a:r>
              <a:rPr lang="de-DE" dirty="0"/>
              <a:t> </a:t>
            </a:r>
            <a:r>
              <a:rPr lang="de-DE" dirty="0" err="1"/>
              <a:t>applicable</a:t>
            </a:r>
            <a:r>
              <a:rPr lang="de-DE" dirty="0"/>
              <a:t>)</a:t>
            </a:r>
          </a:p>
          <a:p>
            <a:r>
              <a:rPr lang="de-DE" dirty="0"/>
              <a:t>In </a:t>
            </a:r>
            <a:r>
              <a:rPr lang="de-DE" dirty="0" err="1"/>
              <a:t>Prelim</a:t>
            </a:r>
            <a:r>
              <a:rPr lang="de-DE" dirty="0"/>
              <a:t>/Finals </a:t>
            </a:r>
            <a:r>
              <a:rPr lang="de-DE" dirty="0" err="1"/>
              <a:t>meet</a:t>
            </a:r>
            <a:endParaRPr lang="de-DE" dirty="0"/>
          </a:p>
          <a:p>
            <a:pPr lvl="1"/>
            <a:r>
              <a:rPr lang="de-DE" dirty="0" err="1"/>
              <a:t>Any</a:t>
            </a:r>
            <a:r>
              <a:rPr lang="de-DE" dirty="0"/>
              <a:t> potential </a:t>
            </a:r>
            <a:r>
              <a:rPr lang="de-DE" dirty="0" err="1"/>
              <a:t>swim</a:t>
            </a:r>
            <a:r>
              <a:rPr lang="de-DE" dirty="0"/>
              <a:t>-offs</a:t>
            </a:r>
            <a:endParaRPr lang="en-US" dirty="0"/>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52</a:t>
            </a:fld>
            <a:endParaRPr lang="en-US"/>
          </a:p>
        </p:txBody>
      </p:sp>
    </p:spTree>
    <p:extLst>
      <p:ext uri="{BB962C8B-B14F-4D97-AF65-F5344CB8AC3E}">
        <p14:creationId xmlns:p14="http://schemas.microsoft.com/office/powerpoint/2010/main" val="1664496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Judge’s Decision</a:t>
            </a:r>
            <a:br>
              <a:rPr lang="en-US" dirty="0"/>
            </a:br>
            <a:endParaRPr lang="en-US" dirty="0"/>
          </a:p>
        </p:txBody>
      </p:sp>
      <p:sp>
        <p:nvSpPr>
          <p:cNvPr id="3" name="Content Placeholder 2"/>
          <p:cNvSpPr>
            <a:spLocks noGrp="1"/>
          </p:cNvSpPr>
          <p:nvPr>
            <p:ph idx="1"/>
          </p:nvPr>
        </p:nvSpPr>
        <p:spPr/>
        <p:txBody>
          <a:bodyPr/>
          <a:lstStyle/>
          <a:p>
            <a:r>
              <a:rPr lang="en-US" dirty="0"/>
              <a:t>If watches are primary, matching relative order of finish has priority</a:t>
            </a:r>
          </a:p>
          <a:p>
            <a:pPr lvl="1"/>
            <a:r>
              <a:rPr lang="de-DE" dirty="0"/>
              <a:t>Relevant in </a:t>
            </a:r>
            <a:r>
              <a:rPr lang="de-DE" dirty="0" err="1"/>
              <a:t>25y</a:t>
            </a:r>
            <a:r>
              <a:rPr lang="de-DE" dirty="0"/>
              <a:t> </a:t>
            </a:r>
            <a:r>
              <a:rPr lang="de-DE" dirty="0" err="1"/>
              <a:t>events</a:t>
            </a:r>
            <a:r>
              <a:rPr lang="de-DE" dirty="0"/>
              <a:t> </a:t>
            </a:r>
            <a:r>
              <a:rPr lang="de-DE" dirty="0" err="1"/>
              <a:t>with</a:t>
            </a:r>
            <a:r>
              <a:rPr lang="de-DE" dirty="0"/>
              <a:t> </a:t>
            </a:r>
            <a:r>
              <a:rPr lang="de-DE" dirty="0" err="1"/>
              <a:t>no</a:t>
            </a:r>
            <a:r>
              <a:rPr lang="de-DE" dirty="0"/>
              <a:t> pads</a:t>
            </a:r>
            <a:endParaRPr lang="en-US" dirty="0"/>
          </a:p>
          <a:p>
            <a:r>
              <a:rPr lang="en-US" dirty="0"/>
              <a:t>In MM, from “Run” screen, click “JD” button, put places in ‘heat place’ column</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53</a:t>
            </a:fld>
            <a:endParaRPr lang="en-US"/>
          </a:p>
        </p:txBody>
      </p:sp>
    </p:spTree>
    <p:extLst>
      <p:ext uri="{BB962C8B-B14F-4D97-AF65-F5344CB8AC3E}">
        <p14:creationId xmlns:p14="http://schemas.microsoft.com/office/powerpoint/2010/main" val="1651452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DQ codes</a:t>
            </a:r>
            <a:br>
              <a:rPr lang="en-US" dirty="0"/>
            </a:br>
            <a:endParaRPr lang="en-US" dirty="0"/>
          </a:p>
        </p:txBody>
      </p:sp>
      <p:sp>
        <p:nvSpPr>
          <p:cNvPr id="3" name="Content Placeholder 2"/>
          <p:cNvSpPr>
            <a:spLocks noGrp="1"/>
          </p:cNvSpPr>
          <p:nvPr>
            <p:ph idx="1"/>
          </p:nvPr>
        </p:nvSpPr>
        <p:spPr/>
        <p:txBody>
          <a:bodyPr/>
          <a:lstStyle/>
          <a:p>
            <a:r>
              <a:rPr lang="en-US" dirty="0"/>
              <a:t>DQ is short for disqualification</a:t>
            </a:r>
          </a:p>
          <a:p>
            <a:r>
              <a:rPr lang="en-US" dirty="0"/>
              <a:t>DQ slip must have name of a ‘judge’ and ‘referee’</a:t>
            </a:r>
          </a:p>
          <a:p>
            <a:r>
              <a:rPr lang="en-US" dirty="0"/>
              <a:t>In prelims-finals often will have initials of AR</a:t>
            </a:r>
          </a:p>
          <a:p>
            <a:r>
              <a:rPr lang="en-US" dirty="0"/>
              <a:t>In MM, on “Run” screen, enter DQ code in column with same name</a:t>
            </a:r>
          </a:p>
        </p:txBody>
      </p:sp>
      <p:sp>
        <p:nvSpPr>
          <p:cNvPr id="5" name="Slide Number Placeholder 4"/>
          <p:cNvSpPr>
            <a:spLocks noGrp="1"/>
          </p:cNvSpPr>
          <p:nvPr>
            <p:ph type="sldNum" sz="quarter" idx="12"/>
          </p:nvPr>
        </p:nvSpPr>
        <p:spPr/>
        <p:txBody>
          <a:bodyPr/>
          <a:lstStyle/>
          <a:p>
            <a:fld id="{CC7EC60C-D76A-46DB-B396-A2F561C94196}" type="slidenum">
              <a:rPr lang="en-US" smtClean="0"/>
              <a:t>54</a:t>
            </a:fld>
            <a:endParaRPr lang="en-US"/>
          </a:p>
        </p:txBody>
      </p:sp>
    </p:spTree>
    <p:extLst>
      <p:ext uri="{BB962C8B-B14F-4D97-AF65-F5344CB8AC3E}">
        <p14:creationId xmlns:p14="http://schemas.microsoft.com/office/powerpoint/2010/main" val="1384336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Results</a:t>
            </a:r>
          </a:p>
        </p:txBody>
      </p:sp>
      <p:sp>
        <p:nvSpPr>
          <p:cNvPr id="3" name="Content Placeholder 2"/>
          <p:cNvSpPr>
            <a:spLocks noGrp="1"/>
          </p:cNvSpPr>
          <p:nvPr>
            <p:ph idx="1"/>
          </p:nvPr>
        </p:nvSpPr>
        <p:spPr/>
        <p:txBody>
          <a:bodyPr/>
          <a:lstStyle/>
          <a:p>
            <a:r>
              <a:rPr lang="en-US" dirty="0"/>
              <a:t>Mistakes are made – okay, fix it</a:t>
            </a:r>
          </a:p>
          <a:p>
            <a:r>
              <a:rPr lang="en-US" dirty="0"/>
              <a:t>Results need to be changed</a:t>
            </a:r>
          </a:p>
          <a:p>
            <a:r>
              <a:rPr lang="en-US" dirty="0"/>
              <a:t>Often printed on a different color paper (blue)</a:t>
            </a:r>
          </a:p>
          <a:p>
            <a:r>
              <a:rPr lang="en-US" dirty="0"/>
              <a:t>Often Stamped “CORRECTED” or “REVISED”</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55</a:t>
            </a:fld>
            <a:endParaRPr lang="en-US"/>
          </a:p>
        </p:txBody>
      </p:sp>
    </p:spTree>
    <p:extLst>
      <p:ext uri="{BB962C8B-B14F-4D97-AF65-F5344CB8AC3E}">
        <p14:creationId xmlns:p14="http://schemas.microsoft.com/office/powerpoint/2010/main" val="1853021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600" y="2897188"/>
            <a:ext cx="23352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C7EC60C-D76A-46DB-B396-A2F561C94196}" type="slidenum">
              <a:rPr lang="en-US" smtClean="0"/>
              <a:t>56</a:t>
            </a:fld>
            <a:endParaRPr lang="en-US"/>
          </a:p>
        </p:txBody>
      </p:sp>
    </p:spTree>
    <p:extLst>
      <p:ext uri="{BB962C8B-B14F-4D97-AF65-F5344CB8AC3E}">
        <p14:creationId xmlns:p14="http://schemas.microsoft.com/office/powerpoint/2010/main" val="2647535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Meet Description Minimum</a:t>
            </a:r>
            <a:br>
              <a:rPr lang="en-US" dirty="0"/>
            </a:br>
            <a:endParaRPr lang="en-US" dirty="0"/>
          </a:p>
        </p:txBody>
      </p:sp>
      <p:sp>
        <p:nvSpPr>
          <p:cNvPr id="3" name="Content Placeholder 2"/>
          <p:cNvSpPr>
            <a:spLocks noGrp="1"/>
          </p:cNvSpPr>
          <p:nvPr>
            <p:ph idx="1"/>
          </p:nvPr>
        </p:nvSpPr>
        <p:spPr/>
        <p:txBody>
          <a:bodyPr/>
          <a:lstStyle/>
          <a:p>
            <a:r>
              <a:rPr lang="en-US" dirty="0"/>
              <a:t>Entry Chair</a:t>
            </a:r>
          </a:p>
          <a:p>
            <a:r>
              <a:rPr lang="en-US" dirty="0"/>
              <a:t>Eligible events</a:t>
            </a:r>
          </a:p>
          <a:p>
            <a:r>
              <a:rPr lang="en-US" dirty="0"/>
              <a:t>Event restrictions (e.g. 3 events / day with 7 max for meet plus relays)</a:t>
            </a:r>
          </a:p>
          <a:p>
            <a:r>
              <a:rPr lang="en-US" dirty="0"/>
              <a:t>Timeline</a:t>
            </a:r>
          </a:p>
          <a:p>
            <a:r>
              <a:rPr lang="de-DE" dirty="0"/>
              <a:t>The </a:t>
            </a:r>
            <a:r>
              <a:rPr lang="de-DE" dirty="0" err="1"/>
              <a:t>Meet</a:t>
            </a:r>
            <a:r>
              <a:rPr lang="de-DE" dirty="0"/>
              <a:t> Description </a:t>
            </a:r>
            <a:r>
              <a:rPr lang="de-DE" dirty="0" err="1"/>
              <a:t>is</a:t>
            </a:r>
            <a:r>
              <a:rPr lang="de-DE" dirty="0"/>
              <a:t> </a:t>
            </a:r>
            <a:r>
              <a:rPr lang="de-DE" dirty="0" err="1"/>
              <a:t>the</a:t>
            </a:r>
            <a:r>
              <a:rPr lang="de-DE" dirty="0"/>
              <a:t> </a:t>
            </a:r>
            <a:r>
              <a:rPr lang="en-US" dirty="0"/>
              <a:t>“</a:t>
            </a:r>
            <a:r>
              <a:rPr lang="de-DE" dirty="0" err="1"/>
              <a:t>law</a:t>
            </a:r>
            <a:r>
              <a:rPr lang="de-DE" dirty="0"/>
              <a:t>“ of </a:t>
            </a:r>
            <a:r>
              <a:rPr lang="de-DE" dirty="0" err="1"/>
              <a:t>the</a:t>
            </a:r>
            <a:r>
              <a:rPr lang="de-DE" dirty="0"/>
              <a:t> </a:t>
            </a:r>
            <a:r>
              <a:rPr lang="de-DE" dirty="0" err="1"/>
              <a:t>meet</a:t>
            </a:r>
            <a:endParaRPr lang="en-US" dirty="0"/>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57</a:t>
            </a:fld>
            <a:endParaRPr lang="en-US"/>
          </a:p>
        </p:txBody>
      </p:sp>
    </p:spTree>
    <p:extLst>
      <p:ext uri="{BB962C8B-B14F-4D97-AF65-F5344CB8AC3E}">
        <p14:creationId xmlns:p14="http://schemas.microsoft.com/office/powerpoint/2010/main" val="1626971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a:lnSpc>
                <a:spcPct val="115000"/>
              </a:lnSpc>
              <a:spcBef>
                <a:spcPts val="0"/>
              </a:spcBef>
              <a:spcAft>
                <a:spcPts val="1000"/>
              </a:spcAft>
            </a:pPr>
            <a:r>
              <a:rPr lang="en-US" dirty="0">
                <a:ea typeface="Calibri"/>
                <a:cs typeface="Times New Roman"/>
              </a:rPr>
              <a:t>AO Role in entries</a:t>
            </a:r>
            <a:br>
              <a:rPr lang="en-US" dirty="0">
                <a:ea typeface="Calibri"/>
                <a:cs typeface="Times New Roman"/>
              </a:rPr>
            </a:br>
            <a:endParaRPr lang="en-US" dirty="0"/>
          </a:p>
        </p:txBody>
      </p:sp>
      <p:sp>
        <p:nvSpPr>
          <p:cNvPr id="3" name="Content Placeholder 2"/>
          <p:cNvSpPr>
            <a:spLocks noGrp="1"/>
          </p:cNvSpPr>
          <p:nvPr>
            <p:ph idx="1"/>
          </p:nvPr>
        </p:nvSpPr>
        <p:spPr/>
        <p:txBody>
          <a:bodyPr/>
          <a:lstStyle/>
          <a:p>
            <a:r>
              <a:rPr lang="en-US" dirty="0"/>
              <a:t>Let the Entry Chair follow their process, you may be a supervisor / consultant</a:t>
            </a:r>
          </a:p>
          <a:p>
            <a:r>
              <a:rPr lang="en-US" dirty="0"/>
              <a:t>You may be in contact with Entry Chair / Meet Director to handle issues which come up</a:t>
            </a:r>
          </a:p>
          <a:p>
            <a:r>
              <a:rPr lang="en-US" dirty="0"/>
              <a:t>You may review Meet Description, look for potential problems / inconsistencies</a:t>
            </a:r>
          </a:p>
        </p:txBody>
      </p:sp>
      <p:sp>
        <p:nvSpPr>
          <p:cNvPr id="5" name="Slide Number Placeholder 4"/>
          <p:cNvSpPr>
            <a:spLocks noGrp="1"/>
          </p:cNvSpPr>
          <p:nvPr>
            <p:ph type="sldNum" sz="quarter" idx="12"/>
          </p:nvPr>
        </p:nvSpPr>
        <p:spPr/>
        <p:txBody>
          <a:bodyPr/>
          <a:lstStyle/>
          <a:p>
            <a:fld id="{CC7EC60C-D76A-46DB-B396-A2F561C94196}" type="slidenum">
              <a:rPr lang="en-US" smtClean="0"/>
              <a:t>58</a:t>
            </a:fld>
            <a:endParaRPr lang="en-US"/>
          </a:p>
        </p:txBody>
      </p:sp>
    </p:spTree>
    <p:extLst>
      <p:ext uri="{BB962C8B-B14F-4D97-AF65-F5344CB8AC3E}">
        <p14:creationId xmlns:p14="http://schemas.microsoft.com/office/powerpoint/2010/main" val="3977536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algn="ctr">
              <a:lnSpc>
                <a:spcPct val="115000"/>
              </a:lnSpc>
              <a:spcBef>
                <a:spcPts val="0"/>
              </a:spcBef>
              <a:spcAft>
                <a:spcPts val="1000"/>
              </a:spcAft>
            </a:pPr>
            <a:r>
              <a:rPr lang="en-US" sz="3600" dirty="0">
                <a:ea typeface="Calibri"/>
                <a:cs typeface="Times New Roman"/>
              </a:rPr>
              <a:t>Common Changes</a:t>
            </a:r>
            <a:endParaRPr lang="en-US" dirty="0"/>
          </a:p>
        </p:txBody>
      </p:sp>
      <p:sp>
        <p:nvSpPr>
          <p:cNvPr id="3" name="Content Placeholder 2"/>
          <p:cNvSpPr>
            <a:spLocks noGrp="1"/>
          </p:cNvSpPr>
          <p:nvPr>
            <p:ph idx="1"/>
          </p:nvPr>
        </p:nvSpPr>
        <p:spPr/>
        <p:txBody>
          <a:bodyPr>
            <a:normAutofit fontScale="92500"/>
          </a:bodyPr>
          <a:lstStyle/>
          <a:p>
            <a:r>
              <a:rPr lang="de-DE" u="sng" dirty="0" err="1"/>
              <a:t>Between</a:t>
            </a:r>
            <a:r>
              <a:rPr lang="de-DE" u="sng" dirty="0"/>
              <a:t> Entry </a:t>
            </a:r>
            <a:r>
              <a:rPr lang="de-DE" u="sng" dirty="0" err="1"/>
              <a:t>deadline</a:t>
            </a:r>
            <a:r>
              <a:rPr lang="de-DE" u="sng" dirty="0"/>
              <a:t> and </a:t>
            </a:r>
            <a:r>
              <a:rPr lang="de-DE" u="sng" dirty="0" err="1"/>
              <a:t>meet</a:t>
            </a:r>
            <a:r>
              <a:rPr lang="de-DE" u="sng" dirty="0"/>
              <a:t> </a:t>
            </a:r>
            <a:r>
              <a:rPr lang="de-DE" u="sng" dirty="0" err="1"/>
              <a:t>start</a:t>
            </a:r>
            <a:endParaRPr lang="en-US" u="sng" dirty="0"/>
          </a:p>
          <a:p>
            <a:pPr lvl="1"/>
            <a:r>
              <a:rPr lang="en-US" dirty="0"/>
              <a:t>Entry times</a:t>
            </a:r>
          </a:p>
          <a:p>
            <a:pPr lvl="2"/>
            <a:r>
              <a:rPr lang="en-US" dirty="0"/>
              <a:t>Challenge provision</a:t>
            </a:r>
          </a:p>
          <a:p>
            <a:pPr lvl="2"/>
            <a:r>
              <a:rPr lang="en-US" dirty="0"/>
              <a:t>Not confirmed via SWIMS</a:t>
            </a:r>
          </a:p>
          <a:p>
            <a:pPr lvl="1"/>
            <a:r>
              <a:rPr lang="en-US" dirty="0"/>
              <a:t>Dropping out (e.g. sick)</a:t>
            </a:r>
          </a:p>
          <a:p>
            <a:pPr lvl="1"/>
            <a:r>
              <a:rPr lang="en-US" dirty="0"/>
              <a:t>Deck seeds</a:t>
            </a:r>
          </a:p>
          <a:p>
            <a:pPr lvl="2"/>
            <a:r>
              <a:rPr lang="en-US" dirty="0"/>
              <a:t>Check Meet Description for meet rules</a:t>
            </a:r>
          </a:p>
          <a:p>
            <a:pPr lvl="1"/>
            <a:endParaRPr lang="de-DE" dirty="0"/>
          </a:p>
          <a:p>
            <a:r>
              <a:rPr lang="de-DE" u="sng" dirty="0" err="1"/>
              <a:t>During</a:t>
            </a:r>
            <a:r>
              <a:rPr lang="de-DE" u="sng" dirty="0"/>
              <a:t> </a:t>
            </a:r>
            <a:r>
              <a:rPr lang="de-DE" u="sng" dirty="0" err="1"/>
              <a:t>the</a:t>
            </a:r>
            <a:r>
              <a:rPr lang="de-DE" u="sng" dirty="0"/>
              <a:t> </a:t>
            </a:r>
            <a:r>
              <a:rPr lang="de-DE" u="sng" dirty="0" err="1"/>
              <a:t>meet</a:t>
            </a:r>
            <a:endParaRPr lang="de-DE" u="sng" dirty="0"/>
          </a:p>
          <a:p>
            <a:pPr lvl="1"/>
            <a:r>
              <a:rPr lang="en-US" dirty="0"/>
              <a:t>Change of events </a:t>
            </a:r>
          </a:p>
          <a:p>
            <a:pPr lvl="1"/>
            <a:r>
              <a:rPr lang="en-US" dirty="0"/>
              <a:t>Combined heats Swimmer changed heats / lanes</a:t>
            </a:r>
          </a:p>
          <a:p>
            <a:pPr lvl="2"/>
            <a:r>
              <a:rPr lang="en-US" dirty="0"/>
              <a:t>Most common with younger age groups</a:t>
            </a:r>
          </a:p>
          <a:p>
            <a:pPr lvl="2"/>
            <a:r>
              <a:rPr lang="en-US" dirty="0"/>
              <a:t>Within same event, simply move athletes in </a:t>
            </a:r>
            <a:r>
              <a:rPr lang="en-US" dirty="0" err="1"/>
              <a:t>Hy-Tek</a:t>
            </a:r>
            <a:r>
              <a:rPr lang="en-US" dirty="0"/>
              <a:t> to match timer sheets</a:t>
            </a:r>
          </a:p>
          <a:p>
            <a:pPr lvl="2"/>
            <a:r>
              <a:rPr lang="en-US" dirty="0"/>
              <a:t>Between events, copy time data from E, H, L swum to place in </a:t>
            </a:r>
            <a:r>
              <a:rPr lang="en-US" dirty="0" err="1"/>
              <a:t>Hy-Tek</a:t>
            </a:r>
            <a:endParaRPr lang="en-US" dirty="0"/>
          </a:p>
          <a:p>
            <a:pPr lvl="2"/>
            <a:endParaRPr lang="en-US" dirty="0"/>
          </a:p>
          <a:p>
            <a:pPr lvl="1"/>
            <a:endParaRPr lang="en-US" dirty="0"/>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59</a:t>
            </a:fld>
            <a:endParaRPr lang="en-US"/>
          </a:p>
        </p:txBody>
      </p:sp>
    </p:spTree>
    <p:extLst>
      <p:ext uri="{BB962C8B-B14F-4D97-AF65-F5344CB8AC3E}">
        <p14:creationId xmlns:p14="http://schemas.microsoft.com/office/powerpoint/2010/main" val="394108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850" y="2897188"/>
            <a:ext cx="5194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C7EC60C-D76A-46DB-B396-A2F561C94196}" type="slidenum">
              <a:rPr lang="en-US" smtClean="0"/>
              <a:t>6</a:t>
            </a:fld>
            <a:endParaRPr lang="en-US"/>
          </a:p>
        </p:txBody>
      </p:sp>
    </p:spTree>
    <p:extLst>
      <p:ext uri="{BB962C8B-B14F-4D97-AF65-F5344CB8AC3E}">
        <p14:creationId xmlns:p14="http://schemas.microsoft.com/office/powerpoint/2010/main" val="4289803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Combined Heats</a:t>
            </a:r>
            <a:br>
              <a:rPr lang="en-US" dirty="0"/>
            </a:br>
            <a:endParaRPr lang="en-US" dirty="0"/>
          </a:p>
        </p:txBody>
      </p:sp>
      <p:sp>
        <p:nvSpPr>
          <p:cNvPr id="3" name="Content Placeholder 2"/>
          <p:cNvSpPr>
            <a:spLocks noGrp="1"/>
          </p:cNvSpPr>
          <p:nvPr>
            <p:ph idx="1"/>
          </p:nvPr>
        </p:nvSpPr>
        <p:spPr/>
        <p:txBody>
          <a:bodyPr/>
          <a:lstStyle/>
          <a:p>
            <a:r>
              <a:rPr lang="en-US" dirty="0" err="1"/>
              <a:t>Hy-Tek</a:t>
            </a:r>
            <a:r>
              <a:rPr lang="en-US" dirty="0"/>
              <a:t> will have 2 events (uncombined), make sure swimmers are in separate lanes and do not overlap</a:t>
            </a:r>
          </a:p>
          <a:p>
            <a:r>
              <a:rPr lang="en-US" dirty="0"/>
              <a:t>“Get Times” into first event, process those athletes</a:t>
            </a:r>
          </a:p>
          <a:p>
            <a:r>
              <a:rPr lang="en-US" dirty="0"/>
              <a:t>Go to combined heat / event</a:t>
            </a:r>
          </a:p>
          <a:p>
            <a:r>
              <a:rPr lang="en-US" dirty="0"/>
              <a:t>“Race number” with same race number just used, process those athletes</a:t>
            </a:r>
          </a:p>
          <a:p>
            <a:r>
              <a:rPr lang="en-US" dirty="0"/>
              <a:t>Timing corrections, use data of all lanes</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60</a:t>
            </a:fld>
            <a:endParaRPr lang="en-US"/>
          </a:p>
        </p:txBody>
      </p:sp>
    </p:spTree>
    <p:extLst>
      <p:ext uri="{BB962C8B-B14F-4D97-AF65-F5344CB8AC3E}">
        <p14:creationId xmlns:p14="http://schemas.microsoft.com/office/powerpoint/2010/main" val="1197628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Positive check-in </a:t>
            </a:r>
            <a:br>
              <a:rPr lang="en-US" dirty="0"/>
            </a:br>
            <a:endParaRPr lang="en-US" dirty="0"/>
          </a:p>
        </p:txBody>
      </p:sp>
      <p:sp>
        <p:nvSpPr>
          <p:cNvPr id="3" name="Content Placeholder 2"/>
          <p:cNvSpPr>
            <a:spLocks noGrp="1"/>
          </p:cNvSpPr>
          <p:nvPr>
            <p:ph idx="1"/>
          </p:nvPr>
        </p:nvSpPr>
        <p:spPr/>
        <p:txBody>
          <a:bodyPr>
            <a:normAutofit/>
          </a:bodyPr>
          <a:lstStyle/>
          <a:p>
            <a:r>
              <a:rPr lang="en-US" dirty="0"/>
              <a:t>Check-in time posted in Meet Description</a:t>
            </a:r>
          </a:p>
          <a:p>
            <a:r>
              <a:rPr lang="en-US" dirty="0"/>
              <a:t>Event(s) not seeded until deadline</a:t>
            </a:r>
          </a:p>
          <a:p>
            <a:r>
              <a:rPr lang="en-US" dirty="0"/>
              <a:t>At appropriate time</a:t>
            </a:r>
          </a:p>
          <a:p>
            <a:pPr lvl="1"/>
            <a:r>
              <a:rPr lang="en-US" dirty="0"/>
              <a:t>Pull positive check-in sheet</a:t>
            </a:r>
          </a:p>
          <a:p>
            <a:pPr lvl="1"/>
            <a:r>
              <a:rPr lang="en-US" dirty="0"/>
              <a:t>Contact coaches not checked-in or scratched</a:t>
            </a:r>
          </a:p>
          <a:p>
            <a:pPr lvl="1"/>
            <a:r>
              <a:rPr lang="en-US" dirty="0"/>
              <a:t>Pro-actively avoid conflicts!</a:t>
            </a:r>
          </a:p>
          <a:p>
            <a:r>
              <a:rPr lang="en-US" dirty="0"/>
              <a:t>Seed event(s)</a:t>
            </a:r>
          </a:p>
          <a:p>
            <a:r>
              <a:rPr lang="en-US" dirty="0"/>
              <a:t>Print and distribute heat sheets for events</a:t>
            </a:r>
          </a:p>
          <a:p>
            <a:r>
              <a:rPr lang="en-US" dirty="0"/>
              <a:t>Print and distribute lane timer sheets</a:t>
            </a:r>
          </a:p>
        </p:txBody>
      </p:sp>
      <p:sp>
        <p:nvSpPr>
          <p:cNvPr id="5" name="Slide Number Placeholder 4"/>
          <p:cNvSpPr>
            <a:spLocks noGrp="1"/>
          </p:cNvSpPr>
          <p:nvPr>
            <p:ph type="sldNum" sz="quarter" idx="12"/>
          </p:nvPr>
        </p:nvSpPr>
        <p:spPr/>
        <p:txBody>
          <a:bodyPr/>
          <a:lstStyle/>
          <a:p>
            <a:fld id="{CC7EC60C-D76A-46DB-B396-A2F561C94196}" type="slidenum">
              <a:rPr lang="en-US" smtClean="0"/>
              <a:t>61</a:t>
            </a:fld>
            <a:endParaRPr lang="en-US"/>
          </a:p>
        </p:txBody>
      </p:sp>
    </p:spTree>
    <p:extLst>
      <p:ext uri="{BB962C8B-B14F-4D97-AF65-F5344CB8AC3E}">
        <p14:creationId xmlns:p14="http://schemas.microsoft.com/office/powerpoint/2010/main" val="1080823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Positive Check-in Set-Up</a:t>
            </a:r>
          </a:p>
        </p:txBody>
      </p:sp>
      <p:sp>
        <p:nvSpPr>
          <p:cNvPr id="3" name="Content Placeholder 2"/>
          <p:cNvSpPr>
            <a:spLocks noGrp="1"/>
          </p:cNvSpPr>
          <p:nvPr>
            <p:ph idx="1"/>
          </p:nvPr>
        </p:nvSpPr>
        <p:spPr/>
        <p:txBody>
          <a:bodyPr/>
          <a:lstStyle/>
          <a:p>
            <a:r>
              <a:rPr lang="en-US" dirty="0"/>
              <a:t>Purpose: expedite meet</a:t>
            </a:r>
          </a:p>
          <a:p>
            <a:r>
              <a:rPr lang="en-US" dirty="0"/>
              <a:t>Goal: all lanes to have a swimmer (often can save a heat or several)</a:t>
            </a:r>
          </a:p>
          <a:p>
            <a:r>
              <a:rPr lang="en-US" dirty="0"/>
              <a:t>Meet Description details check-in times and method</a:t>
            </a:r>
          </a:p>
          <a:p>
            <a:r>
              <a:rPr lang="en-US" dirty="0"/>
              <a:t>Often can be done via e-mail, text, or at meet</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62</a:t>
            </a:fld>
            <a:endParaRPr lang="en-US"/>
          </a:p>
        </p:txBody>
      </p:sp>
    </p:spTree>
    <p:extLst>
      <p:ext uri="{BB962C8B-B14F-4D97-AF65-F5344CB8AC3E}">
        <p14:creationId xmlns:p14="http://schemas.microsoft.com/office/powerpoint/2010/main" val="918298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Positive Check-In Process</a:t>
            </a:r>
          </a:p>
        </p:txBody>
      </p:sp>
      <p:sp>
        <p:nvSpPr>
          <p:cNvPr id="3" name="Content Placeholder 2"/>
          <p:cNvSpPr>
            <a:spLocks noGrp="1"/>
          </p:cNvSpPr>
          <p:nvPr>
            <p:ph idx="1"/>
          </p:nvPr>
        </p:nvSpPr>
        <p:spPr/>
        <p:txBody>
          <a:bodyPr>
            <a:normAutofit/>
          </a:bodyPr>
          <a:lstStyle/>
          <a:p>
            <a:r>
              <a:rPr lang="en-US" dirty="0"/>
              <a:t>Print out positive check-in (</a:t>
            </a:r>
            <a:r>
              <a:rPr lang="en-US" dirty="0" err="1"/>
              <a:t>Hy-Tek</a:t>
            </a:r>
            <a:r>
              <a:rPr lang="en-US" dirty="0"/>
              <a:t> report) sheet for each event</a:t>
            </a:r>
          </a:p>
          <a:p>
            <a:pPr lvl="1"/>
            <a:r>
              <a:rPr lang="en-US" dirty="0"/>
              <a:t>Alpha order or by seed time</a:t>
            </a:r>
          </a:p>
          <a:p>
            <a:pPr lvl="1"/>
            <a:r>
              <a:rPr lang="en-US" dirty="0"/>
              <a:t>Double spaced</a:t>
            </a:r>
          </a:p>
          <a:p>
            <a:pPr lvl="1"/>
            <a:r>
              <a:rPr lang="en-US" dirty="0"/>
              <a:t>Put in 3-ring binder by event or staple to a folder</a:t>
            </a:r>
          </a:p>
          <a:p>
            <a:pPr lvl="1"/>
            <a:r>
              <a:rPr lang="en-US" dirty="0"/>
              <a:t>Place at Clerk of Course</a:t>
            </a:r>
          </a:p>
          <a:p>
            <a:r>
              <a:rPr lang="en-US" dirty="0"/>
              <a:t>Check-in can be done by coach, athlete, or parent</a:t>
            </a:r>
          </a:p>
          <a:p>
            <a:pPr lvl="1"/>
            <a:r>
              <a:rPr lang="en-US" dirty="0"/>
              <a:t>Check-in: initial</a:t>
            </a:r>
          </a:p>
          <a:p>
            <a:pPr lvl="1"/>
            <a:r>
              <a:rPr lang="en-US" dirty="0"/>
              <a:t>Scratch: line through name and seed time, initial on side</a:t>
            </a:r>
          </a:p>
          <a:p>
            <a:r>
              <a:rPr lang="de-DE" dirty="0" err="1"/>
              <a:t>Be</a:t>
            </a:r>
            <a:r>
              <a:rPr lang="de-DE" dirty="0"/>
              <a:t> pro-</a:t>
            </a:r>
            <a:r>
              <a:rPr lang="de-DE" dirty="0" err="1"/>
              <a:t>active</a:t>
            </a:r>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63</a:t>
            </a:fld>
            <a:endParaRPr lang="en-US"/>
          </a:p>
        </p:txBody>
      </p:sp>
    </p:spTree>
    <p:extLst>
      <p:ext uri="{BB962C8B-B14F-4D97-AF65-F5344CB8AC3E}">
        <p14:creationId xmlns:p14="http://schemas.microsoft.com/office/powerpoint/2010/main" val="3813026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Positive Check in</a:t>
            </a:r>
            <a:endParaRPr lang="en-US"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26895"/>
            <a:ext cx="8229600" cy="4423409"/>
          </a:xfrm>
        </p:spPr>
      </p:pic>
      <p:sp>
        <p:nvSpPr>
          <p:cNvPr id="4" name="Foliennummernplatzhalter 3"/>
          <p:cNvSpPr>
            <a:spLocks noGrp="1"/>
          </p:cNvSpPr>
          <p:nvPr>
            <p:ph type="sldNum" sz="quarter" idx="12"/>
          </p:nvPr>
        </p:nvSpPr>
        <p:spPr/>
        <p:txBody>
          <a:bodyPr/>
          <a:lstStyle/>
          <a:p>
            <a:fld id="{CC7EC60C-D76A-46DB-B396-A2F561C94196}" type="slidenum">
              <a:rPr lang="en-US" smtClean="0"/>
              <a:t>64</a:t>
            </a:fld>
            <a:endParaRPr lang="en-US"/>
          </a:p>
        </p:txBody>
      </p:sp>
    </p:spTree>
    <p:extLst>
      <p:ext uri="{BB962C8B-B14F-4D97-AF65-F5344CB8AC3E}">
        <p14:creationId xmlns:p14="http://schemas.microsoft.com/office/powerpoint/2010/main" val="14567040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25" y="2897188"/>
            <a:ext cx="2444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C7EC60C-D76A-46DB-B396-A2F561C94196}" type="slidenum">
              <a:rPr lang="en-US" smtClean="0"/>
              <a:t>65</a:t>
            </a:fld>
            <a:endParaRPr lang="en-US"/>
          </a:p>
        </p:txBody>
      </p:sp>
    </p:spTree>
    <p:extLst>
      <p:ext uri="{BB962C8B-B14F-4D97-AF65-F5344CB8AC3E}">
        <p14:creationId xmlns:p14="http://schemas.microsoft.com/office/powerpoint/2010/main" val="39214153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Topics</a:t>
            </a:r>
            <a:br>
              <a:rPr lang="en-US" dirty="0"/>
            </a:br>
            <a:endParaRPr lang="en-US" dirty="0"/>
          </a:p>
        </p:txBody>
      </p:sp>
      <p:sp>
        <p:nvSpPr>
          <p:cNvPr id="3" name="Content Placeholder 2"/>
          <p:cNvSpPr>
            <a:spLocks noGrp="1"/>
          </p:cNvSpPr>
          <p:nvPr>
            <p:ph idx="1"/>
          </p:nvPr>
        </p:nvSpPr>
        <p:spPr/>
        <p:txBody>
          <a:bodyPr/>
          <a:lstStyle/>
          <a:p>
            <a:r>
              <a:rPr lang="en-US" dirty="0"/>
              <a:t>Normal timed final seeding</a:t>
            </a:r>
          </a:p>
          <a:p>
            <a:r>
              <a:rPr lang="en-US" dirty="0"/>
              <a:t>Horizontal versus Circle Seeding</a:t>
            </a:r>
          </a:p>
          <a:p>
            <a:r>
              <a:rPr lang="en-US" dirty="0"/>
              <a:t>Combined</a:t>
            </a:r>
          </a:p>
          <a:p>
            <a:r>
              <a:rPr lang="en-US" dirty="0"/>
              <a:t>Order of Heats</a:t>
            </a:r>
          </a:p>
          <a:p>
            <a:r>
              <a:rPr lang="en-US" dirty="0"/>
              <a:t>Positive check-in</a:t>
            </a:r>
          </a:p>
        </p:txBody>
      </p:sp>
      <p:sp>
        <p:nvSpPr>
          <p:cNvPr id="5" name="Slide Number Placeholder 4"/>
          <p:cNvSpPr>
            <a:spLocks noGrp="1"/>
          </p:cNvSpPr>
          <p:nvPr>
            <p:ph type="sldNum" sz="quarter" idx="12"/>
          </p:nvPr>
        </p:nvSpPr>
        <p:spPr/>
        <p:txBody>
          <a:bodyPr/>
          <a:lstStyle/>
          <a:p>
            <a:fld id="{CC7EC60C-D76A-46DB-B396-A2F561C94196}" type="slidenum">
              <a:rPr lang="en-US" smtClean="0"/>
              <a:t>66</a:t>
            </a:fld>
            <a:endParaRPr lang="en-US"/>
          </a:p>
        </p:txBody>
      </p:sp>
    </p:spTree>
    <p:extLst>
      <p:ext uri="{BB962C8B-B14F-4D97-AF65-F5344CB8AC3E}">
        <p14:creationId xmlns:p14="http://schemas.microsoft.com/office/powerpoint/2010/main" val="511706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Philosophy</a:t>
            </a:r>
            <a:br>
              <a:rPr lang="en-US" dirty="0"/>
            </a:br>
            <a:endParaRPr lang="en-US" dirty="0"/>
          </a:p>
        </p:txBody>
      </p:sp>
      <p:sp>
        <p:nvSpPr>
          <p:cNvPr id="3" name="Content Placeholder 2"/>
          <p:cNvSpPr>
            <a:spLocks noGrp="1"/>
          </p:cNvSpPr>
          <p:nvPr>
            <p:ph idx="1"/>
          </p:nvPr>
        </p:nvSpPr>
        <p:spPr/>
        <p:txBody>
          <a:bodyPr/>
          <a:lstStyle/>
          <a:p>
            <a:r>
              <a:rPr lang="en-US" dirty="0"/>
              <a:t>Heats usually slowest to fastest</a:t>
            </a:r>
          </a:p>
          <a:p>
            <a:pPr lvl="1"/>
            <a:r>
              <a:rPr lang="en-US" dirty="0"/>
              <a:t>Fastest athletes get to “see” what other times were achieved</a:t>
            </a:r>
          </a:p>
          <a:p>
            <a:r>
              <a:rPr lang="en-US" dirty="0"/>
              <a:t>Heats seeded with fastest swimmers towards the center</a:t>
            </a:r>
          </a:p>
          <a:p>
            <a:pPr lvl="1"/>
            <a:r>
              <a:rPr lang="en-US" dirty="0"/>
              <a:t>Fastest swimmers get the “best” water</a:t>
            </a:r>
          </a:p>
          <a:p>
            <a:r>
              <a:rPr lang="en-US" dirty="0"/>
              <a:t>Don’t have athletes swim alone</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67</a:t>
            </a:fld>
            <a:endParaRPr lang="en-US"/>
          </a:p>
        </p:txBody>
      </p:sp>
    </p:spTree>
    <p:extLst>
      <p:ext uri="{BB962C8B-B14F-4D97-AF65-F5344CB8AC3E}">
        <p14:creationId xmlns:p14="http://schemas.microsoft.com/office/powerpoint/2010/main" val="1645143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Look inside of a heat</a:t>
            </a:r>
            <a:br>
              <a:rPr lang="en-US" dirty="0"/>
            </a:br>
            <a:endParaRPr lang="en-US" dirty="0"/>
          </a:p>
        </p:txBody>
      </p:sp>
      <p:sp>
        <p:nvSpPr>
          <p:cNvPr id="3" name="Content Placeholder 2"/>
          <p:cNvSpPr>
            <a:spLocks noGrp="1"/>
          </p:cNvSpPr>
          <p:nvPr>
            <p:ph idx="1"/>
          </p:nvPr>
        </p:nvSpPr>
        <p:spPr/>
        <p:txBody>
          <a:bodyPr>
            <a:normAutofit/>
          </a:bodyPr>
          <a:lstStyle/>
          <a:p>
            <a:r>
              <a:rPr lang="en-US" dirty="0"/>
              <a:t>Heats seeded from fastest-to-slowest from inside-out</a:t>
            </a:r>
          </a:p>
          <a:p>
            <a:r>
              <a:rPr lang="en-US" dirty="0"/>
              <a:t>8 lane pool:</a:t>
            </a:r>
          </a:p>
          <a:p>
            <a:pPr lvl="1"/>
            <a:r>
              <a:rPr lang="en-US" dirty="0"/>
              <a:t>4, 5, 3, 6, 2, 7, 1, 8</a:t>
            </a:r>
          </a:p>
          <a:p>
            <a:r>
              <a:rPr lang="en-US" dirty="0"/>
              <a:t>6 lane pool:</a:t>
            </a:r>
          </a:p>
          <a:p>
            <a:pPr lvl="1"/>
            <a:r>
              <a:rPr lang="en-US" dirty="0"/>
              <a:t>3, 4, 2, 5, 1, 6</a:t>
            </a:r>
          </a:p>
          <a:p>
            <a:r>
              <a:rPr lang="en-US" dirty="0"/>
              <a:t>Mnemonic</a:t>
            </a:r>
          </a:p>
          <a:p>
            <a:pPr lvl="1"/>
            <a:r>
              <a:rPr lang="en-US" dirty="0"/>
              <a:t>Largest lane number is slowest swimmer</a:t>
            </a:r>
          </a:p>
          <a:p>
            <a:pPr lvl="1"/>
            <a:r>
              <a:rPr lang="en-US" dirty="0"/>
              <a:t>“</a:t>
            </a:r>
            <a:r>
              <a:rPr lang="en-US" dirty="0" err="1"/>
              <a:t>zig-zag</a:t>
            </a:r>
            <a:r>
              <a:rPr lang="en-US" dirty="0"/>
              <a:t>” outside to inside as swimmer seed time gets faster</a:t>
            </a:r>
          </a:p>
          <a:p>
            <a:r>
              <a:rPr lang="en-US" dirty="0"/>
              <a:t>Each heat must have at least 3 athletes</a:t>
            </a:r>
          </a:p>
          <a:p>
            <a:pPr lvl="1"/>
            <a:r>
              <a:rPr lang="en-US" dirty="0"/>
              <a:t>DFS/No-shows do not mandate reseeding if time is too short</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68</a:t>
            </a:fld>
            <a:endParaRPr lang="en-US"/>
          </a:p>
        </p:txBody>
      </p:sp>
    </p:spTree>
    <p:extLst>
      <p:ext uri="{BB962C8B-B14F-4D97-AF65-F5344CB8AC3E}">
        <p14:creationId xmlns:p14="http://schemas.microsoft.com/office/powerpoint/2010/main" val="6910517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Horizontal Seeding</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Used  for Timed Final Events</a:t>
            </a:r>
          </a:p>
          <a:p>
            <a:r>
              <a:rPr lang="en-US" dirty="0"/>
              <a:t>Faster times get:</a:t>
            </a:r>
          </a:p>
          <a:p>
            <a:pPr lvl="1"/>
            <a:r>
              <a:rPr lang="en-US" dirty="0"/>
              <a:t>Faster heats</a:t>
            </a:r>
          </a:p>
          <a:p>
            <a:pPr lvl="1"/>
            <a:r>
              <a:rPr lang="en-US" dirty="0"/>
              <a:t>“best” / inside lanes</a:t>
            </a:r>
          </a:p>
          <a:p>
            <a:r>
              <a:rPr lang="en-US" dirty="0"/>
              <a:t>Check</a:t>
            </a:r>
          </a:p>
          <a:p>
            <a:pPr lvl="1"/>
            <a:r>
              <a:rPr lang="en-US" dirty="0"/>
              <a:t>Divide number of athletes by number of lanes</a:t>
            </a:r>
          </a:p>
          <a:p>
            <a:pPr lvl="1"/>
            <a:r>
              <a:rPr lang="en-US" dirty="0"/>
              <a:t>If not exact:</a:t>
            </a:r>
          </a:p>
          <a:p>
            <a:pPr lvl="2"/>
            <a:r>
              <a:rPr lang="en-US" dirty="0"/>
              <a:t>Verify first heat has at least 3 athletes</a:t>
            </a:r>
          </a:p>
          <a:p>
            <a:pPr lvl="2"/>
            <a:r>
              <a:rPr lang="en-US" dirty="0"/>
              <a:t>If not, “pull” slowest athletes from next slowest heat</a:t>
            </a:r>
          </a:p>
          <a:p>
            <a:r>
              <a:rPr lang="en-US" dirty="0"/>
              <a:t>Example 1: 8 lane pool, 37 athletes</a:t>
            </a:r>
          </a:p>
          <a:p>
            <a:pPr lvl="1"/>
            <a:r>
              <a:rPr lang="en-US" dirty="0"/>
              <a:t>37 / 8 = 4 R5</a:t>
            </a:r>
          </a:p>
          <a:p>
            <a:pPr lvl="1"/>
            <a:r>
              <a:rPr lang="en-US" dirty="0"/>
              <a:t>Event will have 5 heats, 4 full, first heat will have 5 athletes</a:t>
            </a:r>
          </a:p>
          <a:p>
            <a:pPr lvl="1"/>
            <a:r>
              <a:rPr lang="en-US" dirty="0"/>
              <a:t>First heat, lanes 8, 1, and 7 will be empty</a:t>
            </a:r>
          </a:p>
          <a:p>
            <a:r>
              <a:rPr lang="en-US" dirty="0"/>
              <a:t>Example 2: 6 lane pool, 37 athletes</a:t>
            </a:r>
          </a:p>
          <a:p>
            <a:pPr lvl="1"/>
            <a:r>
              <a:rPr lang="en-US" dirty="0"/>
              <a:t>37/6 = 6 R1</a:t>
            </a:r>
          </a:p>
          <a:p>
            <a:pPr lvl="1"/>
            <a:r>
              <a:rPr lang="en-US" dirty="0"/>
              <a:t>Event will have 7 heats, 5 full, first heat will have 3 athletes</a:t>
            </a:r>
          </a:p>
          <a:p>
            <a:pPr lvl="1"/>
            <a:r>
              <a:rPr lang="en-US" dirty="0"/>
              <a:t>Get extra two from next heat (lane 6, then lane 1)</a:t>
            </a:r>
          </a:p>
          <a:p>
            <a:pPr lvl="2"/>
            <a:r>
              <a:rPr lang="en-US" dirty="0"/>
              <a:t>First heat has athletes in 3, 4, 2</a:t>
            </a:r>
          </a:p>
          <a:p>
            <a:pPr lvl="2"/>
            <a:r>
              <a:rPr lang="en-US" dirty="0"/>
              <a:t>Second heat has open lanes in 6 and 1</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69</a:t>
            </a:fld>
            <a:endParaRPr lang="en-US"/>
          </a:p>
        </p:txBody>
      </p:sp>
    </p:spTree>
    <p:extLst>
      <p:ext uri="{BB962C8B-B14F-4D97-AF65-F5344CB8AC3E}">
        <p14:creationId xmlns:p14="http://schemas.microsoft.com/office/powerpoint/2010/main" val="2234297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 LSC Core Principles</a:t>
            </a:r>
            <a:br>
              <a:rPr lang="en-US" dirty="0"/>
            </a:br>
            <a:endParaRPr lang="en-US" dirty="0"/>
          </a:p>
        </p:txBody>
      </p:sp>
      <p:sp>
        <p:nvSpPr>
          <p:cNvPr id="3" name="Content Placeholder 2"/>
          <p:cNvSpPr>
            <a:spLocks noGrp="1"/>
          </p:cNvSpPr>
          <p:nvPr>
            <p:ph idx="1"/>
          </p:nvPr>
        </p:nvSpPr>
        <p:spPr/>
        <p:txBody>
          <a:bodyPr/>
          <a:lstStyle/>
          <a:p>
            <a:r>
              <a:rPr lang="en-US" dirty="0"/>
              <a:t>Benefit of the doubt goes to the swimmer</a:t>
            </a:r>
          </a:p>
          <a:p>
            <a:r>
              <a:rPr lang="en-US" dirty="0"/>
              <a:t>Purpose of Officiating</a:t>
            </a:r>
          </a:p>
          <a:p>
            <a:pPr lvl="1"/>
            <a:r>
              <a:rPr lang="en-US" dirty="0"/>
              <a:t>To ensure fair competition among all swimmers by assuring compliance with the rules for competitive swimming and to treat each swimmer equally under those rules.</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7</a:t>
            </a:fld>
            <a:endParaRPr lang="en-US"/>
          </a:p>
        </p:txBody>
      </p:sp>
    </p:spTree>
    <p:extLst>
      <p:ext uri="{BB962C8B-B14F-4D97-AF65-F5344CB8AC3E}">
        <p14:creationId xmlns:p14="http://schemas.microsoft.com/office/powerpoint/2010/main" val="11725858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Vertical Seeding</a:t>
            </a:r>
            <a:br>
              <a:rPr lang="en-US" dirty="0"/>
            </a:br>
            <a:endParaRPr lang="en-US" dirty="0"/>
          </a:p>
        </p:txBody>
      </p:sp>
      <p:sp>
        <p:nvSpPr>
          <p:cNvPr id="3" name="Content Placeholder 2"/>
          <p:cNvSpPr>
            <a:spLocks noGrp="1"/>
          </p:cNvSpPr>
          <p:nvPr>
            <p:ph idx="1"/>
          </p:nvPr>
        </p:nvSpPr>
        <p:spPr/>
        <p:txBody>
          <a:bodyPr/>
          <a:lstStyle/>
          <a:p>
            <a:r>
              <a:rPr lang="en-US" dirty="0"/>
              <a:t>Used for prelim-finals meets</a:t>
            </a:r>
          </a:p>
          <a:p>
            <a:r>
              <a:rPr lang="en-US" dirty="0"/>
              <a:t>3 fastest heats are “circle seeded”, balance same as horizontal seeding</a:t>
            </a:r>
          </a:p>
          <a:p>
            <a:pPr lvl="1"/>
            <a:r>
              <a:rPr lang="en-US" dirty="0"/>
              <a:t>Diagram below, A to Z (fastest to slowest)</a:t>
            </a:r>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44785334"/>
              </p:ext>
            </p:extLst>
          </p:nvPr>
        </p:nvGraphicFramePr>
        <p:xfrm>
          <a:off x="1676400" y="4114800"/>
          <a:ext cx="5486400" cy="9525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tblGrid>
              <a:tr h="190500">
                <a:tc>
                  <a:txBody>
                    <a:bodyPr/>
                    <a:lstStyle/>
                    <a:p>
                      <a:pPr algn="ctr" fontAlgn="b"/>
                      <a:r>
                        <a:rPr lang="en-US" sz="1100" b="1" i="0" u="none" strike="noStrike" dirty="0">
                          <a:solidFill>
                            <a:srgbClr val="000000"/>
                          </a:solidFill>
                          <a:effectLst/>
                          <a:latin typeface="Calibri"/>
                        </a:rPr>
                        <a:t>LANE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b"/>
                      <a:r>
                        <a:rPr lang="en-US" sz="1100" b="1" i="0" u="none" strike="noStrike">
                          <a:solidFill>
                            <a:srgbClr val="000000"/>
                          </a:solidFill>
                          <a:effectLst/>
                          <a:latin typeface="Calibri"/>
                        </a:rPr>
                        <a:t>H4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1100" b="1" i="0" u="none" strike="noStrike">
                          <a:solidFill>
                            <a:srgbClr val="000000"/>
                          </a:solidFill>
                          <a:effectLst/>
                          <a:latin typeface="Calibri"/>
                        </a:rPr>
                        <a:t>H3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1100" b="1" i="0" u="none" strike="noStrike">
                          <a:solidFill>
                            <a:srgbClr val="000000"/>
                          </a:solidFill>
                          <a:effectLst/>
                          <a:latin typeface="Calibri"/>
                        </a:rPr>
                        <a:t>H2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b"/>
                      <a:r>
                        <a:rPr lang="en-US" sz="1100" b="1" i="0" u="none" strike="noStrike">
                          <a:solidFill>
                            <a:srgbClr val="000000"/>
                          </a:solidFill>
                          <a:effectLst/>
                          <a:latin typeface="Calibri"/>
                        </a:rPr>
                        <a:t>H1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Slide Number Placeholder 5"/>
          <p:cNvSpPr>
            <a:spLocks noGrp="1"/>
          </p:cNvSpPr>
          <p:nvPr>
            <p:ph type="sldNum" sz="quarter" idx="12"/>
          </p:nvPr>
        </p:nvSpPr>
        <p:spPr/>
        <p:txBody>
          <a:bodyPr/>
          <a:lstStyle/>
          <a:p>
            <a:fld id="{CC7EC60C-D76A-46DB-B396-A2F561C94196}" type="slidenum">
              <a:rPr lang="en-US" smtClean="0"/>
              <a:t>70</a:t>
            </a:fld>
            <a:endParaRPr lang="en-US"/>
          </a:p>
        </p:txBody>
      </p:sp>
    </p:spTree>
    <p:extLst>
      <p:ext uri="{BB962C8B-B14F-4D97-AF65-F5344CB8AC3E}">
        <p14:creationId xmlns:p14="http://schemas.microsoft.com/office/powerpoint/2010/main" val="5201223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3" y="2897188"/>
            <a:ext cx="78517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C7EC60C-D76A-46DB-B396-A2F561C94196}" type="slidenum">
              <a:rPr lang="en-US" smtClean="0"/>
              <a:t>71</a:t>
            </a:fld>
            <a:endParaRPr lang="en-US"/>
          </a:p>
        </p:txBody>
      </p:sp>
    </p:spTree>
    <p:extLst>
      <p:ext uri="{BB962C8B-B14F-4D97-AF65-F5344CB8AC3E}">
        <p14:creationId xmlns:p14="http://schemas.microsoft.com/office/powerpoint/2010/main" val="36183657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15000"/>
              </a:lnSpc>
              <a:spcBef>
                <a:spcPts val="0"/>
              </a:spcBef>
              <a:spcAft>
                <a:spcPts val="1000"/>
              </a:spcAft>
            </a:pPr>
            <a:r>
              <a:rPr lang="en-US" dirty="0">
                <a:ea typeface="Calibri"/>
                <a:cs typeface="Times New Roman"/>
              </a:rPr>
              <a:t>PRELIM-FINALS OVERVIEW</a:t>
            </a:r>
            <a:br>
              <a:rPr lang="en-US" dirty="0">
                <a:ea typeface="Calibri"/>
                <a:cs typeface="Times New Roman"/>
              </a:rPr>
            </a:br>
            <a:endParaRPr lang="en-US" dirty="0"/>
          </a:p>
        </p:txBody>
      </p:sp>
      <p:sp>
        <p:nvSpPr>
          <p:cNvPr id="3" name="Content Placeholder 2"/>
          <p:cNvSpPr>
            <a:spLocks noGrp="1"/>
          </p:cNvSpPr>
          <p:nvPr>
            <p:ph idx="1"/>
          </p:nvPr>
        </p:nvSpPr>
        <p:spPr/>
        <p:txBody>
          <a:bodyPr>
            <a:normAutofit/>
          </a:bodyPr>
          <a:lstStyle/>
          <a:p>
            <a:r>
              <a:rPr lang="en-US" dirty="0"/>
              <a:t>Common Elements:</a:t>
            </a:r>
          </a:p>
          <a:p>
            <a:pPr lvl="1"/>
            <a:r>
              <a:rPr lang="en-US" dirty="0"/>
              <a:t>Posted Psych Sheet</a:t>
            </a:r>
          </a:p>
          <a:p>
            <a:pPr lvl="1"/>
            <a:r>
              <a:rPr lang="en-US" dirty="0"/>
              <a:t>Positive Check-in</a:t>
            </a:r>
          </a:p>
          <a:p>
            <a:pPr lvl="1"/>
            <a:r>
              <a:rPr lang="en-US" dirty="0"/>
              <a:t>Swim-offs</a:t>
            </a:r>
          </a:p>
          <a:p>
            <a:pPr lvl="1"/>
            <a:r>
              <a:rPr lang="en-US" dirty="0"/>
              <a:t>Scratch from Prelims</a:t>
            </a:r>
          </a:p>
          <a:p>
            <a:pPr lvl="1"/>
            <a:r>
              <a:rPr lang="en-US" dirty="0"/>
              <a:t>Scratch from Finals</a:t>
            </a:r>
          </a:p>
          <a:p>
            <a:pPr lvl="1"/>
            <a:r>
              <a:rPr lang="en-US" dirty="0"/>
              <a:t>Time Trials</a:t>
            </a:r>
          </a:p>
          <a:p>
            <a:pPr lvl="1"/>
            <a:r>
              <a:rPr lang="en-US" dirty="0"/>
              <a:t>Down-seeding</a:t>
            </a:r>
          </a:p>
          <a:p>
            <a:pPr lvl="1"/>
            <a:r>
              <a:rPr lang="en-US" dirty="0"/>
              <a:t>Forms, Forms, Forms</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72</a:t>
            </a:fld>
            <a:endParaRPr lang="en-US"/>
          </a:p>
        </p:txBody>
      </p:sp>
    </p:spTree>
    <p:extLst>
      <p:ext uri="{BB962C8B-B14F-4D97-AF65-F5344CB8AC3E}">
        <p14:creationId xmlns:p14="http://schemas.microsoft.com/office/powerpoint/2010/main" val="29298302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610600" cy="990600"/>
          </a:xfrm>
        </p:spPr>
        <p:txBody>
          <a:bodyPr>
            <a:normAutofit fontScale="90000"/>
          </a:bodyPr>
          <a:lstStyle/>
          <a:p>
            <a:r>
              <a:rPr lang="en-US" dirty="0"/>
              <a:t>PRELIM-FINALS GENERAL WORK FLOW</a:t>
            </a:r>
            <a:br>
              <a:rPr lang="en-US" dirty="0"/>
            </a:br>
            <a:endParaRPr lang="en-US" dirty="0"/>
          </a:p>
        </p:txBody>
      </p:sp>
      <p:sp>
        <p:nvSpPr>
          <p:cNvPr id="3" name="Content Placeholder 2"/>
          <p:cNvSpPr>
            <a:spLocks noGrp="1"/>
          </p:cNvSpPr>
          <p:nvPr>
            <p:ph idx="1"/>
          </p:nvPr>
        </p:nvSpPr>
        <p:spPr/>
        <p:txBody>
          <a:bodyPr/>
          <a:lstStyle/>
          <a:p>
            <a:r>
              <a:rPr lang="en-US" dirty="0"/>
              <a:t>Post psych sheet “entry lock-down”</a:t>
            </a:r>
          </a:p>
          <a:p>
            <a:r>
              <a:rPr lang="en-US" dirty="0"/>
              <a:t>Prep check-in events</a:t>
            </a:r>
          </a:p>
          <a:p>
            <a:r>
              <a:rPr lang="en-US" dirty="0"/>
              <a:t>Seeding Prelims</a:t>
            </a:r>
          </a:p>
          <a:p>
            <a:r>
              <a:rPr lang="en-US" dirty="0"/>
              <a:t>National Scratch Rule</a:t>
            </a:r>
          </a:p>
          <a:p>
            <a:r>
              <a:rPr lang="en-US" dirty="0"/>
              <a:t>Seeding Finals</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73</a:t>
            </a:fld>
            <a:endParaRPr lang="en-US"/>
          </a:p>
        </p:txBody>
      </p:sp>
    </p:spTree>
    <p:extLst>
      <p:ext uri="{BB962C8B-B14F-4D97-AF65-F5344CB8AC3E}">
        <p14:creationId xmlns:p14="http://schemas.microsoft.com/office/powerpoint/2010/main" val="42354882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Entry Process</a:t>
            </a:r>
            <a:br>
              <a:rPr lang="en-US" dirty="0"/>
            </a:br>
            <a:endParaRPr lang="en-US" dirty="0"/>
          </a:p>
        </p:txBody>
      </p:sp>
      <p:sp>
        <p:nvSpPr>
          <p:cNvPr id="3" name="Content Placeholder 2"/>
          <p:cNvSpPr>
            <a:spLocks noGrp="1"/>
          </p:cNvSpPr>
          <p:nvPr>
            <p:ph idx="1"/>
          </p:nvPr>
        </p:nvSpPr>
        <p:spPr/>
        <p:txBody>
          <a:bodyPr>
            <a:normAutofit/>
          </a:bodyPr>
          <a:lstStyle/>
          <a:p>
            <a:r>
              <a:rPr lang="en-US" dirty="0"/>
              <a:t>Generally similar to Timed Finals</a:t>
            </a:r>
          </a:p>
          <a:p>
            <a:pPr lvl="1"/>
            <a:r>
              <a:rPr lang="en-US" dirty="0"/>
              <a:t>Coordinated by Entry Chair</a:t>
            </a:r>
          </a:p>
          <a:p>
            <a:pPr lvl="1"/>
            <a:r>
              <a:rPr lang="en-US" dirty="0"/>
              <a:t>Admin Ref will be assigned – partner on the “dry side”</a:t>
            </a:r>
          </a:p>
          <a:p>
            <a:pPr lvl="1"/>
            <a:r>
              <a:rPr lang="en-US" dirty="0"/>
              <a:t>Admin Ref to approve any “close” questions</a:t>
            </a:r>
          </a:p>
          <a:p>
            <a:r>
              <a:rPr lang="en-US" dirty="0"/>
              <a:t>Post psych sheet</a:t>
            </a:r>
          </a:p>
          <a:p>
            <a:pPr lvl="1"/>
            <a:r>
              <a:rPr lang="en-US" dirty="0"/>
              <a:t>First time athletes and coaches see all entries</a:t>
            </a:r>
          </a:p>
          <a:p>
            <a:pPr lvl="1"/>
            <a:r>
              <a:rPr lang="en-US" dirty="0"/>
              <a:t>Generally time rules for changes get strict</a:t>
            </a:r>
          </a:p>
          <a:p>
            <a:pPr lvl="1"/>
            <a:r>
              <a:rPr lang="en-US" dirty="0"/>
              <a:t>Athletes can now see competition, don’t want to allow them to change for better positioning</a:t>
            </a:r>
          </a:p>
          <a:p>
            <a:r>
              <a:rPr lang="en-US" dirty="0"/>
              <a:t>All changes from here-on use Computer Change Form</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74</a:t>
            </a:fld>
            <a:endParaRPr lang="en-US"/>
          </a:p>
        </p:txBody>
      </p:sp>
    </p:spTree>
    <p:extLst>
      <p:ext uri="{BB962C8B-B14F-4D97-AF65-F5344CB8AC3E}">
        <p14:creationId xmlns:p14="http://schemas.microsoft.com/office/powerpoint/2010/main" val="20026062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Computer Change Form</a:t>
            </a:r>
            <a:br>
              <a:rPr lang="en-US" dirty="0"/>
            </a:br>
            <a:r>
              <a:rPr lang="en-US" sz="2000" dirty="0"/>
              <a:t>(e.g. add event, change event, change time)</a:t>
            </a:r>
            <a:br>
              <a:rPr lang="en-US" dirty="0"/>
            </a:br>
            <a:endParaRPr 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25260" y="1600200"/>
            <a:ext cx="749348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C7EC60C-D76A-46DB-B396-A2F561C94196}" type="slidenum">
              <a:rPr lang="en-US" smtClean="0"/>
              <a:t>75</a:t>
            </a:fld>
            <a:endParaRPr lang="en-US"/>
          </a:p>
        </p:txBody>
      </p:sp>
    </p:spTree>
    <p:extLst>
      <p:ext uri="{BB962C8B-B14F-4D97-AF65-F5344CB8AC3E}">
        <p14:creationId xmlns:p14="http://schemas.microsoft.com/office/powerpoint/2010/main" val="9200599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Relays</a:t>
            </a:r>
            <a:br>
              <a:rPr lang="en-US" dirty="0"/>
            </a:br>
            <a:r>
              <a:rPr lang="en-US" dirty="0"/>
              <a:t>(Similar concept to positive check-in)</a:t>
            </a:r>
          </a:p>
        </p:txBody>
      </p:sp>
      <p:sp>
        <p:nvSpPr>
          <p:cNvPr id="3" name="Content Placeholder 2"/>
          <p:cNvSpPr>
            <a:spLocks noGrp="1"/>
          </p:cNvSpPr>
          <p:nvPr>
            <p:ph idx="1"/>
          </p:nvPr>
        </p:nvSpPr>
        <p:spPr/>
        <p:txBody>
          <a:bodyPr>
            <a:normAutofit/>
          </a:bodyPr>
          <a:lstStyle/>
          <a:p>
            <a:r>
              <a:rPr lang="en-US" dirty="0"/>
              <a:t>Print out a psych sheet (double-spaced)</a:t>
            </a:r>
          </a:p>
          <a:p>
            <a:pPr lvl="1"/>
            <a:r>
              <a:rPr lang="en-US" dirty="0"/>
              <a:t>Alpha order, by team</a:t>
            </a:r>
          </a:p>
          <a:p>
            <a:r>
              <a:rPr lang="en-US" dirty="0"/>
              <a:t>Be pro-active</a:t>
            </a:r>
          </a:p>
          <a:p>
            <a:pPr lvl="1"/>
            <a:r>
              <a:rPr lang="en-US" dirty="0"/>
              <a:t>Seek out coaches prior to entry deadline</a:t>
            </a:r>
          </a:p>
          <a:p>
            <a:pPr lvl="1"/>
            <a:r>
              <a:rPr lang="en-US" dirty="0"/>
              <a:t>Some meets relay cards are distributed to coaches</a:t>
            </a:r>
          </a:p>
          <a:p>
            <a:pPr lvl="1"/>
            <a:r>
              <a:rPr lang="en-US" dirty="0"/>
              <a:t>May or may not use positive check-in and relay cards</a:t>
            </a:r>
          </a:p>
          <a:p>
            <a:pPr lvl="1"/>
            <a:r>
              <a:rPr lang="en-US" dirty="0"/>
              <a:t>Meet Description will have details</a:t>
            </a:r>
          </a:p>
          <a:p>
            <a:r>
              <a:rPr lang="en-US" dirty="0"/>
              <a:t>Goal is not to miss an athlete, rather to know athlete’s decision</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76</a:t>
            </a:fld>
            <a:endParaRPr lang="en-US"/>
          </a:p>
        </p:txBody>
      </p:sp>
    </p:spTree>
    <p:extLst>
      <p:ext uri="{BB962C8B-B14F-4D97-AF65-F5344CB8AC3E}">
        <p14:creationId xmlns:p14="http://schemas.microsoft.com/office/powerpoint/2010/main" val="36118652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Finalize Event</a:t>
            </a:r>
          </a:p>
        </p:txBody>
      </p:sp>
      <p:sp>
        <p:nvSpPr>
          <p:cNvPr id="3" name="Content Placeholder 2"/>
          <p:cNvSpPr>
            <a:spLocks noGrp="1"/>
          </p:cNvSpPr>
          <p:nvPr>
            <p:ph idx="1"/>
          </p:nvPr>
        </p:nvSpPr>
        <p:spPr/>
        <p:txBody>
          <a:bodyPr/>
          <a:lstStyle/>
          <a:p>
            <a:r>
              <a:rPr lang="en-US" dirty="0"/>
              <a:t>Use </a:t>
            </a:r>
            <a:r>
              <a:rPr lang="en-US" dirty="0" err="1"/>
              <a:t>Hy-Tek</a:t>
            </a:r>
            <a:r>
              <a:rPr lang="en-US" dirty="0"/>
              <a:t> “Scratch Pad” to scratch swimmers</a:t>
            </a:r>
          </a:p>
          <a:p>
            <a:r>
              <a:rPr lang="en-US" dirty="0"/>
              <a:t>Save before leaving scratch pad!</a:t>
            </a:r>
          </a:p>
          <a:p>
            <a:r>
              <a:rPr lang="en-US" dirty="0"/>
              <a:t>Seed (single event seeding only)</a:t>
            </a:r>
          </a:p>
          <a:p>
            <a:r>
              <a:rPr lang="en-US" dirty="0"/>
              <a:t>Proof report</a:t>
            </a:r>
          </a:p>
          <a:p>
            <a:pPr lvl="1"/>
            <a:r>
              <a:rPr lang="en-US" dirty="0"/>
              <a:t># Psych – scratch = event total</a:t>
            </a:r>
          </a:p>
          <a:p>
            <a:pPr lvl="1"/>
            <a:r>
              <a:rPr lang="en-US" dirty="0"/>
              <a:t># full heats * # lanes + # in partial heats = event total</a:t>
            </a:r>
          </a:p>
          <a:p>
            <a:pPr lvl="1"/>
            <a:r>
              <a:rPr lang="en-US" dirty="0"/>
              <a:t>If they don’t match, investigate</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77</a:t>
            </a:fld>
            <a:endParaRPr lang="en-US"/>
          </a:p>
        </p:txBody>
      </p:sp>
    </p:spTree>
    <p:extLst>
      <p:ext uri="{BB962C8B-B14F-4D97-AF65-F5344CB8AC3E}">
        <p14:creationId xmlns:p14="http://schemas.microsoft.com/office/powerpoint/2010/main" val="8726327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138" y="2897188"/>
            <a:ext cx="44021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C7EC60C-D76A-46DB-B396-A2F561C94196}" type="slidenum">
              <a:rPr lang="en-US" smtClean="0"/>
              <a:t>78</a:t>
            </a:fld>
            <a:endParaRPr lang="en-US"/>
          </a:p>
        </p:txBody>
      </p:sp>
    </p:spTree>
    <p:extLst>
      <p:ext uri="{BB962C8B-B14F-4D97-AF65-F5344CB8AC3E}">
        <p14:creationId xmlns:p14="http://schemas.microsoft.com/office/powerpoint/2010/main" val="16422175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Process Overview</a:t>
            </a:r>
            <a:br>
              <a:rPr lang="en-US" dirty="0"/>
            </a:br>
            <a:endParaRPr lang="en-US" dirty="0"/>
          </a:p>
        </p:txBody>
      </p:sp>
      <p:sp>
        <p:nvSpPr>
          <p:cNvPr id="3" name="Content Placeholder 2"/>
          <p:cNvSpPr>
            <a:spLocks noGrp="1"/>
          </p:cNvSpPr>
          <p:nvPr>
            <p:ph idx="1"/>
          </p:nvPr>
        </p:nvSpPr>
        <p:spPr/>
        <p:txBody>
          <a:bodyPr>
            <a:normAutofit/>
          </a:bodyPr>
          <a:lstStyle/>
          <a:p>
            <a:r>
              <a:rPr lang="en-US" dirty="0"/>
              <a:t>Verify all Scratches were retrieved from scratch box</a:t>
            </a:r>
          </a:p>
          <a:p>
            <a:pPr lvl="1"/>
            <a:r>
              <a:rPr lang="en-US" dirty="0"/>
              <a:t>Hide scratch box (saves issue of debating if scratch submitted on time)</a:t>
            </a:r>
          </a:p>
          <a:p>
            <a:r>
              <a:rPr lang="en-US" dirty="0"/>
              <a:t>Use “scratch-pad” to make changes in </a:t>
            </a:r>
            <a:r>
              <a:rPr lang="en-US" dirty="0" err="1"/>
              <a:t>Hy-Tek</a:t>
            </a:r>
            <a:endParaRPr lang="en-US" dirty="0"/>
          </a:p>
          <a:p>
            <a:r>
              <a:rPr lang="en-US" dirty="0"/>
              <a:t>Seed all events</a:t>
            </a:r>
          </a:p>
          <a:p>
            <a:r>
              <a:rPr lang="en-US" dirty="0"/>
              <a:t>Cross check psych sheet to heat sheet</a:t>
            </a:r>
          </a:p>
          <a:p>
            <a:pPr lvl="1"/>
            <a:r>
              <a:rPr lang="en-US" dirty="0"/>
              <a:t>Psych sheet: entries – scratches = total</a:t>
            </a:r>
          </a:p>
          <a:p>
            <a:pPr lvl="1"/>
            <a:r>
              <a:rPr lang="en-US" dirty="0"/>
              <a:t>Total / # lanes = # heats (remainder is extra heat)</a:t>
            </a:r>
          </a:p>
          <a:p>
            <a:pPr lvl="1"/>
            <a:r>
              <a:rPr lang="en-US" dirty="0"/>
              <a:t>Check for “pulling” swimmers to have 3 in slowest heat</a:t>
            </a:r>
          </a:p>
          <a:p>
            <a:r>
              <a:rPr lang="en-US" dirty="0"/>
              <a:t>Run “exception report”</a:t>
            </a:r>
          </a:p>
          <a:p>
            <a:r>
              <a:rPr lang="en-US" dirty="0"/>
              <a:t>Print Heat Sheets</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79</a:t>
            </a:fld>
            <a:endParaRPr lang="en-US"/>
          </a:p>
        </p:txBody>
      </p:sp>
    </p:spTree>
    <p:extLst>
      <p:ext uri="{BB962C8B-B14F-4D97-AF65-F5344CB8AC3E}">
        <p14:creationId xmlns:p14="http://schemas.microsoft.com/office/powerpoint/2010/main" val="175880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Attitude</a:t>
            </a:r>
            <a:br>
              <a:rPr lang="en-US" dirty="0"/>
            </a:br>
            <a:endParaRPr lang="en-US" dirty="0"/>
          </a:p>
        </p:txBody>
      </p:sp>
      <p:sp>
        <p:nvSpPr>
          <p:cNvPr id="3" name="Content Placeholder 2"/>
          <p:cNvSpPr>
            <a:spLocks noGrp="1"/>
          </p:cNvSpPr>
          <p:nvPr>
            <p:ph idx="1"/>
          </p:nvPr>
        </p:nvSpPr>
        <p:spPr/>
        <p:txBody>
          <a:bodyPr/>
          <a:lstStyle/>
          <a:p>
            <a:r>
              <a:rPr lang="en-US" dirty="0"/>
              <a:t>Swimming is merely a sport; it is not life-and-death</a:t>
            </a:r>
          </a:p>
          <a:p>
            <a:r>
              <a:rPr lang="en-US" dirty="0"/>
              <a:t>Take officiating seriously, athletes do</a:t>
            </a:r>
          </a:p>
          <a:p>
            <a:r>
              <a:rPr lang="en-US" dirty="0"/>
              <a:t>You are in a position of authority: act like it</a:t>
            </a:r>
          </a:p>
          <a:p>
            <a:r>
              <a:rPr lang="en-US" dirty="0"/>
              <a:t>You are part of an officiating team, Meet Referee is the leader</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8</a:t>
            </a:fld>
            <a:endParaRPr lang="en-US"/>
          </a:p>
        </p:txBody>
      </p:sp>
    </p:spTree>
    <p:extLst>
      <p:ext uri="{BB962C8B-B14F-4D97-AF65-F5344CB8AC3E}">
        <p14:creationId xmlns:p14="http://schemas.microsoft.com/office/powerpoint/2010/main" val="35367824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Entry Deadline – Lock-down</a:t>
            </a:r>
            <a:br>
              <a:rPr lang="en-US" dirty="0"/>
            </a:br>
            <a:endParaRPr lang="en-US" dirty="0"/>
          </a:p>
        </p:txBody>
      </p:sp>
      <p:sp>
        <p:nvSpPr>
          <p:cNvPr id="3" name="Content Placeholder 2"/>
          <p:cNvSpPr>
            <a:spLocks noGrp="1"/>
          </p:cNvSpPr>
          <p:nvPr>
            <p:ph idx="1"/>
          </p:nvPr>
        </p:nvSpPr>
        <p:spPr/>
        <p:txBody>
          <a:bodyPr>
            <a:normAutofit/>
          </a:bodyPr>
          <a:lstStyle/>
          <a:p>
            <a:r>
              <a:rPr lang="en-US" dirty="0"/>
              <a:t>Check 12&amp;U sessions, must be less than 4 hours</a:t>
            </a:r>
          </a:p>
          <a:p>
            <a:r>
              <a:rPr lang="en-US" dirty="0"/>
              <a:t>Run exception report in </a:t>
            </a:r>
            <a:r>
              <a:rPr lang="en-US" dirty="0" err="1"/>
              <a:t>Hy-Tek</a:t>
            </a:r>
            <a:endParaRPr lang="en-US" dirty="0"/>
          </a:p>
          <a:p>
            <a:pPr lvl="1"/>
            <a:r>
              <a:rPr lang="en-US" dirty="0"/>
              <a:t>By session</a:t>
            </a:r>
          </a:p>
          <a:p>
            <a:pPr lvl="1"/>
            <a:r>
              <a:rPr lang="en-US" dirty="0"/>
              <a:t>By meet</a:t>
            </a:r>
          </a:p>
          <a:p>
            <a:r>
              <a:rPr lang="en-US" dirty="0"/>
              <a:t>Agree with Entry Chair and Meet Director to “lock down”</a:t>
            </a:r>
          </a:p>
          <a:p>
            <a:pPr lvl="1"/>
            <a:r>
              <a:rPr lang="en-US" dirty="0"/>
              <a:t>Share psych sheet, often posted on internet</a:t>
            </a:r>
          </a:p>
          <a:p>
            <a:pPr lvl="1"/>
            <a:r>
              <a:rPr lang="en-US" dirty="0"/>
              <a:t>Timed Finals meets may post a heat sheet</a:t>
            </a:r>
          </a:p>
          <a:p>
            <a:pPr lvl="1"/>
            <a:r>
              <a:rPr lang="en-US" dirty="0"/>
              <a:t>Back-up </a:t>
            </a:r>
            <a:r>
              <a:rPr lang="en-US" dirty="0" err="1"/>
              <a:t>Hy-Tek</a:t>
            </a:r>
            <a:endParaRPr lang="en-US" dirty="0"/>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80</a:t>
            </a:fld>
            <a:endParaRPr lang="en-US"/>
          </a:p>
        </p:txBody>
      </p:sp>
    </p:spTree>
    <p:extLst>
      <p:ext uri="{BB962C8B-B14F-4D97-AF65-F5344CB8AC3E}">
        <p14:creationId xmlns:p14="http://schemas.microsoft.com/office/powerpoint/2010/main" val="15947390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Keeping the Athletes Straight</a:t>
            </a:r>
            <a:br>
              <a:rPr lang="en-US" dirty="0"/>
            </a:br>
            <a:endParaRPr lang="en-US" dirty="0"/>
          </a:p>
        </p:txBody>
      </p:sp>
      <p:sp>
        <p:nvSpPr>
          <p:cNvPr id="3" name="Content Placeholder 2"/>
          <p:cNvSpPr>
            <a:spLocks noGrp="1"/>
          </p:cNvSpPr>
          <p:nvPr>
            <p:ph idx="1"/>
          </p:nvPr>
        </p:nvSpPr>
        <p:spPr/>
        <p:txBody>
          <a:bodyPr>
            <a:normAutofit/>
          </a:bodyPr>
          <a:lstStyle/>
          <a:p>
            <a:r>
              <a:rPr lang="en-US" dirty="0"/>
              <a:t>Accurate timing doesn’t do any good if the time goes to the wrong athlete</a:t>
            </a:r>
          </a:p>
          <a:p>
            <a:r>
              <a:rPr lang="en-US" dirty="0"/>
              <a:t>Computer Change Form</a:t>
            </a:r>
          </a:p>
          <a:p>
            <a:pPr lvl="1"/>
            <a:r>
              <a:rPr lang="en-US" dirty="0"/>
              <a:t>USA standard form to keep paper trail of all changes</a:t>
            </a:r>
          </a:p>
          <a:p>
            <a:pPr lvl="1"/>
            <a:r>
              <a:rPr lang="en-US" dirty="0"/>
              <a:t>Large meets:</a:t>
            </a:r>
          </a:p>
          <a:p>
            <a:pPr lvl="1"/>
            <a:r>
              <a:rPr lang="en-US" dirty="0"/>
              <a:t>Admin notes “Admin with initials”</a:t>
            </a:r>
          </a:p>
          <a:p>
            <a:pPr lvl="1"/>
            <a:r>
              <a:rPr lang="en-US" dirty="0" err="1"/>
              <a:t>Hy-Tek</a:t>
            </a:r>
            <a:r>
              <a:rPr lang="en-US" dirty="0"/>
              <a:t> notes “</a:t>
            </a:r>
            <a:r>
              <a:rPr lang="en-US" dirty="0" err="1"/>
              <a:t>Hy-Tek</a:t>
            </a:r>
            <a:r>
              <a:rPr lang="en-US" dirty="0"/>
              <a:t> with initials”</a:t>
            </a:r>
          </a:p>
          <a:p>
            <a:r>
              <a:rPr lang="en-US" dirty="0"/>
              <a:t>Purpose: always know status of changes to all meet documents</a:t>
            </a:r>
          </a:p>
          <a:p>
            <a:r>
              <a:rPr lang="en-US" dirty="0"/>
              <a:t>Master Heat Sheet</a:t>
            </a:r>
          </a:p>
          <a:p>
            <a:pPr lvl="1"/>
            <a:r>
              <a:rPr lang="en-US" dirty="0"/>
              <a:t>Printed in 2 column format with empty lanes</a:t>
            </a:r>
          </a:p>
          <a:p>
            <a:pPr lvl="1"/>
            <a:r>
              <a:rPr lang="en-US" dirty="0"/>
              <a:t>Make all changes in “red pen”</a:t>
            </a:r>
          </a:p>
          <a:p>
            <a:endParaRPr lang="en-US" dirty="0"/>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81</a:t>
            </a:fld>
            <a:endParaRPr lang="en-US"/>
          </a:p>
        </p:txBody>
      </p:sp>
    </p:spTree>
    <p:extLst>
      <p:ext uri="{BB962C8B-B14F-4D97-AF65-F5344CB8AC3E}">
        <p14:creationId xmlns:p14="http://schemas.microsoft.com/office/powerpoint/2010/main" val="11719594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Considerations</a:t>
            </a:r>
            <a:br>
              <a:rPr lang="en-US" dirty="0"/>
            </a:br>
            <a:endParaRPr lang="en-US" dirty="0"/>
          </a:p>
        </p:txBody>
      </p:sp>
      <p:sp>
        <p:nvSpPr>
          <p:cNvPr id="3" name="Content Placeholder 2"/>
          <p:cNvSpPr>
            <a:spLocks noGrp="1"/>
          </p:cNvSpPr>
          <p:nvPr>
            <p:ph idx="1"/>
          </p:nvPr>
        </p:nvSpPr>
        <p:spPr/>
        <p:txBody>
          <a:bodyPr>
            <a:normAutofit/>
          </a:bodyPr>
          <a:lstStyle/>
          <a:p>
            <a:r>
              <a:rPr lang="en-US" dirty="0"/>
              <a:t>Events fast – to – slow</a:t>
            </a:r>
          </a:p>
          <a:p>
            <a:r>
              <a:rPr lang="en-US" dirty="0"/>
              <a:t>Events with some heats in Finals</a:t>
            </a:r>
          </a:p>
          <a:p>
            <a:pPr lvl="1"/>
            <a:r>
              <a:rPr lang="en-US" dirty="0"/>
              <a:t>Timed Finals events in Prelims-Finals meet</a:t>
            </a:r>
          </a:p>
          <a:p>
            <a:r>
              <a:rPr lang="en-US" dirty="0"/>
              <a:t>Down-seeding</a:t>
            </a:r>
          </a:p>
          <a:p>
            <a:pPr lvl="1"/>
            <a:r>
              <a:rPr lang="en-US" dirty="0"/>
              <a:t>Purpose: have a space for athletes you can’t make contact with after reasonable effort (for </a:t>
            </a:r>
            <a:r>
              <a:rPr lang="en-US" dirty="0" err="1"/>
              <a:t>pos</a:t>
            </a:r>
            <a:r>
              <a:rPr lang="en-US" dirty="0"/>
              <a:t>-check-in events)</a:t>
            </a:r>
          </a:p>
          <a:p>
            <a:pPr lvl="1"/>
            <a:r>
              <a:rPr lang="en-US" dirty="0"/>
              <a:t>Purpose: teams / individuals who do not want to swim in Finals (this pertains to distance events and relays)</a:t>
            </a:r>
          </a:p>
          <a:p>
            <a:pPr lvl="1"/>
            <a:r>
              <a:rPr lang="en-US" dirty="0"/>
              <a:t>Usually last day of meet during Finals</a:t>
            </a:r>
          </a:p>
          <a:p>
            <a:pPr lvl="1"/>
            <a:r>
              <a:rPr lang="en-US" dirty="0"/>
              <a:t>Usually relays that are timed-final events</a:t>
            </a:r>
          </a:p>
          <a:p>
            <a:pPr lvl="1"/>
            <a:r>
              <a:rPr lang="en-US" dirty="0"/>
              <a:t>Goal: have all lanes full in Finals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82</a:t>
            </a:fld>
            <a:endParaRPr lang="en-US"/>
          </a:p>
        </p:txBody>
      </p:sp>
    </p:spTree>
    <p:extLst>
      <p:ext uri="{BB962C8B-B14F-4D97-AF65-F5344CB8AC3E}">
        <p14:creationId xmlns:p14="http://schemas.microsoft.com/office/powerpoint/2010/main" val="35248045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Down-seeding</a:t>
            </a:r>
            <a:br>
              <a:rPr lang="en-US" dirty="0"/>
            </a:br>
            <a:endParaRPr lang="en-US" dirty="0"/>
          </a:p>
        </p:txBody>
      </p:sp>
      <p:sp>
        <p:nvSpPr>
          <p:cNvPr id="3" name="Content Placeholder 2"/>
          <p:cNvSpPr>
            <a:spLocks noGrp="1"/>
          </p:cNvSpPr>
          <p:nvPr>
            <p:ph idx="1"/>
          </p:nvPr>
        </p:nvSpPr>
        <p:spPr/>
        <p:txBody>
          <a:bodyPr>
            <a:normAutofit/>
          </a:bodyPr>
          <a:lstStyle/>
          <a:p>
            <a:r>
              <a:rPr lang="en-US" dirty="0"/>
              <a:t>Process</a:t>
            </a:r>
          </a:p>
          <a:p>
            <a:pPr lvl="1"/>
            <a:r>
              <a:rPr lang="en-US" dirty="0"/>
              <a:t>Note: if find out late in Prelims: contact coach of fastest Prelim qualifier and see if they want to be “moved-up”.  Keep going until you find someone to move up.</a:t>
            </a:r>
          </a:p>
          <a:p>
            <a:pPr lvl="1"/>
            <a:r>
              <a:rPr lang="en-US" dirty="0"/>
              <a:t>Process:</a:t>
            </a:r>
          </a:p>
          <a:p>
            <a:pPr lvl="2"/>
            <a:r>
              <a:rPr lang="en-US" dirty="0"/>
              <a:t>Make all scratches first and proof entry number correct</a:t>
            </a:r>
          </a:p>
          <a:p>
            <a:pPr lvl="2"/>
            <a:r>
              <a:rPr lang="en-US" dirty="0"/>
              <a:t>Go to “Scratch Pad” and check “early”</a:t>
            </a:r>
          </a:p>
          <a:p>
            <a:pPr lvl="2"/>
            <a:r>
              <a:rPr lang="en-US" dirty="0"/>
              <a:t>Seed event</a:t>
            </a:r>
          </a:p>
          <a:p>
            <a:pPr lvl="1"/>
            <a:r>
              <a:rPr lang="en-US" dirty="0"/>
              <a:t>It will be obvious who was down-seeded on heat sheet by looking at seed times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83</a:t>
            </a:fld>
            <a:endParaRPr lang="en-US"/>
          </a:p>
        </p:txBody>
      </p:sp>
    </p:spTree>
    <p:extLst>
      <p:ext uri="{BB962C8B-B14F-4D97-AF65-F5344CB8AC3E}">
        <p14:creationId xmlns:p14="http://schemas.microsoft.com/office/powerpoint/2010/main" val="7160661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863" y="2897188"/>
            <a:ext cx="29622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C7EC60C-D76A-46DB-B396-A2F561C94196}" type="slidenum">
              <a:rPr lang="en-US" smtClean="0"/>
              <a:t>84</a:t>
            </a:fld>
            <a:endParaRPr lang="en-US"/>
          </a:p>
        </p:txBody>
      </p:sp>
    </p:spTree>
    <p:extLst>
      <p:ext uri="{BB962C8B-B14F-4D97-AF65-F5344CB8AC3E}">
        <p14:creationId xmlns:p14="http://schemas.microsoft.com/office/powerpoint/2010/main" val="39631387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a:t>
            </a:r>
            <a:br>
              <a:rPr lang="en-US" dirty="0"/>
            </a:br>
            <a:endParaRPr lang="en-US" dirty="0"/>
          </a:p>
        </p:txBody>
      </p:sp>
      <p:sp>
        <p:nvSpPr>
          <p:cNvPr id="3" name="Content Placeholder 2"/>
          <p:cNvSpPr>
            <a:spLocks noGrp="1"/>
          </p:cNvSpPr>
          <p:nvPr>
            <p:ph idx="1"/>
          </p:nvPr>
        </p:nvSpPr>
        <p:spPr/>
        <p:txBody>
          <a:bodyPr>
            <a:normAutofit/>
          </a:bodyPr>
          <a:lstStyle/>
          <a:p>
            <a:r>
              <a:rPr lang="en-US" dirty="0"/>
              <a:t>National Scratch Rule is in section 207.11</a:t>
            </a:r>
          </a:p>
          <a:p>
            <a:pPr lvl="1"/>
            <a:r>
              <a:rPr lang="en-US" dirty="0"/>
              <a:t>Technically, USA National Meets only</a:t>
            </a:r>
          </a:p>
          <a:p>
            <a:r>
              <a:rPr lang="en-US" dirty="0"/>
              <a:t>Scratch Rule, all other meets is rule 102.4</a:t>
            </a:r>
          </a:p>
          <a:p>
            <a:pPr lvl="1"/>
            <a:r>
              <a:rPr lang="en-US" dirty="0"/>
              <a:t>“Meet announcements and advanced information shall specify check-in and scratch procedures …”</a:t>
            </a:r>
          </a:p>
          <a:p>
            <a:pPr lvl="1"/>
            <a:r>
              <a:rPr lang="en-US" dirty="0"/>
              <a:t>Practically, most meets use National Scratch Rule as starting point</a:t>
            </a:r>
          </a:p>
          <a:p>
            <a:pPr lvl="2"/>
            <a:r>
              <a:rPr lang="en-US" dirty="0"/>
              <a:t>Modified based on needs, type of meet</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85</a:t>
            </a:fld>
            <a:endParaRPr lang="en-US"/>
          </a:p>
        </p:txBody>
      </p:sp>
    </p:spTree>
    <p:extLst>
      <p:ext uri="{BB962C8B-B14F-4D97-AF65-F5344CB8AC3E}">
        <p14:creationId xmlns:p14="http://schemas.microsoft.com/office/powerpoint/2010/main" val="1430045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err="1"/>
              <a:t>Scratch</a:t>
            </a:r>
            <a:r>
              <a:rPr lang="de-DE" dirty="0"/>
              <a:t> Pad</a:t>
            </a:r>
            <a:endParaRPr lang="en-US" dirty="0"/>
          </a:p>
        </p:txBody>
      </p:sp>
      <p:sp>
        <p:nvSpPr>
          <p:cNvPr id="4" name="Foliennummernplatzhalter 3"/>
          <p:cNvSpPr>
            <a:spLocks noGrp="1"/>
          </p:cNvSpPr>
          <p:nvPr>
            <p:ph type="sldNum" sz="quarter" idx="12"/>
          </p:nvPr>
        </p:nvSpPr>
        <p:spPr/>
        <p:txBody>
          <a:bodyPr/>
          <a:lstStyle/>
          <a:p>
            <a:fld id="{CC7EC60C-D76A-46DB-B396-A2F561C94196}" type="slidenum">
              <a:rPr lang="en-US" smtClean="0"/>
              <a:t>86</a:t>
            </a:fld>
            <a:endParaRPr lang="en-US"/>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26895"/>
            <a:ext cx="8229600" cy="4423409"/>
          </a:xfrm>
        </p:spPr>
      </p:pic>
    </p:spTree>
    <p:extLst>
      <p:ext uri="{BB962C8B-B14F-4D97-AF65-F5344CB8AC3E}">
        <p14:creationId xmlns:p14="http://schemas.microsoft.com/office/powerpoint/2010/main" val="21517351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Scratch?</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de-DE" u="sng" dirty="0" err="1"/>
              <a:t>Three</a:t>
            </a:r>
            <a:r>
              <a:rPr lang="de-DE" u="sng" dirty="0"/>
              <a:t> </a:t>
            </a:r>
            <a:r>
              <a:rPr lang="de-DE" u="sng" dirty="0" err="1"/>
              <a:t>types</a:t>
            </a:r>
            <a:endParaRPr lang="en-US" dirty="0"/>
          </a:p>
          <a:p>
            <a:r>
              <a:rPr lang="en-US" u="sng" dirty="0"/>
              <a:t>Scratch from Prelims</a:t>
            </a:r>
          </a:p>
          <a:p>
            <a:pPr lvl="1"/>
            <a:r>
              <a:rPr lang="en-US" dirty="0"/>
              <a:t>Done when athlete does not want to compete in event (by scratch deadline)</a:t>
            </a:r>
          </a:p>
          <a:p>
            <a:pPr lvl="1"/>
            <a:r>
              <a:rPr lang="de-DE" dirty="0" err="1"/>
              <a:t>DFS</a:t>
            </a:r>
            <a:r>
              <a:rPr lang="de-DE" dirty="0"/>
              <a:t> (</a:t>
            </a:r>
            <a:r>
              <a:rPr lang="de-DE" dirty="0" err="1"/>
              <a:t>often</a:t>
            </a:r>
            <a:r>
              <a:rPr lang="de-DE" dirty="0"/>
              <a:t> </a:t>
            </a:r>
            <a:r>
              <a:rPr lang="de-DE" dirty="0" err="1"/>
              <a:t>called</a:t>
            </a:r>
            <a:r>
              <a:rPr lang="de-DE" dirty="0"/>
              <a:t> </a:t>
            </a:r>
            <a:r>
              <a:rPr lang="en-US" dirty="0"/>
              <a:t>“scratch”)</a:t>
            </a:r>
          </a:p>
          <a:p>
            <a:r>
              <a:rPr lang="en-US" u="sng" dirty="0"/>
              <a:t>Scratch from Finals</a:t>
            </a:r>
          </a:p>
          <a:p>
            <a:pPr lvl="1"/>
            <a:r>
              <a:rPr lang="en-US" dirty="0"/>
              <a:t>Done when an athlete does not want to compete in Finals</a:t>
            </a:r>
          </a:p>
          <a:p>
            <a:pPr lvl="1"/>
            <a:r>
              <a:rPr lang="en-US" dirty="0"/>
              <a:t>Prelim Time is a valid time</a:t>
            </a:r>
          </a:p>
          <a:p>
            <a:pPr lvl="1"/>
            <a:r>
              <a:rPr lang="de-DE" dirty="0"/>
              <a:t>Limited time </a:t>
            </a:r>
            <a:r>
              <a:rPr lang="de-DE" dirty="0" err="1"/>
              <a:t>window</a:t>
            </a:r>
            <a:endParaRPr lang="en-US" dirty="0"/>
          </a:p>
          <a:p>
            <a:r>
              <a:rPr lang="en-US" u="sng" dirty="0"/>
              <a:t>Intent to Scratch</a:t>
            </a:r>
          </a:p>
          <a:p>
            <a:pPr lvl="1"/>
            <a:r>
              <a:rPr lang="en-US" dirty="0"/>
              <a:t>Done when an athlete MAY want to not compete in Finals, done during prelims</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87</a:t>
            </a:fld>
            <a:endParaRPr lang="en-US"/>
          </a:p>
        </p:txBody>
      </p:sp>
    </p:spTree>
    <p:extLst>
      <p:ext uri="{BB962C8B-B14F-4D97-AF65-F5344CB8AC3E}">
        <p14:creationId xmlns:p14="http://schemas.microsoft.com/office/powerpoint/2010/main" val="9531685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Scratch from Prelims</a:t>
            </a:r>
            <a:br>
              <a:rPr lang="en-US" dirty="0"/>
            </a:br>
            <a:endParaRPr lang="en-US" dirty="0"/>
          </a:p>
        </p:txBody>
      </p:sp>
      <p:sp>
        <p:nvSpPr>
          <p:cNvPr id="3" name="Content Placeholder 2"/>
          <p:cNvSpPr>
            <a:spLocks noGrp="1"/>
          </p:cNvSpPr>
          <p:nvPr>
            <p:ph idx="1"/>
          </p:nvPr>
        </p:nvSpPr>
        <p:spPr/>
        <p:txBody>
          <a:bodyPr>
            <a:normAutofit/>
          </a:bodyPr>
          <a:lstStyle/>
          <a:p>
            <a:r>
              <a:rPr lang="en-US" dirty="0"/>
              <a:t>Usually done using USA Scratch Form and placed in “scratch box” at Clerk of Course</a:t>
            </a:r>
          </a:p>
          <a:p>
            <a:pPr lvl="1"/>
            <a:r>
              <a:rPr lang="en-US" dirty="0"/>
              <a:t>Can be done by athlete, coach, or parent</a:t>
            </a:r>
          </a:p>
          <a:p>
            <a:r>
              <a:rPr lang="en-US" dirty="0"/>
              <a:t>Assistant should:</a:t>
            </a:r>
          </a:p>
          <a:p>
            <a:pPr lvl="1"/>
            <a:r>
              <a:rPr lang="en-US" dirty="0"/>
              <a:t>Make sure form is legible, if they can read you should be able to</a:t>
            </a:r>
          </a:p>
          <a:p>
            <a:pPr lvl="1"/>
            <a:r>
              <a:rPr lang="en-US" dirty="0"/>
              <a:t>Initial Form</a:t>
            </a:r>
          </a:p>
          <a:p>
            <a:pPr lvl="1"/>
            <a:r>
              <a:rPr lang="en-US" dirty="0"/>
              <a:t>Give Yellow to athlete / coach / parent</a:t>
            </a:r>
          </a:p>
          <a:p>
            <a:pPr lvl="1"/>
            <a:r>
              <a:rPr lang="en-US" dirty="0"/>
              <a:t>Put white in scratch box</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88</a:t>
            </a:fld>
            <a:endParaRPr lang="en-US"/>
          </a:p>
        </p:txBody>
      </p:sp>
    </p:spTree>
    <p:extLst>
      <p:ext uri="{BB962C8B-B14F-4D97-AF65-F5344CB8AC3E}">
        <p14:creationId xmlns:p14="http://schemas.microsoft.com/office/powerpoint/2010/main" val="13975230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dirty="0"/>
              <a:t>Key Elements of National Scratch Rule 207.11.6</a:t>
            </a:r>
            <a:br>
              <a:rPr lang="en-US" dirty="0"/>
            </a:br>
            <a:endParaRPr lang="en-US" dirty="0"/>
          </a:p>
        </p:txBody>
      </p:sp>
      <p:sp>
        <p:nvSpPr>
          <p:cNvPr id="3" name="Content Placeholder 2"/>
          <p:cNvSpPr>
            <a:spLocks noGrp="1"/>
          </p:cNvSpPr>
          <p:nvPr>
            <p:ph idx="1"/>
          </p:nvPr>
        </p:nvSpPr>
        <p:spPr/>
        <p:txBody>
          <a:bodyPr>
            <a:normAutofit/>
          </a:bodyPr>
          <a:lstStyle/>
          <a:p>
            <a:r>
              <a:rPr lang="en-US" dirty="0"/>
              <a:t>Scratch period is 30 minutes from announcement</a:t>
            </a:r>
          </a:p>
          <a:p>
            <a:r>
              <a:rPr lang="en-US" dirty="0"/>
              <a:t>Intent to Scratch (30 minutes from last event)</a:t>
            </a:r>
          </a:p>
          <a:p>
            <a:r>
              <a:rPr lang="en-US" dirty="0"/>
              <a:t>Preliminary no-show = DQ for individual events for rest of day, relays okay</a:t>
            </a:r>
          </a:p>
          <a:p>
            <a:pPr lvl="1"/>
            <a:r>
              <a:rPr lang="en-US" dirty="0"/>
              <a:t>DFS allowed</a:t>
            </a:r>
          </a:p>
          <a:p>
            <a:r>
              <a:rPr lang="en-US" dirty="0"/>
              <a:t>Finals no-show = banned from remainder of meet (individual and relay)</a:t>
            </a:r>
          </a:p>
          <a:p>
            <a:pPr lvl="1"/>
            <a:r>
              <a:rPr lang="en-US" dirty="0"/>
              <a:t>DFS not allowed</a:t>
            </a:r>
          </a:p>
          <a:p>
            <a:r>
              <a:rPr lang="en-US" dirty="0"/>
              <a:t>Accepted move-up is a Finals “qualified”, treated as if qualified pre-scratch</a:t>
            </a:r>
          </a:p>
          <a:p>
            <a:pPr marL="0" indent="0">
              <a:buNone/>
            </a:pPr>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89</a:t>
            </a:fld>
            <a:endParaRPr lang="en-US"/>
          </a:p>
        </p:txBody>
      </p:sp>
    </p:spTree>
    <p:extLst>
      <p:ext uri="{BB962C8B-B14F-4D97-AF65-F5344CB8AC3E}">
        <p14:creationId xmlns:p14="http://schemas.microsoft.com/office/powerpoint/2010/main" val="214376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 Competent</a:t>
            </a:r>
            <a:br>
              <a:rPr lang="en-US" dirty="0"/>
            </a:br>
            <a:endParaRPr lang="en-US" dirty="0"/>
          </a:p>
        </p:txBody>
      </p:sp>
      <p:sp>
        <p:nvSpPr>
          <p:cNvPr id="3" name="Content Placeholder 2"/>
          <p:cNvSpPr>
            <a:spLocks noGrp="1"/>
          </p:cNvSpPr>
          <p:nvPr>
            <p:ph idx="1"/>
          </p:nvPr>
        </p:nvSpPr>
        <p:spPr/>
        <p:txBody>
          <a:bodyPr/>
          <a:lstStyle/>
          <a:p>
            <a:r>
              <a:rPr lang="en-US" dirty="0"/>
              <a:t>Know the rules.  Ask for clarifications.</a:t>
            </a:r>
          </a:p>
          <a:p>
            <a:r>
              <a:rPr lang="en-US" dirty="0"/>
              <a:t>Review rules and officiate often (nothing trumps deck time).</a:t>
            </a:r>
          </a:p>
          <a:p>
            <a:r>
              <a:rPr lang="en-US" dirty="0"/>
              <a:t>Be professional.</a:t>
            </a:r>
          </a:p>
          <a:p>
            <a:r>
              <a:rPr lang="en-US" dirty="0"/>
              <a:t>Looking like you know what you are doing makes people think you know what you’re doing</a:t>
            </a:r>
          </a:p>
          <a:p>
            <a:r>
              <a:rPr lang="de-DE" dirty="0" err="1"/>
              <a:t>You</a:t>
            </a:r>
            <a:r>
              <a:rPr lang="de-DE" dirty="0"/>
              <a:t> </a:t>
            </a:r>
            <a:r>
              <a:rPr lang="de-DE" dirty="0" err="1"/>
              <a:t>are</a:t>
            </a:r>
            <a:r>
              <a:rPr lang="de-DE" dirty="0"/>
              <a:t> not </a:t>
            </a:r>
            <a:r>
              <a:rPr lang="de-DE" dirty="0" err="1"/>
              <a:t>alone</a:t>
            </a:r>
            <a:r>
              <a:rPr lang="de-DE" dirty="0"/>
              <a:t> in </a:t>
            </a:r>
            <a:r>
              <a:rPr lang="de-DE" dirty="0" err="1"/>
              <a:t>this</a:t>
            </a:r>
            <a:r>
              <a:rPr lang="de-DE" dirty="0"/>
              <a:t>, </a:t>
            </a:r>
            <a:r>
              <a:rPr lang="de-DE" dirty="0" err="1"/>
              <a:t>it</a:t>
            </a:r>
            <a:r>
              <a:rPr lang="de-DE" dirty="0"/>
              <a:t> </a:t>
            </a:r>
            <a:r>
              <a:rPr lang="de-DE" dirty="0" err="1"/>
              <a:t>is</a:t>
            </a:r>
            <a:r>
              <a:rPr lang="de-DE" dirty="0"/>
              <a:t> a </a:t>
            </a:r>
            <a:r>
              <a:rPr lang="de-DE" dirty="0" err="1"/>
              <a:t>team</a:t>
            </a:r>
            <a:r>
              <a:rPr lang="de-DE" dirty="0"/>
              <a:t> </a:t>
            </a:r>
            <a:r>
              <a:rPr lang="de-DE" dirty="0" err="1"/>
              <a:t>effort</a:t>
            </a:r>
            <a:endParaRPr lang="en-US" dirty="0"/>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9</a:t>
            </a:fld>
            <a:endParaRPr lang="en-US"/>
          </a:p>
        </p:txBody>
      </p:sp>
    </p:spTree>
    <p:extLst>
      <p:ext uri="{BB962C8B-B14F-4D97-AF65-F5344CB8AC3E}">
        <p14:creationId xmlns:p14="http://schemas.microsoft.com/office/powerpoint/2010/main" val="1898204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Scratch from Final - Process Overview</a:t>
            </a:r>
            <a:br>
              <a:rPr lang="en-US" dirty="0"/>
            </a:br>
            <a:endParaRPr lang="en-US" dirty="0"/>
          </a:p>
        </p:txBody>
      </p:sp>
      <p:sp>
        <p:nvSpPr>
          <p:cNvPr id="3" name="Content Placeholder 2"/>
          <p:cNvSpPr>
            <a:spLocks noGrp="1"/>
          </p:cNvSpPr>
          <p:nvPr>
            <p:ph idx="1"/>
          </p:nvPr>
        </p:nvSpPr>
        <p:spPr/>
        <p:txBody>
          <a:bodyPr>
            <a:normAutofit/>
          </a:bodyPr>
          <a:lstStyle/>
          <a:p>
            <a:r>
              <a:rPr lang="en-US" dirty="0"/>
              <a:t>Print “List” from </a:t>
            </a:r>
            <a:r>
              <a:rPr lang="en-US" dirty="0" err="1"/>
              <a:t>Hy-Tek</a:t>
            </a:r>
            <a:endParaRPr lang="en-US" dirty="0"/>
          </a:p>
          <a:p>
            <a:r>
              <a:rPr lang="en-US" dirty="0"/>
              <a:t>Announce preliminary results</a:t>
            </a:r>
          </a:p>
          <a:p>
            <a:r>
              <a:rPr lang="en-US" dirty="0"/>
              <a:t>Record time of announcement</a:t>
            </a:r>
          </a:p>
          <a:p>
            <a:r>
              <a:rPr lang="en-US" dirty="0"/>
              <a:t>Scratch period open for 30 minutes</a:t>
            </a:r>
          </a:p>
          <a:p>
            <a:r>
              <a:rPr lang="en-US" dirty="0"/>
              <a:t>Scratch period closes</a:t>
            </a:r>
          </a:p>
          <a:p>
            <a:r>
              <a:rPr lang="en-US" dirty="0"/>
              <a:t>Any swim-offs take place</a:t>
            </a:r>
          </a:p>
          <a:p>
            <a:r>
              <a:rPr lang="en-US" dirty="0"/>
              <a:t>Wait for any intent-to-scratches to clear</a:t>
            </a:r>
          </a:p>
          <a:p>
            <a:r>
              <a:rPr lang="en-US" dirty="0"/>
              <a:t>Prep finals heat</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90</a:t>
            </a:fld>
            <a:endParaRPr lang="en-US"/>
          </a:p>
        </p:txBody>
      </p:sp>
    </p:spTree>
    <p:extLst>
      <p:ext uri="{BB962C8B-B14F-4D97-AF65-F5344CB8AC3E}">
        <p14:creationId xmlns:p14="http://schemas.microsoft.com/office/powerpoint/2010/main" val="17196484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175" marR="0">
              <a:lnSpc>
                <a:spcPct val="115000"/>
              </a:lnSpc>
              <a:spcBef>
                <a:spcPts val="0"/>
              </a:spcBef>
              <a:spcAft>
                <a:spcPts val="1000"/>
              </a:spcAft>
            </a:pPr>
            <a:r>
              <a:rPr lang="en-US" dirty="0" err="1">
                <a:ea typeface="Calibri"/>
                <a:cs typeface="Times New Roman"/>
              </a:rPr>
              <a:t>Hy-Tek</a:t>
            </a:r>
            <a:r>
              <a:rPr lang="en-US" dirty="0">
                <a:ea typeface="Calibri"/>
                <a:cs typeface="Times New Roman"/>
              </a:rPr>
              <a:t> “List”</a:t>
            </a:r>
            <a:br>
              <a:rPr lang="en-US" dirty="0">
                <a:ea typeface="Calibri"/>
                <a:cs typeface="Times New Roman"/>
              </a:rPr>
            </a:br>
            <a:endParaRPr lang="en-US" dirty="0"/>
          </a:p>
        </p:txBody>
      </p:sp>
      <p:sp>
        <p:nvSpPr>
          <p:cNvPr id="3" name="Content Placeholder 2"/>
          <p:cNvSpPr>
            <a:spLocks noGrp="1"/>
          </p:cNvSpPr>
          <p:nvPr>
            <p:ph idx="1"/>
          </p:nvPr>
        </p:nvSpPr>
        <p:spPr/>
        <p:txBody>
          <a:bodyPr>
            <a:normAutofit/>
          </a:bodyPr>
          <a:lstStyle/>
          <a:p>
            <a:r>
              <a:rPr lang="en-US" dirty="0"/>
              <a:t>Results in prelim order</a:t>
            </a:r>
          </a:p>
          <a:p>
            <a:pPr lvl="1"/>
            <a:r>
              <a:rPr lang="en-US" dirty="0"/>
              <a:t>Not scored because event is not completed</a:t>
            </a:r>
          </a:p>
          <a:p>
            <a:r>
              <a:rPr lang="en-US" dirty="0"/>
              <a:t> Check for swim-offs </a:t>
            </a:r>
          </a:p>
          <a:p>
            <a:pPr lvl="1"/>
            <a:r>
              <a:rPr lang="en-US" dirty="0"/>
              <a:t>Ties show up with “ * “ in front of place number of list</a:t>
            </a:r>
          </a:p>
          <a:p>
            <a:pPr lvl="1"/>
            <a:r>
              <a:rPr lang="en-US" dirty="0"/>
              <a:t>Priority to get copy to announcer for the “read” time</a:t>
            </a:r>
          </a:p>
          <a:p>
            <a:pPr lvl="1"/>
            <a:r>
              <a:rPr lang="en-US" dirty="0"/>
              <a:t>Let Admin Ref know any potential swim-offs</a:t>
            </a:r>
          </a:p>
          <a:p>
            <a:pPr lvl="1"/>
            <a:r>
              <a:rPr lang="de-DE" dirty="0" err="1"/>
              <a:t>Might</a:t>
            </a:r>
            <a:r>
              <a:rPr lang="de-DE" dirty="0"/>
              <a:t> </a:t>
            </a:r>
            <a:r>
              <a:rPr lang="de-DE" dirty="0" err="1"/>
              <a:t>have</a:t>
            </a:r>
            <a:r>
              <a:rPr lang="de-DE" dirty="0"/>
              <a:t> </a:t>
            </a:r>
            <a:r>
              <a:rPr lang="de-DE" dirty="0" err="1"/>
              <a:t>to</a:t>
            </a:r>
            <a:r>
              <a:rPr lang="de-DE" dirty="0"/>
              <a:t> </a:t>
            </a:r>
            <a:r>
              <a:rPr lang="de-DE" dirty="0" err="1"/>
              <a:t>coordinate</a:t>
            </a:r>
            <a:r>
              <a:rPr lang="de-DE" dirty="0"/>
              <a:t> </a:t>
            </a:r>
            <a:r>
              <a:rPr lang="de-DE" dirty="0" err="1"/>
              <a:t>with</a:t>
            </a:r>
            <a:r>
              <a:rPr lang="de-DE" dirty="0"/>
              <a:t> deck </a:t>
            </a:r>
            <a:r>
              <a:rPr lang="de-DE" dirty="0" err="1"/>
              <a:t>ref</a:t>
            </a:r>
            <a:r>
              <a:rPr lang="de-DE" dirty="0"/>
              <a:t>/</a:t>
            </a:r>
            <a:r>
              <a:rPr lang="de-DE" dirty="0" err="1"/>
              <a:t>coaches</a:t>
            </a:r>
            <a:endParaRPr lang="en-US" dirty="0"/>
          </a:p>
          <a:p>
            <a:r>
              <a:rPr lang="en-US" dirty="0"/>
              <a:t>Send “List” to announcer</a:t>
            </a:r>
          </a:p>
          <a:p>
            <a:r>
              <a:rPr lang="en-US" dirty="0"/>
              <a:t>Keep “List” for posting</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91</a:t>
            </a:fld>
            <a:endParaRPr lang="en-US"/>
          </a:p>
        </p:txBody>
      </p:sp>
    </p:spTree>
    <p:extLst>
      <p:ext uri="{BB962C8B-B14F-4D97-AF65-F5344CB8AC3E}">
        <p14:creationId xmlns:p14="http://schemas.microsoft.com/office/powerpoint/2010/main" val="34175982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Swim-offs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Part of preliminary process</a:t>
            </a:r>
          </a:p>
          <a:p>
            <a:r>
              <a:rPr lang="en-US" dirty="0"/>
              <a:t>Must be done after scratch period closes</a:t>
            </a:r>
          </a:p>
          <a:p>
            <a:r>
              <a:rPr lang="en-US" dirty="0"/>
              <a:t>May be at any time agreed to by coaches and Referee, however no longer than 45 minutes after last heat of last event for either swimmer in prelims</a:t>
            </a:r>
          </a:p>
          <a:p>
            <a:r>
              <a:rPr lang="en-US" dirty="0"/>
              <a:t>Coordinate with Meet Referee as to who will set up</a:t>
            </a:r>
          </a:p>
          <a:p>
            <a:r>
              <a:rPr lang="en-US" dirty="0"/>
              <a:t>Add event in </a:t>
            </a:r>
            <a:r>
              <a:rPr lang="en-US" dirty="0" err="1"/>
              <a:t>Hy-Tek</a:t>
            </a:r>
            <a:endParaRPr lang="en-US" dirty="0"/>
          </a:p>
          <a:p>
            <a:pPr lvl="1"/>
            <a:r>
              <a:rPr lang="en-US" dirty="0"/>
              <a:t>Common convention: add new event with same event number with a “S” after</a:t>
            </a:r>
          </a:p>
          <a:p>
            <a:pPr lvl="1"/>
            <a:r>
              <a:rPr lang="en-US" dirty="0"/>
              <a:t>E.g. Event 4 swim off will be Event 4S</a:t>
            </a:r>
          </a:p>
          <a:p>
            <a:pPr lvl="1"/>
            <a:r>
              <a:rPr lang="en-US" dirty="0"/>
              <a:t>Review event set-up</a:t>
            </a:r>
          </a:p>
          <a:p>
            <a:pPr lvl="2"/>
            <a:r>
              <a:rPr lang="en-US" dirty="0"/>
              <a:t>Don’t score</a:t>
            </a:r>
          </a:p>
          <a:p>
            <a:pPr lvl="2"/>
            <a:r>
              <a:rPr lang="en-US" dirty="0"/>
              <a:t>Classify as swim-off so seeding works correctly (does not count towards number of eligible swims per day)</a:t>
            </a:r>
          </a:p>
          <a:p>
            <a:pPr lvl="2"/>
            <a:r>
              <a:rPr lang="en-US" dirty="0"/>
              <a:t>In “title” section, add “SWIM OFF”</a:t>
            </a:r>
          </a:p>
          <a:p>
            <a:pPr lvl="1"/>
            <a:r>
              <a:rPr lang="en-US" dirty="0"/>
              <a:t>After swim-off, use judge decision feature in </a:t>
            </a:r>
            <a:r>
              <a:rPr lang="en-US" dirty="0" err="1"/>
              <a:t>Hy-Tek</a:t>
            </a:r>
            <a:r>
              <a:rPr lang="en-US" dirty="0"/>
              <a:t> to get order correct</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92</a:t>
            </a:fld>
            <a:endParaRPr lang="en-US"/>
          </a:p>
        </p:txBody>
      </p:sp>
    </p:spTree>
    <p:extLst>
      <p:ext uri="{BB962C8B-B14F-4D97-AF65-F5344CB8AC3E}">
        <p14:creationId xmlns:p14="http://schemas.microsoft.com/office/powerpoint/2010/main" val="37197373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a:t>
            </a:r>
            <a:r>
              <a:rPr lang="en-US" dirty="0" err="1"/>
              <a:t>Hy-Tek</a:t>
            </a:r>
            <a:r>
              <a:rPr lang="en-US" dirty="0"/>
              <a:t> “List”</a:t>
            </a:r>
            <a:br>
              <a:rPr lang="en-US" dirty="0"/>
            </a:br>
            <a:r>
              <a:rPr lang="en-US" dirty="0"/>
              <a:t>(Note “*” and “q”)</a:t>
            </a: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4800" y="1709928"/>
            <a:ext cx="4874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C7EC60C-D76A-46DB-B396-A2F561C94196}" type="slidenum">
              <a:rPr lang="en-US" smtClean="0"/>
              <a:t>93</a:t>
            </a:fld>
            <a:endParaRPr lang="en-US"/>
          </a:p>
        </p:txBody>
      </p:sp>
    </p:spTree>
    <p:extLst>
      <p:ext uri="{BB962C8B-B14F-4D97-AF65-F5344CB8AC3E}">
        <p14:creationId xmlns:p14="http://schemas.microsoft.com/office/powerpoint/2010/main" val="11010451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Announcer List Copy</a:t>
            </a:r>
            <a:br>
              <a:rPr lang="en-US" dirty="0"/>
            </a:br>
            <a:endParaRPr lang="en-US" dirty="0"/>
          </a:p>
        </p:txBody>
      </p:sp>
      <p:sp>
        <p:nvSpPr>
          <p:cNvPr id="3" name="Content Placeholder 2"/>
          <p:cNvSpPr>
            <a:spLocks noGrp="1"/>
          </p:cNvSpPr>
          <p:nvPr>
            <p:ph idx="1"/>
          </p:nvPr>
        </p:nvSpPr>
        <p:spPr/>
        <p:txBody>
          <a:bodyPr>
            <a:normAutofit/>
          </a:bodyPr>
          <a:lstStyle/>
          <a:p>
            <a:r>
              <a:rPr lang="en-US" dirty="0"/>
              <a:t>Announcer reads then records “read time”</a:t>
            </a:r>
          </a:p>
          <a:p>
            <a:r>
              <a:rPr lang="en-US" dirty="0"/>
              <a:t>Close time = read time + 30 minutes</a:t>
            </a:r>
          </a:p>
          <a:p>
            <a:r>
              <a:rPr lang="en-US" dirty="0"/>
              <a:t>Form goes to Clerk of Course</a:t>
            </a:r>
          </a:p>
          <a:p>
            <a:r>
              <a:rPr lang="en-US" dirty="0"/>
              <a:t>Scratches done on this sheet</a:t>
            </a:r>
          </a:p>
          <a:p>
            <a:pPr lvl="1"/>
            <a:r>
              <a:rPr lang="en-US" dirty="0"/>
              <a:t>Line through entire name and time, initial after</a:t>
            </a:r>
          </a:p>
          <a:p>
            <a:r>
              <a:rPr lang="en-US" dirty="0"/>
              <a:t>Scratch closes at close time</a:t>
            </a:r>
          </a:p>
          <a:p>
            <a:r>
              <a:rPr lang="en-US" dirty="0"/>
              <a:t>This copy stays in Admin office for file</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94</a:t>
            </a:fld>
            <a:endParaRPr lang="en-US"/>
          </a:p>
        </p:txBody>
      </p:sp>
    </p:spTree>
    <p:extLst>
      <p:ext uri="{BB962C8B-B14F-4D97-AF65-F5344CB8AC3E}">
        <p14:creationId xmlns:p14="http://schemas.microsoft.com/office/powerpoint/2010/main" val="8006865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Post-Scratch “List”</a:t>
            </a:r>
          </a:p>
        </p:txBody>
      </p:sp>
      <p:sp>
        <p:nvSpPr>
          <p:cNvPr id="5" name="Slide Number Placeholder 4"/>
          <p:cNvSpPr>
            <a:spLocks noGrp="1"/>
          </p:cNvSpPr>
          <p:nvPr>
            <p:ph type="sldNum" sz="quarter" idx="12"/>
          </p:nvPr>
        </p:nvSpPr>
        <p:spPr/>
        <p:txBody>
          <a:bodyPr/>
          <a:lstStyle/>
          <a:p>
            <a:fld id="{CC7EC60C-D76A-46DB-B396-A2F561C94196}" type="slidenum">
              <a:rPr lang="en-US" smtClean="0"/>
              <a:t>95</a:t>
            </a:fld>
            <a:endParaRPr lang="en-US"/>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7782" y="1600200"/>
            <a:ext cx="3768436" cy="4876800"/>
          </a:xfrm>
        </p:spPr>
      </p:pic>
    </p:spTree>
    <p:extLst>
      <p:ext uri="{BB962C8B-B14F-4D97-AF65-F5344CB8AC3E}">
        <p14:creationId xmlns:p14="http://schemas.microsoft.com/office/powerpoint/2010/main" val="6254923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Swim-offs</a:t>
            </a:r>
            <a:br>
              <a:rPr lang="en-US" dirty="0"/>
            </a:br>
            <a:endParaRPr lang="en-US" dirty="0"/>
          </a:p>
        </p:txBody>
      </p:sp>
      <p:sp>
        <p:nvSpPr>
          <p:cNvPr id="3" name="Content Placeholder 2"/>
          <p:cNvSpPr>
            <a:spLocks noGrp="1"/>
          </p:cNvSpPr>
          <p:nvPr>
            <p:ph idx="1"/>
          </p:nvPr>
        </p:nvSpPr>
        <p:spPr/>
        <p:txBody>
          <a:bodyPr>
            <a:normAutofit/>
          </a:bodyPr>
          <a:lstStyle/>
          <a:p>
            <a:r>
              <a:rPr lang="en-US" dirty="0"/>
              <a:t>Print extra copy of results</a:t>
            </a:r>
          </a:p>
          <a:p>
            <a:pPr lvl="1"/>
            <a:r>
              <a:rPr lang="en-US" dirty="0"/>
              <a:t>After potential swim-off athletes, list remaining events of session</a:t>
            </a:r>
          </a:p>
          <a:p>
            <a:pPr lvl="1"/>
            <a:r>
              <a:rPr lang="en-US" dirty="0"/>
              <a:t>Give to person organizing swim off for their notes to return to Admin to set up event</a:t>
            </a:r>
          </a:p>
          <a:p>
            <a:r>
              <a:rPr lang="en-US" dirty="0"/>
              <a:t>Work with coaches early – be pro-active</a:t>
            </a:r>
          </a:p>
          <a:p>
            <a:pPr lvl="1"/>
            <a:r>
              <a:rPr lang="en-US" dirty="0"/>
              <a:t>Need to wait until event closes before can do swim-off</a:t>
            </a:r>
          </a:p>
          <a:p>
            <a:pPr lvl="1"/>
            <a:r>
              <a:rPr lang="en-US" dirty="0"/>
              <a:t>Can set-up swim off before event closes, gives athletes more prep time</a:t>
            </a:r>
          </a:p>
          <a:p>
            <a:endParaRPr lang="en-US" dirty="0"/>
          </a:p>
        </p:txBody>
      </p:sp>
      <p:sp>
        <p:nvSpPr>
          <p:cNvPr id="5" name="Slide Number Placeholder 4"/>
          <p:cNvSpPr>
            <a:spLocks noGrp="1"/>
          </p:cNvSpPr>
          <p:nvPr>
            <p:ph type="sldNum" sz="quarter" idx="12"/>
          </p:nvPr>
        </p:nvSpPr>
        <p:spPr/>
        <p:txBody>
          <a:bodyPr/>
          <a:lstStyle/>
          <a:p>
            <a:fld id="{CC7EC60C-D76A-46DB-B396-A2F561C94196}" type="slidenum">
              <a:rPr lang="en-US" smtClean="0"/>
              <a:t>96</a:t>
            </a:fld>
            <a:endParaRPr lang="en-US"/>
          </a:p>
        </p:txBody>
      </p:sp>
    </p:spTree>
    <p:extLst>
      <p:ext uri="{BB962C8B-B14F-4D97-AF65-F5344CB8AC3E}">
        <p14:creationId xmlns:p14="http://schemas.microsoft.com/office/powerpoint/2010/main" val="9879247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err="1"/>
              <a:t>Judges</a:t>
            </a:r>
            <a:r>
              <a:rPr lang="de-DE" dirty="0"/>
              <a:t> </a:t>
            </a:r>
            <a:r>
              <a:rPr lang="de-DE" dirty="0" err="1"/>
              <a:t>Decision</a:t>
            </a:r>
            <a:r>
              <a:rPr lang="de-DE" dirty="0"/>
              <a:t> - 1</a:t>
            </a:r>
            <a:endParaRPr lang="en-US"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24025"/>
            <a:ext cx="8229600" cy="4629150"/>
          </a:xfrm>
        </p:spPr>
      </p:pic>
      <p:sp>
        <p:nvSpPr>
          <p:cNvPr id="4" name="Foliennummernplatzhalter 3"/>
          <p:cNvSpPr>
            <a:spLocks noGrp="1"/>
          </p:cNvSpPr>
          <p:nvPr>
            <p:ph type="sldNum" sz="quarter" idx="12"/>
          </p:nvPr>
        </p:nvSpPr>
        <p:spPr/>
        <p:txBody>
          <a:bodyPr/>
          <a:lstStyle/>
          <a:p>
            <a:fld id="{CC7EC60C-D76A-46DB-B396-A2F561C94196}" type="slidenum">
              <a:rPr lang="en-US" smtClean="0"/>
              <a:t>97</a:t>
            </a:fld>
            <a:endParaRPr lang="en-US"/>
          </a:p>
        </p:txBody>
      </p:sp>
    </p:spTree>
    <p:extLst>
      <p:ext uri="{BB962C8B-B14F-4D97-AF65-F5344CB8AC3E}">
        <p14:creationId xmlns:p14="http://schemas.microsoft.com/office/powerpoint/2010/main" val="39396424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Judges</a:t>
            </a:r>
            <a:r>
              <a:rPr lang="de-DE" dirty="0"/>
              <a:t> </a:t>
            </a:r>
            <a:r>
              <a:rPr lang="de-DE" dirty="0" err="1"/>
              <a:t>Decision</a:t>
            </a:r>
            <a:r>
              <a:rPr lang="de-DE" dirty="0"/>
              <a:t> - 2</a:t>
            </a:r>
            <a:endParaRPr lang="en-US"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783" y="1600200"/>
            <a:ext cx="5048434" cy="4876800"/>
          </a:xfrm>
        </p:spPr>
      </p:pic>
      <p:sp>
        <p:nvSpPr>
          <p:cNvPr id="4" name="Foliennummernplatzhalter 3"/>
          <p:cNvSpPr>
            <a:spLocks noGrp="1"/>
          </p:cNvSpPr>
          <p:nvPr>
            <p:ph type="sldNum" sz="quarter" idx="12"/>
          </p:nvPr>
        </p:nvSpPr>
        <p:spPr/>
        <p:txBody>
          <a:bodyPr/>
          <a:lstStyle/>
          <a:p>
            <a:fld id="{CC7EC60C-D76A-46DB-B396-A2F561C94196}" type="slidenum">
              <a:rPr lang="en-US" smtClean="0"/>
              <a:t>98</a:t>
            </a:fld>
            <a:endParaRPr lang="en-US"/>
          </a:p>
        </p:txBody>
      </p:sp>
    </p:spTree>
    <p:extLst>
      <p:ext uri="{BB962C8B-B14F-4D97-AF65-F5344CB8AC3E}">
        <p14:creationId xmlns:p14="http://schemas.microsoft.com/office/powerpoint/2010/main" val="6610048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err="1"/>
              <a:t>Judges</a:t>
            </a:r>
            <a:r>
              <a:rPr lang="de-DE" dirty="0"/>
              <a:t> </a:t>
            </a:r>
            <a:r>
              <a:rPr lang="de-DE" dirty="0" err="1"/>
              <a:t>Decision</a:t>
            </a:r>
            <a:r>
              <a:rPr lang="de-DE" dirty="0"/>
              <a:t> – </a:t>
            </a:r>
            <a:r>
              <a:rPr lang="de-DE" dirty="0" err="1"/>
              <a:t>Swim</a:t>
            </a:r>
            <a:r>
              <a:rPr lang="de-DE" dirty="0"/>
              <a:t> Off</a:t>
            </a:r>
            <a:endParaRPr lang="en-US"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7782" y="1600200"/>
            <a:ext cx="3768436" cy="4876800"/>
          </a:xfrm>
        </p:spPr>
      </p:pic>
      <p:sp>
        <p:nvSpPr>
          <p:cNvPr id="4" name="Foliennummernplatzhalter 3"/>
          <p:cNvSpPr>
            <a:spLocks noGrp="1"/>
          </p:cNvSpPr>
          <p:nvPr>
            <p:ph type="sldNum" sz="quarter" idx="12"/>
          </p:nvPr>
        </p:nvSpPr>
        <p:spPr/>
        <p:txBody>
          <a:bodyPr/>
          <a:lstStyle/>
          <a:p>
            <a:fld id="{CC7EC60C-D76A-46DB-B396-A2F561C94196}" type="slidenum">
              <a:rPr lang="en-US" smtClean="0"/>
              <a:t>99</a:t>
            </a:fld>
            <a:endParaRPr lang="en-US"/>
          </a:p>
        </p:txBody>
      </p:sp>
    </p:spTree>
    <p:extLst>
      <p:ext uri="{BB962C8B-B14F-4D97-AF65-F5344CB8AC3E}">
        <p14:creationId xmlns:p14="http://schemas.microsoft.com/office/powerpoint/2010/main" val="3556711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6190</Words>
  <Application>Microsoft Office PowerPoint</Application>
  <PresentationFormat>Bildschirmpräsentation (4:3)</PresentationFormat>
  <Paragraphs>1379</Paragraphs>
  <Slides>114</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114</vt:i4>
      </vt:variant>
    </vt:vector>
  </HeadingPairs>
  <TitlesOfParts>
    <vt:vector size="117" baseType="lpstr">
      <vt:lpstr>Arial</vt:lpstr>
      <vt:lpstr>Calibri</vt:lpstr>
      <vt:lpstr>Clarity</vt:lpstr>
      <vt:lpstr>Administrative Official Clinic</vt:lpstr>
      <vt:lpstr>PowerPoint-Präsentation</vt:lpstr>
      <vt:lpstr>What AO clinic does</vt:lpstr>
      <vt:lpstr>What are AO Classifications </vt:lpstr>
      <vt:lpstr>Forms and links that will be sent to you after the clinic </vt:lpstr>
      <vt:lpstr>PowerPoint-Präsentation</vt:lpstr>
      <vt:lpstr>WI LSC Core Principles </vt:lpstr>
      <vt:lpstr>Attitude </vt:lpstr>
      <vt:lpstr>Be Competent </vt:lpstr>
      <vt:lpstr>Meet Team – Officials and Meet Management </vt:lpstr>
      <vt:lpstr>Types of Meets </vt:lpstr>
      <vt:lpstr>Administrative Official - Tasks</vt:lpstr>
      <vt:lpstr>Administrative Official - Responsibilities</vt:lpstr>
      <vt:lpstr>Meet announcement</vt:lpstr>
      <vt:lpstr>Deck Set-up</vt:lpstr>
      <vt:lpstr>PowerPoint-Präsentation</vt:lpstr>
      <vt:lpstr>Review of forms </vt:lpstr>
      <vt:lpstr>Forms Forms Forms</vt:lpstr>
      <vt:lpstr>Timer Sheets</vt:lpstr>
      <vt:lpstr>PowerPoint-Präsentation</vt:lpstr>
      <vt:lpstr>DQ Slip, etc.</vt:lpstr>
      <vt:lpstr>PowerPoint-Präsentation</vt:lpstr>
      <vt:lpstr>Overview Timing Systems</vt:lpstr>
      <vt:lpstr>MM “Run Screen” Note: lane 1 highlighted in blue</vt:lpstr>
      <vt:lpstr>Typical MM Run Screen</vt:lpstr>
      <vt:lpstr>Establishing times</vt:lpstr>
      <vt:lpstr>Lane malfunction </vt:lpstr>
      <vt:lpstr>Adjusting times </vt:lpstr>
      <vt:lpstr>Determining the Official Time </vt:lpstr>
      <vt:lpstr>Meet Manager – Lane Malfunction </vt:lpstr>
      <vt:lpstr>Calc Screen – 1</vt:lpstr>
      <vt:lpstr>Calc Screen - 2</vt:lpstr>
      <vt:lpstr>Calc Screen Printout</vt:lpstr>
      <vt:lpstr>Daktronics Timing System Example</vt:lpstr>
      <vt:lpstr>Colorado Timing System Example</vt:lpstr>
      <vt:lpstr>Tips and Tricks</vt:lpstr>
      <vt:lpstr>Heat Malfunction very rare- Steps </vt:lpstr>
      <vt:lpstr>Calculating Offical Time in Case of Heat Malfunction</vt:lpstr>
      <vt:lpstr>Let’s Practice</vt:lpstr>
      <vt:lpstr>Official Time – 2 Watches</vt:lpstr>
      <vt:lpstr>Official Time – 3 Watches</vt:lpstr>
      <vt:lpstr>Lane Malfunction</vt:lpstr>
      <vt:lpstr>MM “Calc” Note: No adjustment; take pad</vt:lpstr>
      <vt:lpstr>More Practice Examples</vt:lpstr>
      <vt:lpstr>More Practice Examples</vt:lpstr>
      <vt:lpstr>More Practice Examples</vt:lpstr>
      <vt:lpstr>General guidelines - 1</vt:lpstr>
      <vt:lpstr>General guidelines - 2</vt:lpstr>
      <vt:lpstr>General guidelines - 3</vt:lpstr>
      <vt:lpstr>Document your thought process </vt:lpstr>
      <vt:lpstr>PowerPoint-Präsentation</vt:lpstr>
      <vt:lpstr>Event Results </vt:lpstr>
      <vt:lpstr>Judge’s Decision </vt:lpstr>
      <vt:lpstr>DQ codes </vt:lpstr>
      <vt:lpstr>Change in Results</vt:lpstr>
      <vt:lpstr>PowerPoint-Präsentation</vt:lpstr>
      <vt:lpstr>Meet Description Minimum </vt:lpstr>
      <vt:lpstr>AO Role in entries </vt:lpstr>
      <vt:lpstr>Common Changes</vt:lpstr>
      <vt:lpstr>Combined Heats </vt:lpstr>
      <vt:lpstr>Positive check-in  </vt:lpstr>
      <vt:lpstr>Positive Check-in Set-Up</vt:lpstr>
      <vt:lpstr>Positive Check-In Process</vt:lpstr>
      <vt:lpstr>Positive Check in</vt:lpstr>
      <vt:lpstr>PowerPoint-Präsentation</vt:lpstr>
      <vt:lpstr>Topics </vt:lpstr>
      <vt:lpstr>Philosophy </vt:lpstr>
      <vt:lpstr>Look inside of a heat </vt:lpstr>
      <vt:lpstr>Horizontal Seeding </vt:lpstr>
      <vt:lpstr>Vertical Seeding </vt:lpstr>
      <vt:lpstr>PowerPoint-Präsentation</vt:lpstr>
      <vt:lpstr>PRELIM-FINALS OVERVIEW </vt:lpstr>
      <vt:lpstr>PRELIM-FINALS GENERAL WORK FLOW </vt:lpstr>
      <vt:lpstr>Entry Process </vt:lpstr>
      <vt:lpstr>Computer Change Form (e.g. add event, change event, change time) </vt:lpstr>
      <vt:lpstr>Relays (Similar concept to positive check-in)</vt:lpstr>
      <vt:lpstr>Finalize Event</vt:lpstr>
      <vt:lpstr>PowerPoint-Präsentation</vt:lpstr>
      <vt:lpstr>Process Overview </vt:lpstr>
      <vt:lpstr>Entry Deadline – Lock-down </vt:lpstr>
      <vt:lpstr>Keeping the Athletes Straight </vt:lpstr>
      <vt:lpstr>Special Considerations </vt:lpstr>
      <vt:lpstr>Down-seeding </vt:lpstr>
      <vt:lpstr>PowerPoint-Präsentation</vt:lpstr>
      <vt:lpstr>Overview </vt:lpstr>
      <vt:lpstr>Scratch Pad</vt:lpstr>
      <vt:lpstr>What is a Scratch? </vt:lpstr>
      <vt:lpstr>Scratch from Prelims </vt:lpstr>
      <vt:lpstr>Key Elements of National Scratch Rule 207.11.6 </vt:lpstr>
      <vt:lpstr>Scratch from Final - Process Overview </vt:lpstr>
      <vt:lpstr>Hy-Tek “List” </vt:lpstr>
      <vt:lpstr>Swim-offs </vt:lpstr>
      <vt:lpstr>Example of Hy-Tek “List” (Note “*” and “q”)</vt:lpstr>
      <vt:lpstr>Announcer List Copy </vt:lpstr>
      <vt:lpstr>Example Post-Scratch “List”</vt:lpstr>
      <vt:lpstr>Swim-offs </vt:lpstr>
      <vt:lpstr>Judges Decision - 1</vt:lpstr>
      <vt:lpstr>Judges Decision - 2</vt:lpstr>
      <vt:lpstr>Judges Decision – Swim Off</vt:lpstr>
      <vt:lpstr>Judges Decision – Swim Off</vt:lpstr>
      <vt:lpstr>Closing Event (assume 8 lane pool) </vt:lpstr>
      <vt:lpstr>Intent to Scratch </vt:lpstr>
      <vt:lpstr>Intent to Scratch - Process </vt:lpstr>
      <vt:lpstr>Using Hy-Tek Scratch Pad (seeding, event, scratch pad; scratch; save)</vt:lpstr>
      <vt:lpstr>Seed Event </vt:lpstr>
      <vt:lpstr>Practice Example</vt:lpstr>
      <vt:lpstr>Common Change Requests That Should Be Declined</vt:lpstr>
      <vt:lpstr>PowerPoint-Präsentation</vt:lpstr>
      <vt:lpstr>Organization is Key </vt:lpstr>
      <vt:lpstr>Work with your Admin Ref / Meet Referee</vt:lpstr>
      <vt:lpstr>Coaches &amp; Mistakes </vt:lpstr>
      <vt:lpstr>Resources</vt:lpstr>
      <vt:lpstr>NEXT STEPS </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Official Clinic</dc:title>
  <dc:creator>Owner</dc:creator>
  <cp:lastModifiedBy>Jacqueline Jugenheimer</cp:lastModifiedBy>
  <cp:revision>188</cp:revision>
  <cp:lastPrinted>2019-05-21T22:43:05Z</cp:lastPrinted>
  <dcterms:created xsi:type="dcterms:W3CDTF">2013-05-26T18:29:17Z</dcterms:created>
  <dcterms:modified xsi:type="dcterms:W3CDTF">2021-10-02T02:41:51Z</dcterms:modified>
</cp:coreProperties>
</file>