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1"/>
  </p:sldMasterIdLst>
  <p:notesMasterIdLst>
    <p:notesMasterId r:id="rId11"/>
  </p:notesMasterIdLst>
  <p:sldIdLst>
    <p:sldId id="256" r:id="rId2"/>
    <p:sldId id="257" r:id="rId3"/>
    <p:sldId id="262" r:id="rId4"/>
    <p:sldId id="258" r:id="rId5"/>
    <p:sldId id="259" r:id="rId6"/>
    <p:sldId id="261" r:id="rId7"/>
    <p:sldId id="260" r:id="rId8"/>
    <p:sldId id="263" r:id="rId9"/>
    <p:sldId id="264" r:id="rId10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ambla" panose="020B0604020202020204" charset="0"/>
      <p:regular r:id="rId16"/>
      <p:bold r:id="rId17"/>
      <p:italic r:id="rId18"/>
      <p:boldItalic r:id="rId19"/>
    </p:embeddedFont>
    <p:embeddedFont>
      <p:font typeface="Tw Cen MT" panose="020B0602020104020603" pitchFamily="34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8669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3654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9772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0279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14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131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057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 Starter Clinic – October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7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 Starter Clinic – October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9628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 Starter Clinic – October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6679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 Starter Clinic – October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740634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 Starter Clinic – October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60376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 Starter Clinic – October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86348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 Starter Clinic – October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77170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 Starter Clinic – October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32078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 Starter Clinic – October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19502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7465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r>
              <a:rPr lang="en-US" dirty="0"/>
              <a:t>Starter Recert Clinic – October 2020</a:t>
            </a:r>
            <a:endParaRPr dirty="0"/>
          </a:p>
        </p:txBody>
      </p:sp>
      <p:sp>
        <p:nvSpPr>
          <p:cNvPr id="35" name="Google Shape;35;p3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896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 Starter Clinic – October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16361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 Starter Clinic – October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7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 Starter Clinic – October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722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 Starter Clinic – October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1031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 Starter Clinic – October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9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 Starter Clinic – October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1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 Starter Clinic – October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1960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NCS Starter Clinic – October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8523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NCS Starter Clinic – October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0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87D3282-B999-49F9-B370-4254646B1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260" y="528485"/>
            <a:ext cx="3239728" cy="32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Google Shape;107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64008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Guiding Whistles</a:t>
            </a:r>
          </a:p>
          <a:p>
            <a:pPr marL="0" marR="64008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3200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Mentoring Seminar </a:t>
            </a:r>
            <a:endParaRPr lang="en-US" sz="3200" b="0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64008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3200" cap="none" dirty="0">
                <a:solidFill>
                  <a:schemeClr val="dk2"/>
                </a:solidFill>
                <a:latin typeface="Rambla"/>
                <a:sym typeface="Rambla"/>
              </a:rPr>
              <a:t>October 2020</a:t>
            </a:r>
            <a:endParaRPr dirty="0"/>
          </a:p>
        </p:txBody>
      </p:sp>
      <p:sp>
        <p:nvSpPr>
          <p:cNvPr id="108" name="Google Shape;108;p13"/>
          <p:cNvSpPr txBox="1">
            <a:spLocks noGrp="1"/>
          </p:cNvSpPr>
          <p:nvPr>
            <p:ph type="ftr" sz="quarter" idx="11"/>
          </p:nvPr>
        </p:nvSpPr>
        <p:spPr>
          <a:xfrm>
            <a:off x="4380072" y="6407944"/>
            <a:ext cx="26303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EBECF0"/>
                </a:solidFill>
                <a:latin typeface="Rambla"/>
                <a:ea typeface="Rambla"/>
                <a:cs typeface="Rambla"/>
                <a:sym typeface="Rambla"/>
              </a:rPr>
              <a:t>NCS Starter Clinic – October 2018</a:t>
            </a:r>
            <a:endParaRPr sz="1000">
              <a:solidFill>
                <a:srgbClr val="EBECF0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09" name="Google Shape;109;p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1</a:t>
            </a:fld>
            <a:endParaRPr sz="1000" b="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1963" indent="-254000">
              <a:lnSpc>
                <a:spcPct val="90000"/>
              </a:lnSpc>
              <a:buClrTx/>
              <a:buSzPts val="1698"/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USA Swimming National Officials Committee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NOC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takes mentoring very seriously</a:t>
            </a:r>
          </a:p>
          <a:p>
            <a:pPr marL="973138" lvl="1" indent="-307975">
              <a:lnSpc>
                <a:spcPct val="90000"/>
              </a:lnSpc>
              <a:buClrTx/>
              <a:buSzPts val="1698"/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Job satisfaction and progression</a:t>
            </a:r>
          </a:p>
          <a:p>
            <a:pPr marL="973138" lvl="1" indent="-307975">
              <a:lnSpc>
                <a:spcPct val="90000"/>
              </a:lnSpc>
              <a:buClrTx/>
              <a:buSzPts val="1698"/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Consistency across the country</a:t>
            </a:r>
          </a:p>
          <a:p>
            <a:pPr marL="973138" lvl="1" indent="-307975">
              <a:lnSpc>
                <a:spcPct val="90000"/>
              </a:lnSpc>
              <a:buClrTx/>
              <a:buSzPts val="1698"/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Training for national meets </a:t>
            </a:r>
          </a:p>
          <a:p>
            <a:pPr marL="1238121" lvl="1" indent="-571500">
              <a:lnSpc>
                <a:spcPct val="90000"/>
              </a:lnSpc>
              <a:buClrTx/>
              <a:buSzPts val="1698"/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9421" indent="0" algn="ctr">
              <a:lnSpc>
                <a:spcPct val="90000"/>
              </a:lnSpc>
              <a:buClrTx/>
              <a:buSzPts val="1698"/>
              <a:buNone/>
            </a:pPr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sz="28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ARRE</a:t>
            </a:r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 MENTORS</a:t>
            </a:r>
          </a:p>
          <a:p>
            <a:pPr marL="209421" indent="0" algn="ctr">
              <a:lnSpc>
                <a:spcPct val="90000"/>
              </a:lnSpc>
              <a:buClrTx/>
              <a:buSzPts val="1698"/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Appreciate</a:t>
            </a:r>
          </a:p>
          <a:p>
            <a:pPr marL="209421" indent="0" algn="ctr">
              <a:lnSpc>
                <a:spcPct val="90000"/>
              </a:lnSpc>
              <a:buClrTx/>
              <a:buSzPts val="1698"/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Respect</a:t>
            </a:r>
          </a:p>
          <a:p>
            <a:pPr marL="209421" indent="0" algn="ctr">
              <a:lnSpc>
                <a:spcPct val="90000"/>
              </a:lnSpc>
              <a:buClrTx/>
              <a:buSzPts val="1698"/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Responsibility </a:t>
            </a:r>
          </a:p>
          <a:p>
            <a:pPr marL="209421" indent="0" algn="ctr">
              <a:lnSpc>
                <a:spcPct val="90000"/>
              </a:lnSpc>
              <a:buClrTx/>
              <a:buSzPts val="1698"/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Excellence</a:t>
            </a:r>
          </a:p>
          <a:p>
            <a:pPr marL="1238121" lvl="1" indent="-571500">
              <a:lnSpc>
                <a:spcPct val="90000"/>
              </a:lnSpc>
              <a:buClrTx/>
              <a:buSzPts val="1698"/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fld>
            <a:endParaRPr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2"/>
                </a:solidFill>
                <a:latin typeface="Rambla" panose="020B0604020202020204" charset="0"/>
                <a:ea typeface="Arial"/>
                <a:cs typeface="Arial"/>
                <a:sym typeface="Arial"/>
              </a:rPr>
              <a:t>Guiding Whistles</a:t>
            </a:r>
            <a:endParaRPr sz="3200" dirty="0">
              <a:latin typeface="Rambla" panose="020B060402020202020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ED7FD6F-F5D1-4515-B3C0-FCCDA5E0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64" y="164691"/>
            <a:ext cx="1199535" cy="11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486697" y="1538748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65162" lvl="1" indent="0">
              <a:lnSpc>
                <a:spcPct val="90000"/>
              </a:lnSpc>
              <a:buClrTx/>
              <a:buSzPts val="1698"/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3771" indent="-514350">
              <a:lnSpc>
                <a:spcPct val="90000"/>
              </a:lnSpc>
              <a:buClrTx/>
              <a:buSzPts val="1698"/>
              <a:buFont typeface="+mj-lt"/>
              <a:buAutoNum type="arabicPeriod" startAt="9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3</a:t>
            </a:fld>
            <a:endParaRPr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2"/>
                </a:solidFill>
                <a:latin typeface="Rambla" panose="020B0604020202020204" charset="0"/>
                <a:ea typeface="Arial"/>
                <a:cs typeface="Arial"/>
                <a:sym typeface="Arial"/>
              </a:rPr>
              <a:t>Guiding Whistles</a:t>
            </a:r>
            <a:endParaRPr sz="3200" dirty="0">
              <a:latin typeface="Rambla" panose="020B060402020202020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ED7FD6F-F5D1-4515-B3C0-FCCDA5E0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64" y="164691"/>
            <a:ext cx="1199535" cy="11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15;p14">
            <a:extLst>
              <a:ext uri="{FF2B5EF4-FFF2-40B4-BE49-F238E27FC236}">
                <a16:creationId xmlns:a16="http://schemas.microsoft.com/office/drawing/2014/main" id="{1C2B5E32-78D1-49AF-B4F4-9496773139EC}"/>
              </a:ext>
            </a:extLst>
          </p:cNvPr>
          <p:cNvSpPr txBox="1">
            <a:spLocks/>
          </p:cNvSpPr>
          <p:nvPr/>
        </p:nvSpPr>
        <p:spPr>
          <a:xfrm>
            <a:off x="422788" y="1248696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marR="0" lvl="0" indent="-345186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sz="2700" b="0" i="0" u="none" strike="noStrike" kern="1200" cap="none" baseline="0">
                <a:solidFill>
                  <a:schemeClr val="dk1"/>
                </a:solidFill>
                <a:effectLst/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74650" algn="l" defTabSz="914400" rtl="0" eaLnBrk="1" latinLnBrk="0" hangingPunct="1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kern="1200" cap="none" baseline="0">
                <a:solidFill>
                  <a:schemeClr val="dk1"/>
                </a:solidFill>
                <a:effectLst/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61950" algn="l" defTabSz="914400" rtl="0" eaLnBrk="1" latinLnBrk="0" hangingPunct="1">
              <a:lnSpc>
                <a:spcPct val="12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sz="2100" b="0" i="0" u="none" strike="noStrike" kern="1200" cap="none" baseline="0">
                <a:solidFill>
                  <a:schemeClr val="dk1"/>
                </a:solidFill>
                <a:effectLst/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49250" algn="l" defTabSz="914400" rtl="0" eaLnBrk="1" latinLnBrk="0" hangingPunct="1">
              <a:lnSpc>
                <a:spcPct val="12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sz="1900" b="0" i="0" u="none" strike="noStrike" kern="1200" cap="none" baseline="0">
                <a:solidFill>
                  <a:schemeClr val="dk1"/>
                </a:solidFill>
                <a:effectLst/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42900" algn="l" defTabSz="914400" rtl="0" eaLnBrk="1" latinLnBrk="0" hangingPunct="1">
              <a:lnSpc>
                <a:spcPct val="12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kern="1200" cap="none" baseline="0">
                <a:solidFill>
                  <a:schemeClr val="dk1"/>
                </a:solidFill>
                <a:effectLst/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defTabSz="914400" rtl="0" eaLnBrk="1" latinLnBrk="0" hangingPunct="1">
              <a:lnSpc>
                <a:spcPct val="12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kern="1200" cap="none" baseline="0">
                <a:solidFill>
                  <a:schemeClr val="dk1"/>
                </a:solidFill>
                <a:effectLst/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defTabSz="914400" rtl="0" eaLnBrk="1" latinLnBrk="0" hangingPunct="1">
              <a:lnSpc>
                <a:spcPct val="12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kern="1200" cap="none" baseline="0">
                <a:solidFill>
                  <a:schemeClr val="dk1"/>
                </a:solidFill>
                <a:effectLst/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defTabSz="914400" rtl="0" eaLnBrk="1" latinLnBrk="0" hangingPunct="1">
              <a:lnSpc>
                <a:spcPct val="12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kern="1200" cap="none" baseline="0">
                <a:solidFill>
                  <a:schemeClr val="dk1"/>
                </a:solidFill>
                <a:effectLst/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defTabSz="914400" rtl="0" eaLnBrk="1" latinLnBrk="0" hangingPunct="1">
              <a:lnSpc>
                <a:spcPct val="12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kern="1200" cap="none" baseline="0">
                <a:solidFill>
                  <a:schemeClr val="dk1"/>
                </a:solidFill>
                <a:effectLst/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666621" indent="-457200">
              <a:lnSpc>
                <a:spcPct val="90000"/>
              </a:lnSpc>
              <a:buClrTx/>
              <a:buSzPts val="1698"/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Mentoring can happen at every meet on a less formal basis</a:t>
            </a:r>
          </a:p>
          <a:p>
            <a:pPr marL="666621" indent="-457200">
              <a:lnSpc>
                <a:spcPct val="90000"/>
              </a:lnSpc>
              <a:buClrTx/>
              <a:buSzPts val="1698"/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As you mentor, identify officials who would make good mentors themselves</a:t>
            </a:r>
          </a:p>
          <a:p>
            <a:pPr marL="666621" indent="-457200">
              <a:lnSpc>
                <a:spcPct val="90000"/>
              </a:lnSpc>
              <a:buClrTx/>
              <a:buSzPts val="1698"/>
              <a:buFont typeface="Wingdings" panose="05000000000000000000" pitchFamily="2" charset="2"/>
              <a:buChar char="§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9421" indent="0" algn="ctr">
              <a:lnSpc>
                <a:spcPct val="90000"/>
              </a:lnSpc>
              <a:buClrTx/>
              <a:buSzPts val="1698"/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Thank you for being a mentor!</a:t>
            </a:r>
          </a:p>
          <a:p>
            <a:pPr marL="666621" indent="-457200">
              <a:lnSpc>
                <a:spcPct val="90000"/>
              </a:lnSpc>
              <a:buClrTx/>
              <a:buSzPts val="1698"/>
              <a:buFont typeface="Wingdings" panose="05000000000000000000" pitchFamily="2" charset="2"/>
              <a:buChar char="§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66621" indent="-457200">
              <a:lnSpc>
                <a:spcPct val="90000"/>
              </a:lnSpc>
              <a:buClrTx/>
              <a:buSzPts val="1698"/>
              <a:buFont typeface="Wingdings" panose="05000000000000000000" pitchFamily="2" charset="2"/>
              <a:buChar char="§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521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1175" indent="-303213">
              <a:lnSpc>
                <a:spcPct val="90000"/>
              </a:lnSpc>
              <a:buClrTx/>
              <a:buSzPts val="1698"/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New N2/N3 guidelines created based on national survey</a:t>
            </a:r>
          </a:p>
          <a:p>
            <a:pPr marL="968375" lvl="1" indent="-303213">
              <a:lnSpc>
                <a:spcPct val="90000"/>
              </a:lnSpc>
              <a:buClrTx/>
              <a:buSzPts val="1698"/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More transparency</a:t>
            </a:r>
          </a:p>
          <a:p>
            <a:pPr marL="968375" lvl="1" indent="-303213">
              <a:lnSpc>
                <a:spcPct val="90000"/>
              </a:lnSpc>
              <a:buClrTx/>
              <a:buSzPts val="1698"/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More consistency and predictability</a:t>
            </a:r>
          </a:p>
          <a:p>
            <a:pPr marL="968375" lvl="1" indent="-303213">
              <a:lnSpc>
                <a:spcPct val="90000"/>
              </a:lnSpc>
              <a:buClrTx/>
              <a:buSzPts val="1698"/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More accountability for mentors</a:t>
            </a:r>
          </a:p>
          <a:p>
            <a:pPr marL="968375" lvl="1" indent="-303213">
              <a:lnSpc>
                <a:spcPct val="90000"/>
              </a:lnSpc>
              <a:buClrTx/>
              <a:buSzPts val="1698"/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More training for mentors</a:t>
            </a:r>
          </a:p>
          <a:p>
            <a:pPr marL="511175" indent="-303213">
              <a:lnSpc>
                <a:spcPct val="90000"/>
              </a:lnSpc>
              <a:buClrTx/>
              <a:buSzPts val="1698"/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National Committee issued the following:</a:t>
            </a:r>
          </a:p>
          <a:p>
            <a:pPr marL="968375" lvl="1" indent="-303213">
              <a:lnSpc>
                <a:spcPct val="90000"/>
              </a:lnSpc>
              <a:buClrTx/>
              <a:buSzPts val="1698"/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Updated Professional Documents</a:t>
            </a:r>
          </a:p>
          <a:p>
            <a:pPr marL="968375" lvl="1" indent="-303213">
              <a:lnSpc>
                <a:spcPct val="90000"/>
              </a:lnSpc>
              <a:buClrTx/>
              <a:buSzPts val="1698"/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Standardized evaluation templates</a:t>
            </a:r>
          </a:p>
          <a:p>
            <a:pPr marL="968375" lvl="1" indent="-303213">
              <a:lnSpc>
                <a:spcPct val="90000"/>
              </a:lnSpc>
              <a:buClrTx/>
              <a:buSzPts val="1698"/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New standardized criteria for qualifying mentors</a:t>
            </a:r>
          </a:p>
          <a:p>
            <a:pPr marL="511175" indent="-303213">
              <a:lnSpc>
                <a:spcPct val="90000"/>
              </a:lnSpc>
              <a:buClrTx/>
              <a:buSzPts val="1698"/>
              <a:buFont typeface="Wingdings" panose="05000000000000000000" pitchFamily="2" charset="2"/>
              <a:buChar char="§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38121" lvl="1" indent="-571500">
              <a:lnSpc>
                <a:spcPct val="90000"/>
              </a:lnSpc>
              <a:buClrTx/>
              <a:buSzPts val="1698"/>
              <a:buFont typeface="Wingdings" panose="05000000000000000000" pitchFamily="2" charset="2"/>
              <a:buChar char="§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4</a:t>
            </a:fld>
            <a:endParaRPr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2"/>
                </a:solidFill>
                <a:latin typeface="Rambla" panose="020B0604020202020204" charset="0"/>
                <a:ea typeface="Arial"/>
                <a:cs typeface="Arial"/>
                <a:sym typeface="Arial"/>
              </a:rPr>
              <a:t>Guiding Whistles</a:t>
            </a:r>
            <a:endParaRPr sz="3200" dirty="0">
              <a:latin typeface="Rambla" panose="020B060402020202020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ED7FD6F-F5D1-4515-B3C0-FCCDA5E0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64" y="164691"/>
            <a:ext cx="1199535" cy="11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48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486697" y="1538748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7962" indent="0">
              <a:lnSpc>
                <a:spcPct val="90000"/>
              </a:lnSpc>
              <a:buClrTx/>
              <a:buSzPts val="1698"/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N2/N3 Mentoring Process</a:t>
            </a:r>
          </a:p>
          <a:p>
            <a:pPr marL="722312" indent="-514350">
              <a:lnSpc>
                <a:spcPct val="90000"/>
              </a:lnSpc>
              <a:buClrTx/>
              <a:buSzPts val="1698"/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Agree to be a mentor at an OQM</a:t>
            </a:r>
          </a:p>
          <a:p>
            <a:pPr marL="722312" indent="-514350">
              <a:lnSpc>
                <a:spcPct val="90000"/>
              </a:lnSpc>
              <a:buClrTx/>
              <a:buSzPts val="1698"/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Work with MR to identify officials who want to be mentored at the meet</a:t>
            </a:r>
          </a:p>
          <a:p>
            <a:pPr marL="722312" indent="-514350">
              <a:lnSpc>
                <a:spcPct val="90000"/>
              </a:lnSpc>
              <a:buClrTx/>
              <a:buSzPts val="1698"/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Collaborate with other evaluators, if any, to make sure officials are matched with the best mentor</a:t>
            </a:r>
          </a:p>
          <a:p>
            <a:pPr marL="722312" indent="-514350">
              <a:lnSpc>
                <a:spcPct val="90000"/>
              </a:lnSpc>
              <a:buClrTx/>
              <a:buSzPts val="1698"/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Confirm eligibility</a:t>
            </a:r>
          </a:p>
          <a:p>
            <a:pPr marL="1179512" lvl="1" indent="-514350">
              <a:lnSpc>
                <a:spcPct val="90000"/>
              </a:lnSpc>
              <a:buClrTx/>
              <a:buSzPts val="1698"/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Required number of sessions</a:t>
            </a:r>
          </a:p>
          <a:p>
            <a:pPr marL="1179512" lvl="1" indent="-514350">
              <a:lnSpc>
                <a:spcPct val="90000"/>
              </a:lnSpc>
              <a:buClrTx/>
              <a:buSzPts val="1698"/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Required activities</a:t>
            </a:r>
          </a:p>
          <a:p>
            <a:pPr marL="1179512" lvl="1" indent="-514350">
              <a:lnSpc>
                <a:spcPct val="90000"/>
              </a:lnSpc>
              <a:buClrTx/>
              <a:buSzPts val="1698"/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Required sessions at the meet</a:t>
            </a:r>
          </a:p>
          <a:p>
            <a:pPr marL="665162" lvl="1" indent="0">
              <a:lnSpc>
                <a:spcPct val="90000"/>
              </a:lnSpc>
              <a:buClrTx/>
              <a:buSzPts val="1698"/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1175" indent="-303213">
              <a:lnSpc>
                <a:spcPct val="90000"/>
              </a:lnSpc>
              <a:buClrTx/>
              <a:buSzPts val="1698"/>
              <a:buFont typeface="Wingdings" panose="05000000000000000000" pitchFamily="2" charset="2"/>
              <a:buChar char="§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38121" lvl="1" indent="-571500">
              <a:lnSpc>
                <a:spcPct val="90000"/>
              </a:lnSpc>
              <a:buClrTx/>
              <a:buSzPts val="1698"/>
              <a:buFont typeface="Wingdings" panose="05000000000000000000" pitchFamily="2" charset="2"/>
              <a:buChar char="§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5</a:t>
            </a:fld>
            <a:endParaRPr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2"/>
                </a:solidFill>
                <a:latin typeface="Rambla" panose="020B0604020202020204" charset="0"/>
                <a:ea typeface="Arial"/>
                <a:cs typeface="Arial"/>
                <a:sym typeface="Arial"/>
              </a:rPr>
              <a:t>Guiding Whistles</a:t>
            </a:r>
            <a:endParaRPr sz="3200" dirty="0">
              <a:latin typeface="Rambla" panose="020B060402020202020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ED7FD6F-F5D1-4515-B3C0-FCCDA5E0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64" y="164691"/>
            <a:ext cx="1199535" cy="11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705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486697" y="1538748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7962" indent="0">
              <a:lnSpc>
                <a:spcPct val="90000"/>
              </a:lnSpc>
              <a:buClrTx/>
              <a:buSzPts val="1698"/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Mentoring Process</a:t>
            </a:r>
          </a:p>
          <a:p>
            <a:pPr marL="722312" indent="-514350">
              <a:lnSpc>
                <a:spcPct val="90000"/>
              </a:lnSpc>
              <a:buClrTx/>
              <a:buSzPts val="1698"/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Agree to be a mentor at an OQM</a:t>
            </a:r>
          </a:p>
          <a:p>
            <a:pPr marL="722312" indent="-514350">
              <a:lnSpc>
                <a:spcPct val="90000"/>
              </a:lnSpc>
              <a:buClrTx/>
              <a:buSzPts val="1698"/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Work with MR to identify officials who want to be mentored at the meet</a:t>
            </a:r>
          </a:p>
          <a:p>
            <a:pPr marL="722312" indent="-514350">
              <a:lnSpc>
                <a:spcPct val="90000"/>
              </a:lnSpc>
              <a:buClrTx/>
              <a:buSzPts val="1698"/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Collaborate with other evaluators, if any, to make sure officials are matched with the best mentor. Raise the red flag if the number of evaluations requested becomes unreasonable. </a:t>
            </a:r>
          </a:p>
          <a:p>
            <a:pPr marL="722312" indent="-514350">
              <a:lnSpc>
                <a:spcPct val="90000"/>
              </a:lnSpc>
              <a:buClrTx/>
              <a:buSzPts val="1698"/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Confirm eligibility</a:t>
            </a:r>
          </a:p>
          <a:p>
            <a:pPr marL="1179512" lvl="1" indent="-514350">
              <a:lnSpc>
                <a:spcPct val="90000"/>
              </a:lnSpc>
              <a:buClrTx/>
              <a:buSzPts val="1698"/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Required number of sessions</a:t>
            </a:r>
          </a:p>
          <a:p>
            <a:pPr marL="1179512" lvl="1" indent="-514350">
              <a:lnSpc>
                <a:spcPct val="90000"/>
              </a:lnSpc>
              <a:buClrTx/>
              <a:buSzPts val="1698"/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Required activities</a:t>
            </a:r>
          </a:p>
          <a:p>
            <a:pPr marL="1179512" lvl="1" indent="-514350">
              <a:lnSpc>
                <a:spcPct val="90000"/>
              </a:lnSpc>
              <a:buClrTx/>
              <a:buSzPts val="1698"/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Required sessions at the meet</a:t>
            </a:r>
          </a:p>
          <a:p>
            <a:pPr marL="665162" lvl="1" indent="0">
              <a:lnSpc>
                <a:spcPct val="90000"/>
              </a:lnSpc>
              <a:buClrTx/>
              <a:buSzPts val="1698"/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1175" indent="-303213">
              <a:lnSpc>
                <a:spcPct val="90000"/>
              </a:lnSpc>
              <a:buClrTx/>
              <a:buSzPts val="1698"/>
              <a:buFont typeface="Wingdings" panose="05000000000000000000" pitchFamily="2" charset="2"/>
              <a:buChar char="§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38121" lvl="1" indent="-571500">
              <a:lnSpc>
                <a:spcPct val="90000"/>
              </a:lnSpc>
              <a:buClrTx/>
              <a:buSzPts val="1698"/>
              <a:buFont typeface="Wingdings" panose="05000000000000000000" pitchFamily="2" charset="2"/>
              <a:buChar char="§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6</a:t>
            </a:fld>
            <a:endParaRPr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2"/>
                </a:solidFill>
                <a:latin typeface="Rambla" panose="020B0604020202020204" charset="0"/>
                <a:ea typeface="Arial"/>
                <a:cs typeface="Arial"/>
                <a:sym typeface="Arial"/>
              </a:rPr>
              <a:t>Guiding Whistles</a:t>
            </a:r>
            <a:endParaRPr sz="3200" dirty="0">
              <a:latin typeface="Rambla" panose="020B060402020202020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ED7FD6F-F5D1-4515-B3C0-FCCDA5E0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64" y="164691"/>
            <a:ext cx="1199535" cy="11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28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486697" y="1538748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2312" indent="-514350">
              <a:lnSpc>
                <a:spcPct val="90000"/>
              </a:lnSpc>
              <a:buClrTx/>
              <a:buSzPts val="1698"/>
              <a:buFont typeface="+mj-lt"/>
              <a:buAutoNum type="arabicPeriod" startAt="5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Work with MR/CJ to put officials in position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2312" indent="-514350">
              <a:lnSpc>
                <a:spcPct val="90000"/>
              </a:lnSpc>
              <a:buClrTx/>
              <a:buSzPts val="1698"/>
              <a:buFont typeface="+mj-lt"/>
              <a:buAutoNum type="arabicPeriod" startAt="5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Communicate with the officials in advance</a:t>
            </a:r>
          </a:p>
          <a:p>
            <a:pPr marL="1179512" lvl="1" indent="-514350">
              <a:lnSpc>
                <a:spcPct val="90000"/>
              </a:lnSpc>
              <a:buClrTx/>
              <a:buSzPts val="1698"/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Share professional document</a:t>
            </a:r>
          </a:p>
          <a:p>
            <a:pPr marL="1179512" lvl="1" indent="-514350">
              <a:lnSpc>
                <a:spcPct val="90000"/>
              </a:lnSpc>
              <a:buClrTx/>
              <a:buSzPts val="1698"/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 open to questions about the mentoring process</a:t>
            </a:r>
          </a:p>
          <a:p>
            <a:pPr marL="1179512" lvl="1" indent="-514350">
              <a:lnSpc>
                <a:spcPct val="90000"/>
              </a:lnSpc>
              <a:buClrTx/>
              <a:buSzPts val="1698"/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a time to meet briefly before the official’s first session</a:t>
            </a:r>
          </a:p>
          <a:p>
            <a:pPr marL="722312" indent="-514350">
              <a:lnSpc>
                <a:spcPct val="90000"/>
              </a:lnSpc>
              <a:buClrTx/>
              <a:buSzPts val="1698"/>
              <a:buFont typeface="+mj-lt"/>
              <a:buAutoNum type="arabicPeriod" startAt="5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Talk with each official about their preferred style:</a:t>
            </a:r>
          </a:p>
          <a:p>
            <a:pPr marL="1179512" lvl="1" indent="-514350">
              <a:lnSpc>
                <a:spcPct val="90000"/>
              </a:lnSpc>
              <a:buClrTx/>
              <a:buSzPts val="1698"/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Real time feedback?</a:t>
            </a:r>
          </a:p>
          <a:p>
            <a:pPr marL="1179512" lvl="1" indent="-514350">
              <a:lnSpc>
                <a:spcPct val="90000"/>
              </a:lnSpc>
              <a:buClrTx/>
              <a:buSzPts val="1698"/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Feedback after each session? </a:t>
            </a:r>
          </a:p>
          <a:p>
            <a:pPr marL="722312" indent="-514350">
              <a:lnSpc>
                <a:spcPct val="90000"/>
              </a:lnSpc>
              <a:buClrTx/>
              <a:buSzPts val="1698"/>
              <a:buFont typeface="+mj-lt"/>
              <a:buAutoNum type="arabicPeriod" startAt="5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Keep the communication lines open especially if lots of mentoring is necessary. Adjust your style to what will be most helpful to the official. </a:t>
            </a:r>
          </a:p>
          <a:p>
            <a:pPr marL="1123821" lvl="1" indent="-457200">
              <a:lnSpc>
                <a:spcPct val="90000"/>
              </a:lnSpc>
              <a:buClrTx/>
              <a:buSzPts val="1698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</a:t>
            </a:fld>
            <a:endParaRPr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2"/>
                </a:solidFill>
                <a:latin typeface="Rambla" panose="020B0604020202020204" charset="0"/>
                <a:ea typeface="Arial"/>
                <a:cs typeface="Arial"/>
                <a:sym typeface="Arial"/>
              </a:rPr>
              <a:t>Guiding Whistles</a:t>
            </a:r>
            <a:endParaRPr sz="3200" dirty="0">
              <a:latin typeface="Rambla" panose="020B060402020202020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ED7FD6F-F5D1-4515-B3C0-FCCDA5E0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64" y="164691"/>
            <a:ext cx="1199535" cy="11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506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447368" y="1224115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2312" indent="-514350">
              <a:lnSpc>
                <a:spcPct val="90000"/>
              </a:lnSpc>
              <a:buClrTx/>
              <a:buSzPts val="1698"/>
              <a:buFont typeface="+mj-lt"/>
              <a:buAutoNum type="arabicPeriod" startAt="9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Observe the official.</a:t>
            </a:r>
          </a:p>
          <a:p>
            <a:pPr marL="722312" indent="-514350">
              <a:lnSpc>
                <a:spcPct val="90000"/>
              </a:lnSpc>
              <a:buClrTx/>
              <a:buSzPts val="1698"/>
              <a:buFont typeface="+mj-lt"/>
              <a:buAutoNum type="arabicPeriod" startAt="9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Take notes. </a:t>
            </a:r>
          </a:p>
          <a:p>
            <a:pPr marL="722312" indent="-514350">
              <a:lnSpc>
                <a:spcPct val="90000"/>
              </a:lnSpc>
              <a:buClrTx/>
              <a:buSzPts val="1698"/>
              <a:buFont typeface="+mj-lt"/>
              <a:buAutoNum type="arabicPeriod" startAt="9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Download the evaluation template for the position and fill in the official’s information and prerequisite check. </a:t>
            </a:r>
          </a:p>
          <a:p>
            <a:pPr marL="722312" indent="-514350">
              <a:lnSpc>
                <a:spcPct val="90000"/>
              </a:lnSpc>
              <a:buClrTx/>
              <a:buSzPts val="1698"/>
              <a:buFont typeface="+mj-lt"/>
              <a:buAutoNum type="arabicPeriod" startAt="9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Complete the evaluation and meet with the official to discuss. Be sure to cover the requirement for APPLYING FOR ADVANCEMENT or RECERTIFICATION.</a:t>
            </a:r>
          </a:p>
          <a:p>
            <a:pPr marL="722312" indent="-514350">
              <a:lnSpc>
                <a:spcPct val="90000"/>
              </a:lnSpc>
              <a:buClrTx/>
              <a:buSzPts val="1698"/>
              <a:buFont typeface="+mj-lt"/>
              <a:buAutoNum type="arabicPeriod" startAt="9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Email or print a copy for the official. </a:t>
            </a:r>
          </a:p>
          <a:p>
            <a:pPr marL="722312" indent="-514350">
              <a:lnSpc>
                <a:spcPct val="90000"/>
              </a:lnSpc>
              <a:buClrTx/>
              <a:buSzPts val="1698"/>
              <a:buFont typeface="+mj-lt"/>
              <a:buAutoNum type="arabicPeriod" startAt="9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Upload  the evaluation to OTS. </a:t>
            </a:r>
          </a:p>
          <a:p>
            <a:pPr marL="722312" indent="-514350">
              <a:lnSpc>
                <a:spcPct val="90000"/>
              </a:lnSpc>
              <a:buClrTx/>
              <a:buSzPts val="1698"/>
              <a:buFont typeface="+mj-lt"/>
              <a:buAutoNum type="arabicPeriod" startAt="9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Invite the official to evaluate you!</a:t>
            </a:r>
          </a:p>
          <a:p>
            <a:pPr marL="1123821" lvl="1" indent="-457200">
              <a:lnSpc>
                <a:spcPct val="90000"/>
              </a:lnSpc>
              <a:buClrTx/>
              <a:buSzPts val="1698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8</a:t>
            </a:fld>
            <a:endParaRPr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2"/>
                </a:solidFill>
                <a:latin typeface="Rambla" panose="020B0604020202020204" charset="0"/>
                <a:ea typeface="Arial"/>
                <a:cs typeface="Arial"/>
                <a:sym typeface="Arial"/>
              </a:rPr>
              <a:t>Guiding Whistles</a:t>
            </a:r>
            <a:endParaRPr sz="3200" dirty="0">
              <a:latin typeface="Rambla" panose="020B060402020202020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ED7FD6F-F5D1-4515-B3C0-FCCDA5E0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64" y="164691"/>
            <a:ext cx="1199535" cy="11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255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447368" y="1224115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7962" indent="0" algn="ctr">
              <a:lnSpc>
                <a:spcPct val="90000"/>
              </a:lnSpc>
              <a:buClrTx/>
              <a:buSzPts val="1698"/>
              <a:buNone/>
            </a:pP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THANK YOU FOR BEING A MENTOR!!</a:t>
            </a:r>
          </a:p>
          <a:p>
            <a:pPr marL="1123821" lvl="1" indent="-457200">
              <a:lnSpc>
                <a:spcPct val="90000"/>
              </a:lnSpc>
              <a:buClrTx/>
              <a:buSzPts val="1698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9</a:t>
            </a:fld>
            <a:endParaRPr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2"/>
                </a:solidFill>
                <a:latin typeface="Rambla" panose="020B0604020202020204" charset="0"/>
                <a:ea typeface="Arial"/>
                <a:cs typeface="Arial"/>
                <a:sym typeface="Arial"/>
              </a:rPr>
              <a:t>Guiding Whistles</a:t>
            </a:r>
            <a:endParaRPr sz="3200" dirty="0">
              <a:latin typeface="Rambla" panose="020B060402020202020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ED7FD6F-F5D1-4515-B3C0-FCCDA5E0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64" y="164691"/>
            <a:ext cx="1199535" cy="11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92893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1226</TotalTime>
  <Words>430</Words>
  <Application>Microsoft Office PowerPoint</Application>
  <PresentationFormat>On-screen Show (4:3)</PresentationFormat>
  <Paragraphs>79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Wingdings</vt:lpstr>
      <vt:lpstr>Arial</vt:lpstr>
      <vt:lpstr>Rambla</vt:lpstr>
      <vt:lpstr>Verdana</vt:lpstr>
      <vt:lpstr>Tw Cen MT</vt:lpstr>
      <vt:lpstr>Noto Sans Symbols</vt:lpstr>
      <vt:lpstr>Calibri</vt:lpstr>
      <vt:lpstr>Droplet</vt:lpstr>
      <vt:lpstr>PowerPoint Presentation</vt:lpstr>
      <vt:lpstr>Guiding Whistles</vt:lpstr>
      <vt:lpstr>Guiding Whistles</vt:lpstr>
      <vt:lpstr>Guiding Whistles</vt:lpstr>
      <vt:lpstr>Guiding Whistles</vt:lpstr>
      <vt:lpstr>Guiding Whistles</vt:lpstr>
      <vt:lpstr>Guiding Whistles</vt:lpstr>
      <vt:lpstr>Guiding Whistles</vt:lpstr>
      <vt:lpstr>Guiding Whistles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Carolina Swimming</dc:title>
  <dc:creator>Tom Donahue</dc:creator>
  <cp:lastModifiedBy>PKS Martin</cp:lastModifiedBy>
  <cp:revision>75</cp:revision>
  <dcterms:modified xsi:type="dcterms:W3CDTF">2020-10-11T13:37:30Z</dcterms:modified>
</cp:coreProperties>
</file>