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22"/>
  </p:notesMasterIdLst>
  <p:sldIdLst>
    <p:sldId id="256" r:id="rId2"/>
    <p:sldId id="257" r:id="rId3"/>
    <p:sldId id="296" r:id="rId4"/>
    <p:sldId id="294" r:id="rId5"/>
    <p:sldId id="293" r:id="rId6"/>
    <p:sldId id="295" r:id="rId7"/>
    <p:sldId id="297" r:id="rId8"/>
    <p:sldId id="299" r:id="rId9"/>
    <p:sldId id="300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313" r:id="rId19"/>
    <p:sldId id="311" r:id="rId20"/>
    <p:sldId id="302" r:id="rId2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mbla" panose="020B0604020202020204" charset="0"/>
      <p:regular r:id="rId27"/>
      <p:bold r:id="rId28"/>
      <p:italic r:id="rId29"/>
      <p:boldItalic r:id="rId30"/>
    </p:embeddedFont>
    <p:embeddedFont>
      <p:font typeface="Tw Cen MT" panose="020B0602020104020603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8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766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49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40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21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13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185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940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71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65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66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10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10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17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7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46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628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679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40634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037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8634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717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207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950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r>
              <a:rPr lang="en-US" dirty="0"/>
              <a:t>Starter Recert Clinic – October 2020</a:t>
            </a:r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9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63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22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031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96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52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7D3282-B999-49F9-B370-4254646B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60" y="528485"/>
            <a:ext cx="3239728" cy="32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Take Your Beep</a:t>
            </a:r>
          </a:p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Starter Recertification Clinic</a:t>
            </a:r>
          </a:p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 cap="none" dirty="0">
                <a:solidFill>
                  <a:schemeClr val="dk2"/>
                </a:solidFill>
                <a:latin typeface="Rambla"/>
                <a:sym typeface="Rambla"/>
              </a:rPr>
              <a:t>October 2020</a:t>
            </a:r>
            <a:endParaRPr dirty="0"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sz="quarter" idx="11"/>
          </p:nvPr>
        </p:nvSpPr>
        <p:spPr>
          <a:xfrm>
            <a:off x="4380072" y="6407944"/>
            <a:ext cx="26303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BECF0"/>
                </a:solidFill>
                <a:latin typeface="Rambla"/>
                <a:ea typeface="Rambla"/>
                <a:cs typeface="Rambla"/>
                <a:sym typeface="Rambla"/>
              </a:rPr>
              <a:t>NCS Starter Clinic – October 2018</a:t>
            </a:r>
            <a:endParaRPr sz="1000">
              <a:solidFill>
                <a:srgbClr val="EBECF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1</a:t>
            </a:fld>
            <a:endParaRPr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#1: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leaves the set or stationary position with a forward starting motion prior to the starting signal and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continues into the pool as the starting signal is given.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32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Yes, it is a false start if the starter observes and the referee independently confirms that observation. The swimmer would be disqualified at the end of the race.</a:t>
            </a:r>
          </a:p>
          <a:p>
            <a:pPr marL="558800" lvl="1" indent="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#2: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leaves the set or stationary position with a forward starting motion, unsuccessfully tries to stop, and tumbles, falls, or dives into the pool prior to the starting signal being given.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32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Yes, it is a false start if the starter observes and the referee independently confirms that observation. The swimmer would be disqualified before the race proceeds. </a:t>
            </a:r>
          </a:p>
          <a:p>
            <a:pPr marL="558800" lvl="1" indent="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11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67032" y="1233949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#3: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leaves the set or stationary position with a forward starting motion. The starter says “Stand please” but the offending swimmer tumbles, falls, or dives into the pool prior to the starting signal being given.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10160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Yes, it is a false start if the starter observes and the referee independently confirms. The stand command relieves the OTHER swimmers, not the offender. The swimmer would be disqualified before the race proceeds. </a:t>
            </a:r>
          </a:p>
          <a:p>
            <a:pPr marL="558800" lvl="1" indent="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12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#4: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leaves the set or stationary position with a forward starting motion. The starter says “Stand please.” The offending swimmer is able to recover and remains on the block.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No, it is not a false start. The swimmer did not enter the pool and was able to comply with the stand command.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13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#5: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attains a set or stationary position but begins a forward starting motion. The starter says “Stand please.” The offending swimmer recovers and remains on the block but a second swimmer tumbles, falls, or dives into the pool.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 and no, neither is a false start.  The offending swimmer recovered. The second swimmer reacted to the stand command and is relieved of the false start. 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14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#6: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comes down but immediately becomes unbalanced and tumbles into the pool prior to the starting signal being given.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32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No. The swimmer never attained a stationary position.</a:t>
            </a:r>
          </a:p>
          <a:p>
            <a:pPr marL="558800" lvl="1" indent="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15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#7: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attains a set or stationary position, leaves it but is able to resume the stationary position or to reset before the starting signal. 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No, it is not a false start.  The offending swimmer recovered and was able to attain a stationary position prior to the starting signal. 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#8: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attains a set or stationary position, leaves it  prior to the starting signal. As the swimmer is moving forward the starter says “Stand please.” The first swimmer plus a second swimmer dive into the pool. 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Yes and no. The offending swimmer was unable to recover and remain on the block and should be charged with a false start. The second swimmer reacted to the stand command and should not be charged.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17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scenario #8: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Swimmer attains a set or stationary position, leaves it  prior to the starting signal. A second swimmer sees the first and takes off as well. Both swimmers go into the pool. </a:t>
            </a: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Is it a false start?</a:t>
            </a:r>
          </a:p>
          <a:p>
            <a:pPr marL="10160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Yes and yes. Both swimmers left their stationary positions prior to the starting signal and entered the pool.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18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Other false start scenarios:</a:t>
            </a:r>
          </a:p>
          <a:p>
            <a:pPr marL="571500" lvl="2" indent="-571500">
              <a:lnSpc>
                <a:spcPct val="90000"/>
              </a:lnSpc>
              <a:buClrTx/>
              <a:buSzPts val="1665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swimmer attains a stationary position then begins jiggling his foot prior to the starting signal being given. </a:t>
            </a:r>
          </a:p>
          <a:p>
            <a:pPr marL="571500" lvl="2" indent="-571500">
              <a:lnSpc>
                <a:spcPct val="90000"/>
              </a:lnSpc>
              <a:buClrTx/>
              <a:buSzPts val="1665"/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swimmer leaves a stationary position prior to the starting signal. The referee observes it but the starter does not.</a:t>
            </a:r>
          </a:p>
          <a:p>
            <a:pPr marL="571500" lvl="2" indent="-571500">
              <a:lnSpc>
                <a:spcPct val="90000"/>
              </a:lnSpc>
              <a:buClrTx/>
              <a:buSzPts val="1665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swimmer runs up and dives into the pool in her assigned lane AFTER the race has begun. </a:t>
            </a:r>
          </a:p>
          <a:p>
            <a:pPr marL="571500" lvl="2" indent="-571500">
              <a:lnSpc>
                <a:spcPct val="90000"/>
              </a:lnSpc>
              <a:buClrTx/>
              <a:buSzPts val="1665"/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Others??</a:t>
            </a:r>
          </a:p>
          <a:p>
            <a:pPr marL="571500" lvl="2" indent="-571500">
              <a:lnSpc>
                <a:spcPct val="90000"/>
              </a:lnSpc>
              <a:buClrTx/>
              <a:buSzPts val="1665"/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19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936" marR="0" lvl="2" indent="-86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192" marR="0" lvl="1" indent="-121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Agenda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5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Tx/>
              <a:buSzPts val="1665"/>
              <a:buFont typeface="Noto Sans Symbols"/>
              <a:buChar char="◾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Philosophies and Concepts for Starters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5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Tx/>
              <a:buSzPts val="1665"/>
              <a:buFont typeface="Noto Sans Symbols"/>
              <a:buChar char="◾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the Heck IS a False Start?</a:t>
            </a:r>
          </a:p>
          <a:p>
            <a:pPr marL="1600200" marR="0" lvl="5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Tx/>
              <a:buSzPts val="1665"/>
              <a:buFont typeface="Noto Sans Symbols"/>
              <a:buChar char="◾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Discussion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4000" dirty="0"/>
          </a:p>
          <a:p>
            <a:pPr marL="365760" marR="0" lvl="0" indent="-1563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4000" b="0" i="0" u="none" strike="noStrike" cap="none" dirty="0">
              <a:solidFill>
                <a:schemeClr val="dk1"/>
              </a:solidFill>
              <a:sym typeface="Rambla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Take Your Beep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79BB8-66E0-4F1A-B323-31DAD262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29631-6F79-4FC1-860B-9A00B32D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4" y="1927123"/>
            <a:ext cx="7575780" cy="4748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2EA08-70A8-48F0-B079-62B27EE03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04" y="406176"/>
            <a:ext cx="7608921" cy="13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1" indent="-121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Start at the beginning– Professional Documents from USA Swimming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4000" dirty="0"/>
          </a:p>
          <a:p>
            <a:pPr marL="365760" marR="0" lvl="0" indent="-1563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4000" b="0" i="0" u="none" strike="noStrike" cap="none" dirty="0">
              <a:solidFill>
                <a:schemeClr val="dk1"/>
              </a:solidFill>
              <a:sym typeface="Rambla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2D340F-11EE-4803-BD34-CC538BF7C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844" y="2546554"/>
            <a:ext cx="6414931" cy="39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1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526025" y="1292942"/>
            <a:ext cx="8499987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Philosophy of Starting</a:t>
            </a:r>
          </a:p>
          <a:p>
            <a:pPr marL="569913" lvl="1" indent="-284163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Every swimmer deserves a good start. </a:t>
            </a:r>
          </a:p>
          <a:p>
            <a:pPr marL="569913" lvl="1" indent="-284163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starter’s job is to give every swimmer a fair, equitable, and (hopefully) good start. </a:t>
            </a:r>
          </a:p>
          <a:p>
            <a:pPr marL="569913" lvl="1" indent="-284163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Good starting is an art. </a:t>
            </a:r>
          </a:p>
          <a:p>
            <a:pPr marL="914400" lvl="2" indent="-225425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Preparation</a:t>
            </a:r>
          </a:p>
          <a:p>
            <a:pPr marL="914400" lvl="2" indent="-225425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Empathy with the swimmers</a:t>
            </a:r>
          </a:p>
          <a:p>
            <a:pPr marL="914400" lvl="2" indent="-225425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Quick information processing; responsive</a:t>
            </a:r>
          </a:p>
          <a:p>
            <a:pPr marL="914400" lvl="2" indent="-225425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Patience, patience, patience</a:t>
            </a:r>
          </a:p>
          <a:p>
            <a:pPr marL="914400" lvl="2" indent="-225425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Multi-tasking</a:t>
            </a:r>
          </a:p>
          <a:p>
            <a:pPr marL="914400" lvl="2" indent="-225425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Self control and focus; conversational</a:t>
            </a:r>
          </a:p>
          <a:p>
            <a:pPr marL="914400" lvl="2" indent="-225425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Humble and internally motivated; endless learning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marR="0" lvl="0" indent="-1563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4000" b="0" i="0" u="none" strike="noStrike" cap="none" dirty="0">
              <a:solidFill>
                <a:schemeClr val="dk1"/>
              </a:solidFill>
              <a:sym typeface="Rambla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936" marR="0" lvl="2" indent="-86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Philosophy of Starting</a:t>
            </a:r>
          </a:p>
          <a:p>
            <a:pPr marL="1130300" lvl="1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Good starting takes practice.</a:t>
            </a:r>
          </a:p>
          <a:p>
            <a:pPr marL="1130300" lvl="1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deck ref and starter are partners.</a:t>
            </a:r>
          </a:p>
          <a:p>
            <a:pPr marL="1587500" lvl="2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Communication before and during the meet</a:t>
            </a:r>
          </a:p>
          <a:p>
            <a:pPr marL="1587500" lvl="2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DR cedes control to the SR. When???</a:t>
            </a:r>
          </a:p>
          <a:p>
            <a:pPr marL="1587500" lvl="2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SR cedes it back after heads up</a:t>
            </a:r>
          </a:p>
          <a:p>
            <a:pPr marL="1130300" lvl="1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Starters help each other and try to make the DR look good!</a:t>
            </a:r>
          </a:p>
          <a:p>
            <a:pPr marL="666621" lvl="1" indent="0">
              <a:lnSpc>
                <a:spcPct val="90000"/>
              </a:lnSpc>
              <a:buSzPts val="1698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Rambla"/>
              </a:rPr>
              <a:t>	</a:t>
            </a: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Rambla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936" marR="0" lvl="2" indent="-86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Concepts for starters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individual versus the field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swimmers control the start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Collaboration versus dual confirmation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Stay in your box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Protect yourself from distractions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Patience before the </a:t>
            </a:r>
            <a:r>
              <a:rPr lang="en-US" sz="28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TYM</a:t>
            </a:r>
            <a:endParaRPr lang="en-US"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545690" y="1184787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ts val="1665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Just what is a false start?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103.1.3.A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&amp; D</a:t>
            </a:r>
            <a:endParaRPr lang="en-US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swimmer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starting before the starting signal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given shall be disqualified 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 Referee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independently observes and confirms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the Starter’s observation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a violation occurred. 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Swimmers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remaining on the starting blocks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shall be relieved from their starting positions with the "stand up" command and may step off the blocks.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swimmer who would otherwise be charged with a false start may be relieved of the charge if the false start was caused by the swimmer’s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reaction to the “stand up” command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130300" lvl="1" indent="-57150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66621" lvl="1" indent="0">
              <a:lnSpc>
                <a:spcPct val="90000"/>
              </a:lnSpc>
              <a:spcAft>
                <a:spcPts val="600"/>
              </a:spcAft>
              <a:buSzPts val="1698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Rambla"/>
              </a:rPr>
              <a:t>	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Rambla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936" marR="0" lvl="2" indent="-86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2" indent="0">
              <a:lnSpc>
                <a:spcPct val="90000"/>
              </a:lnSpc>
              <a:buClr>
                <a:schemeClr val="accent3"/>
              </a:buClr>
              <a:buSzPts val="1665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False start concepts for starters </a:t>
            </a:r>
          </a:p>
          <a:p>
            <a:pPr marL="1031875" lvl="3" indent="-461963">
              <a:lnSpc>
                <a:spcPct val="90000"/>
              </a:lnSpc>
              <a:buClrTx/>
              <a:buSzPct val="82000"/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Stationar</a:t>
            </a: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 and 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iggly swimmers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Letting them set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Letting them reset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Standing a heat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Stepping them down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When to recall</a:t>
            </a: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58800" lvl="1" indent="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130300" lvl="1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66621" lvl="1" indent="0">
              <a:lnSpc>
                <a:spcPct val="90000"/>
              </a:lnSpc>
              <a:buSzPts val="1698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Rambla"/>
              </a:rPr>
              <a:t>	</a:t>
            </a: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Rambla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0936" marR="0" lvl="2" indent="-86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4400" b="1" i="0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016000" lvl="1" indent="-4572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b="0" i="0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False Start Scenarios</a:t>
            </a:r>
            <a:endParaRPr lang="en-US" sz="4000" b="0" i="0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130300" lvl="1" indent="-571500">
              <a:lnSpc>
                <a:spcPct val="90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66621" lvl="1" indent="0">
              <a:lnSpc>
                <a:spcPct val="90000"/>
              </a:lnSpc>
              <a:buSzPts val="1698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Rambla"/>
              </a:rPr>
              <a:t>	</a:t>
            </a: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Rambla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9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Your Beep</a:t>
            </a:r>
            <a:endParaRPr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1072</TotalTime>
  <Words>1124</Words>
  <Application>Microsoft Office PowerPoint</Application>
  <PresentationFormat>On-screen Show (4:3)</PresentationFormat>
  <Paragraphs>163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Wingdings</vt:lpstr>
      <vt:lpstr>Rambla</vt:lpstr>
      <vt:lpstr>Tw Cen MT</vt:lpstr>
      <vt:lpstr>Verdana</vt:lpstr>
      <vt:lpstr>Calibri</vt:lpstr>
      <vt:lpstr>Noto Sans Symbols</vt:lpstr>
      <vt:lpstr>Droplet</vt:lpstr>
      <vt:lpstr>PowerPoint Presentation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Take Your Beep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Swimming</dc:title>
  <dc:creator>Tom Donahue</dc:creator>
  <cp:lastModifiedBy>PKS Martin</cp:lastModifiedBy>
  <cp:revision>66</cp:revision>
  <dcterms:modified xsi:type="dcterms:W3CDTF">2020-10-09T19:50:06Z</dcterms:modified>
</cp:coreProperties>
</file>