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57" r:id="rId3"/>
    <p:sldId id="259" r:id="rId4"/>
    <p:sldId id="258" r:id="rId5"/>
    <p:sldId id="270" r:id="rId6"/>
    <p:sldId id="260" r:id="rId7"/>
    <p:sldId id="271" r:id="rId8"/>
    <p:sldId id="272" r:id="rId9"/>
    <p:sldId id="273" r:id="rId10"/>
    <p:sldId id="267" r:id="rId11"/>
    <p:sldId id="274" r:id="rId12"/>
    <p:sldId id="269" r:id="rId13"/>
    <p:sldId id="268" r:id="rId14"/>
    <p:sldId id="266"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D592C1-E9E1-46A9-BE3E-7CD767AFEA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9487A5C-CB85-452C-9EAB-9F3139FBE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CAE038-BF4A-423C-A781-6E0563A69255}" type="datetimeFigureOut">
              <a:rPr lang="en-US" smtClean="0"/>
              <a:t>6/13/2022</a:t>
            </a:fld>
            <a:endParaRPr lang="en-US"/>
          </a:p>
        </p:txBody>
      </p:sp>
      <p:sp>
        <p:nvSpPr>
          <p:cNvPr id="4" name="Footer Placeholder 3">
            <a:extLst>
              <a:ext uri="{FF2B5EF4-FFF2-40B4-BE49-F238E27FC236}">
                <a16:creationId xmlns="" xmlns:a16="http://schemas.microsoft.com/office/drawing/2014/main" id="{01B0CDB9-F76F-4BE0-9D04-D530406210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D610191-CB02-4DC6-9520-1346B013E2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BE3A36-9AF8-4736-9B6F-70B2577F6754}" type="slidenum">
              <a:rPr lang="en-US" smtClean="0"/>
              <a:t>‹#›</a:t>
            </a:fld>
            <a:endParaRPr lang="en-US"/>
          </a:p>
        </p:txBody>
      </p:sp>
    </p:spTree>
    <p:extLst>
      <p:ext uri="{BB962C8B-B14F-4D97-AF65-F5344CB8AC3E}">
        <p14:creationId xmlns:p14="http://schemas.microsoft.com/office/powerpoint/2010/main" val="325925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D01E3-DBB2-4288-AFF3-5BF14E94A5B7}"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E92BD-B4F4-408C-BBDA-D1CF786E681B}" type="slidenum">
              <a:rPr lang="en-US" smtClean="0"/>
              <a:t>‹#›</a:t>
            </a:fld>
            <a:endParaRPr lang="en-US"/>
          </a:p>
        </p:txBody>
      </p:sp>
    </p:spTree>
    <p:extLst>
      <p:ext uri="{BB962C8B-B14F-4D97-AF65-F5344CB8AC3E}">
        <p14:creationId xmlns:p14="http://schemas.microsoft.com/office/powerpoint/2010/main" val="185574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test</a:t>
            </a:r>
            <a:endParaRPr lang="en-US"/>
          </a:p>
        </p:txBody>
      </p:sp>
      <p:sp>
        <p:nvSpPr>
          <p:cNvPr id="4" name="Slide Number Placeholder 3"/>
          <p:cNvSpPr>
            <a:spLocks noGrp="1"/>
          </p:cNvSpPr>
          <p:nvPr>
            <p:ph type="sldNum" sz="quarter" idx="10"/>
          </p:nvPr>
        </p:nvSpPr>
        <p:spPr/>
        <p:txBody>
          <a:bodyPr/>
          <a:lstStyle/>
          <a:p>
            <a:fld id="{E9DE92BD-B4F4-408C-BBDA-D1CF786E681B}" type="slidenum">
              <a:rPr lang="en-US" smtClean="0"/>
              <a:t>1</a:t>
            </a:fld>
            <a:endParaRPr lang="en-US"/>
          </a:p>
        </p:txBody>
      </p:sp>
    </p:spTree>
    <p:extLst>
      <p:ext uri="{BB962C8B-B14F-4D97-AF65-F5344CB8AC3E}">
        <p14:creationId xmlns:p14="http://schemas.microsoft.com/office/powerpoint/2010/main" val="141497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 xmlns:a16="http://schemas.microsoft.com/office/drawing/2014/main" id="{524B956C-83FF-49F8-A808-7903CB004039}"/>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 xmlns:a16="http://schemas.microsoft.com/office/drawing/2014/main" id="{386B25CE-63F9-4565-ADF6-0665E6730BFB}"/>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pic>
        <p:nvPicPr>
          <p:cNvPr id="11" name="Picture 10">
            <a:extLst>
              <a:ext uri="{FF2B5EF4-FFF2-40B4-BE49-F238E27FC236}">
                <a16:creationId xmlns="" xmlns:a16="http://schemas.microsoft.com/office/drawing/2014/main" id="{CDDCD3A4-E743-4A9B-A01F-5D5C7B19F9CC}"/>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 xmlns:a16="http://schemas.microsoft.com/office/drawing/2014/main" id="{79FD8DB3-C0E8-489E-96BB-E03DE6472E01}"/>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pic>
        <p:nvPicPr>
          <p:cNvPr id="13" name="Picture 12">
            <a:extLst>
              <a:ext uri="{FF2B5EF4-FFF2-40B4-BE49-F238E27FC236}">
                <a16:creationId xmlns="" xmlns:a16="http://schemas.microsoft.com/office/drawing/2014/main" id="{542F855E-0656-4FB2-930D-094B25B34D96}"/>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 xmlns:a16="http://schemas.microsoft.com/office/drawing/2014/main" id="{CA5481AD-FC94-4309-A773-4DC9EAF75476}"/>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 xmlns:a16="http://schemas.microsoft.com/office/drawing/2014/main" id="{2F6D3A2A-0D44-486E-B3EC-ABA91393ED45}"/>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 xmlns:a16="http://schemas.microsoft.com/office/drawing/2014/main" id="{1EBD8AC1-4AB5-4439-9908-3B51AAE7D42E}"/>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 xmlns:a16="http://schemas.microsoft.com/office/drawing/2014/main" id="{5D75572D-513C-4C23-991F-68B27EFF7B2E}"/>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a:extLst>
              <a:ext uri="{FF2B5EF4-FFF2-40B4-BE49-F238E27FC236}">
                <a16:creationId xmlns="" xmlns:a16="http://schemas.microsoft.com/office/drawing/2014/main" id="{6C7924F9-6814-4CF6-B07B-7B320326F569}"/>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a:extLst>
              <a:ext uri="{FF2B5EF4-FFF2-40B4-BE49-F238E27FC236}">
                <a16:creationId xmlns="" xmlns:a16="http://schemas.microsoft.com/office/drawing/2014/main" id="{4C448F71-C236-49B4-B75F-2AA093E72739}"/>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1" name="Picture 10">
            <a:extLst>
              <a:ext uri="{FF2B5EF4-FFF2-40B4-BE49-F238E27FC236}">
                <a16:creationId xmlns="" xmlns:a16="http://schemas.microsoft.com/office/drawing/2014/main" id="{29D1A829-C395-44E8-B056-DE9BBF7044E9}"/>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 xmlns:a16="http://schemas.microsoft.com/office/drawing/2014/main" id="{701BDE0B-2637-43BB-B2E6-9559E8641C30}"/>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 xmlns:a16="http://schemas.microsoft.com/office/drawing/2014/main" id="{CC4C5D27-F450-4C34-BE24-F5548655B179}"/>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a:extLst>
              <a:ext uri="{FF2B5EF4-FFF2-40B4-BE49-F238E27FC236}">
                <a16:creationId xmlns="" xmlns:a16="http://schemas.microsoft.com/office/drawing/2014/main" id="{E8149F25-4CAB-47E6-AE64-14E53C51A74A}"/>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a:extLst>
              <a:ext uri="{FF2B5EF4-FFF2-40B4-BE49-F238E27FC236}">
                <a16:creationId xmlns="" xmlns:a16="http://schemas.microsoft.com/office/drawing/2014/main" id="{96C86954-80CF-4FD7-862C-5D02E296F85D}"/>
              </a:ext>
            </a:extLst>
          </p:cNvPr>
          <p:cNvPicPr>
            <a:picLocks noChangeAspect="1"/>
          </p:cNvPicPr>
          <p:nvPr userDrawn="1"/>
        </p:nvPicPr>
        <p:blipFill>
          <a:blip r:embed="rId2"/>
          <a:stretch>
            <a:fillRect/>
          </a:stretch>
        </p:blipFill>
        <p:spPr>
          <a:xfrm>
            <a:off x="11234085" y="99310"/>
            <a:ext cx="823773" cy="10205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6/13/2022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councilofnonprofits.org/tools-resources/board-roles-and-responsibilit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hyperlink" Target="https://www.teamunify.com/team/ezmaslsc/page/about-us/lsc-budget" TargetMode="External"/><Relationship Id="rId3" Type="http://schemas.openxmlformats.org/officeDocument/2006/relationships/hyperlink" Target="https://www.teamunify.com/ezmaslsc/UserFiles/Image/QuickUpload/middle-atlantic-policy-and-procedures-manual-w-meet-section_030608.pdf" TargetMode="External"/><Relationship Id="rId7" Type="http://schemas.openxmlformats.org/officeDocument/2006/relationships/hyperlink" Target="https://www.teamunify.com/team/ezmaslsc/page/board--committee-chairs2/ma-board-meeting-minutes1" TargetMode="External"/><Relationship Id="rId2" Type="http://schemas.openxmlformats.org/officeDocument/2006/relationships/hyperlink" Target="https://www.teamunify.com/ezmaslsc/UserFiles/Image/QuickUpload/ma-bylaws-with-dei-chair-included_052197.pdf" TargetMode="External"/><Relationship Id="rId1" Type="http://schemas.openxmlformats.org/officeDocument/2006/relationships/slideLayout" Target="../slideLayouts/slideLayout2.xml"/><Relationship Id="rId6" Type="http://schemas.openxmlformats.org/officeDocument/2006/relationships/hyperlink" Target="https://www.teamunify.com/team/ezmaslsc/page/about-us/strategic-communications-plan" TargetMode="External"/><Relationship Id="rId5" Type="http://schemas.openxmlformats.org/officeDocument/2006/relationships/hyperlink" Target="https://www.teamunify.com/team/ezmaslsc/page/events#/views/month" TargetMode="External"/><Relationship Id="rId4" Type="http://schemas.openxmlformats.org/officeDocument/2006/relationships/hyperlink" Target="https://www.teamunify.com/team/ezmaslsc/page/about-us/board--committee-chai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eamunify.com/team/ezmaslsc/page/ho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 xmlns:a16="http://schemas.microsoft.com/office/drawing/2014/main" id="{762362DE-7747-4D8B-99FA-8E36F0B15F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0F88BDD-AFF6-4ACD-9241-B389D6A7838D}"/>
              </a:ext>
            </a:extLst>
          </p:cNvPr>
          <p:cNvSpPr>
            <a:spLocks noGrp="1"/>
          </p:cNvSpPr>
          <p:nvPr>
            <p:ph type="ctrTitle"/>
          </p:nvPr>
        </p:nvSpPr>
        <p:spPr>
          <a:xfrm>
            <a:off x="5135754" y="628617"/>
            <a:ext cx="6368858" cy="3028983"/>
          </a:xfrm>
        </p:spPr>
        <p:txBody>
          <a:bodyPr>
            <a:normAutofit/>
          </a:bodyPr>
          <a:lstStyle/>
          <a:p>
            <a:r>
              <a:rPr lang="en-US" dirty="0"/>
              <a:t>Middle Atlantic Swimming</a:t>
            </a:r>
          </a:p>
        </p:txBody>
      </p:sp>
      <p:sp>
        <p:nvSpPr>
          <p:cNvPr id="3" name="Subtitle 2">
            <a:extLst>
              <a:ext uri="{FF2B5EF4-FFF2-40B4-BE49-F238E27FC236}">
                <a16:creationId xmlns="" xmlns:a16="http://schemas.microsoft.com/office/drawing/2014/main" id="{47D990FE-2CA9-4DC6-B044-71BA364D195C}"/>
              </a:ext>
            </a:extLst>
          </p:cNvPr>
          <p:cNvSpPr>
            <a:spLocks noGrp="1"/>
          </p:cNvSpPr>
          <p:nvPr>
            <p:ph type="subTitle" idx="1"/>
          </p:nvPr>
        </p:nvSpPr>
        <p:spPr>
          <a:xfrm>
            <a:off x="5126845" y="3843868"/>
            <a:ext cx="5233180" cy="1564744"/>
          </a:xfrm>
        </p:spPr>
        <p:txBody>
          <a:bodyPr>
            <a:normAutofit/>
          </a:bodyPr>
          <a:lstStyle/>
          <a:p>
            <a:r>
              <a:rPr lang="en-US" dirty="0"/>
              <a:t>Board Orientation </a:t>
            </a:r>
          </a:p>
          <a:p>
            <a:r>
              <a:rPr lang="en-US" dirty="0"/>
              <a:t>Andrew Austria </a:t>
            </a:r>
          </a:p>
          <a:p>
            <a:r>
              <a:rPr lang="en-US" dirty="0"/>
              <a:t>Chair Governance Committee </a:t>
            </a:r>
          </a:p>
        </p:txBody>
      </p:sp>
      <p:grpSp>
        <p:nvGrpSpPr>
          <p:cNvPr id="1033" name="Group 1032">
            <a:extLst>
              <a:ext uri="{FF2B5EF4-FFF2-40B4-BE49-F238E27FC236}">
                <a16:creationId xmlns="" xmlns:a16="http://schemas.microsoft.com/office/drawing/2014/main" id="{25123E6E-F713-4254-A6BF-358CC8EC6C9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1034" name="Straight Connector 1033">
              <a:extLst>
                <a:ext uri="{FF2B5EF4-FFF2-40B4-BE49-F238E27FC236}">
                  <a16:creationId xmlns="" xmlns:a16="http://schemas.microsoft.com/office/drawing/2014/main" id="{2F690FE0-5412-4598-8AD6-769BB36E2C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 xmlns:a16="http://schemas.microsoft.com/office/drawing/2014/main" id="{B4850BB6-6709-408E-BEFD-24DC5E3C296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 xmlns:a16="http://schemas.microsoft.com/office/drawing/2014/main" id="{4A03B410-983E-40D8-A4EA-2BB747CB00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 xmlns:a16="http://schemas.microsoft.com/office/drawing/2014/main" id="{12B92421-6A58-4A51-AB7D-B97EA85E30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 xmlns:a16="http://schemas.microsoft.com/office/drawing/2014/main" id="{9D092B0B-C6FB-4CDC-ABE8-5C817CAC69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 xmlns:a16="http://schemas.microsoft.com/office/drawing/2014/main" id="{076D014B-9318-4383-8080-9515062C85F6}"/>
              </a:ext>
            </a:extLst>
          </p:cNvPr>
          <p:cNvPicPr>
            <a:picLocks noChangeAspect="1"/>
          </p:cNvPicPr>
          <p:nvPr/>
        </p:nvPicPr>
        <p:blipFill>
          <a:blip r:embed="rId3"/>
          <a:stretch>
            <a:fillRect/>
          </a:stretch>
        </p:blipFill>
        <p:spPr>
          <a:xfrm>
            <a:off x="1747185" y="1862321"/>
            <a:ext cx="2679197" cy="3319279"/>
          </a:xfrm>
          <a:prstGeom prst="rect">
            <a:avLst/>
          </a:prstGeom>
        </p:spPr>
      </p:pic>
    </p:spTree>
    <p:extLst>
      <p:ext uri="{BB962C8B-B14F-4D97-AF65-F5344CB8AC3E}">
        <p14:creationId xmlns:p14="http://schemas.microsoft.com/office/powerpoint/2010/main" val="241662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 xmlns:a16="http://schemas.microsoft.com/office/drawing/2014/main" id="{0512F9CB-A1A0-4043-A103-F6A4B94B695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 xmlns:a16="http://schemas.microsoft.com/office/drawing/2014/main" id="{ADBE6588-EE16-4389-857C-86A156D49E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3" name="Straight Connector 3082">
            <a:extLst>
              <a:ext uri="{FF2B5EF4-FFF2-40B4-BE49-F238E27FC236}">
                <a16:creationId xmlns="" xmlns:a16="http://schemas.microsoft.com/office/drawing/2014/main" id="{17FD48D2-B0A7-413D-B947-AA55AC1296D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 xmlns:a16="http://schemas.microsoft.com/office/drawing/2014/main" id="{2BE668D0-D906-4EEE-B32F-8C028624B8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7" name="Straight Connector 3086">
            <a:extLst>
              <a:ext uri="{FF2B5EF4-FFF2-40B4-BE49-F238E27FC236}">
                <a16:creationId xmlns="" xmlns:a16="http://schemas.microsoft.com/office/drawing/2014/main" id="{D1DE67A3-B8F6-4CFD-A8E0-D15200F231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089" name="Rectangle 3088">
            <a:extLst>
              <a:ext uri="{FF2B5EF4-FFF2-40B4-BE49-F238E27FC236}">
                <a16:creationId xmlns="" xmlns:a16="http://schemas.microsoft.com/office/drawing/2014/main" id="{991E317B-75E3-4171-A07A-B263C1D6DC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3700">
                <a:solidFill>
                  <a:srgbClr val="FFFFFF"/>
                </a:solidFill>
              </a:rPr>
              <a:t>Organization Structure </a:t>
            </a:r>
          </a:p>
        </p:txBody>
      </p:sp>
      <p:sp useBgFill="1">
        <p:nvSpPr>
          <p:cNvPr id="3091" name="Snip Diagonal Corner Rectangle 6">
            <a:extLst>
              <a:ext uri="{FF2B5EF4-FFF2-40B4-BE49-F238E27FC236}">
                <a16:creationId xmlns="" xmlns:a16="http://schemas.microsoft.com/office/drawing/2014/main" id="{4A9B19C2-B29A-4924-9E7E-6FBF17F58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eams&#10;&#10;Description automatically generated">
            <a:extLst>
              <a:ext uri="{FF2B5EF4-FFF2-40B4-BE49-F238E27FC236}">
                <a16:creationId xmlns="" xmlns:a16="http://schemas.microsoft.com/office/drawing/2014/main" id="{E98B4DC1-9C21-491E-9DA0-24961AB671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1217" y="1806149"/>
            <a:ext cx="5450437" cy="2915983"/>
          </a:xfrm>
          <a:prstGeom prst="rect">
            <a:avLst/>
          </a:prstGeom>
          <a:noFill/>
          <a:extLst>
            <a:ext uri="{909E8E84-426E-40DD-AFC4-6F175D3DCCD1}">
              <a14:hiddenFill xmlns:a14="http://schemas.microsoft.com/office/drawing/2010/main">
                <a:solidFill>
                  <a:srgbClr val="FFFFFF"/>
                </a:solidFill>
              </a14:hiddenFill>
            </a:ext>
          </a:extLst>
        </p:spPr>
      </p:pic>
      <p:grpSp>
        <p:nvGrpSpPr>
          <p:cNvPr id="3093" name="Group 3092">
            <a:extLst>
              <a:ext uri="{FF2B5EF4-FFF2-40B4-BE49-F238E27FC236}">
                <a16:creationId xmlns="" xmlns:a16="http://schemas.microsoft.com/office/drawing/2014/main" id="{34C85634-D5F5-4047-8F35-F4B1F50AB1A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3094" name="Straight Connector 3093">
              <a:extLst>
                <a:ext uri="{FF2B5EF4-FFF2-40B4-BE49-F238E27FC236}">
                  <a16:creationId xmlns="" xmlns:a16="http://schemas.microsoft.com/office/drawing/2014/main" id="{1224BF71-948F-411D-AA79-8B231571519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5" name="Straight Connector 3094">
              <a:extLst>
                <a:ext uri="{FF2B5EF4-FFF2-40B4-BE49-F238E27FC236}">
                  <a16:creationId xmlns="" xmlns:a16="http://schemas.microsoft.com/office/drawing/2014/main" id="{434B4526-E715-4199-A597-CD757CB4A0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6" name="Straight Connector 3095">
              <a:extLst>
                <a:ext uri="{FF2B5EF4-FFF2-40B4-BE49-F238E27FC236}">
                  <a16:creationId xmlns="" xmlns:a16="http://schemas.microsoft.com/office/drawing/2014/main" id="{35E295A6-48D5-4F9E-A32C-5D87EAA5E7E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7" name="Straight Connector 3096">
              <a:extLst>
                <a:ext uri="{FF2B5EF4-FFF2-40B4-BE49-F238E27FC236}">
                  <a16:creationId xmlns="" xmlns:a16="http://schemas.microsoft.com/office/drawing/2014/main" id="{E10BF5B3-9260-4D36-BB24-07BC414B9D4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8" name="Straight Connector 3097">
              <a:extLst>
                <a:ext uri="{FF2B5EF4-FFF2-40B4-BE49-F238E27FC236}">
                  <a16:creationId xmlns="" xmlns:a16="http://schemas.microsoft.com/office/drawing/2014/main" id="{AAE0C886-FA2E-4E7C-BC00-8397AAEC86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116348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10709212" cy="1507067"/>
          </a:xfrm>
        </p:spPr>
        <p:txBody>
          <a:bodyPr/>
          <a:lstStyle/>
          <a:p>
            <a:r>
              <a:rPr lang="en-US" dirty="0"/>
              <a:t>Board of directors Objectives</a:t>
            </a:r>
          </a:p>
        </p:txBody>
      </p:sp>
      <p:sp>
        <p:nvSpPr>
          <p:cNvPr id="3" name="Content Placeholder 2">
            <a:extLst>
              <a:ext uri="{FF2B5EF4-FFF2-40B4-BE49-F238E27FC236}">
                <a16:creationId xmlns="" xmlns:a16="http://schemas.microsoft.com/office/drawing/2014/main" id="{9208B6E9-E79F-476F-8F48-5DA46D35FFEF}"/>
              </a:ext>
            </a:extLst>
          </p:cNvPr>
          <p:cNvSpPr>
            <a:spLocks noGrp="1"/>
          </p:cNvSpPr>
          <p:nvPr>
            <p:ph idx="1"/>
          </p:nvPr>
        </p:nvSpPr>
        <p:spPr>
          <a:xfrm>
            <a:off x="684212" y="2112264"/>
            <a:ext cx="8534400" cy="3615267"/>
          </a:xfrm>
        </p:spPr>
        <p:txBody>
          <a:bodyPr>
            <a:normAutofit/>
          </a:bodyPr>
          <a:lstStyle/>
          <a:p>
            <a:r>
              <a:rPr lang="en-US" dirty="0"/>
              <a:t>The objectives and primary purpose of MASI shall be the education, instruction and training of individuals to develop and improve their capabilities in the sport of swimming. MASI shall promote swimming for the benefit of swimmers of all ages and abilities, in accordance with the standards, rules, regulations, policies and procedures of the Federation Internationale de Natation Amateur (FINA), USA Swimming and MASI. </a:t>
            </a:r>
          </a:p>
        </p:txBody>
      </p:sp>
    </p:spTree>
    <p:extLst>
      <p:ext uri="{BB962C8B-B14F-4D97-AF65-F5344CB8AC3E}">
        <p14:creationId xmlns:p14="http://schemas.microsoft.com/office/powerpoint/2010/main" val="319864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10709212" cy="1507067"/>
          </a:xfrm>
        </p:spPr>
        <p:txBody>
          <a:bodyPr/>
          <a:lstStyle/>
          <a:p>
            <a:r>
              <a:rPr lang="en-US" dirty="0"/>
              <a:t>Board of directors Goals and Directives</a:t>
            </a:r>
          </a:p>
        </p:txBody>
      </p:sp>
      <p:sp>
        <p:nvSpPr>
          <p:cNvPr id="3" name="Content Placeholder 2">
            <a:extLst>
              <a:ext uri="{FF2B5EF4-FFF2-40B4-BE49-F238E27FC236}">
                <a16:creationId xmlns="" xmlns:a16="http://schemas.microsoft.com/office/drawing/2014/main" id="{9208B6E9-E79F-476F-8F48-5DA46D35FFEF}"/>
              </a:ext>
            </a:extLst>
          </p:cNvPr>
          <p:cNvSpPr>
            <a:spLocks noGrp="1"/>
          </p:cNvSpPr>
          <p:nvPr>
            <p:ph idx="1"/>
          </p:nvPr>
        </p:nvSpPr>
        <p:spPr>
          <a:xfrm>
            <a:off x="684212" y="2514600"/>
            <a:ext cx="8534400" cy="3615267"/>
          </a:xfrm>
        </p:spPr>
        <p:txBody>
          <a:bodyPr>
            <a:normAutofit lnSpcReduction="10000"/>
          </a:bodyPr>
          <a:lstStyle/>
          <a:p>
            <a:r>
              <a:rPr lang="en-US" dirty="0"/>
              <a:t>Support the mission and vision</a:t>
            </a:r>
          </a:p>
          <a:p>
            <a:r>
              <a:rPr lang="en-US" dirty="0"/>
              <a:t>Plan, strategize, and evaluate</a:t>
            </a:r>
          </a:p>
          <a:p>
            <a:pPr lvl="1"/>
            <a:r>
              <a:rPr lang="en-US" dirty="0"/>
              <a:t>Measurable Objective</a:t>
            </a:r>
          </a:p>
          <a:p>
            <a:pPr lvl="1"/>
            <a:r>
              <a:rPr lang="en-US" dirty="0"/>
              <a:t>Action Steps – Strategy and Tactics </a:t>
            </a:r>
          </a:p>
          <a:p>
            <a:pPr lvl="1"/>
            <a:r>
              <a:rPr lang="en-US" dirty="0"/>
              <a:t>Deadlines </a:t>
            </a:r>
          </a:p>
          <a:p>
            <a:pPr lvl="1"/>
            <a:r>
              <a:rPr lang="en-US" dirty="0"/>
              <a:t>Tracking </a:t>
            </a:r>
          </a:p>
          <a:p>
            <a:r>
              <a:rPr lang="en-US" dirty="0"/>
              <a:t>Reflect </a:t>
            </a:r>
          </a:p>
          <a:p>
            <a:r>
              <a:rPr lang="en-US" dirty="0"/>
              <a:t>Legal Duties – Care, Loyalty, and Obedience</a:t>
            </a:r>
          </a:p>
          <a:p>
            <a:r>
              <a:rPr lang="en-US" dirty="0"/>
              <a:t>Understand the Budget</a:t>
            </a:r>
          </a:p>
          <a:p>
            <a:endParaRPr lang="en-US" dirty="0"/>
          </a:p>
        </p:txBody>
      </p:sp>
      <p:pic>
        <p:nvPicPr>
          <p:cNvPr id="1026" name="Picture 2">
            <a:hlinkClick r:id="rId2"/>
            <a:extLst>
              <a:ext uri="{FF2B5EF4-FFF2-40B4-BE49-F238E27FC236}">
                <a16:creationId xmlns="" xmlns:a16="http://schemas.microsoft.com/office/drawing/2014/main" id="{2DAFFDB1-7CFD-43E2-A843-04AE6E060CBE}"/>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9573" r="29111"/>
          <a:stretch/>
        </p:blipFill>
        <p:spPr bwMode="auto">
          <a:xfrm>
            <a:off x="6743266" y="2083089"/>
            <a:ext cx="4950692" cy="2876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7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10002838" cy="1507067"/>
          </a:xfrm>
        </p:spPr>
        <p:txBody>
          <a:bodyPr/>
          <a:lstStyle/>
          <a:p>
            <a:r>
              <a:rPr lang="en-US" dirty="0"/>
              <a:t>Components of an Effective Meeting </a:t>
            </a:r>
          </a:p>
        </p:txBody>
      </p:sp>
      <p:cxnSp>
        <p:nvCxnSpPr>
          <p:cNvPr id="5" name="Straight Connector 4">
            <a:extLst>
              <a:ext uri="{FF2B5EF4-FFF2-40B4-BE49-F238E27FC236}">
                <a16:creationId xmlns="" xmlns:a16="http://schemas.microsoft.com/office/drawing/2014/main" id="{7314E47E-C809-4081-BC67-5312407A8B5E}"/>
              </a:ext>
            </a:extLst>
          </p:cNvPr>
          <p:cNvCxnSpPr>
            <a:cxnSpLocks/>
          </p:cNvCxnSpPr>
          <p:nvPr/>
        </p:nvCxnSpPr>
        <p:spPr>
          <a:xfrm>
            <a:off x="890587" y="4019550"/>
            <a:ext cx="10410825" cy="0"/>
          </a:xfrm>
          <a:prstGeom prst="line">
            <a:avLst/>
          </a:prstGeom>
          <a:ln w="571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4487FF55-15B8-4B3E-8953-FCA396021161}"/>
              </a:ext>
            </a:extLst>
          </p:cNvPr>
          <p:cNvCxnSpPr>
            <a:cxnSpLocks/>
          </p:cNvCxnSpPr>
          <p:nvPr/>
        </p:nvCxnSpPr>
        <p:spPr>
          <a:xfrm flipH="1">
            <a:off x="3771900" y="2192867"/>
            <a:ext cx="76200" cy="3979333"/>
          </a:xfrm>
          <a:prstGeom prst="line">
            <a:avLst/>
          </a:prstGeom>
          <a:ln w="571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0E46CF2-055F-4B62-962F-352DC82BFA9C}"/>
              </a:ext>
            </a:extLst>
          </p:cNvPr>
          <p:cNvCxnSpPr>
            <a:cxnSpLocks/>
          </p:cNvCxnSpPr>
          <p:nvPr/>
        </p:nvCxnSpPr>
        <p:spPr>
          <a:xfrm flipH="1">
            <a:off x="7858125" y="2192867"/>
            <a:ext cx="76200" cy="3979333"/>
          </a:xfrm>
          <a:prstGeom prst="line">
            <a:avLst/>
          </a:prstGeom>
          <a:ln w="571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A33CB7AB-FC5A-41A7-A6F6-8FA1C385DEDB}"/>
              </a:ext>
            </a:extLst>
          </p:cNvPr>
          <p:cNvSpPr txBox="1"/>
          <p:nvPr/>
        </p:nvSpPr>
        <p:spPr>
          <a:xfrm>
            <a:off x="750093" y="2008201"/>
            <a:ext cx="2620963" cy="369332"/>
          </a:xfrm>
          <a:prstGeom prst="rect">
            <a:avLst/>
          </a:prstGeom>
          <a:noFill/>
        </p:spPr>
        <p:txBody>
          <a:bodyPr wrap="square" rtlCol="0">
            <a:spAutoFit/>
          </a:bodyPr>
          <a:lstStyle/>
          <a:p>
            <a:pPr algn="ctr"/>
            <a:r>
              <a:rPr lang="en-US" dirty="0"/>
              <a:t>Schedule</a:t>
            </a:r>
          </a:p>
        </p:txBody>
      </p:sp>
      <p:sp>
        <p:nvSpPr>
          <p:cNvPr id="13" name="TextBox 12">
            <a:extLst>
              <a:ext uri="{FF2B5EF4-FFF2-40B4-BE49-F238E27FC236}">
                <a16:creationId xmlns="" xmlns:a16="http://schemas.microsoft.com/office/drawing/2014/main" id="{B1C150FE-F501-4994-9F01-7EFA2801ADB6}"/>
              </a:ext>
            </a:extLst>
          </p:cNvPr>
          <p:cNvSpPr txBox="1"/>
          <p:nvPr/>
        </p:nvSpPr>
        <p:spPr>
          <a:xfrm>
            <a:off x="4491038" y="2008201"/>
            <a:ext cx="2620963" cy="369332"/>
          </a:xfrm>
          <a:prstGeom prst="rect">
            <a:avLst/>
          </a:prstGeom>
          <a:noFill/>
        </p:spPr>
        <p:txBody>
          <a:bodyPr wrap="square" rtlCol="0">
            <a:spAutoFit/>
          </a:bodyPr>
          <a:lstStyle/>
          <a:p>
            <a:pPr algn="ctr"/>
            <a:r>
              <a:rPr lang="en-US" dirty="0"/>
              <a:t>Agenda</a:t>
            </a:r>
          </a:p>
        </p:txBody>
      </p:sp>
      <p:sp>
        <p:nvSpPr>
          <p:cNvPr id="14" name="TextBox 13">
            <a:extLst>
              <a:ext uri="{FF2B5EF4-FFF2-40B4-BE49-F238E27FC236}">
                <a16:creationId xmlns="" xmlns:a16="http://schemas.microsoft.com/office/drawing/2014/main" id="{6D3637EF-A746-446A-B8D9-B163AAAEFB0C}"/>
              </a:ext>
            </a:extLst>
          </p:cNvPr>
          <p:cNvSpPr txBox="1"/>
          <p:nvPr/>
        </p:nvSpPr>
        <p:spPr>
          <a:xfrm>
            <a:off x="8439149" y="2008201"/>
            <a:ext cx="2620963" cy="369332"/>
          </a:xfrm>
          <a:prstGeom prst="rect">
            <a:avLst/>
          </a:prstGeom>
          <a:noFill/>
        </p:spPr>
        <p:txBody>
          <a:bodyPr wrap="square" rtlCol="0">
            <a:spAutoFit/>
          </a:bodyPr>
          <a:lstStyle/>
          <a:p>
            <a:pPr algn="ctr"/>
            <a:r>
              <a:rPr lang="en-US" dirty="0"/>
              <a:t>Communication</a:t>
            </a:r>
          </a:p>
        </p:txBody>
      </p:sp>
      <p:sp>
        <p:nvSpPr>
          <p:cNvPr id="15" name="TextBox 14">
            <a:extLst>
              <a:ext uri="{FF2B5EF4-FFF2-40B4-BE49-F238E27FC236}">
                <a16:creationId xmlns="" xmlns:a16="http://schemas.microsoft.com/office/drawing/2014/main" id="{D11EC4E5-72B0-4606-8EF6-4BA97C408CCD}"/>
              </a:ext>
            </a:extLst>
          </p:cNvPr>
          <p:cNvSpPr txBox="1"/>
          <p:nvPr/>
        </p:nvSpPr>
        <p:spPr>
          <a:xfrm>
            <a:off x="750092" y="4111136"/>
            <a:ext cx="2620963" cy="369332"/>
          </a:xfrm>
          <a:prstGeom prst="rect">
            <a:avLst/>
          </a:prstGeom>
          <a:noFill/>
        </p:spPr>
        <p:txBody>
          <a:bodyPr wrap="square" rtlCol="0">
            <a:spAutoFit/>
          </a:bodyPr>
          <a:lstStyle/>
          <a:p>
            <a:pPr algn="ctr"/>
            <a:r>
              <a:rPr lang="en-US" dirty="0"/>
              <a:t>Resources</a:t>
            </a:r>
          </a:p>
        </p:txBody>
      </p:sp>
      <p:sp>
        <p:nvSpPr>
          <p:cNvPr id="16" name="TextBox 15">
            <a:extLst>
              <a:ext uri="{FF2B5EF4-FFF2-40B4-BE49-F238E27FC236}">
                <a16:creationId xmlns="" xmlns:a16="http://schemas.microsoft.com/office/drawing/2014/main" id="{165BA53E-138B-4DF8-BCEE-9785E9DB98F0}"/>
              </a:ext>
            </a:extLst>
          </p:cNvPr>
          <p:cNvSpPr txBox="1"/>
          <p:nvPr/>
        </p:nvSpPr>
        <p:spPr>
          <a:xfrm>
            <a:off x="4637086" y="4111136"/>
            <a:ext cx="2620963" cy="369332"/>
          </a:xfrm>
          <a:prstGeom prst="rect">
            <a:avLst/>
          </a:prstGeom>
          <a:noFill/>
        </p:spPr>
        <p:txBody>
          <a:bodyPr wrap="square" rtlCol="0">
            <a:spAutoFit/>
          </a:bodyPr>
          <a:lstStyle/>
          <a:p>
            <a:pPr algn="ctr"/>
            <a:r>
              <a:rPr lang="en-US" dirty="0"/>
              <a:t>Technology</a:t>
            </a:r>
          </a:p>
        </p:txBody>
      </p:sp>
      <p:sp>
        <p:nvSpPr>
          <p:cNvPr id="17" name="TextBox 16">
            <a:extLst>
              <a:ext uri="{FF2B5EF4-FFF2-40B4-BE49-F238E27FC236}">
                <a16:creationId xmlns="" xmlns:a16="http://schemas.microsoft.com/office/drawing/2014/main" id="{1DF523A1-3CC9-4C70-B137-E81634249B93}"/>
              </a:ext>
            </a:extLst>
          </p:cNvPr>
          <p:cNvSpPr txBox="1"/>
          <p:nvPr/>
        </p:nvSpPr>
        <p:spPr>
          <a:xfrm>
            <a:off x="8450263" y="4113253"/>
            <a:ext cx="2620963" cy="369332"/>
          </a:xfrm>
          <a:prstGeom prst="rect">
            <a:avLst/>
          </a:prstGeom>
          <a:noFill/>
        </p:spPr>
        <p:txBody>
          <a:bodyPr wrap="square" rtlCol="0">
            <a:spAutoFit/>
          </a:bodyPr>
          <a:lstStyle/>
          <a:p>
            <a:pPr algn="ctr"/>
            <a:r>
              <a:rPr lang="en-US" dirty="0"/>
              <a:t>Summary/Next Steps</a:t>
            </a:r>
          </a:p>
        </p:txBody>
      </p:sp>
      <p:pic>
        <p:nvPicPr>
          <p:cNvPr id="17410" name="Picture 2" descr="Schedule Maker — Use My Google Sheet Template for Work or School">
            <a:extLst>
              <a:ext uri="{FF2B5EF4-FFF2-40B4-BE49-F238E27FC236}">
                <a16:creationId xmlns="" xmlns:a16="http://schemas.microsoft.com/office/drawing/2014/main" id="{78BE8BA5-67FD-4C03-8D4D-7982EB362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79" y="2523577"/>
            <a:ext cx="966787" cy="966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Meeting Agenda Templates:Amazon.com:Appstore for Android">
            <a:extLst>
              <a:ext uri="{FF2B5EF4-FFF2-40B4-BE49-F238E27FC236}">
                <a16:creationId xmlns="" xmlns:a16="http://schemas.microsoft.com/office/drawing/2014/main" id="{5DB11708-1F9B-4499-B5E7-2656301CC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7" y="2607991"/>
            <a:ext cx="1123950" cy="1123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4" name="Picture 6" descr="3 Strategies For Business Communication During Crisis">
            <a:extLst>
              <a:ext uri="{FF2B5EF4-FFF2-40B4-BE49-F238E27FC236}">
                <a16:creationId xmlns="" xmlns:a16="http://schemas.microsoft.com/office/drawing/2014/main" id="{61A0A1EC-FC72-4FD3-A4C2-8891FAF75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914" y="2518589"/>
            <a:ext cx="1900824"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6" name="Picture 8" descr="Six Steps to Resource Management - Blog | Planview">
            <a:extLst>
              <a:ext uri="{FF2B5EF4-FFF2-40B4-BE49-F238E27FC236}">
                <a16:creationId xmlns="" xmlns:a16="http://schemas.microsoft.com/office/drawing/2014/main" id="{A0EC619A-21AB-497A-80A8-BDBE0C121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4683701"/>
            <a:ext cx="2003999" cy="144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8" name="Picture 10" descr="Technology / Common Sense Media">
            <a:extLst>
              <a:ext uri="{FF2B5EF4-FFF2-40B4-BE49-F238E27FC236}">
                <a16:creationId xmlns="" xmlns:a16="http://schemas.microsoft.com/office/drawing/2014/main" id="{3847C0EE-6A73-47CC-A10E-3D7D7DB3A1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578" y="4637610"/>
            <a:ext cx="2159794" cy="153459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Free Next Steps Cliparts, Download Free Next Steps Cliparts png images,  Free ClipArts on Clipart Library">
            <a:extLst>
              <a:ext uri="{FF2B5EF4-FFF2-40B4-BE49-F238E27FC236}">
                <a16:creationId xmlns="" xmlns:a16="http://schemas.microsoft.com/office/drawing/2014/main" id="{4C35B63F-A834-45AC-98C5-19FFE55B5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0295" y="4637610"/>
            <a:ext cx="2084061" cy="16906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0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8534400" cy="1507067"/>
          </a:xfrm>
        </p:spPr>
        <p:txBody>
          <a:bodyPr/>
          <a:lstStyle/>
          <a:p>
            <a:r>
              <a:rPr lang="en-US" dirty="0"/>
              <a:t>Resources</a:t>
            </a:r>
          </a:p>
        </p:txBody>
      </p:sp>
      <p:sp>
        <p:nvSpPr>
          <p:cNvPr id="3" name="Content Placeholder 2">
            <a:extLst>
              <a:ext uri="{FF2B5EF4-FFF2-40B4-BE49-F238E27FC236}">
                <a16:creationId xmlns="" xmlns:a16="http://schemas.microsoft.com/office/drawing/2014/main" id="{9208B6E9-E79F-476F-8F48-5DA46D35FFEF}"/>
              </a:ext>
            </a:extLst>
          </p:cNvPr>
          <p:cNvSpPr>
            <a:spLocks noGrp="1"/>
          </p:cNvSpPr>
          <p:nvPr>
            <p:ph idx="1"/>
          </p:nvPr>
        </p:nvSpPr>
        <p:spPr>
          <a:xfrm>
            <a:off x="760411" y="2114550"/>
            <a:ext cx="10747377" cy="4505325"/>
          </a:xfrm>
        </p:spPr>
        <p:txBody>
          <a:bodyPr>
            <a:normAutofit/>
          </a:bodyPr>
          <a:lstStyle/>
          <a:p>
            <a:r>
              <a:rPr lang="en-US" dirty="0"/>
              <a:t>Important Links:</a:t>
            </a:r>
          </a:p>
          <a:p>
            <a:pPr lvl="1"/>
            <a:r>
              <a:rPr lang="en-US" dirty="0">
                <a:hlinkClick r:id="rId2"/>
              </a:rPr>
              <a:t>Bylaws</a:t>
            </a:r>
            <a:endParaRPr lang="en-US" dirty="0"/>
          </a:p>
          <a:p>
            <a:pPr lvl="1"/>
            <a:r>
              <a:rPr lang="en-US" dirty="0">
                <a:hlinkClick r:id="rId3"/>
              </a:rPr>
              <a:t>Policy</a:t>
            </a:r>
            <a:endParaRPr lang="en-US" dirty="0"/>
          </a:p>
          <a:p>
            <a:pPr lvl="1"/>
            <a:r>
              <a:rPr lang="en-US" dirty="0">
                <a:hlinkClick r:id="rId4"/>
              </a:rPr>
              <a:t>Committee Chairs </a:t>
            </a:r>
            <a:endParaRPr lang="en-US" dirty="0"/>
          </a:p>
          <a:p>
            <a:pPr lvl="1"/>
            <a:r>
              <a:rPr lang="en-US" dirty="0">
                <a:hlinkClick r:id="rId5"/>
              </a:rPr>
              <a:t>Meeting Schedule </a:t>
            </a:r>
            <a:endParaRPr lang="en-US" dirty="0"/>
          </a:p>
          <a:p>
            <a:pPr lvl="1"/>
            <a:r>
              <a:rPr lang="en-US" dirty="0">
                <a:hlinkClick r:id="rId3"/>
              </a:rPr>
              <a:t>Conflict of Interest</a:t>
            </a:r>
            <a:endParaRPr lang="en-US" dirty="0"/>
          </a:p>
          <a:p>
            <a:pPr lvl="1"/>
            <a:r>
              <a:rPr lang="en-US" dirty="0">
                <a:hlinkClick r:id="rId5"/>
              </a:rPr>
              <a:t>Board Calendar </a:t>
            </a:r>
            <a:endParaRPr lang="en-US" dirty="0"/>
          </a:p>
          <a:p>
            <a:pPr lvl="1"/>
            <a:r>
              <a:rPr lang="en-US" dirty="0">
                <a:hlinkClick r:id="rId6"/>
              </a:rPr>
              <a:t>Strategic Communications Plan </a:t>
            </a:r>
            <a:endParaRPr lang="en-US" dirty="0"/>
          </a:p>
          <a:p>
            <a:pPr lvl="1"/>
            <a:r>
              <a:rPr lang="en-US" dirty="0">
                <a:hlinkClick r:id="rId7"/>
              </a:rPr>
              <a:t>Meeting Minutes</a:t>
            </a:r>
            <a:endParaRPr lang="en-US" dirty="0"/>
          </a:p>
          <a:p>
            <a:pPr lvl="1"/>
            <a:r>
              <a:rPr lang="en-US" dirty="0">
                <a:hlinkClick r:id="rId8"/>
              </a:rPr>
              <a:t>Budget</a:t>
            </a:r>
            <a:endParaRPr lang="en-US" dirty="0"/>
          </a:p>
          <a:p>
            <a:endParaRPr lang="en-US" dirty="0"/>
          </a:p>
        </p:txBody>
      </p:sp>
    </p:spTree>
    <p:extLst>
      <p:ext uri="{BB962C8B-B14F-4D97-AF65-F5344CB8AC3E}">
        <p14:creationId xmlns:p14="http://schemas.microsoft.com/office/powerpoint/2010/main" val="133057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026CE8-50EE-4944-94ED-721780D76A1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5495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8534400" cy="1507067"/>
          </a:xfrm>
        </p:spPr>
        <p:txBody>
          <a:bodyPr/>
          <a:lstStyle/>
          <a:p>
            <a:r>
              <a:rPr lang="en-US" dirty="0"/>
              <a:t>Overview</a:t>
            </a:r>
          </a:p>
        </p:txBody>
      </p:sp>
      <p:sp>
        <p:nvSpPr>
          <p:cNvPr id="3" name="Content Placeholder 2">
            <a:extLst>
              <a:ext uri="{FF2B5EF4-FFF2-40B4-BE49-F238E27FC236}">
                <a16:creationId xmlns="" xmlns:a16="http://schemas.microsoft.com/office/drawing/2014/main" id="{9208B6E9-E79F-476F-8F48-5DA46D35FFEF}"/>
              </a:ext>
            </a:extLst>
          </p:cNvPr>
          <p:cNvSpPr>
            <a:spLocks noGrp="1"/>
          </p:cNvSpPr>
          <p:nvPr>
            <p:ph idx="1"/>
          </p:nvPr>
        </p:nvSpPr>
        <p:spPr>
          <a:xfrm>
            <a:off x="684212" y="1955800"/>
            <a:ext cx="8534400" cy="4174067"/>
          </a:xfrm>
        </p:spPr>
        <p:txBody>
          <a:bodyPr>
            <a:normAutofit fontScale="92500" lnSpcReduction="20000"/>
          </a:bodyPr>
          <a:lstStyle/>
          <a:p>
            <a:r>
              <a:rPr lang="en-US" dirty="0"/>
              <a:t>Understanding Middle Atlantic Swimming</a:t>
            </a:r>
          </a:p>
          <a:p>
            <a:r>
              <a:rPr lang="en-US" dirty="0"/>
              <a:t>Mission and Vision</a:t>
            </a:r>
          </a:p>
          <a:p>
            <a:r>
              <a:rPr lang="en-US" dirty="0"/>
              <a:t>Middle Atlantic Swimming DNA</a:t>
            </a:r>
          </a:p>
          <a:p>
            <a:pPr lvl="1"/>
            <a:r>
              <a:rPr lang="en-US" dirty="0"/>
              <a:t>Geographic Region </a:t>
            </a:r>
          </a:p>
          <a:p>
            <a:pPr lvl="1"/>
            <a:r>
              <a:rPr lang="en-US" dirty="0"/>
              <a:t>Demographics</a:t>
            </a:r>
          </a:p>
          <a:p>
            <a:r>
              <a:rPr lang="en-US" dirty="0"/>
              <a:t>Middle Atlantic Swimming Website</a:t>
            </a:r>
          </a:p>
          <a:p>
            <a:r>
              <a:rPr lang="en-US" dirty="0"/>
              <a:t>Governing Bodies</a:t>
            </a:r>
          </a:p>
          <a:p>
            <a:r>
              <a:rPr lang="en-US" dirty="0"/>
              <a:t>Organization Structure</a:t>
            </a:r>
          </a:p>
          <a:p>
            <a:r>
              <a:rPr lang="en-US" dirty="0"/>
              <a:t>Board of Directors Goals </a:t>
            </a:r>
          </a:p>
          <a:p>
            <a:r>
              <a:rPr lang="en-US" dirty="0"/>
              <a:t>Components of an Effective Meeting </a:t>
            </a:r>
          </a:p>
          <a:p>
            <a:r>
              <a:rPr lang="en-US" dirty="0"/>
              <a:t>Resources</a:t>
            </a:r>
          </a:p>
        </p:txBody>
      </p:sp>
      <p:pic>
        <p:nvPicPr>
          <p:cNvPr id="12292" name="Picture 4" descr="Timelapse] Construction Process of an Olympic Swimming Pool — Construction  Junkie">
            <a:extLst>
              <a:ext uri="{FF2B5EF4-FFF2-40B4-BE49-F238E27FC236}">
                <a16:creationId xmlns="" xmlns:a16="http://schemas.microsoft.com/office/drawing/2014/main" id="{41AE87EC-3BED-4FE0-9456-6512176B4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3333750"/>
            <a:ext cx="5352861"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6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CE78495C-5874-4A1A-B04B-9AE9FF5A7365}"/>
              </a:ext>
            </a:extLst>
          </p:cNvPr>
          <p:cNvSpPr/>
          <p:nvPr/>
        </p:nvSpPr>
        <p:spPr>
          <a:xfrm>
            <a:off x="4613749" y="2202392"/>
            <a:ext cx="3438525" cy="332422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10650538" cy="1507067"/>
          </a:xfrm>
        </p:spPr>
        <p:txBody>
          <a:bodyPr/>
          <a:lstStyle/>
          <a:p>
            <a:r>
              <a:rPr lang="en-US" dirty="0"/>
              <a:t>Understanding Middle Atlantic Swimming </a:t>
            </a:r>
          </a:p>
        </p:txBody>
      </p:sp>
      <p:pic>
        <p:nvPicPr>
          <p:cNvPr id="3076" name="Picture 4" descr="FINA - Home | Facebook">
            <a:extLst>
              <a:ext uri="{FF2B5EF4-FFF2-40B4-BE49-F238E27FC236}">
                <a16:creationId xmlns="" xmlns:a16="http://schemas.microsoft.com/office/drawing/2014/main" id="{37143585-A065-4257-BD25-08E6F0221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651" y="2525064"/>
            <a:ext cx="1071562" cy="1071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D539A789-74DA-41D1-B3D9-0AAFFD93FEA3}"/>
              </a:ext>
            </a:extLst>
          </p:cNvPr>
          <p:cNvSpPr txBox="1"/>
          <p:nvPr/>
        </p:nvSpPr>
        <p:spPr>
          <a:xfrm>
            <a:off x="232808" y="1977296"/>
            <a:ext cx="3359625" cy="116955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1400" b="0" i="0" dirty="0">
                <a:solidFill>
                  <a:schemeClr val="tx1"/>
                </a:solidFill>
                <a:effectLst/>
              </a:rPr>
              <a:t>FINA is the international federation recognized by the International Olympic Committee for administering international competitions in water sports</a:t>
            </a:r>
            <a:endParaRPr lang="en-US" sz="1400" dirty="0">
              <a:solidFill>
                <a:schemeClr val="tx1"/>
              </a:solidFill>
            </a:endParaRPr>
          </a:p>
        </p:txBody>
      </p:sp>
      <p:cxnSp>
        <p:nvCxnSpPr>
          <p:cNvPr id="13" name="Straight Arrow Connector 12">
            <a:extLst>
              <a:ext uri="{FF2B5EF4-FFF2-40B4-BE49-F238E27FC236}">
                <a16:creationId xmlns="" xmlns:a16="http://schemas.microsoft.com/office/drawing/2014/main" id="{4C054C4C-56E8-4AC4-9425-7E2A4C14FDDD}"/>
              </a:ext>
            </a:extLst>
          </p:cNvPr>
          <p:cNvCxnSpPr>
            <a:stCxn id="3076" idx="1"/>
            <a:endCxn id="16" idx="3"/>
          </p:cNvCxnSpPr>
          <p:nvPr/>
        </p:nvCxnSpPr>
        <p:spPr>
          <a:xfrm flipH="1" flipV="1">
            <a:off x="3592433" y="2562072"/>
            <a:ext cx="2217218" cy="498773"/>
          </a:xfrm>
          <a:prstGeom prst="straightConnector1">
            <a:avLst/>
          </a:prstGeom>
          <a:ln w="57150">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3E98B919-B566-4130-8817-BA89455E4F8F}"/>
              </a:ext>
            </a:extLst>
          </p:cNvPr>
          <p:cNvSpPr txBox="1"/>
          <p:nvPr/>
        </p:nvSpPr>
        <p:spPr>
          <a:xfrm>
            <a:off x="259995" y="4843570"/>
            <a:ext cx="4273071" cy="160043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400" dirty="0">
                <a:solidFill>
                  <a:schemeClr val="tx1"/>
                </a:solidFill>
              </a:rPr>
              <a:t>USA Swimming is the national governing body for competitive swimming in the United States. It is charged with selecting the United States Olympic Swimming team and any other teams that officially represent the United States, as well as the overall organization and operation of the sport within the country.</a:t>
            </a:r>
          </a:p>
        </p:txBody>
      </p:sp>
      <p:cxnSp>
        <p:nvCxnSpPr>
          <p:cNvPr id="20" name="Straight Arrow Connector 19">
            <a:extLst>
              <a:ext uri="{FF2B5EF4-FFF2-40B4-BE49-F238E27FC236}">
                <a16:creationId xmlns="" xmlns:a16="http://schemas.microsoft.com/office/drawing/2014/main" id="{76E659DA-614E-4A0D-9218-B349179607BD}"/>
              </a:ext>
            </a:extLst>
          </p:cNvPr>
          <p:cNvCxnSpPr>
            <a:cxnSpLocks/>
            <a:endCxn id="23" idx="0"/>
          </p:cNvCxnSpPr>
          <p:nvPr/>
        </p:nvCxnSpPr>
        <p:spPr>
          <a:xfrm flipH="1">
            <a:off x="2396531" y="4130073"/>
            <a:ext cx="3092570" cy="713497"/>
          </a:xfrm>
          <a:prstGeom prst="straightConnector1">
            <a:avLst/>
          </a:prstGeom>
          <a:ln w="38100">
            <a:solidFill>
              <a:schemeClr val="accent6">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 xmlns:a16="http://schemas.microsoft.com/office/drawing/2014/main" id="{31EBEA74-E51E-42EF-972C-C47BE28C2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440" y="3817481"/>
            <a:ext cx="1428750" cy="9525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64A04E9A-1A9A-4BCB-8781-0326FAAACD64}"/>
              </a:ext>
            </a:extLst>
          </p:cNvPr>
          <p:cNvSpPr txBox="1"/>
          <p:nvPr/>
        </p:nvSpPr>
        <p:spPr>
          <a:xfrm>
            <a:off x="9257186" y="3720185"/>
            <a:ext cx="2783048" cy="160043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400" b="0" i="0" dirty="0">
                <a:solidFill>
                  <a:schemeClr val="tx1"/>
                </a:solidFill>
                <a:effectLst/>
              </a:rPr>
              <a:t>Middle Atlantic Swimming (MASI) is one of 59 Local Swimming Committees (LSC's) of USA Swimming, the national governing body of competitive swimming in the United States. </a:t>
            </a:r>
            <a:endParaRPr lang="en-US" sz="1400" dirty="0">
              <a:solidFill>
                <a:schemeClr val="tx1"/>
              </a:solidFill>
            </a:endParaRPr>
          </a:p>
        </p:txBody>
      </p:sp>
      <p:cxnSp>
        <p:nvCxnSpPr>
          <p:cNvPr id="31" name="Straight Arrow Connector 30">
            <a:extLst>
              <a:ext uri="{FF2B5EF4-FFF2-40B4-BE49-F238E27FC236}">
                <a16:creationId xmlns="" xmlns:a16="http://schemas.microsoft.com/office/drawing/2014/main" id="{78E54AD3-DC26-48D4-BEB4-D3DF9292FEF6}"/>
              </a:ext>
            </a:extLst>
          </p:cNvPr>
          <p:cNvCxnSpPr>
            <a:cxnSpLocks/>
            <a:endCxn id="33" idx="1"/>
          </p:cNvCxnSpPr>
          <p:nvPr/>
        </p:nvCxnSpPr>
        <p:spPr>
          <a:xfrm>
            <a:off x="7474109" y="4274793"/>
            <a:ext cx="1783077" cy="245611"/>
          </a:xfrm>
          <a:prstGeom prst="straightConnector1">
            <a:avLst/>
          </a:prstGeom>
          <a:ln w="381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9DAD9D43-D36D-4D37-BEDE-4D12F8A67C32}"/>
              </a:ext>
            </a:extLst>
          </p:cNvPr>
          <p:cNvPicPr>
            <a:picLocks noChangeAspect="1"/>
          </p:cNvPicPr>
          <p:nvPr/>
        </p:nvPicPr>
        <p:blipFill>
          <a:blip r:embed="rId4"/>
          <a:stretch>
            <a:fillRect/>
          </a:stretch>
        </p:blipFill>
        <p:spPr>
          <a:xfrm>
            <a:off x="6435159" y="3720185"/>
            <a:ext cx="1123015" cy="1391312"/>
          </a:xfrm>
          <a:prstGeom prst="rect">
            <a:avLst/>
          </a:prstGeom>
        </p:spPr>
      </p:pic>
    </p:spTree>
    <p:extLst>
      <p:ext uri="{BB962C8B-B14F-4D97-AF65-F5344CB8AC3E}">
        <p14:creationId xmlns:p14="http://schemas.microsoft.com/office/powerpoint/2010/main" val="3736877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84212" y="685800"/>
            <a:ext cx="8534400" cy="1507067"/>
          </a:xfrm>
        </p:spPr>
        <p:txBody>
          <a:bodyPr/>
          <a:lstStyle/>
          <a:p>
            <a:r>
              <a:rPr lang="en-US" dirty="0"/>
              <a:t>Middle Atlantic Swimming Mission and Vision </a:t>
            </a:r>
          </a:p>
        </p:txBody>
      </p:sp>
      <p:sp>
        <p:nvSpPr>
          <p:cNvPr id="3" name="Content Placeholder 2">
            <a:extLst>
              <a:ext uri="{FF2B5EF4-FFF2-40B4-BE49-F238E27FC236}">
                <a16:creationId xmlns="" xmlns:a16="http://schemas.microsoft.com/office/drawing/2014/main" id="{9208B6E9-E79F-476F-8F48-5DA46D35FFEF}"/>
              </a:ext>
            </a:extLst>
          </p:cNvPr>
          <p:cNvSpPr>
            <a:spLocks noGrp="1"/>
          </p:cNvSpPr>
          <p:nvPr>
            <p:ph idx="1"/>
          </p:nvPr>
        </p:nvSpPr>
        <p:spPr>
          <a:xfrm>
            <a:off x="1337329" y="1695776"/>
            <a:ext cx="8534400" cy="2833891"/>
          </a:xfrm>
        </p:spPr>
        <p:txBody>
          <a:bodyPr/>
          <a:lstStyle/>
          <a:p>
            <a:r>
              <a:rPr lang="en-US" dirty="0"/>
              <a:t>Mission:  Middle Atlantic Swimming advocates the growth and development of a diverse swimming community through education, innovation, and a commitment to excellence</a:t>
            </a:r>
          </a:p>
          <a:p>
            <a:r>
              <a:rPr lang="en-US" dirty="0"/>
              <a:t>Vision:  Strong Leaders. Innovative Coaches.  Fast Swimming. </a:t>
            </a:r>
          </a:p>
          <a:p>
            <a:endParaRPr lang="en-US" dirty="0"/>
          </a:p>
        </p:txBody>
      </p:sp>
      <p:pic>
        <p:nvPicPr>
          <p:cNvPr id="22530" name="Picture 2" descr="The 5 Types of Leaders | ATD">
            <a:extLst>
              <a:ext uri="{FF2B5EF4-FFF2-40B4-BE49-F238E27FC236}">
                <a16:creationId xmlns="" xmlns:a16="http://schemas.microsoft.com/office/drawing/2014/main" id="{3692813C-7BB9-4238-823C-E45DC1ABC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29" y="4302857"/>
            <a:ext cx="2466975" cy="1847850"/>
          </a:xfrm>
          <a:prstGeom prst="rect">
            <a:avLst/>
          </a:prstGeom>
        </p:spPr>
        <p:style>
          <a:lnRef idx="2">
            <a:schemeClr val="dk1"/>
          </a:lnRef>
          <a:fillRef idx="1">
            <a:schemeClr val="lt1"/>
          </a:fillRef>
          <a:effectRef idx="0">
            <a:schemeClr val="dk1"/>
          </a:effectRef>
          <a:fontRef idx="minor">
            <a:schemeClr val="dk1"/>
          </a:fontRef>
        </p:style>
      </p:pic>
      <p:sp>
        <p:nvSpPr>
          <p:cNvPr id="4" name="TextBox 3">
            <a:extLst>
              <a:ext uri="{FF2B5EF4-FFF2-40B4-BE49-F238E27FC236}">
                <a16:creationId xmlns="" xmlns:a16="http://schemas.microsoft.com/office/drawing/2014/main" id="{E23D59C6-1B0F-4DA8-A459-8D872D97C31C}"/>
              </a:ext>
            </a:extLst>
          </p:cNvPr>
          <p:cNvSpPr txBox="1"/>
          <p:nvPr/>
        </p:nvSpPr>
        <p:spPr>
          <a:xfrm>
            <a:off x="1594261" y="6172200"/>
            <a:ext cx="2143760" cy="369332"/>
          </a:xfrm>
          <a:prstGeom prst="rect">
            <a:avLst/>
          </a:prstGeom>
          <a:noFill/>
        </p:spPr>
        <p:txBody>
          <a:bodyPr wrap="square" rtlCol="0">
            <a:spAutoFit/>
          </a:bodyPr>
          <a:lstStyle/>
          <a:p>
            <a:pPr algn="ctr"/>
            <a:r>
              <a:rPr lang="en-US" b="1" dirty="0">
                <a:solidFill>
                  <a:schemeClr val="bg1"/>
                </a:solidFill>
              </a:rPr>
              <a:t>Leaders</a:t>
            </a:r>
          </a:p>
        </p:txBody>
      </p:sp>
      <p:sp>
        <p:nvSpPr>
          <p:cNvPr id="7" name="TextBox 6">
            <a:extLst>
              <a:ext uri="{FF2B5EF4-FFF2-40B4-BE49-F238E27FC236}">
                <a16:creationId xmlns="" xmlns:a16="http://schemas.microsoft.com/office/drawing/2014/main" id="{4F58452A-FCE4-47F5-9695-6FF45FB989EC}"/>
              </a:ext>
            </a:extLst>
          </p:cNvPr>
          <p:cNvSpPr txBox="1"/>
          <p:nvPr/>
        </p:nvSpPr>
        <p:spPr>
          <a:xfrm>
            <a:off x="4688777" y="6173801"/>
            <a:ext cx="2143760" cy="369332"/>
          </a:xfrm>
          <a:prstGeom prst="rect">
            <a:avLst/>
          </a:prstGeom>
          <a:noFill/>
        </p:spPr>
        <p:txBody>
          <a:bodyPr wrap="square" rtlCol="0">
            <a:spAutoFit/>
          </a:bodyPr>
          <a:lstStyle/>
          <a:p>
            <a:pPr algn="ctr"/>
            <a:r>
              <a:rPr lang="en-US" b="1" dirty="0">
                <a:solidFill>
                  <a:schemeClr val="bg1"/>
                </a:solidFill>
              </a:rPr>
              <a:t>Coaches</a:t>
            </a:r>
          </a:p>
        </p:txBody>
      </p:sp>
      <p:sp>
        <p:nvSpPr>
          <p:cNvPr id="8" name="TextBox 7">
            <a:extLst>
              <a:ext uri="{FF2B5EF4-FFF2-40B4-BE49-F238E27FC236}">
                <a16:creationId xmlns="" xmlns:a16="http://schemas.microsoft.com/office/drawing/2014/main" id="{D21ACEAF-936B-4A43-BFB5-8966B4DEAA28}"/>
              </a:ext>
            </a:extLst>
          </p:cNvPr>
          <p:cNvSpPr txBox="1"/>
          <p:nvPr/>
        </p:nvSpPr>
        <p:spPr>
          <a:xfrm>
            <a:off x="7779461" y="6172200"/>
            <a:ext cx="2143760" cy="369332"/>
          </a:xfrm>
          <a:prstGeom prst="rect">
            <a:avLst/>
          </a:prstGeom>
          <a:noFill/>
        </p:spPr>
        <p:txBody>
          <a:bodyPr wrap="square" rtlCol="0">
            <a:spAutoFit/>
          </a:bodyPr>
          <a:lstStyle/>
          <a:p>
            <a:pPr algn="ctr"/>
            <a:r>
              <a:rPr lang="en-US" b="1" dirty="0">
                <a:solidFill>
                  <a:schemeClr val="bg1"/>
                </a:solidFill>
              </a:rPr>
              <a:t>Swimming</a:t>
            </a:r>
          </a:p>
        </p:txBody>
      </p:sp>
      <p:pic>
        <p:nvPicPr>
          <p:cNvPr id="22532" name="Picture 4">
            <a:extLst>
              <a:ext uri="{FF2B5EF4-FFF2-40B4-BE49-F238E27FC236}">
                <a16:creationId xmlns="" xmlns:a16="http://schemas.microsoft.com/office/drawing/2014/main" id="{92AD529B-594A-40DE-A50B-A478AEBD2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796" y="4338359"/>
            <a:ext cx="2721924" cy="1812348"/>
          </a:xfrm>
          <a:prstGeom prst="rect">
            <a:avLst/>
          </a:prstGeom>
          <a:ln/>
        </p:spPr>
        <p:style>
          <a:lnRef idx="2">
            <a:schemeClr val="dk1"/>
          </a:lnRef>
          <a:fillRef idx="1">
            <a:schemeClr val="lt1"/>
          </a:fillRef>
          <a:effectRef idx="0">
            <a:schemeClr val="dk1"/>
          </a:effectRef>
          <a:fontRef idx="minor">
            <a:schemeClr val="dk1"/>
          </a:fontRef>
        </p:style>
      </p:pic>
      <p:grpSp>
        <p:nvGrpSpPr>
          <p:cNvPr id="6" name="Group 5">
            <a:extLst>
              <a:ext uri="{FF2B5EF4-FFF2-40B4-BE49-F238E27FC236}">
                <a16:creationId xmlns="" xmlns:a16="http://schemas.microsoft.com/office/drawing/2014/main" id="{14C235DF-C6AF-4DF3-B8C0-61E2ADA6E525}"/>
              </a:ext>
            </a:extLst>
          </p:cNvPr>
          <p:cNvGrpSpPr/>
          <p:nvPr/>
        </p:nvGrpSpPr>
        <p:grpSpPr>
          <a:xfrm>
            <a:off x="4457421" y="4324024"/>
            <a:ext cx="2466975" cy="1848176"/>
            <a:chOff x="4457421" y="4324024"/>
            <a:chExt cx="2466975" cy="1848176"/>
          </a:xfrm>
        </p:grpSpPr>
        <p:pic>
          <p:nvPicPr>
            <p:cNvPr id="22531" name="Picture 3">
              <a:extLst>
                <a:ext uri="{FF2B5EF4-FFF2-40B4-BE49-F238E27FC236}">
                  <a16:creationId xmlns="" xmlns:a16="http://schemas.microsoft.com/office/drawing/2014/main" id="{7248E91A-30CD-42D0-BCA4-D21E64727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421" y="4324024"/>
              <a:ext cx="2466975" cy="1848176"/>
            </a:xfrm>
            <a:prstGeom prst="rect">
              <a:avLst/>
            </a:prstGeom>
            <a:ln/>
          </p:spPr>
          <p:style>
            <a:lnRef idx="2">
              <a:schemeClr val="dk1"/>
            </a:lnRef>
            <a:fillRef idx="1">
              <a:schemeClr val="lt1"/>
            </a:fillRef>
            <a:effectRef idx="0">
              <a:schemeClr val="dk1"/>
            </a:effectRef>
            <a:fontRef idx="minor">
              <a:schemeClr val="dk1"/>
            </a:fontRef>
          </p:style>
        </p:pic>
        <p:sp>
          <p:nvSpPr>
            <p:cNvPr id="5" name="Rectangle 4">
              <a:extLst>
                <a:ext uri="{FF2B5EF4-FFF2-40B4-BE49-F238E27FC236}">
                  <a16:creationId xmlns="" xmlns:a16="http://schemas.microsoft.com/office/drawing/2014/main" id="{A4BF9667-4269-42A9-A5FC-11AF913CD248}"/>
                </a:ext>
              </a:extLst>
            </p:cNvPr>
            <p:cNvSpPr/>
            <p:nvPr/>
          </p:nvSpPr>
          <p:spPr>
            <a:xfrm>
              <a:off x="4948136" y="4529667"/>
              <a:ext cx="1964987" cy="230401"/>
            </a:xfrm>
            <a:prstGeom prst="rect">
              <a:avLst/>
            </a:prstGeom>
            <a:solidFill>
              <a:schemeClr val="tx1">
                <a:lumMod val="8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lumMod val="85000"/>
                    </a:schemeClr>
                  </a:solidFill>
                </a:ln>
                <a:solidFill>
                  <a:schemeClr val="tx1">
                    <a:lumMod val="85000"/>
                  </a:schemeClr>
                </a:solidFill>
              </a:endParaRPr>
            </a:p>
          </p:txBody>
        </p:sp>
      </p:grpSp>
    </p:spTree>
    <p:extLst>
      <p:ext uri="{BB962C8B-B14F-4D97-AF65-F5344CB8AC3E}">
        <p14:creationId xmlns:p14="http://schemas.microsoft.com/office/powerpoint/2010/main" val="4115305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6143092" y="643467"/>
            <a:ext cx="4205003" cy="1507067"/>
          </a:xfrm>
        </p:spPr>
        <p:txBody>
          <a:bodyPr vert="horz" lIns="91440" tIns="45720" rIns="91440" bIns="45720" rtlCol="0" anchor="ctr">
            <a:normAutofit/>
          </a:bodyPr>
          <a:lstStyle/>
          <a:p>
            <a:pPr>
              <a:lnSpc>
                <a:spcPct val="90000"/>
              </a:lnSpc>
            </a:pPr>
            <a:r>
              <a:rPr lang="en-US" sz="3200" dirty="0">
                <a:solidFill>
                  <a:srgbClr val="FFFFFF"/>
                </a:solidFill>
              </a:rPr>
              <a:t>Understanding Middle Atlantic Swimming </a:t>
            </a:r>
          </a:p>
        </p:txBody>
      </p:sp>
      <p:pic>
        <p:nvPicPr>
          <p:cNvPr id="4098" name="Picture 2" descr="A person wearing a helmet&#10;&#10;Description automatically generated with low confidence">
            <a:extLst>
              <a:ext uri="{FF2B5EF4-FFF2-40B4-BE49-F238E27FC236}">
                <a16:creationId xmlns="" xmlns:a16="http://schemas.microsoft.com/office/drawing/2014/main" id="{8076499E-9884-4FCF-9F30-45BB0C6BF1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4685" y="643467"/>
            <a:ext cx="4013198" cy="5350931"/>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A63C5BC4-8CB0-45F1-AA82-3FCBF12E3CC0}"/>
              </a:ext>
            </a:extLst>
          </p:cNvPr>
          <p:cNvSpPr txBox="1"/>
          <p:nvPr/>
        </p:nvSpPr>
        <p:spPr>
          <a:xfrm>
            <a:off x="6143092" y="2081214"/>
            <a:ext cx="4819653" cy="36152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80000"/>
            </a:pPr>
            <a:r>
              <a:rPr lang="en-US" sz="1500" b="1" i="0" dirty="0">
                <a:solidFill>
                  <a:schemeClr val="accent1"/>
                </a:solidFill>
              </a:rPr>
              <a:t>Our Values</a:t>
            </a:r>
            <a:r>
              <a:rPr lang="en-US" sz="1500" dirty="0">
                <a:solidFill>
                  <a:schemeClr val="accent1"/>
                </a:solidFill>
              </a:rPr>
              <a:t/>
            </a:r>
            <a:br>
              <a:rPr lang="en-US" sz="1500" dirty="0">
                <a:solidFill>
                  <a:schemeClr val="accent1"/>
                </a:solidFill>
              </a:rPr>
            </a:br>
            <a:r>
              <a:rPr lang="en-US" sz="1500" b="0" i="0" dirty="0">
                <a:solidFill>
                  <a:schemeClr val="accent1"/>
                </a:solidFill>
              </a:rPr>
              <a:t>Middle Atlantic Swimming strives to promote a safe, positive environment while providing competitive opportunities for members of all ages and abilities. We value integrity, fairness, leadership, innovation, and creativity.</a:t>
            </a:r>
            <a:r>
              <a:rPr lang="en-US" sz="1500" dirty="0">
                <a:solidFill>
                  <a:schemeClr val="accent1"/>
                </a:solidFill>
              </a:rPr>
              <a:t/>
            </a:r>
            <a:br>
              <a:rPr lang="en-US" sz="1500" dirty="0">
                <a:solidFill>
                  <a:schemeClr val="accent1"/>
                </a:solidFill>
              </a:rPr>
            </a:br>
            <a:r>
              <a:rPr lang="en-US" sz="1500" dirty="0">
                <a:solidFill>
                  <a:schemeClr val="accent1"/>
                </a:solidFill>
              </a:rPr>
              <a:t/>
            </a:r>
            <a:br>
              <a:rPr lang="en-US" sz="1500" dirty="0">
                <a:solidFill>
                  <a:schemeClr val="accent1"/>
                </a:solidFill>
              </a:rPr>
            </a:br>
            <a:r>
              <a:rPr lang="en-US" sz="1500" b="1" i="0" dirty="0">
                <a:solidFill>
                  <a:schemeClr val="accent1"/>
                </a:solidFill>
              </a:rPr>
              <a:t>A Tradition of Excellence</a:t>
            </a:r>
            <a:r>
              <a:rPr lang="en-US" sz="1500" dirty="0">
                <a:solidFill>
                  <a:schemeClr val="accent1"/>
                </a:solidFill>
              </a:rPr>
              <a:t/>
            </a:r>
            <a:br>
              <a:rPr lang="en-US" sz="1500" dirty="0">
                <a:solidFill>
                  <a:schemeClr val="accent1"/>
                </a:solidFill>
              </a:rPr>
            </a:br>
            <a:r>
              <a:rPr lang="en-US" sz="1500" b="0" i="0" dirty="0">
                <a:solidFill>
                  <a:schemeClr val="accent1"/>
                </a:solidFill>
              </a:rPr>
              <a:t>Of the 200 clubs awarded by the USA Swimming Excellence Program in 2018, 12 were from MASI</a:t>
            </a:r>
            <a:r>
              <a:rPr lang="en-US" sz="1500" dirty="0">
                <a:solidFill>
                  <a:schemeClr val="accent1"/>
                </a:solidFill>
              </a:rPr>
              <a:t/>
            </a:r>
            <a:br>
              <a:rPr lang="en-US" sz="1500" dirty="0">
                <a:solidFill>
                  <a:schemeClr val="accent1"/>
                </a:solidFill>
              </a:rPr>
            </a:br>
            <a:r>
              <a:rPr lang="en-US" sz="1500" b="0" i="0" dirty="0">
                <a:solidFill>
                  <a:schemeClr val="accent1"/>
                </a:solidFill>
              </a:rPr>
              <a:t>Of over 3,000 USA Swimming clubs, 25 of the top 500 are part of Middle Atlantic Swimming. </a:t>
            </a:r>
            <a:r>
              <a:rPr lang="en-US" sz="1500" dirty="0">
                <a:solidFill>
                  <a:schemeClr val="accent1"/>
                </a:solidFill>
              </a:rPr>
              <a:t/>
            </a:r>
            <a:br>
              <a:rPr lang="en-US" sz="1500" dirty="0">
                <a:solidFill>
                  <a:schemeClr val="accent1"/>
                </a:solidFill>
              </a:rPr>
            </a:br>
            <a:r>
              <a:rPr lang="en-US" sz="1500" b="0" i="0" dirty="0">
                <a:solidFill>
                  <a:schemeClr val="accent1"/>
                </a:solidFill>
              </a:rPr>
              <a:t>Middle Atlantic Swimming has had at least one athlete on each Olympic team since 1952.</a:t>
            </a:r>
            <a:endParaRPr lang="en-US" sz="1500" dirty="0">
              <a:solidFill>
                <a:schemeClr val="accent1"/>
              </a:solidFill>
            </a:endParaRPr>
          </a:p>
        </p:txBody>
      </p:sp>
      <p:grpSp>
        <p:nvGrpSpPr>
          <p:cNvPr id="4105" name="Group 4104">
            <a:extLst>
              <a:ext uri="{FF2B5EF4-FFF2-40B4-BE49-F238E27FC236}">
                <a16:creationId xmlns="" xmlns:a16="http://schemas.microsoft.com/office/drawing/2014/main" id="{0180A64C-1862-4B1B-8953-FA96DEE4C44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4106" name="Straight Connector 4105">
              <a:extLst>
                <a:ext uri="{FF2B5EF4-FFF2-40B4-BE49-F238E27FC236}">
                  <a16:creationId xmlns="" xmlns:a16="http://schemas.microsoft.com/office/drawing/2014/main" id="{52859A51-B3CA-4126-956F-D0DCCBA2129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07" name="Straight Connector 4106">
              <a:extLst>
                <a:ext uri="{FF2B5EF4-FFF2-40B4-BE49-F238E27FC236}">
                  <a16:creationId xmlns="" xmlns:a16="http://schemas.microsoft.com/office/drawing/2014/main" id="{1ECA05ED-FBC3-48F4-8E6D-AB89EC6081C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08" name="Straight Connector 4107">
              <a:extLst>
                <a:ext uri="{FF2B5EF4-FFF2-40B4-BE49-F238E27FC236}">
                  <a16:creationId xmlns="" xmlns:a16="http://schemas.microsoft.com/office/drawing/2014/main" id="{5EE24CC5-F080-45A3-B2B4-59A7BCA5AB4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09" name="Straight Connector 4108">
              <a:extLst>
                <a:ext uri="{FF2B5EF4-FFF2-40B4-BE49-F238E27FC236}">
                  <a16:creationId xmlns="" xmlns:a16="http://schemas.microsoft.com/office/drawing/2014/main" id="{B3EC6EC2-2351-427C-90C2-F107915733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10" name="Straight Connector 4109">
              <a:extLst>
                <a:ext uri="{FF2B5EF4-FFF2-40B4-BE49-F238E27FC236}">
                  <a16:creationId xmlns="" xmlns:a16="http://schemas.microsoft.com/office/drawing/2014/main" id="{D524D87A-9540-4F77-B006-823176623BD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2376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464118" y="0"/>
            <a:ext cx="8534400" cy="1507067"/>
          </a:xfrm>
        </p:spPr>
        <p:txBody>
          <a:bodyPr/>
          <a:lstStyle/>
          <a:p>
            <a:r>
              <a:rPr lang="en-US" dirty="0"/>
              <a:t>Middle Atlantic Swimming DNA</a:t>
            </a:r>
          </a:p>
        </p:txBody>
      </p:sp>
      <p:pic>
        <p:nvPicPr>
          <p:cNvPr id="13314" name="Picture 2" descr="2022 Illinois YMCA State Swim Championship Reservation - Page 1 of 4">
            <a:extLst>
              <a:ext uri="{FF2B5EF4-FFF2-40B4-BE49-F238E27FC236}">
                <a16:creationId xmlns="" xmlns:a16="http://schemas.microsoft.com/office/drawing/2014/main" id="{7A228F35-30F9-41D9-B412-251399A68B51}"/>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31495" y="2096770"/>
            <a:ext cx="379095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 xmlns:a16="http://schemas.microsoft.com/office/drawing/2014/main" id="{FAE71B65-A994-4191-B9A1-0B911B68F8A5}"/>
              </a:ext>
            </a:extLst>
          </p:cNvPr>
          <p:cNvSpPr/>
          <p:nvPr/>
        </p:nvSpPr>
        <p:spPr>
          <a:xfrm>
            <a:off x="1438275" y="3952875"/>
            <a:ext cx="1914525" cy="16954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4CAE06B5-1293-4158-ADDA-A970D9DF4FD8}"/>
              </a:ext>
            </a:extLst>
          </p:cNvPr>
          <p:cNvSpPr txBox="1"/>
          <p:nvPr/>
        </p:nvSpPr>
        <p:spPr>
          <a:xfrm>
            <a:off x="5452210" y="1275219"/>
            <a:ext cx="6208295" cy="5078313"/>
          </a:xfrm>
          <a:prstGeom prst="rect">
            <a:avLst/>
          </a:prstGeom>
          <a:noFill/>
        </p:spPr>
        <p:txBody>
          <a:bodyPr wrap="square" rtlCol="0">
            <a:spAutoFit/>
          </a:bodyPr>
          <a:lstStyle/>
          <a:p>
            <a:pPr algn="ctr"/>
            <a:r>
              <a:rPr lang="en-US" dirty="0">
                <a:solidFill>
                  <a:schemeClr val="accent1"/>
                </a:solidFill>
              </a:rPr>
              <a:t>Middle Atlantic Swimming (MASI) is one of 59 Local Swimming Committees (LSC's) of USA Swimming, the national governing body of competitive swimming in the United States. </a:t>
            </a:r>
          </a:p>
          <a:p>
            <a:pPr algn="ctr"/>
            <a:endParaRPr lang="en-US" dirty="0">
              <a:solidFill>
                <a:schemeClr val="accent1"/>
              </a:solidFill>
            </a:endParaRPr>
          </a:p>
          <a:p>
            <a:r>
              <a:rPr lang="en-US" dirty="0">
                <a:solidFill>
                  <a:schemeClr val="accent1"/>
                </a:solidFill>
              </a:rPr>
              <a:t>By The Numbers:</a:t>
            </a:r>
          </a:p>
          <a:p>
            <a:pPr marL="285750" indent="-285750">
              <a:buFont typeface="Arial" panose="020B0604020202020204" pitchFamily="34" charset="0"/>
              <a:buChar char="•"/>
            </a:pPr>
            <a:r>
              <a:rPr lang="en-US" dirty="0" smtClean="0">
                <a:solidFill>
                  <a:schemeClr val="accent1"/>
                </a:solidFill>
              </a:rPr>
              <a:t>118 </a:t>
            </a:r>
            <a:r>
              <a:rPr lang="en-US" dirty="0">
                <a:solidFill>
                  <a:schemeClr val="accent1"/>
                </a:solidFill>
              </a:rPr>
              <a:t>member clubs</a:t>
            </a:r>
          </a:p>
          <a:p>
            <a:pPr marL="285750" indent="-285750">
              <a:buFont typeface="Arial" panose="020B0604020202020204" pitchFamily="34" charset="0"/>
              <a:buChar char="•"/>
            </a:pPr>
            <a:r>
              <a:rPr lang="en-US" dirty="0">
                <a:solidFill>
                  <a:schemeClr val="accent1"/>
                </a:solidFill>
              </a:rPr>
              <a:t>11,000+ athletes</a:t>
            </a:r>
          </a:p>
          <a:p>
            <a:pPr marL="285750" indent="-285750">
              <a:buFont typeface="Arial" panose="020B0604020202020204" pitchFamily="34" charset="0"/>
              <a:buChar char="•"/>
            </a:pPr>
            <a:r>
              <a:rPr lang="en-US" dirty="0">
                <a:solidFill>
                  <a:schemeClr val="accent1"/>
                </a:solidFill>
              </a:rPr>
              <a:t>1,200+ officials, coaches and non-athlete members</a:t>
            </a:r>
          </a:p>
          <a:p>
            <a:r>
              <a:rPr lang="en-US" dirty="0">
                <a:solidFill>
                  <a:schemeClr val="accent1"/>
                </a:solidFill>
              </a:rPr>
              <a:t>Volunteer Type:</a:t>
            </a:r>
          </a:p>
          <a:p>
            <a:pPr marL="742950" lvl="1" indent="-285750">
              <a:buFont typeface="Arial" panose="020B0604020202020204" pitchFamily="34" charset="0"/>
              <a:buChar char="•"/>
            </a:pPr>
            <a:r>
              <a:rPr lang="en-US" dirty="0">
                <a:solidFill>
                  <a:schemeClr val="accent1"/>
                </a:solidFill>
              </a:rPr>
              <a:t>Athlete </a:t>
            </a:r>
          </a:p>
          <a:p>
            <a:pPr marL="742950" lvl="1" indent="-285750">
              <a:buFont typeface="Arial" panose="020B0604020202020204" pitchFamily="34" charset="0"/>
              <a:buChar char="•"/>
            </a:pPr>
            <a:r>
              <a:rPr lang="en-US" dirty="0">
                <a:solidFill>
                  <a:schemeClr val="accent1"/>
                </a:solidFill>
              </a:rPr>
              <a:t>Parent </a:t>
            </a:r>
          </a:p>
          <a:p>
            <a:pPr marL="742950" lvl="1" indent="-285750">
              <a:buFont typeface="Arial" panose="020B0604020202020204" pitchFamily="34" charset="0"/>
              <a:buChar char="•"/>
            </a:pPr>
            <a:r>
              <a:rPr lang="en-US" dirty="0">
                <a:solidFill>
                  <a:schemeClr val="accent1"/>
                </a:solidFill>
              </a:rPr>
              <a:t>Official </a:t>
            </a:r>
          </a:p>
          <a:p>
            <a:pPr marL="742950" lvl="1" indent="-285750">
              <a:buFont typeface="Arial" panose="020B0604020202020204" pitchFamily="34" charset="0"/>
              <a:buChar char="•"/>
            </a:pPr>
            <a:r>
              <a:rPr lang="en-US" dirty="0">
                <a:solidFill>
                  <a:schemeClr val="accent1"/>
                </a:solidFill>
              </a:rPr>
              <a:t>Coach </a:t>
            </a:r>
          </a:p>
          <a:p>
            <a:r>
              <a:rPr lang="en-US" dirty="0">
                <a:solidFill>
                  <a:schemeClr val="accent1"/>
                </a:solidFill>
              </a:rPr>
              <a:t>Geographic Location:</a:t>
            </a:r>
          </a:p>
          <a:p>
            <a:pPr marL="742950" lvl="1" indent="-285750">
              <a:buFont typeface="Arial" panose="020B0604020202020204" pitchFamily="34" charset="0"/>
              <a:buChar char="•"/>
            </a:pPr>
            <a:r>
              <a:rPr lang="en-US" dirty="0">
                <a:solidFill>
                  <a:schemeClr val="accent1"/>
                </a:solidFill>
              </a:rPr>
              <a:t>Eastern Pennsylvania </a:t>
            </a:r>
          </a:p>
          <a:p>
            <a:pPr marL="742950" lvl="1" indent="-285750">
              <a:buFont typeface="Arial" panose="020B0604020202020204" pitchFamily="34" charset="0"/>
              <a:buChar char="•"/>
            </a:pPr>
            <a:r>
              <a:rPr lang="en-US" dirty="0">
                <a:solidFill>
                  <a:schemeClr val="accent1"/>
                </a:solidFill>
              </a:rPr>
              <a:t>Southern New Jersey</a:t>
            </a:r>
          </a:p>
          <a:p>
            <a:pPr marL="742950" lvl="1" indent="-285750">
              <a:buFont typeface="Arial" panose="020B0604020202020204" pitchFamily="34" charset="0"/>
              <a:buChar char="•"/>
            </a:pPr>
            <a:r>
              <a:rPr lang="en-US" dirty="0">
                <a:solidFill>
                  <a:schemeClr val="accent1"/>
                </a:solidFill>
              </a:rPr>
              <a:t>Delaware</a:t>
            </a:r>
          </a:p>
        </p:txBody>
      </p:sp>
    </p:spTree>
    <p:extLst>
      <p:ext uri="{BB962C8B-B14F-4D97-AF65-F5344CB8AC3E}">
        <p14:creationId xmlns:p14="http://schemas.microsoft.com/office/powerpoint/2010/main" val="1938458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127" name="Straight Connector 5126">
            <a:extLst>
              <a:ext uri="{FF2B5EF4-FFF2-40B4-BE49-F238E27FC236}">
                <a16:creationId xmlns="" xmlns:a16="http://schemas.microsoft.com/office/drawing/2014/main" id="{0512F9CB-A1A0-4043-A103-F6A4B94B695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29" name="Straight Connector 5128">
            <a:extLst>
              <a:ext uri="{FF2B5EF4-FFF2-40B4-BE49-F238E27FC236}">
                <a16:creationId xmlns="" xmlns:a16="http://schemas.microsoft.com/office/drawing/2014/main" id="{ADBE6588-EE16-4389-857C-86A156D49E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1" name="Straight Connector 5130">
            <a:extLst>
              <a:ext uri="{FF2B5EF4-FFF2-40B4-BE49-F238E27FC236}">
                <a16:creationId xmlns="" xmlns:a16="http://schemas.microsoft.com/office/drawing/2014/main" id="{17FD48D2-B0A7-413D-B947-AA55AC1296D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3" name="Straight Connector 5132">
            <a:extLst>
              <a:ext uri="{FF2B5EF4-FFF2-40B4-BE49-F238E27FC236}">
                <a16:creationId xmlns="" xmlns:a16="http://schemas.microsoft.com/office/drawing/2014/main" id="{2BE668D0-D906-4EEE-B32F-8C028624B8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5" name="Straight Connector 5134">
            <a:extLst>
              <a:ext uri="{FF2B5EF4-FFF2-40B4-BE49-F238E27FC236}">
                <a16:creationId xmlns="" xmlns:a16="http://schemas.microsoft.com/office/drawing/2014/main" id="{D1DE67A3-B8F6-4CFD-A8E0-D15200F231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137" name="Rectangle 5136">
            <a:extLst>
              <a:ext uri="{FF2B5EF4-FFF2-40B4-BE49-F238E27FC236}">
                <a16:creationId xmlns="" xmlns:a16="http://schemas.microsoft.com/office/drawing/2014/main" id="{762362DE-7747-4D8B-99FA-8E36F0B15F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dirty="0"/>
              <a:t>Middle Atlantic Swimming Website</a:t>
            </a:r>
          </a:p>
        </p:txBody>
      </p:sp>
      <p:pic>
        <p:nvPicPr>
          <p:cNvPr id="5122" name="Picture 2">
            <a:hlinkClick r:id="rId2"/>
            <a:extLst>
              <a:ext uri="{FF2B5EF4-FFF2-40B4-BE49-F238E27FC236}">
                <a16:creationId xmlns="" xmlns:a16="http://schemas.microsoft.com/office/drawing/2014/main" id="{96ECD070-4F7C-42A1-927F-1497946A5B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7369" y="628617"/>
            <a:ext cx="3033752" cy="527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5139" name="Group 5138">
            <a:extLst>
              <a:ext uri="{FF2B5EF4-FFF2-40B4-BE49-F238E27FC236}">
                <a16:creationId xmlns="" xmlns:a16="http://schemas.microsoft.com/office/drawing/2014/main" id="{25123E6E-F713-4254-A6BF-358CC8EC6C9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5140" name="Straight Connector 5139">
              <a:extLst>
                <a:ext uri="{FF2B5EF4-FFF2-40B4-BE49-F238E27FC236}">
                  <a16:creationId xmlns="" xmlns:a16="http://schemas.microsoft.com/office/drawing/2014/main" id="{2F690FE0-5412-4598-8AD6-769BB36E2C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1" name="Straight Connector 5140">
              <a:extLst>
                <a:ext uri="{FF2B5EF4-FFF2-40B4-BE49-F238E27FC236}">
                  <a16:creationId xmlns="" xmlns:a16="http://schemas.microsoft.com/office/drawing/2014/main" id="{B4850BB6-6709-408E-BEFD-24DC5E3C296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2" name="Straight Connector 5141">
              <a:extLst>
                <a:ext uri="{FF2B5EF4-FFF2-40B4-BE49-F238E27FC236}">
                  <a16:creationId xmlns="" xmlns:a16="http://schemas.microsoft.com/office/drawing/2014/main" id="{4A03B410-983E-40D8-A4EA-2BB747CB00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3" name="Straight Connector 5142">
              <a:extLst>
                <a:ext uri="{FF2B5EF4-FFF2-40B4-BE49-F238E27FC236}">
                  <a16:creationId xmlns="" xmlns:a16="http://schemas.microsoft.com/office/drawing/2014/main" id="{12B92421-6A58-4A51-AB7D-B97EA85E30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4" name="Straight Connector 5143">
              <a:extLst>
                <a:ext uri="{FF2B5EF4-FFF2-40B4-BE49-F238E27FC236}">
                  <a16:creationId xmlns="" xmlns:a16="http://schemas.microsoft.com/office/drawing/2014/main" id="{9D092B0B-C6FB-4CDC-ABE8-5C817CAC69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1701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27730-41DA-47AA-8B86-5244E19E1F9D}"/>
              </a:ext>
            </a:extLst>
          </p:cNvPr>
          <p:cNvSpPr>
            <a:spLocks noGrp="1"/>
          </p:cNvSpPr>
          <p:nvPr>
            <p:ph type="title"/>
          </p:nvPr>
        </p:nvSpPr>
        <p:spPr>
          <a:xfrm>
            <a:off x="464118" y="0"/>
            <a:ext cx="8534400" cy="1507067"/>
          </a:xfrm>
        </p:spPr>
        <p:txBody>
          <a:bodyPr/>
          <a:lstStyle/>
          <a:p>
            <a:r>
              <a:rPr lang="en-US" dirty="0"/>
              <a:t>Middle Atlantic Swimming</a:t>
            </a:r>
          </a:p>
        </p:txBody>
      </p:sp>
      <p:pic>
        <p:nvPicPr>
          <p:cNvPr id="6146" name="Picture 2">
            <a:extLst>
              <a:ext uri="{FF2B5EF4-FFF2-40B4-BE49-F238E27FC236}">
                <a16:creationId xmlns="" xmlns:a16="http://schemas.microsoft.com/office/drawing/2014/main" id="{A70AABEC-F2CB-435C-98D3-3C89AC862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40" b="15219"/>
          <a:stretch/>
        </p:blipFill>
        <p:spPr bwMode="auto">
          <a:xfrm>
            <a:off x="4435148" y="1659118"/>
            <a:ext cx="2128287" cy="3676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BB4CFFFD-5CD5-4E23-935F-24A4C1C26C3C}"/>
              </a:ext>
            </a:extLst>
          </p:cNvPr>
          <p:cNvSpPr txBox="1"/>
          <p:nvPr/>
        </p:nvSpPr>
        <p:spPr>
          <a:xfrm>
            <a:off x="4492898" y="5198882"/>
            <a:ext cx="201278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t>Sanction Meets</a:t>
            </a:r>
          </a:p>
        </p:txBody>
      </p:sp>
      <p:pic>
        <p:nvPicPr>
          <p:cNvPr id="6147" name="Picture 3">
            <a:extLst>
              <a:ext uri="{FF2B5EF4-FFF2-40B4-BE49-F238E27FC236}">
                <a16:creationId xmlns="" xmlns:a16="http://schemas.microsoft.com/office/drawing/2014/main" id="{05581896-0628-4106-A118-396E41D2D1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70" b="14801"/>
          <a:stretch/>
        </p:blipFill>
        <p:spPr bwMode="auto">
          <a:xfrm>
            <a:off x="1039409" y="1659119"/>
            <a:ext cx="2199745" cy="3775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3484E1A0-9E6E-412D-9EB1-1BBCCDF1E36F}"/>
              </a:ext>
            </a:extLst>
          </p:cNvPr>
          <p:cNvSpPr txBox="1"/>
          <p:nvPr/>
        </p:nvSpPr>
        <p:spPr>
          <a:xfrm>
            <a:off x="1132888" y="5198881"/>
            <a:ext cx="201278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t>Registration</a:t>
            </a:r>
          </a:p>
        </p:txBody>
      </p:sp>
      <p:pic>
        <p:nvPicPr>
          <p:cNvPr id="6148" name="Picture 4">
            <a:extLst>
              <a:ext uri="{FF2B5EF4-FFF2-40B4-BE49-F238E27FC236}">
                <a16:creationId xmlns="" xmlns:a16="http://schemas.microsoft.com/office/drawing/2014/main" id="{9E4159CF-928C-40E8-995D-CD63004714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31" b="30660"/>
          <a:stretch/>
        </p:blipFill>
        <p:spPr bwMode="auto">
          <a:xfrm>
            <a:off x="8163899" y="1632628"/>
            <a:ext cx="2895213" cy="37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43D070DC-5024-4F59-95FB-AB002210108A}"/>
              </a:ext>
            </a:extLst>
          </p:cNvPr>
          <p:cNvSpPr txBox="1"/>
          <p:nvPr/>
        </p:nvSpPr>
        <p:spPr>
          <a:xfrm>
            <a:off x="8705234" y="5191779"/>
            <a:ext cx="201278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t>Bylaws</a:t>
            </a:r>
          </a:p>
        </p:txBody>
      </p:sp>
    </p:spTree>
    <p:extLst>
      <p:ext uri="{BB962C8B-B14F-4D97-AF65-F5344CB8AC3E}">
        <p14:creationId xmlns:p14="http://schemas.microsoft.com/office/powerpoint/2010/main" val="189259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5B2CD2E7-FA40-4ED9-A13D-F76BA7500371}"/>
              </a:ext>
            </a:extLst>
          </p:cNvPr>
          <p:cNvSpPr txBox="1">
            <a:spLocks/>
          </p:cNvSpPr>
          <p:nvPr/>
        </p:nvSpPr>
        <p:spPr>
          <a:xfrm>
            <a:off x="1856232" y="168789"/>
            <a:ext cx="8229599" cy="131254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a:t>Governing Bodies</a:t>
            </a:r>
            <a:endParaRPr lang="en-US" dirty="0"/>
          </a:p>
        </p:txBody>
      </p:sp>
      <p:sp>
        <p:nvSpPr>
          <p:cNvPr id="6" name="TextBox 5">
            <a:extLst>
              <a:ext uri="{FF2B5EF4-FFF2-40B4-BE49-F238E27FC236}">
                <a16:creationId xmlns="" xmlns:a16="http://schemas.microsoft.com/office/drawing/2014/main" id="{DE32E123-9B51-4927-828F-EABD3D918FA5}"/>
              </a:ext>
            </a:extLst>
          </p:cNvPr>
          <p:cNvSpPr txBox="1"/>
          <p:nvPr/>
        </p:nvSpPr>
        <p:spPr>
          <a:xfrm>
            <a:off x="4388355" y="2890391"/>
            <a:ext cx="3415285" cy="14465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b="1" dirty="0">
                <a:solidFill>
                  <a:schemeClr val="tx1"/>
                </a:solidFill>
              </a:rPr>
              <a:t>House of Delegates</a:t>
            </a:r>
          </a:p>
        </p:txBody>
      </p:sp>
      <p:sp>
        <p:nvSpPr>
          <p:cNvPr id="7" name="TextBox 6">
            <a:extLst>
              <a:ext uri="{FF2B5EF4-FFF2-40B4-BE49-F238E27FC236}">
                <a16:creationId xmlns="" xmlns:a16="http://schemas.microsoft.com/office/drawing/2014/main" id="{2D507D25-4E85-485A-A07A-4E99E95CC9A5}"/>
              </a:ext>
            </a:extLst>
          </p:cNvPr>
          <p:cNvSpPr txBox="1"/>
          <p:nvPr/>
        </p:nvSpPr>
        <p:spPr>
          <a:xfrm>
            <a:off x="459486" y="3429000"/>
            <a:ext cx="2773680" cy="369332"/>
          </a:xfrm>
          <a:prstGeom prst="rect">
            <a:avLst/>
          </a:prstGeom>
          <a:noFill/>
        </p:spPr>
        <p:txBody>
          <a:bodyPr wrap="square" rtlCol="0">
            <a:spAutoFit/>
          </a:bodyPr>
          <a:lstStyle/>
          <a:p>
            <a:pPr algn="ctr"/>
            <a:r>
              <a:rPr lang="en-US" b="1" dirty="0">
                <a:solidFill>
                  <a:schemeClr val="bg1"/>
                </a:solidFill>
              </a:rPr>
              <a:t>Board of Directors</a:t>
            </a:r>
          </a:p>
        </p:txBody>
      </p:sp>
      <p:sp>
        <p:nvSpPr>
          <p:cNvPr id="8" name="TextBox 7">
            <a:extLst>
              <a:ext uri="{FF2B5EF4-FFF2-40B4-BE49-F238E27FC236}">
                <a16:creationId xmlns="" xmlns:a16="http://schemas.microsoft.com/office/drawing/2014/main" id="{59FC6460-C6EC-463B-BFB2-1B2C5D657552}"/>
              </a:ext>
            </a:extLst>
          </p:cNvPr>
          <p:cNvSpPr txBox="1"/>
          <p:nvPr/>
        </p:nvSpPr>
        <p:spPr>
          <a:xfrm>
            <a:off x="1846326" y="1710079"/>
            <a:ext cx="2773680" cy="369332"/>
          </a:xfrm>
          <a:prstGeom prst="rect">
            <a:avLst/>
          </a:prstGeom>
          <a:noFill/>
        </p:spPr>
        <p:txBody>
          <a:bodyPr wrap="square" rtlCol="0">
            <a:spAutoFit/>
          </a:bodyPr>
          <a:lstStyle/>
          <a:p>
            <a:pPr algn="ctr"/>
            <a:r>
              <a:rPr lang="en-US" b="1" dirty="0">
                <a:solidFill>
                  <a:schemeClr val="bg1"/>
                </a:solidFill>
              </a:rPr>
              <a:t>Committee Chairs</a:t>
            </a:r>
          </a:p>
        </p:txBody>
      </p:sp>
      <p:sp>
        <p:nvSpPr>
          <p:cNvPr id="9" name="TextBox 8">
            <a:extLst>
              <a:ext uri="{FF2B5EF4-FFF2-40B4-BE49-F238E27FC236}">
                <a16:creationId xmlns="" xmlns:a16="http://schemas.microsoft.com/office/drawing/2014/main" id="{A92B7512-2D29-4593-91BE-288900D4F919}"/>
              </a:ext>
            </a:extLst>
          </p:cNvPr>
          <p:cNvSpPr txBox="1"/>
          <p:nvPr/>
        </p:nvSpPr>
        <p:spPr>
          <a:xfrm>
            <a:off x="7022540" y="5332587"/>
            <a:ext cx="3063291" cy="369332"/>
          </a:xfrm>
          <a:prstGeom prst="rect">
            <a:avLst/>
          </a:prstGeom>
          <a:noFill/>
        </p:spPr>
        <p:txBody>
          <a:bodyPr wrap="square" rtlCol="0">
            <a:spAutoFit/>
          </a:bodyPr>
          <a:lstStyle/>
          <a:p>
            <a:pPr algn="ctr"/>
            <a:r>
              <a:rPr lang="en-US" b="1" dirty="0">
                <a:solidFill>
                  <a:schemeClr val="bg1"/>
                </a:solidFill>
              </a:rPr>
              <a:t>Governance Committee</a:t>
            </a:r>
          </a:p>
        </p:txBody>
      </p:sp>
      <p:sp>
        <p:nvSpPr>
          <p:cNvPr id="10" name="TextBox 9">
            <a:extLst>
              <a:ext uri="{FF2B5EF4-FFF2-40B4-BE49-F238E27FC236}">
                <a16:creationId xmlns="" xmlns:a16="http://schemas.microsoft.com/office/drawing/2014/main" id="{79A871FC-A983-4882-9FFB-997AF1A07CE8}"/>
              </a:ext>
            </a:extLst>
          </p:cNvPr>
          <p:cNvSpPr txBox="1"/>
          <p:nvPr/>
        </p:nvSpPr>
        <p:spPr>
          <a:xfrm>
            <a:off x="8958834" y="3429000"/>
            <a:ext cx="2773680" cy="369332"/>
          </a:xfrm>
          <a:prstGeom prst="rect">
            <a:avLst/>
          </a:prstGeom>
          <a:noFill/>
        </p:spPr>
        <p:txBody>
          <a:bodyPr wrap="square" rtlCol="0">
            <a:spAutoFit/>
          </a:bodyPr>
          <a:lstStyle/>
          <a:p>
            <a:pPr algn="ctr"/>
            <a:r>
              <a:rPr lang="en-US" b="1" dirty="0">
                <a:solidFill>
                  <a:schemeClr val="bg1"/>
                </a:solidFill>
              </a:rPr>
              <a:t>Club Representative</a:t>
            </a:r>
          </a:p>
        </p:txBody>
      </p:sp>
      <p:sp>
        <p:nvSpPr>
          <p:cNvPr id="11" name="TextBox 10">
            <a:extLst>
              <a:ext uri="{FF2B5EF4-FFF2-40B4-BE49-F238E27FC236}">
                <a16:creationId xmlns="" xmlns:a16="http://schemas.microsoft.com/office/drawing/2014/main" id="{4A10532A-AC96-4E54-AD79-770ABBF74FDE}"/>
              </a:ext>
            </a:extLst>
          </p:cNvPr>
          <p:cNvSpPr txBox="1"/>
          <p:nvPr/>
        </p:nvSpPr>
        <p:spPr>
          <a:xfrm>
            <a:off x="1705928" y="5331073"/>
            <a:ext cx="3239287" cy="369332"/>
          </a:xfrm>
          <a:prstGeom prst="rect">
            <a:avLst/>
          </a:prstGeom>
          <a:noFill/>
        </p:spPr>
        <p:txBody>
          <a:bodyPr wrap="square" rtlCol="0">
            <a:spAutoFit/>
          </a:bodyPr>
          <a:lstStyle/>
          <a:p>
            <a:pPr algn="ctr"/>
            <a:r>
              <a:rPr lang="en-US" b="1" dirty="0">
                <a:solidFill>
                  <a:schemeClr val="bg1"/>
                </a:solidFill>
              </a:rPr>
              <a:t>Non-Athlete Representative</a:t>
            </a:r>
          </a:p>
        </p:txBody>
      </p:sp>
      <p:sp>
        <p:nvSpPr>
          <p:cNvPr id="12" name="TextBox 11">
            <a:extLst>
              <a:ext uri="{FF2B5EF4-FFF2-40B4-BE49-F238E27FC236}">
                <a16:creationId xmlns="" xmlns:a16="http://schemas.microsoft.com/office/drawing/2014/main" id="{E27FC994-8108-4C17-A73B-2915AB42BA41}"/>
              </a:ext>
            </a:extLst>
          </p:cNvPr>
          <p:cNvSpPr txBox="1"/>
          <p:nvPr/>
        </p:nvSpPr>
        <p:spPr>
          <a:xfrm>
            <a:off x="7400543" y="1689037"/>
            <a:ext cx="2773680" cy="369332"/>
          </a:xfrm>
          <a:prstGeom prst="rect">
            <a:avLst/>
          </a:prstGeom>
          <a:noFill/>
        </p:spPr>
        <p:txBody>
          <a:bodyPr wrap="square" rtlCol="0">
            <a:spAutoFit/>
          </a:bodyPr>
          <a:lstStyle/>
          <a:p>
            <a:pPr algn="ctr"/>
            <a:r>
              <a:rPr lang="en-US" b="1" dirty="0">
                <a:solidFill>
                  <a:schemeClr val="bg1"/>
                </a:solidFill>
              </a:rPr>
              <a:t>Athlete </a:t>
            </a:r>
          </a:p>
        </p:txBody>
      </p:sp>
      <p:cxnSp>
        <p:nvCxnSpPr>
          <p:cNvPr id="14" name="Straight Arrow Connector 13">
            <a:extLst>
              <a:ext uri="{FF2B5EF4-FFF2-40B4-BE49-F238E27FC236}">
                <a16:creationId xmlns="" xmlns:a16="http://schemas.microsoft.com/office/drawing/2014/main" id="{328BCC37-F3E8-4494-90D7-047B07E45FE6}"/>
              </a:ext>
            </a:extLst>
          </p:cNvPr>
          <p:cNvCxnSpPr>
            <a:cxnSpLocks/>
            <a:stCxn id="12" idx="2"/>
          </p:cNvCxnSpPr>
          <p:nvPr/>
        </p:nvCxnSpPr>
        <p:spPr>
          <a:xfrm flipH="1">
            <a:off x="7803640" y="2058369"/>
            <a:ext cx="983743" cy="832022"/>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77807B09-55E4-40AB-94DB-CBE5977FA213}"/>
              </a:ext>
            </a:extLst>
          </p:cNvPr>
          <p:cNvCxnSpPr>
            <a:cxnSpLocks/>
            <a:endCxn id="6" idx="3"/>
          </p:cNvCxnSpPr>
          <p:nvPr/>
        </p:nvCxnSpPr>
        <p:spPr>
          <a:xfrm flipH="1">
            <a:off x="7803640" y="3613666"/>
            <a:ext cx="1349504" cy="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7814DC51-4F31-4BF5-8D1A-5BA452F9A2A2}"/>
              </a:ext>
            </a:extLst>
          </p:cNvPr>
          <p:cNvCxnSpPr>
            <a:cxnSpLocks/>
            <a:endCxn id="6" idx="1"/>
          </p:cNvCxnSpPr>
          <p:nvPr/>
        </p:nvCxnSpPr>
        <p:spPr>
          <a:xfrm>
            <a:off x="2898648" y="3613666"/>
            <a:ext cx="1489707" cy="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6EFA7BF6-6F8F-4024-9F86-B6FFA5C18452}"/>
              </a:ext>
            </a:extLst>
          </p:cNvPr>
          <p:cNvCxnSpPr>
            <a:cxnSpLocks/>
          </p:cNvCxnSpPr>
          <p:nvPr/>
        </p:nvCxnSpPr>
        <p:spPr>
          <a:xfrm>
            <a:off x="3233166" y="2079411"/>
            <a:ext cx="1155189" cy="81098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195581C-D63B-4E89-83C9-FF2F24D24003}"/>
              </a:ext>
            </a:extLst>
          </p:cNvPr>
          <p:cNvCxnSpPr>
            <a:cxnSpLocks/>
            <a:stCxn id="11" idx="0"/>
          </p:cNvCxnSpPr>
          <p:nvPr/>
        </p:nvCxnSpPr>
        <p:spPr>
          <a:xfrm flipV="1">
            <a:off x="3325572" y="4299453"/>
            <a:ext cx="1062783" cy="1031620"/>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0E52BEC9-3CBB-4AB4-96C6-1D47312C32EF}"/>
              </a:ext>
            </a:extLst>
          </p:cNvPr>
          <p:cNvCxnSpPr>
            <a:cxnSpLocks/>
            <a:stCxn id="9" idx="0"/>
          </p:cNvCxnSpPr>
          <p:nvPr/>
        </p:nvCxnSpPr>
        <p:spPr>
          <a:xfrm flipH="1" flipV="1">
            <a:off x="7803640" y="4299453"/>
            <a:ext cx="750546" cy="1033134"/>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6856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275</TotalTime>
  <Words>454</Words>
  <Application>Microsoft Office PowerPoint</Application>
  <PresentationFormat>Widescreen</PresentationFormat>
  <Paragraphs>91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Slice</vt:lpstr>
      <vt:lpstr>Middle Atlantic Swimming</vt:lpstr>
      <vt:lpstr>Overview</vt:lpstr>
      <vt:lpstr>Understanding Middle Atlantic Swimming </vt:lpstr>
      <vt:lpstr>Middle Atlantic Swimming Mission and Vision </vt:lpstr>
      <vt:lpstr>Understanding Middle Atlantic Swimming </vt:lpstr>
      <vt:lpstr>Middle Atlantic Swimming DNA</vt:lpstr>
      <vt:lpstr>Middle Atlantic Swimming Website</vt:lpstr>
      <vt:lpstr>Middle Atlantic Swimming</vt:lpstr>
      <vt:lpstr>PowerPoint Presentation</vt:lpstr>
      <vt:lpstr>Organization Structure </vt:lpstr>
      <vt:lpstr>Board of directors Objectives</vt:lpstr>
      <vt:lpstr>Board of directors Goals and Directives</vt:lpstr>
      <vt:lpstr>Components of an Effective Meeting </vt:lpstr>
      <vt:lpstr>Resources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Atlantic Swimming</dc:title>
  <dc:creator>Suchecki, Paul [CPCUS]</dc:creator>
  <cp:lastModifiedBy>Andrew Austria</cp:lastModifiedBy>
  <cp:revision>10</cp:revision>
  <dcterms:created xsi:type="dcterms:W3CDTF">2022-06-08T01:13:07Z</dcterms:created>
  <dcterms:modified xsi:type="dcterms:W3CDTF">2022-06-14T02:23:52Z</dcterms:modified>
</cp:coreProperties>
</file>