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media/image13.jpg" ContentType="image/jp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handoutMasterIdLst>
    <p:handoutMasterId r:id="rId32"/>
  </p:handoutMasterIdLst>
  <p:sldIdLst>
    <p:sldId id="256" r:id="rId2"/>
    <p:sldId id="261" r:id="rId3"/>
    <p:sldId id="310" r:id="rId4"/>
    <p:sldId id="257" r:id="rId5"/>
    <p:sldId id="260" r:id="rId6"/>
    <p:sldId id="292" r:id="rId7"/>
    <p:sldId id="281" r:id="rId8"/>
    <p:sldId id="283" r:id="rId9"/>
    <p:sldId id="284" r:id="rId10"/>
    <p:sldId id="262" r:id="rId11"/>
    <p:sldId id="263" r:id="rId12"/>
    <p:sldId id="264" r:id="rId13"/>
    <p:sldId id="265" r:id="rId14"/>
    <p:sldId id="268" r:id="rId15"/>
    <p:sldId id="266" r:id="rId16"/>
    <p:sldId id="269" r:id="rId17"/>
    <p:sldId id="296" r:id="rId18"/>
    <p:sldId id="309" r:id="rId19"/>
    <p:sldId id="308" r:id="rId20"/>
    <p:sldId id="267" r:id="rId21"/>
    <p:sldId id="285" r:id="rId22"/>
    <p:sldId id="288" r:id="rId23"/>
    <p:sldId id="286" r:id="rId24"/>
    <p:sldId id="306" r:id="rId25"/>
    <p:sldId id="301" r:id="rId26"/>
    <p:sldId id="311" r:id="rId27"/>
    <p:sldId id="312" r:id="rId28"/>
    <p:sldId id="313" r:id="rId29"/>
    <p:sldId id="314" r:id="rId3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anders" initials="A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497DBB"/>
    <a:srgbClr val="4A7EBB"/>
    <a:srgbClr val="4F81BD"/>
    <a:srgbClr val="66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3" d="100"/>
          <a:sy n="93" d="100"/>
        </p:scale>
        <p:origin x="696" y="4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162" cy="481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829" y="1"/>
            <a:ext cx="3170162" cy="481311"/>
          </a:xfrm>
          <a:prstGeom prst="rect">
            <a:avLst/>
          </a:prstGeom>
        </p:spPr>
        <p:txBody>
          <a:bodyPr vert="horz" lIns="91440" tIns="45720" rIns="91440" bIns="45720" rtlCol="0"/>
          <a:lstStyle>
            <a:lvl1pPr algn="r">
              <a:defRPr sz="1200"/>
            </a:lvl1pPr>
          </a:lstStyle>
          <a:p>
            <a:fld id="{25A709E6-8FD5-4650-990F-04C9F784416F}" type="datetimeFigureOut">
              <a:rPr lang="en-US" smtClean="0"/>
              <a:t>5/10/2019</a:t>
            </a:fld>
            <a:endParaRPr lang="en-US"/>
          </a:p>
        </p:txBody>
      </p:sp>
      <p:sp>
        <p:nvSpPr>
          <p:cNvPr id="4" name="Footer Placeholder 3"/>
          <p:cNvSpPr>
            <a:spLocks noGrp="1"/>
          </p:cNvSpPr>
          <p:nvPr>
            <p:ph type="ftr" sz="quarter" idx="2"/>
          </p:nvPr>
        </p:nvSpPr>
        <p:spPr>
          <a:xfrm>
            <a:off x="0" y="9119890"/>
            <a:ext cx="3170162" cy="4813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829" y="9119890"/>
            <a:ext cx="3170162" cy="481310"/>
          </a:xfrm>
          <a:prstGeom prst="rect">
            <a:avLst/>
          </a:prstGeom>
        </p:spPr>
        <p:txBody>
          <a:bodyPr vert="horz" lIns="91440" tIns="45720" rIns="91440" bIns="45720" rtlCol="0" anchor="b"/>
          <a:lstStyle>
            <a:lvl1pPr algn="r">
              <a:defRPr sz="1200"/>
            </a:lvl1pPr>
          </a:lstStyle>
          <a:p>
            <a:fld id="{370EF928-5E7D-42A2-A3E9-9151734BDDF9}" type="slidenum">
              <a:rPr lang="en-US" smtClean="0"/>
              <a:t>‹#›</a:t>
            </a:fld>
            <a:endParaRPr lang="en-US"/>
          </a:p>
        </p:txBody>
      </p:sp>
    </p:spTree>
    <p:extLst>
      <p:ext uri="{BB962C8B-B14F-4D97-AF65-F5344CB8AC3E}">
        <p14:creationId xmlns:p14="http://schemas.microsoft.com/office/powerpoint/2010/main" val="464014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162" cy="481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829" y="1"/>
            <a:ext cx="3170162" cy="481311"/>
          </a:xfrm>
          <a:prstGeom prst="rect">
            <a:avLst/>
          </a:prstGeom>
        </p:spPr>
        <p:txBody>
          <a:bodyPr vert="horz" lIns="91440" tIns="45720" rIns="91440" bIns="45720" rtlCol="0"/>
          <a:lstStyle>
            <a:lvl1pPr algn="r">
              <a:defRPr sz="1200"/>
            </a:lvl1pPr>
          </a:lstStyle>
          <a:p>
            <a:fld id="{E6C219BC-5281-4225-84A1-3681C02D201F}" type="datetimeFigureOut">
              <a:rPr lang="en-US" smtClean="0"/>
              <a:t>5/10/2019</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763" y="4621412"/>
            <a:ext cx="5851676" cy="37796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890"/>
            <a:ext cx="3170162" cy="481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829" y="9119890"/>
            <a:ext cx="3170162" cy="481310"/>
          </a:xfrm>
          <a:prstGeom prst="rect">
            <a:avLst/>
          </a:prstGeom>
        </p:spPr>
        <p:txBody>
          <a:bodyPr vert="horz" lIns="91440" tIns="45720" rIns="91440" bIns="45720" rtlCol="0" anchor="b"/>
          <a:lstStyle>
            <a:lvl1pPr algn="r">
              <a:defRPr sz="1200"/>
            </a:lvl1pPr>
          </a:lstStyle>
          <a:p>
            <a:fld id="{C8441825-51FE-45F1-A81D-C7ADE588EEEA}" type="slidenum">
              <a:rPr lang="en-US" smtClean="0"/>
              <a:t>‹#›</a:t>
            </a:fld>
            <a:endParaRPr lang="en-US"/>
          </a:p>
        </p:txBody>
      </p:sp>
    </p:spTree>
    <p:extLst>
      <p:ext uri="{BB962C8B-B14F-4D97-AF65-F5344CB8AC3E}">
        <p14:creationId xmlns:p14="http://schemas.microsoft.com/office/powerpoint/2010/main" val="1036959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1</a:t>
            </a:fld>
            <a:endParaRPr lang="en-US"/>
          </a:p>
        </p:txBody>
      </p:sp>
    </p:spTree>
    <p:extLst>
      <p:ext uri="{BB962C8B-B14F-4D97-AF65-F5344CB8AC3E}">
        <p14:creationId xmlns:p14="http://schemas.microsoft.com/office/powerpoint/2010/main" val="3247498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10</a:t>
            </a:fld>
            <a:endParaRPr lang="en-US"/>
          </a:p>
        </p:txBody>
      </p:sp>
    </p:spTree>
    <p:extLst>
      <p:ext uri="{BB962C8B-B14F-4D97-AF65-F5344CB8AC3E}">
        <p14:creationId xmlns:p14="http://schemas.microsoft.com/office/powerpoint/2010/main" val="2171343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11</a:t>
            </a:fld>
            <a:endParaRPr lang="en-US"/>
          </a:p>
        </p:txBody>
      </p:sp>
    </p:spTree>
    <p:extLst>
      <p:ext uri="{BB962C8B-B14F-4D97-AF65-F5344CB8AC3E}">
        <p14:creationId xmlns:p14="http://schemas.microsoft.com/office/powerpoint/2010/main" val="2752978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12</a:t>
            </a:fld>
            <a:endParaRPr lang="en-US"/>
          </a:p>
        </p:txBody>
      </p:sp>
    </p:spTree>
    <p:extLst>
      <p:ext uri="{BB962C8B-B14F-4D97-AF65-F5344CB8AC3E}">
        <p14:creationId xmlns:p14="http://schemas.microsoft.com/office/powerpoint/2010/main" val="2143722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13</a:t>
            </a:fld>
            <a:endParaRPr lang="en-US"/>
          </a:p>
        </p:txBody>
      </p:sp>
    </p:spTree>
    <p:extLst>
      <p:ext uri="{BB962C8B-B14F-4D97-AF65-F5344CB8AC3E}">
        <p14:creationId xmlns:p14="http://schemas.microsoft.com/office/powerpoint/2010/main" val="221724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14</a:t>
            </a:fld>
            <a:endParaRPr lang="en-US"/>
          </a:p>
        </p:txBody>
      </p:sp>
    </p:spTree>
    <p:extLst>
      <p:ext uri="{BB962C8B-B14F-4D97-AF65-F5344CB8AC3E}">
        <p14:creationId xmlns:p14="http://schemas.microsoft.com/office/powerpoint/2010/main" val="4096734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15</a:t>
            </a:fld>
            <a:endParaRPr lang="en-US"/>
          </a:p>
        </p:txBody>
      </p:sp>
    </p:spTree>
    <p:extLst>
      <p:ext uri="{BB962C8B-B14F-4D97-AF65-F5344CB8AC3E}">
        <p14:creationId xmlns:p14="http://schemas.microsoft.com/office/powerpoint/2010/main" val="1082701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16</a:t>
            </a:fld>
            <a:endParaRPr lang="en-US"/>
          </a:p>
        </p:txBody>
      </p:sp>
    </p:spTree>
    <p:extLst>
      <p:ext uri="{BB962C8B-B14F-4D97-AF65-F5344CB8AC3E}">
        <p14:creationId xmlns:p14="http://schemas.microsoft.com/office/powerpoint/2010/main" val="65843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17</a:t>
            </a:fld>
            <a:endParaRPr lang="en-US"/>
          </a:p>
        </p:txBody>
      </p:sp>
    </p:spTree>
    <p:extLst>
      <p:ext uri="{BB962C8B-B14F-4D97-AF65-F5344CB8AC3E}">
        <p14:creationId xmlns:p14="http://schemas.microsoft.com/office/powerpoint/2010/main" val="4063321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18</a:t>
            </a:fld>
            <a:endParaRPr lang="en-US"/>
          </a:p>
        </p:txBody>
      </p:sp>
    </p:spTree>
    <p:extLst>
      <p:ext uri="{BB962C8B-B14F-4D97-AF65-F5344CB8AC3E}">
        <p14:creationId xmlns:p14="http://schemas.microsoft.com/office/powerpoint/2010/main" val="332983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19</a:t>
            </a:fld>
            <a:endParaRPr lang="en-US"/>
          </a:p>
        </p:txBody>
      </p:sp>
    </p:spTree>
    <p:extLst>
      <p:ext uri="{BB962C8B-B14F-4D97-AF65-F5344CB8AC3E}">
        <p14:creationId xmlns:p14="http://schemas.microsoft.com/office/powerpoint/2010/main" val="3512378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2</a:t>
            </a:fld>
            <a:endParaRPr lang="en-US"/>
          </a:p>
        </p:txBody>
      </p:sp>
    </p:spTree>
    <p:extLst>
      <p:ext uri="{BB962C8B-B14F-4D97-AF65-F5344CB8AC3E}">
        <p14:creationId xmlns:p14="http://schemas.microsoft.com/office/powerpoint/2010/main" val="1997625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20</a:t>
            </a:fld>
            <a:endParaRPr lang="en-US"/>
          </a:p>
        </p:txBody>
      </p:sp>
    </p:spTree>
    <p:extLst>
      <p:ext uri="{BB962C8B-B14F-4D97-AF65-F5344CB8AC3E}">
        <p14:creationId xmlns:p14="http://schemas.microsoft.com/office/powerpoint/2010/main" val="2670264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21</a:t>
            </a:fld>
            <a:endParaRPr lang="en-US"/>
          </a:p>
        </p:txBody>
      </p:sp>
    </p:spTree>
    <p:extLst>
      <p:ext uri="{BB962C8B-B14F-4D97-AF65-F5344CB8AC3E}">
        <p14:creationId xmlns:p14="http://schemas.microsoft.com/office/powerpoint/2010/main" val="41583101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22</a:t>
            </a:fld>
            <a:endParaRPr lang="en-US"/>
          </a:p>
        </p:txBody>
      </p:sp>
    </p:spTree>
    <p:extLst>
      <p:ext uri="{BB962C8B-B14F-4D97-AF65-F5344CB8AC3E}">
        <p14:creationId xmlns:p14="http://schemas.microsoft.com/office/powerpoint/2010/main" val="18959474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23</a:t>
            </a:fld>
            <a:endParaRPr lang="en-US"/>
          </a:p>
        </p:txBody>
      </p:sp>
    </p:spTree>
    <p:extLst>
      <p:ext uri="{BB962C8B-B14F-4D97-AF65-F5344CB8AC3E}">
        <p14:creationId xmlns:p14="http://schemas.microsoft.com/office/powerpoint/2010/main" val="1867988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24</a:t>
            </a:fld>
            <a:endParaRPr lang="en-US"/>
          </a:p>
        </p:txBody>
      </p:sp>
    </p:spTree>
    <p:extLst>
      <p:ext uri="{BB962C8B-B14F-4D97-AF65-F5344CB8AC3E}">
        <p14:creationId xmlns:p14="http://schemas.microsoft.com/office/powerpoint/2010/main" val="11690490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25</a:t>
            </a:fld>
            <a:endParaRPr lang="en-US"/>
          </a:p>
        </p:txBody>
      </p:sp>
    </p:spTree>
    <p:extLst>
      <p:ext uri="{BB962C8B-B14F-4D97-AF65-F5344CB8AC3E}">
        <p14:creationId xmlns:p14="http://schemas.microsoft.com/office/powerpoint/2010/main" val="42400694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26</a:t>
            </a:fld>
            <a:endParaRPr lang="en-US"/>
          </a:p>
        </p:txBody>
      </p:sp>
    </p:spTree>
    <p:extLst>
      <p:ext uri="{BB962C8B-B14F-4D97-AF65-F5344CB8AC3E}">
        <p14:creationId xmlns:p14="http://schemas.microsoft.com/office/powerpoint/2010/main" val="40022344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27</a:t>
            </a:fld>
            <a:endParaRPr lang="en-US"/>
          </a:p>
        </p:txBody>
      </p:sp>
    </p:spTree>
    <p:extLst>
      <p:ext uri="{BB962C8B-B14F-4D97-AF65-F5344CB8AC3E}">
        <p14:creationId xmlns:p14="http://schemas.microsoft.com/office/powerpoint/2010/main" val="2483491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28</a:t>
            </a:fld>
            <a:endParaRPr lang="en-US"/>
          </a:p>
        </p:txBody>
      </p:sp>
    </p:spTree>
    <p:extLst>
      <p:ext uri="{BB962C8B-B14F-4D97-AF65-F5344CB8AC3E}">
        <p14:creationId xmlns:p14="http://schemas.microsoft.com/office/powerpoint/2010/main" val="34453580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29</a:t>
            </a:fld>
            <a:endParaRPr lang="en-US"/>
          </a:p>
        </p:txBody>
      </p:sp>
    </p:spTree>
    <p:extLst>
      <p:ext uri="{BB962C8B-B14F-4D97-AF65-F5344CB8AC3E}">
        <p14:creationId xmlns:p14="http://schemas.microsoft.com/office/powerpoint/2010/main" val="3348422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3</a:t>
            </a:fld>
            <a:endParaRPr lang="en-US"/>
          </a:p>
        </p:txBody>
      </p:sp>
    </p:spTree>
    <p:extLst>
      <p:ext uri="{BB962C8B-B14F-4D97-AF65-F5344CB8AC3E}">
        <p14:creationId xmlns:p14="http://schemas.microsoft.com/office/powerpoint/2010/main" val="4252714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4</a:t>
            </a:fld>
            <a:endParaRPr lang="en-US"/>
          </a:p>
        </p:txBody>
      </p:sp>
    </p:spTree>
    <p:extLst>
      <p:ext uri="{BB962C8B-B14F-4D97-AF65-F5344CB8AC3E}">
        <p14:creationId xmlns:p14="http://schemas.microsoft.com/office/powerpoint/2010/main" val="818853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5</a:t>
            </a:fld>
            <a:endParaRPr lang="en-US"/>
          </a:p>
        </p:txBody>
      </p:sp>
    </p:spTree>
    <p:extLst>
      <p:ext uri="{BB962C8B-B14F-4D97-AF65-F5344CB8AC3E}">
        <p14:creationId xmlns:p14="http://schemas.microsoft.com/office/powerpoint/2010/main" val="4253012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6</a:t>
            </a:fld>
            <a:endParaRPr lang="en-US"/>
          </a:p>
        </p:txBody>
      </p:sp>
    </p:spTree>
    <p:extLst>
      <p:ext uri="{BB962C8B-B14F-4D97-AF65-F5344CB8AC3E}">
        <p14:creationId xmlns:p14="http://schemas.microsoft.com/office/powerpoint/2010/main" val="3262353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7</a:t>
            </a:fld>
            <a:endParaRPr lang="en-US"/>
          </a:p>
        </p:txBody>
      </p:sp>
    </p:spTree>
    <p:extLst>
      <p:ext uri="{BB962C8B-B14F-4D97-AF65-F5344CB8AC3E}">
        <p14:creationId xmlns:p14="http://schemas.microsoft.com/office/powerpoint/2010/main" val="1519472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8</a:t>
            </a:fld>
            <a:endParaRPr lang="en-US"/>
          </a:p>
        </p:txBody>
      </p:sp>
    </p:spTree>
    <p:extLst>
      <p:ext uri="{BB962C8B-B14F-4D97-AF65-F5344CB8AC3E}">
        <p14:creationId xmlns:p14="http://schemas.microsoft.com/office/powerpoint/2010/main" val="2236741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41825-51FE-45F1-A81D-C7ADE588EEEA}" type="slidenum">
              <a:rPr lang="en-US" smtClean="0"/>
              <a:t>9</a:t>
            </a:fld>
            <a:endParaRPr lang="en-US"/>
          </a:p>
        </p:txBody>
      </p:sp>
    </p:spTree>
    <p:extLst>
      <p:ext uri="{BB962C8B-B14F-4D97-AF65-F5344CB8AC3E}">
        <p14:creationId xmlns:p14="http://schemas.microsoft.com/office/powerpoint/2010/main" val="845537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401DD5-62B4-410C-85E6-2676E3E8AE5B}"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0107-D2F1-4099-B48F-ACDBA4E625B5}" type="slidenum">
              <a:rPr lang="en-US" smtClean="0"/>
              <a:t>‹#›</a:t>
            </a:fld>
            <a:endParaRPr lang="en-US"/>
          </a:p>
        </p:txBody>
      </p:sp>
    </p:spTree>
    <p:extLst>
      <p:ext uri="{BB962C8B-B14F-4D97-AF65-F5344CB8AC3E}">
        <p14:creationId xmlns:p14="http://schemas.microsoft.com/office/powerpoint/2010/main" val="3702237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401DD5-62B4-410C-85E6-2676E3E8AE5B}"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0107-D2F1-4099-B48F-ACDBA4E625B5}" type="slidenum">
              <a:rPr lang="en-US" smtClean="0"/>
              <a:t>‹#›</a:t>
            </a:fld>
            <a:endParaRPr lang="en-US"/>
          </a:p>
        </p:txBody>
      </p:sp>
    </p:spTree>
    <p:extLst>
      <p:ext uri="{BB962C8B-B14F-4D97-AF65-F5344CB8AC3E}">
        <p14:creationId xmlns:p14="http://schemas.microsoft.com/office/powerpoint/2010/main" val="45226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401DD5-62B4-410C-85E6-2676E3E8AE5B}"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0107-D2F1-4099-B48F-ACDBA4E625B5}" type="slidenum">
              <a:rPr lang="en-US" smtClean="0"/>
              <a:t>‹#›</a:t>
            </a:fld>
            <a:endParaRPr lang="en-US"/>
          </a:p>
        </p:txBody>
      </p:sp>
    </p:spTree>
    <p:extLst>
      <p:ext uri="{BB962C8B-B14F-4D97-AF65-F5344CB8AC3E}">
        <p14:creationId xmlns:p14="http://schemas.microsoft.com/office/powerpoint/2010/main" val="1248860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401DD5-62B4-410C-85E6-2676E3E8AE5B}"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0107-D2F1-4099-B48F-ACDBA4E625B5}" type="slidenum">
              <a:rPr lang="en-US" smtClean="0"/>
              <a:t>‹#›</a:t>
            </a:fld>
            <a:endParaRPr lang="en-US"/>
          </a:p>
        </p:txBody>
      </p:sp>
    </p:spTree>
    <p:extLst>
      <p:ext uri="{BB962C8B-B14F-4D97-AF65-F5344CB8AC3E}">
        <p14:creationId xmlns:p14="http://schemas.microsoft.com/office/powerpoint/2010/main" val="401587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401DD5-62B4-410C-85E6-2676E3E8AE5B}"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0107-D2F1-4099-B48F-ACDBA4E625B5}" type="slidenum">
              <a:rPr lang="en-US" smtClean="0"/>
              <a:t>‹#›</a:t>
            </a:fld>
            <a:endParaRPr lang="en-US"/>
          </a:p>
        </p:txBody>
      </p:sp>
    </p:spTree>
    <p:extLst>
      <p:ext uri="{BB962C8B-B14F-4D97-AF65-F5344CB8AC3E}">
        <p14:creationId xmlns:p14="http://schemas.microsoft.com/office/powerpoint/2010/main" val="278327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401DD5-62B4-410C-85E6-2676E3E8AE5B}"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0107-D2F1-4099-B48F-ACDBA4E625B5}" type="slidenum">
              <a:rPr lang="en-US" smtClean="0"/>
              <a:t>‹#›</a:t>
            </a:fld>
            <a:endParaRPr lang="en-US"/>
          </a:p>
        </p:txBody>
      </p:sp>
    </p:spTree>
    <p:extLst>
      <p:ext uri="{BB962C8B-B14F-4D97-AF65-F5344CB8AC3E}">
        <p14:creationId xmlns:p14="http://schemas.microsoft.com/office/powerpoint/2010/main" val="383866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401DD5-62B4-410C-85E6-2676E3E8AE5B}" type="datetimeFigureOut">
              <a:rPr lang="en-US" smtClean="0"/>
              <a:t>5/10/2019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C0107-D2F1-4099-B48F-ACDBA4E625B5}" type="slidenum">
              <a:rPr lang="en-US" smtClean="0"/>
              <a:t>‹#›</a:t>
            </a:fld>
            <a:endParaRPr lang="en-US"/>
          </a:p>
        </p:txBody>
      </p:sp>
    </p:spTree>
    <p:extLst>
      <p:ext uri="{BB962C8B-B14F-4D97-AF65-F5344CB8AC3E}">
        <p14:creationId xmlns:p14="http://schemas.microsoft.com/office/powerpoint/2010/main" val="3688363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401DD5-62B4-410C-85E6-2676E3E8AE5B}" type="datetimeFigureOut">
              <a:rPr lang="en-US" smtClean="0"/>
              <a:t>5/10/2019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C0107-D2F1-4099-B48F-ACDBA4E625B5}" type="slidenum">
              <a:rPr lang="en-US" smtClean="0"/>
              <a:t>‹#›</a:t>
            </a:fld>
            <a:endParaRPr lang="en-US"/>
          </a:p>
        </p:txBody>
      </p:sp>
    </p:spTree>
    <p:extLst>
      <p:ext uri="{BB962C8B-B14F-4D97-AF65-F5344CB8AC3E}">
        <p14:creationId xmlns:p14="http://schemas.microsoft.com/office/powerpoint/2010/main" val="75128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01DD5-62B4-410C-85E6-2676E3E8AE5B}" type="datetimeFigureOut">
              <a:rPr lang="en-US" smtClean="0"/>
              <a:t>5/10/2019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C0107-D2F1-4099-B48F-ACDBA4E625B5}" type="slidenum">
              <a:rPr lang="en-US" smtClean="0"/>
              <a:t>‹#›</a:t>
            </a:fld>
            <a:endParaRPr lang="en-US"/>
          </a:p>
        </p:txBody>
      </p:sp>
    </p:spTree>
    <p:extLst>
      <p:ext uri="{BB962C8B-B14F-4D97-AF65-F5344CB8AC3E}">
        <p14:creationId xmlns:p14="http://schemas.microsoft.com/office/powerpoint/2010/main" val="783477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401DD5-62B4-410C-85E6-2676E3E8AE5B}"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0107-D2F1-4099-B48F-ACDBA4E625B5}" type="slidenum">
              <a:rPr lang="en-US" smtClean="0"/>
              <a:t>‹#›</a:t>
            </a:fld>
            <a:endParaRPr lang="en-US"/>
          </a:p>
        </p:txBody>
      </p:sp>
    </p:spTree>
    <p:extLst>
      <p:ext uri="{BB962C8B-B14F-4D97-AF65-F5344CB8AC3E}">
        <p14:creationId xmlns:p14="http://schemas.microsoft.com/office/powerpoint/2010/main" val="19543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401DD5-62B4-410C-85E6-2676E3E8AE5B}"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0107-D2F1-4099-B48F-ACDBA4E625B5}" type="slidenum">
              <a:rPr lang="en-US" smtClean="0"/>
              <a:t>‹#›</a:t>
            </a:fld>
            <a:endParaRPr lang="en-US"/>
          </a:p>
        </p:txBody>
      </p:sp>
    </p:spTree>
    <p:extLst>
      <p:ext uri="{BB962C8B-B14F-4D97-AF65-F5344CB8AC3E}">
        <p14:creationId xmlns:p14="http://schemas.microsoft.com/office/powerpoint/2010/main" val="1636507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01DD5-62B4-410C-85E6-2676E3E8AE5B}" type="datetimeFigureOut">
              <a:rPr lang="en-US" smtClean="0"/>
              <a:t>5/10/2019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C0107-D2F1-4099-B48F-ACDBA4E625B5}" type="slidenum">
              <a:rPr lang="en-US" smtClean="0"/>
              <a:t>‹#›</a:t>
            </a:fld>
            <a:endParaRPr lang="en-US"/>
          </a:p>
        </p:txBody>
      </p:sp>
    </p:spTree>
    <p:extLst>
      <p:ext uri="{BB962C8B-B14F-4D97-AF65-F5344CB8AC3E}">
        <p14:creationId xmlns:p14="http://schemas.microsoft.com/office/powerpoint/2010/main" val="18564108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7.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3" Type="http://schemas.openxmlformats.org/officeDocument/2006/relationships/hyperlink" Target="mailto:officials@niagaraswim.org"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13.jpg"/><Relationship Id="rId4" Type="http://schemas.openxmlformats.org/officeDocument/2006/relationships/hyperlink" Target="mailto:webmaster@niagaraswim.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MEET DIRECTOR WORKSHOP</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6625" y="3969040"/>
            <a:ext cx="2190750" cy="1933575"/>
          </a:xfrm>
          <a:prstGeom prst="rect">
            <a:avLst/>
          </a:prstGeom>
        </p:spPr>
      </p:pic>
    </p:spTree>
    <p:extLst>
      <p:ext uri="{BB962C8B-B14F-4D97-AF65-F5344CB8AC3E}">
        <p14:creationId xmlns:p14="http://schemas.microsoft.com/office/powerpoint/2010/main" val="1248893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Facts</a:t>
            </a:r>
          </a:p>
        </p:txBody>
      </p:sp>
      <p:sp>
        <p:nvSpPr>
          <p:cNvPr id="3" name="Content Placeholder 2"/>
          <p:cNvSpPr>
            <a:spLocks noGrp="1"/>
          </p:cNvSpPr>
          <p:nvPr>
            <p:ph idx="1"/>
          </p:nvPr>
        </p:nvSpPr>
        <p:spPr/>
        <p:txBody>
          <a:bodyPr>
            <a:normAutofit fontScale="92500" lnSpcReduction="20000"/>
          </a:bodyPr>
          <a:lstStyle/>
          <a:p>
            <a:r>
              <a:rPr lang="en-US" dirty="0"/>
              <a:t>As Meet Director YOU CAN’T LEAVE</a:t>
            </a:r>
          </a:p>
          <a:p>
            <a:r>
              <a:rPr lang="en-US" dirty="0"/>
              <a:t>Know what jobs you must assign to parent volunteers. This lets you know how many parents needed to run meets</a:t>
            </a:r>
          </a:p>
          <a:p>
            <a:r>
              <a:rPr lang="en-US" dirty="0"/>
              <a:t>Food: Coaches are there for </a:t>
            </a:r>
            <a:r>
              <a:rPr lang="en-US" dirty="0" smtClean="0"/>
              <a:t>up to 13 </a:t>
            </a:r>
            <a:r>
              <a:rPr lang="en-US" dirty="0"/>
              <a:t>hours – that’s 3 meals </a:t>
            </a:r>
          </a:p>
          <a:p>
            <a:r>
              <a:rPr lang="en-US" dirty="0"/>
              <a:t>Do you need 2 computers for the admin official – that’s the network option in </a:t>
            </a:r>
            <a:r>
              <a:rPr lang="en-US" dirty="0" err="1"/>
              <a:t>Hy-tek</a:t>
            </a:r>
            <a:r>
              <a:rPr lang="en-US" dirty="0"/>
              <a:t>. You’ll need to purchase/add thru them</a:t>
            </a:r>
          </a:p>
          <a:p>
            <a:r>
              <a:rPr lang="en-US" dirty="0"/>
              <a:t>Know that 4 hour rule, what it means, how to work with it. It’s the planned </a:t>
            </a:r>
            <a:r>
              <a:rPr lang="en-US" dirty="0" smtClean="0"/>
              <a:t>timeline before the meet begins.</a:t>
            </a:r>
            <a:endParaRPr lang="en-US" dirty="0"/>
          </a:p>
          <a:p>
            <a:r>
              <a:rPr lang="en-US" dirty="0"/>
              <a:t>DQ Slips/Relay Slips – your responsibility</a:t>
            </a:r>
          </a:p>
          <a:p>
            <a:endParaRPr lang="en-US" dirty="0"/>
          </a:p>
        </p:txBody>
      </p:sp>
    </p:spTree>
    <p:extLst>
      <p:ext uri="{BB962C8B-B14F-4D97-AF65-F5344CB8AC3E}">
        <p14:creationId xmlns:p14="http://schemas.microsoft.com/office/powerpoint/2010/main" val="1748055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56660"/>
            <a:ext cx="7886700" cy="4720303"/>
          </a:xfrm>
        </p:spPr>
        <p:txBody>
          <a:bodyPr>
            <a:normAutofit fontScale="92500" lnSpcReduction="10000"/>
          </a:bodyPr>
          <a:lstStyle/>
          <a:p>
            <a:r>
              <a:rPr lang="en-US" dirty="0"/>
              <a:t>The financial report. </a:t>
            </a:r>
            <a:r>
              <a:rPr lang="en-US" dirty="0" smtClean="0"/>
              <a:t>It’s </a:t>
            </a:r>
            <a:r>
              <a:rPr lang="en-US" dirty="0"/>
              <a:t>in your best </a:t>
            </a:r>
            <a:r>
              <a:rPr lang="en-US" dirty="0" smtClean="0"/>
              <a:t>interest </a:t>
            </a:r>
            <a:r>
              <a:rPr lang="en-US" dirty="0"/>
              <a:t>to file it accurately and on time. </a:t>
            </a:r>
            <a:r>
              <a:rPr lang="en-US" dirty="0" smtClean="0"/>
              <a:t>NI Swimming </a:t>
            </a:r>
            <a:r>
              <a:rPr lang="en-US" dirty="0"/>
              <a:t>uses that info to determine future meet entry fees.</a:t>
            </a:r>
          </a:p>
          <a:p>
            <a:r>
              <a:rPr lang="en-US" dirty="0"/>
              <a:t>Take notes after the meet – what worked, what didn’t</a:t>
            </a:r>
          </a:p>
          <a:p>
            <a:r>
              <a:rPr lang="en-US" dirty="0"/>
              <a:t>Order of events should be set before meet. Know what works for you now. What worked last time.</a:t>
            </a:r>
          </a:p>
          <a:p>
            <a:r>
              <a:rPr lang="en-US" dirty="0"/>
              <a:t>Feedback to </a:t>
            </a:r>
            <a:r>
              <a:rPr lang="en-US" dirty="0" smtClean="0"/>
              <a:t>NI </a:t>
            </a:r>
            <a:r>
              <a:rPr lang="en-US" dirty="0"/>
              <a:t>Swimming always interesting. </a:t>
            </a:r>
          </a:p>
          <a:p>
            <a:r>
              <a:rPr lang="en-US" dirty="0" smtClean="0"/>
              <a:t>Include </a:t>
            </a:r>
            <a:r>
              <a:rPr lang="en-US" dirty="0"/>
              <a:t>in your meet announcement that all entries will be acknowledged. Just so you cover yourself. </a:t>
            </a:r>
            <a:endParaRPr lang="en-US" dirty="0" smtClean="0"/>
          </a:p>
          <a:p>
            <a:r>
              <a:rPr lang="en-US" dirty="0" smtClean="0"/>
              <a:t>“</a:t>
            </a:r>
            <a:r>
              <a:rPr lang="en-US" dirty="0"/>
              <a:t>Incident” protocol. Pool operator/staff location?</a:t>
            </a:r>
          </a:p>
          <a:p>
            <a:r>
              <a:rPr lang="en-US" dirty="0"/>
              <a:t>Vomit protocol?</a:t>
            </a:r>
          </a:p>
          <a:p>
            <a:endParaRPr lang="en-US" dirty="0"/>
          </a:p>
        </p:txBody>
      </p:sp>
      <p:sp>
        <p:nvSpPr>
          <p:cNvPr id="4" name="Title 1"/>
          <p:cNvSpPr>
            <a:spLocks noGrp="1"/>
          </p:cNvSpPr>
          <p:nvPr>
            <p:ph type="title"/>
          </p:nvPr>
        </p:nvSpPr>
        <p:spPr>
          <a:xfrm>
            <a:off x="628650" y="365126"/>
            <a:ext cx="7886700" cy="1325563"/>
          </a:xfrm>
        </p:spPr>
        <p:txBody>
          <a:bodyPr/>
          <a:lstStyle/>
          <a:p>
            <a:pPr algn="ctr"/>
            <a:r>
              <a:rPr lang="en-US" dirty="0"/>
              <a:t>Basic </a:t>
            </a:r>
            <a:r>
              <a:rPr lang="en-US" dirty="0" smtClean="0"/>
              <a:t>Facts, cont.</a:t>
            </a:r>
            <a:endParaRPr lang="en-US" dirty="0"/>
          </a:p>
        </p:txBody>
      </p:sp>
    </p:spTree>
    <p:extLst>
      <p:ext uri="{BB962C8B-B14F-4D97-AF65-F5344CB8AC3E}">
        <p14:creationId xmlns:p14="http://schemas.microsoft.com/office/powerpoint/2010/main" val="1787956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dirty="0"/>
              <a:t>OTHER</a:t>
            </a:r>
          </a:p>
        </p:txBody>
      </p:sp>
      <p:sp>
        <p:nvSpPr>
          <p:cNvPr id="3" name="Content Placeholder 2"/>
          <p:cNvSpPr>
            <a:spLocks noGrp="1"/>
          </p:cNvSpPr>
          <p:nvPr>
            <p:ph idx="1"/>
          </p:nvPr>
        </p:nvSpPr>
        <p:spPr/>
        <p:txBody>
          <a:bodyPr>
            <a:normAutofit lnSpcReduction="10000"/>
          </a:bodyPr>
          <a:lstStyle/>
          <a:p>
            <a:r>
              <a:rPr lang="en-US" dirty="0"/>
              <a:t>The meet announcement is your bible so prepare it with accuracy. Be sure to include all the required information using the current </a:t>
            </a:r>
            <a:r>
              <a:rPr lang="en-US" dirty="0" smtClean="0"/>
              <a:t>NI Meet Announcement Checklist </a:t>
            </a:r>
            <a:r>
              <a:rPr lang="en-US" dirty="0"/>
              <a:t>and the format that you plan to follow. You must follow any procedures or policies stated therein unless they are overturned by the Meet Jury or the Meet Ref under the advice of the Meet Jury.</a:t>
            </a:r>
            <a:endParaRPr lang="en-US" b="1" dirty="0"/>
          </a:p>
          <a:p>
            <a:r>
              <a:rPr lang="en-US" dirty="0"/>
              <a:t>Any changes to the session format, venues, or other changes before the meet must be approved by the </a:t>
            </a:r>
            <a:r>
              <a:rPr lang="en-US" dirty="0" smtClean="0">
                <a:solidFill>
                  <a:srgbClr val="FF0000"/>
                </a:solidFill>
              </a:rPr>
              <a:t>Admin Vice Chair </a:t>
            </a:r>
            <a:r>
              <a:rPr lang="en-US" dirty="0"/>
              <a:t>and publicized to all the attendees</a:t>
            </a:r>
            <a:endParaRPr lang="en-US" sz="1600" b="1" dirty="0"/>
          </a:p>
        </p:txBody>
      </p:sp>
    </p:spTree>
    <p:extLst>
      <p:ext uri="{BB962C8B-B14F-4D97-AF65-F5344CB8AC3E}">
        <p14:creationId xmlns:p14="http://schemas.microsoft.com/office/powerpoint/2010/main" val="1556650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10845"/>
            <a:ext cx="7886700" cy="5766118"/>
          </a:xfrm>
        </p:spPr>
        <p:txBody>
          <a:bodyPr>
            <a:normAutofit/>
          </a:bodyPr>
          <a:lstStyle/>
          <a:p>
            <a:r>
              <a:rPr lang="en-US" dirty="0"/>
              <a:t>Please send an email within 48 hours to a club when their entries have been received and accepted </a:t>
            </a:r>
            <a:r>
              <a:rPr lang="en-US" u="sng" dirty="0"/>
              <a:t>or rejected </a:t>
            </a:r>
            <a:r>
              <a:rPr lang="en-US" dirty="0"/>
              <a:t>for your meet. This is a </a:t>
            </a:r>
            <a:r>
              <a:rPr lang="en-US" dirty="0" smtClean="0"/>
              <a:t>courtesy and </a:t>
            </a:r>
            <a:r>
              <a:rPr lang="en-US" dirty="0"/>
              <a:t>is especially important when clubs are trying to plan their meet schedule.</a:t>
            </a:r>
          </a:p>
          <a:p>
            <a:r>
              <a:rPr lang="en-US" dirty="0"/>
              <a:t>Any swimmer can ask to have their affiliation changed to UN-attached at a meet – even when they may have initially entered or been entered in the meet with a club affiliation. A swimmer designated as UN </a:t>
            </a:r>
            <a:r>
              <a:rPr lang="en-US" b="1" dirty="0" smtClean="0">
                <a:solidFill>
                  <a:srgbClr val="FF0000"/>
                </a:solidFill>
              </a:rPr>
              <a:t>cannot, UNDER ANY CIRCUMSTANCES</a:t>
            </a:r>
            <a:r>
              <a:rPr lang="en-US" dirty="0" smtClean="0">
                <a:solidFill>
                  <a:srgbClr val="FF0000"/>
                </a:solidFill>
              </a:rPr>
              <a:t> </a:t>
            </a:r>
            <a:r>
              <a:rPr lang="en-US" dirty="0"/>
              <a:t>participate on a relay, or be included in any team scoring.</a:t>
            </a:r>
          </a:p>
          <a:p>
            <a:pPr marL="0" indent="0">
              <a:buNone/>
            </a:pPr>
            <a:endParaRPr lang="en-US" dirty="0"/>
          </a:p>
        </p:txBody>
      </p:sp>
    </p:spTree>
    <p:extLst>
      <p:ext uri="{BB962C8B-B14F-4D97-AF65-F5344CB8AC3E}">
        <p14:creationId xmlns:p14="http://schemas.microsoft.com/office/powerpoint/2010/main" val="2228902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95423"/>
            <a:ext cx="7886700" cy="5581540"/>
          </a:xfrm>
        </p:spPr>
        <p:txBody>
          <a:bodyPr/>
          <a:lstStyle/>
          <a:p>
            <a:r>
              <a:rPr lang="en-US" dirty="0"/>
              <a:t>4 Hour </a:t>
            </a:r>
            <a:r>
              <a:rPr lang="en-US" dirty="0" smtClean="0"/>
              <a:t>Rule</a:t>
            </a:r>
            <a:r>
              <a:rPr lang="en-US" dirty="0"/>
              <a:t>: In the strict interpretation of the rule,  the </a:t>
            </a:r>
            <a:r>
              <a:rPr lang="en-US" dirty="0" smtClean="0"/>
              <a:t>timeline </a:t>
            </a:r>
            <a:r>
              <a:rPr lang="en-US" dirty="0"/>
              <a:t>you </a:t>
            </a:r>
            <a:r>
              <a:rPr lang="en-US" dirty="0" smtClean="0"/>
              <a:t>generate before </a:t>
            </a:r>
            <a:r>
              <a:rPr lang="en-US" dirty="0"/>
              <a:t>the meet is your planned session </a:t>
            </a:r>
            <a:r>
              <a:rPr lang="en-US" dirty="0" smtClean="0"/>
              <a:t>start/end </a:t>
            </a:r>
            <a:r>
              <a:rPr lang="en-US" dirty="0"/>
              <a:t>time. </a:t>
            </a:r>
            <a:r>
              <a:rPr lang="en-US" dirty="0" smtClean="0"/>
              <a:t>Don’t plan on scratches!</a:t>
            </a:r>
          </a:p>
          <a:p>
            <a:r>
              <a:rPr lang="en-US" dirty="0" smtClean="0"/>
              <a:t>Use </a:t>
            </a:r>
            <a:r>
              <a:rPr lang="en-US" dirty="0"/>
              <a:t>15 secs between races as a guide. Use 20 secs if you </a:t>
            </a:r>
            <a:r>
              <a:rPr lang="en-US" dirty="0">
                <a:solidFill>
                  <a:srgbClr val="002060"/>
                </a:solidFill>
              </a:rPr>
              <a:t>DO NOT </a:t>
            </a:r>
            <a:r>
              <a:rPr lang="en-US" dirty="0"/>
              <a:t>use flyover starts. Allow time for timers to re-position if necessary.</a:t>
            </a:r>
          </a:p>
          <a:p>
            <a:r>
              <a:rPr lang="en-US" dirty="0"/>
              <a:t>Only events listed in the Meet Announcement can be conducted. Time Trials may be conducted if included in the Meet Announcement. </a:t>
            </a:r>
          </a:p>
          <a:p>
            <a:pPr marL="0" indent="0">
              <a:buNone/>
            </a:pPr>
            <a:endParaRPr lang="en-US" dirty="0"/>
          </a:p>
        </p:txBody>
      </p:sp>
    </p:spTree>
    <p:extLst>
      <p:ext uri="{BB962C8B-B14F-4D97-AF65-F5344CB8AC3E}">
        <p14:creationId xmlns:p14="http://schemas.microsoft.com/office/powerpoint/2010/main" val="3431780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65126"/>
            <a:ext cx="7886700" cy="5811837"/>
          </a:xfrm>
        </p:spPr>
        <p:txBody>
          <a:bodyPr/>
          <a:lstStyle/>
          <a:p>
            <a:r>
              <a:rPr lang="en-US" dirty="0"/>
              <a:t>Swimmers must swim in events designated for their </a:t>
            </a:r>
            <a:r>
              <a:rPr lang="en-US" dirty="0" smtClean="0"/>
              <a:t>age group.</a:t>
            </a:r>
            <a:endParaRPr lang="en-US" dirty="0"/>
          </a:p>
          <a:p>
            <a:r>
              <a:rPr lang="en-US" dirty="0"/>
              <a:t>A swimmer that asks to have their time recorded at an ‘intermediate’ distance in a longer event, must complete the entire event without being </a:t>
            </a:r>
            <a:r>
              <a:rPr lang="en-US" dirty="0" smtClean="0"/>
              <a:t>disqualified. (how many watches?)</a:t>
            </a:r>
            <a:endParaRPr lang="en-US" dirty="0"/>
          </a:p>
          <a:p>
            <a:r>
              <a:rPr lang="en-US" dirty="0"/>
              <a:t>Meet </a:t>
            </a:r>
            <a:r>
              <a:rPr lang="en-US" dirty="0" smtClean="0"/>
              <a:t>Reconciliation </a:t>
            </a:r>
            <a:r>
              <a:rPr lang="en-US" dirty="0"/>
              <a:t>– It is your duty as Meet </a:t>
            </a:r>
            <a:r>
              <a:rPr lang="en-US" dirty="0" smtClean="0"/>
              <a:t>Director </a:t>
            </a:r>
            <a:r>
              <a:rPr lang="en-US" dirty="0"/>
              <a:t>to assure all swimmers in the meet are USA-S registered. </a:t>
            </a:r>
            <a:r>
              <a:rPr lang="en-US" dirty="0" smtClean="0"/>
              <a:t>Submit a USA-S Registration file from MM to the LSC Registrar before you run the meet. They will send back all corrections and help you coordinate clearing issues.</a:t>
            </a:r>
            <a:endParaRPr lang="en-US" dirty="0"/>
          </a:p>
        </p:txBody>
      </p:sp>
    </p:spTree>
    <p:extLst>
      <p:ext uri="{BB962C8B-B14F-4D97-AF65-F5344CB8AC3E}">
        <p14:creationId xmlns:p14="http://schemas.microsoft.com/office/powerpoint/2010/main" val="3290990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SAFE SPORT PRE-MEET RISK ASSESSMENT</a:t>
            </a:r>
          </a:p>
        </p:txBody>
      </p:sp>
      <p:sp>
        <p:nvSpPr>
          <p:cNvPr id="3" name="Content Placeholder 2"/>
          <p:cNvSpPr>
            <a:spLocks noGrp="1"/>
          </p:cNvSpPr>
          <p:nvPr>
            <p:ph idx="1"/>
          </p:nvPr>
        </p:nvSpPr>
        <p:spPr/>
        <p:txBody>
          <a:bodyPr/>
          <a:lstStyle/>
          <a:p>
            <a:r>
              <a:rPr lang="en-US" dirty="0"/>
              <a:t>How many entrances/exits to the deck. Monitored?</a:t>
            </a:r>
          </a:p>
          <a:p>
            <a:r>
              <a:rPr lang="en-US" dirty="0"/>
              <a:t>Other events? Sharing locker rooms?</a:t>
            </a:r>
          </a:p>
          <a:p>
            <a:r>
              <a:rPr lang="en-US" dirty="0"/>
              <a:t>Age range – 15&amp;O with 10&amp;U? Designated area for the younger swimmers?</a:t>
            </a:r>
          </a:p>
          <a:p>
            <a:r>
              <a:rPr lang="en-US" dirty="0"/>
              <a:t>Who is the designated person to receive information regarding any suspicious behavior?</a:t>
            </a:r>
          </a:p>
          <a:p>
            <a:r>
              <a:rPr lang="en-US" dirty="0" smtClean="0"/>
              <a:t>Deck changes ARE NOT PERMITTED.</a:t>
            </a:r>
          </a:p>
          <a:p>
            <a:r>
              <a:rPr lang="en-US" dirty="0" smtClean="0"/>
              <a:t>Use </a:t>
            </a:r>
            <a:r>
              <a:rPr lang="en-US" dirty="0"/>
              <a:t>Meet Announcement to spell these things out.</a:t>
            </a:r>
          </a:p>
        </p:txBody>
      </p:sp>
    </p:spTree>
    <p:extLst>
      <p:ext uri="{BB962C8B-B14F-4D97-AF65-F5344CB8AC3E}">
        <p14:creationId xmlns:p14="http://schemas.microsoft.com/office/powerpoint/2010/main" val="1807268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733" y="51105"/>
            <a:ext cx="7886700" cy="1325563"/>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The 4 hour rule</a:t>
            </a:r>
          </a:p>
        </p:txBody>
      </p:sp>
      <p:sp>
        <p:nvSpPr>
          <p:cNvPr id="3" name="TextBox 2"/>
          <p:cNvSpPr txBox="1"/>
          <p:nvPr/>
        </p:nvSpPr>
        <p:spPr>
          <a:xfrm>
            <a:off x="66689" y="2232200"/>
            <a:ext cx="8542788" cy="2308324"/>
          </a:xfrm>
          <a:prstGeom prst="rect">
            <a:avLst/>
          </a:prstGeom>
          <a:noFill/>
        </p:spPr>
        <p:txBody>
          <a:bodyPr wrap="none" rtlCol="0">
            <a:spAutoFit/>
          </a:bodyPr>
          <a:lstStyle/>
          <a:p>
            <a:r>
              <a:rPr lang="en-US" sz="2400" dirty="0" smtClean="0"/>
              <a:t>Your projected timeline prior to the start of the meet showed a </a:t>
            </a:r>
          </a:p>
          <a:p>
            <a:r>
              <a:rPr lang="en-US" sz="2400" dirty="0" smtClean="0"/>
              <a:t>12 &amp; Under session start time of 8:00am and a planned end time </a:t>
            </a:r>
          </a:p>
          <a:p>
            <a:r>
              <a:rPr lang="en-US" sz="2400" dirty="0" smtClean="0"/>
              <a:t>of 11:30am.  You were not able to start at that time due to starting </a:t>
            </a:r>
          </a:p>
          <a:p>
            <a:r>
              <a:rPr lang="en-US" sz="2400" dirty="0" smtClean="0"/>
              <a:t>equipment malfunction.  You actually started at 8:30am and were </a:t>
            </a:r>
          </a:p>
          <a:p>
            <a:r>
              <a:rPr lang="en-US" sz="2400" dirty="0" smtClean="0"/>
              <a:t>finished 3 hours and 45 minutes later at 12:15.  Were you in </a:t>
            </a:r>
          </a:p>
          <a:p>
            <a:r>
              <a:rPr lang="en-US" sz="2400" dirty="0" smtClean="0"/>
              <a:t>violation of the 4 hour rule?</a:t>
            </a:r>
            <a:endParaRPr lang="en-US" sz="2400" dirty="0"/>
          </a:p>
        </p:txBody>
      </p:sp>
      <p:sp>
        <p:nvSpPr>
          <p:cNvPr id="5" name="TextBox 4"/>
          <p:cNvSpPr txBox="1"/>
          <p:nvPr/>
        </p:nvSpPr>
        <p:spPr>
          <a:xfrm>
            <a:off x="3130220" y="5602310"/>
            <a:ext cx="2415726" cy="523220"/>
          </a:xfrm>
          <a:prstGeom prst="rect">
            <a:avLst/>
          </a:prstGeom>
          <a:noFill/>
        </p:spPr>
        <p:txBody>
          <a:bodyPr wrap="none" rtlCol="0">
            <a:spAutoFit/>
          </a:bodyPr>
          <a:lstStyle/>
          <a:p>
            <a:r>
              <a:rPr lang="en-US" sz="2800" dirty="0" smtClean="0"/>
              <a:t>YES     OR     NO</a:t>
            </a:r>
            <a:endParaRPr lang="en-US" sz="3200" dirty="0"/>
          </a:p>
        </p:txBody>
      </p:sp>
      <p:sp>
        <p:nvSpPr>
          <p:cNvPr id="6" name="Donut 5"/>
          <p:cNvSpPr/>
          <p:nvPr/>
        </p:nvSpPr>
        <p:spPr>
          <a:xfrm>
            <a:off x="4185634" y="5357611"/>
            <a:ext cx="2137893" cy="991674"/>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682652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733" y="51105"/>
            <a:ext cx="7886700" cy="1325563"/>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The 4 hour rule</a:t>
            </a:r>
          </a:p>
        </p:txBody>
      </p:sp>
      <p:sp>
        <p:nvSpPr>
          <p:cNvPr id="3" name="TextBox 2"/>
          <p:cNvSpPr txBox="1"/>
          <p:nvPr/>
        </p:nvSpPr>
        <p:spPr>
          <a:xfrm>
            <a:off x="66689" y="2232200"/>
            <a:ext cx="8937768" cy="1938992"/>
          </a:xfrm>
          <a:prstGeom prst="rect">
            <a:avLst/>
          </a:prstGeom>
          <a:noFill/>
        </p:spPr>
        <p:txBody>
          <a:bodyPr wrap="none" rtlCol="0">
            <a:spAutoFit/>
          </a:bodyPr>
          <a:lstStyle/>
          <a:p>
            <a:r>
              <a:rPr lang="en-US" sz="2400" dirty="0" smtClean="0"/>
              <a:t>Your projected timeline prior to the start of the meet showed a </a:t>
            </a:r>
          </a:p>
          <a:p>
            <a:r>
              <a:rPr lang="en-US" sz="2400" dirty="0" smtClean="0"/>
              <a:t>12 &amp; Under session start time of 8:00am and a planned end time </a:t>
            </a:r>
          </a:p>
          <a:p>
            <a:r>
              <a:rPr lang="en-US" sz="2400" dirty="0" smtClean="0"/>
              <a:t>of 12:30pm.  You were able to start on time.  You finished your session</a:t>
            </a:r>
          </a:p>
          <a:p>
            <a:r>
              <a:rPr lang="en-US" sz="2400" dirty="0" smtClean="0"/>
              <a:t>earlier than anticipated…at 12:15!!  Were you in violation of the </a:t>
            </a:r>
          </a:p>
          <a:p>
            <a:r>
              <a:rPr lang="en-US" sz="2400" dirty="0" smtClean="0"/>
              <a:t>4 hour rule?</a:t>
            </a:r>
            <a:endParaRPr lang="en-US" sz="2400" dirty="0"/>
          </a:p>
        </p:txBody>
      </p:sp>
      <p:sp>
        <p:nvSpPr>
          <p:cNvPr id="5" name="TextBox 4"/>
          <p:cNvSpPr txBox="1"/>
          <p:nvPr/>
        </p:nvSpPr>
        <p:spPr>
          <a:xfrm>
            <a:off x="3130220" y="5602310"/>
            <a:ext cx="2415726" cy="523220"/>
          </a:xfrm>
          <a:prstGeom prst="rect">
            <a:avLst/>
          </a:prstGeom>
          <a:noFill/>
        </p:spPr>
        <p:txBody>
          <a:bodyPr wrap="none" rtlCol="0">
            <a:spAutoFit/>
          </a:bodyPr>
          <a:lstStyle/>
          <a:p>
            <a:r>
              <a:rPr lang="en-US" sz="2800" dirty="0" smtClean="0"/>
              <a:t>YES     OR     NO</a:t>
            </a:r>
            <a:endParaRPr lang="en-US" sz="3200" dirty="0"/>
          </a:p>
        </p:txBody>
      </p:sp>
      <p:sp>
        <p:nvSpPr>
          <p:cNvPr id="6" name="Donut 5"/>
          <p:cNvSpPr/>
          <p:nvPr/>
        </p:nvSpPr>
        <p:spPr>
          <a:xfrm>
            <a:off x="2397680" y="5368083"/>
            <a:ext cx="2137893" cy="991674"/>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56710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733" y="51105"/>
            <a:ext cx="7886700" cy="1325563"/>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The 4 hour rule</a:t>
            </a:r>
          </a:p>
        </p:txBody>
      </p:sp>
      <p:sp>
        <p:nvSpPr>
          <p:cNvPr id="3" name="TextBox 2"/>
          <p:cNvSpPr txBox="1"/>
          <p:nvPr/>
        </p:nvSpPr>
        <p:spPr>
          <a:xfrm>
            <a:off x="66689" y="2232200"/>
            <a:ext cx="8866915" cy="1938992"/>
          </a:xfrm>
          <a:prstGeom prst="rect">
            <a:avLst/>
          </a:prstGeom>
          <a:noFill/>
        </p:spPr>
        <p:txBody>
          <a:bodyPr wrap="none" rtlCol="0">
            <a:spAutoFit/>
          </a:bodyPr>
          <a:lstStyle/>
          <a:p>
            <a:r>
              <a:rPr lang="en-US" sz="2400" dirty="0" smtClean="0"/>
              <a:t>Your projected timeline prior to the start of the meet showed a </a:t>
            </a:r>
          </a:p>
          <a:p>
            <a:r>
              <a:rPr lang="en-US" sz="2400" dirty="0" smtClean="0"/>
              <a:t>12 &amp; Under session start time of 8:00am and a planned end time </a:t>
            </a:r>
          </a:p>
          <a:p>
            <a:r>
              <a:rPr lang="en-US" sz="2400" dirty="0" smtClean="0"/>
              <a:t>of 11:45am.  You were able to start at that time due to circumstances </a:t>
            </a:r>
          </a:p>
          <a:p>
            <a:r>
              <a:rPr lang="en-US" sz="2400" dirty="0" smtClean="0"/>
              <a:t>beyond your control.  You actually finished later than anticipated at </a:t>
            </a:r>
          </a:p>
          <a:p>
            <a:r>
              <a:rPr lang="en-US" sz="2400" dirty="0" smtClean="0"/>
              <a:t>12:15.  Were you in violation of the 4 hour rule?</a:t>
            </a:r>
            <a:endParaRPr lang="en-US" sz="2400" dirty="0"/>
          </a:p>
        </p:txBody>
      </p:sp>
      <p:sp>
        <p:nvSpPr>
          <p:cNvPr id="5" name="TextBox 4"/>
          <p:cNvSpPr txBox="1"/>
          <p:nvPr/>
        </p:nvSpPr>
        <p:spPr>
          <a:xfrm>
            <a:off x="3130220" y="5602310"/>
            <a:ext cx="2415726" cy="523220"/>
          </a:xfrm>
          <a:prstGeom prst="rect">
            <a:avLst/>
          </a:prstGeom>
          <a:noFill/>
        </p:spPr>
        <p:txBody>
          <a:bodyPr wrap="none" rtlCol="0">
            <a:spAutoFit/>
          </a:bodyPr>
          <a:lstStyle/>
          <a:p>
            <a:r>
              <a:rPr lang="en-US" sz="2800" dirty="0" smtClean="0"/>
              <a:t>YES     OR     NO</a:t>
            </a:r>
            <a:endParaRPr lang="en-US" sz="3200" dirty="0"/>
          </a:p>
        </p:txBody>
      </p:sp>
      <p:sp>
        <p:nvSpPr>
          <p:cNvPr id="6" name="Donut 5"/>
          <p:cNvSpPr/>
          <p:nvPr/>
        </p:nvSpPr>
        <p:spPr>
          <a:xfrm>
            <a:off x="4185634" y="5357611"/>
            <a:ext cx="2137893" cy="991674"/>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987936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25475"/>
            <a:ext cx="7886700" cy="1325563"/>
          </a:xfrm>
        </p:spPr>
        <p:txBody>
          <a:bodyPr/>
          <a:lstStyle/>
          <a:p>
            <a:pPr algn="ctr"/>
            <a:r>
              <a:rPr lang="en-US" dirty="0"/>
              <a:t>TWO SIDES TO THE ROLE</a:t>
            </a:r>
          </a:p>
        </p:txBody>
      </p:sp>
      <p:sp>
        <p:nvSpPr>
          <p:cNvPr id="3" name="Text Placeholder 2"/>
          <p:cNvSpPr>
            <a:spLocks noGrp="1"/>
          </p:cNvSpPr>
          <p:nvPr>
            <p:ph type="body" idx="1"/>
          </p:nvPr>
        </p:nvSpPr>
        <p:spPr>
          <a:xfrm>
            <a:off x="847898" y="1102811"/>
            <a:ext cx="3682581" cy="565265"/>
          </a:xfrm>
        </p:spPr>
        <p:txBody>
          <a:bodyPr>
            <a:normAutofit/>
          </a:bodyPr>
          <a:lstStyle/>
          <a:p>
            <a:r>
              <a:rPr lang="en-US" dirty="0"/>
              <a:t>MEET DIRECTOR: DRY SIDE</a:t>
            </a:r>
          </a:p>
        </p:txBody>
      </p:sp>
      <p:sp>
        <p:nvSpPr>
          <p:cNvPr id="4" name="Content Placeholder 3"/>
          <p:cNvSpPr>
            <a:spLocks noGrp="1"/>
          </p:cNvSpPr>
          <p:nvPr>
            <p:ph sz="half" idx="2"/>
          </p:nvPr>
        </p:nvSpPr>
        <p:spPr>
          <a:xfrm>
            <a:off x="974625" y="1668077"/>
            <a:ext cx="3458960" cy="4782600"/>
          </a:xfrm>
        </p:spPr>
        <p:txBody>
          <a:bodyPr>
            <a:normAutofit fontScale="62500" lnSpcReduction="20000"/>
          </a:bodyPr>
          <a:lstStyle/>
          <a:p>
            <a:r>
              <a:rPr lang="en-US" dirty="0"/>
              <a:t>Use the </a:t>
            </a:r>
            <a:r>
              <a:rPr lang="en-US" dirty="0">
                <a:solidFill>
                  <a:srgbClr val="FF0000"/>
                </a:solidFill>
              </a:rPr>
              <a:t>Meet Director Guide </a:t>
            </a:r>
            <a:r>
              <a:rPr lang="en-US" dirty="0"/>
              <a:t>for pre-meet planning and </a:t>
            </a:r>
            <a:r>
              <a:rPr lang="en-US" dirty="0" smtClean="0"/>
              <a:t>checklist</a:t>
            </a:r>
          </a:p>
          <a:p>
            <a:r>
              <a:rPr lang="en-US" dirty="0" smtClean="0"/>
              <a:t>Pre-meet Recon!!!</a:t>
            </a:r>
            <a:endParaRPr lang="en-US" dirty="0"/>
          </a:p>
          <a:p>
            <a:pPr marL="0" indent="0">
              <a:buNone/>
            </a:pPr>
            <a:r>
              <a:rPr lang="en-US" b="1" dirty="0"/>
              <a:t> SECURE KEY PERSONNEL</a:t>
            </a:r>
            <a:r>
              <a:rPr lang="en-US" dirty="0"/>
              <a:t>:</a:t>
            </a:r>
          </a:p>
          <a:p>
            <a:r>
              <a:rPr lang="en-US" dirty="0"/>
              <a:t>MEET REF (required)</a:t>
            </a:r>
          </a:p>
          <a:p>
            <a:r>
              <a:rPr lang="en-US" dirty="0"/>
              <a:t>ADMIN OFFICIAL (required)</a:t>
            </a:r>
          </a:p>
          <a:p>
            <a:r>
              <a:rPr lang="en-US" dirty="0"/>
              <a:t>SAFETY MONITOR </a:t>
            </a:r>
            <a:r>
              <a:rPr lang="en-US" dirty="0" smtClean="0"/>
              <a:t>(optional)</a:t>
            </a:r>
            <a:endParaRPr lang="en-US" dirty="0"/>
          </a:p>
          <a:p>
            <a:r>
              <a:rPr lang="en-US" dirty="0"/>
              <a:t>ENTRY CHAIR </a:t>
            </a:r>
            <a:r>
              <a:rPr lang="en-US" dirty="0" smtClean="0"/>
              <a:t>(optional)</a:t>
            </a:r>
            <a:endParaRPr lang="en-US" dirty="0"/>
          </a:p>
          <a:p>
            <a:r>
              <a:rPr lang="en-US" dirty="0"/>
              <a:t>COMPUTER AND TIMING SYSTEM OPERATORS</a:t>
            </a:r>
          </a:p>
          <a:p>
            <a:r>
              <a:rPr lang="en-US" dirty="0"/>
              <a:t>HEAD TIMER - 2?</a:t>
            </a:r>
          </a:p>
          <a:p>
            <a:r>
              <a:rPr lang="en-US" dirty="0"/>
              <a:t>RUNNERS - 2?</a:t>
            </a:r>
          </a:p>
          <a:p>
            <a:r>
              <a:rPr lang="en-US" dirty="0"/>
              <a:t>MARSHALS - 4?</a:t>
            </a:r>
          </a:p>
          <a:p>
            <a:r>
              <a:rPr lang="en-US" dirty="0"/>
              <a:t>TIMERS</a:t>
            </a:r>
          </a:p>
          <a:p>
            <a:r>
              <a:rPr lang="en-US" dirty="0"/>
              <a:t>CONCESSIONS/HOSPITALITY</a:t>
            </a:r>
          </a:p>
          <a:p>
            <a:endParaRPr lang="en-US" dirty="0"/>
          </a:p>
        </p:txBody>
      </p:sp>
      <p:sp>
        <p:nvSpPr>
          <p:cNvPr id="5" name="Text Placeholder 4"/>
          <p:cNvSpPr>
            <a:spLocks noGrp="1"/>
          </p:cNvSpPr>
          <p:nvPr>
            <p:ph type="body" sz="quarter" idx="3"/>
          </p:nvPr>
        </p:nvSpPr>
        <p:spPr>
          <a:xfrm>
            <a:off x="4604148" y="1102819"/>
            <a:ext cx="3741830" cy="565265"/>
          </a:xfrm>
        </p:spPr>
        <p:txBody>
          <a:bodyPr>
            <a:normAutofit/>
          </a:bodyPr>
          <a:lstStyle/>
          <a:p>
            <a:r>
              <a:rPr lang="en-US" dirty="0"/>
              <a:t>MEET DIRECTOR: WET SIDE</a:t>
            </a:r>
          </a:p>
        </p:txBody>
      </p:sp>
      <p:sp>
        <p:nvSpPr>
          <p:cNvPr id="6" name="Content Placeholder 5"/>
          <p:cNvSpPr>
            <a:spLocks noGrp="1"/>
          </p:cNvSpPr>
          <p:nvPr>
            <p:ph sz="quarter" idx="4"/>
          </p:nvPr>
        </p:nvSpPr>
        <p:spPr>
          <a:xfrm>
            <a:off x="4604148" y="1668076"/>
            <a:ext cx="3741830" cy="4583095"/>
          </a:xfrm>
        </p:spPr>
        <p:txBody>
          <a:bodyPr>
            <a:normAutofit lnSpcReduction="10000"/>
          </a:bodyPr>
          <a:lstStyle/>
          <a:p>
            <a:r>
              <a:rPr lang="en-US" sz="2000" dirty="0"/>
              <a:t>Decide what events to offer</a:t>
            </a:r>
          </a:p>
          <a:p>
            <a:r>
              <a:rPr lang="en-US" sz="2000" dirty="0"/>
              <a:t>Create the Meet Announcement</a:t>
            </a:r>
          </a:p>
          <a:p>
            <a:r>
              <a:rPr lang="en-US" sz="2000" dirty="0"/>
              <a:t>Send in sanction requests and Meet Information</a:t>
            </a:r>
          </a:p>
          <a:p>
            <a:r>
              <a:rPr lang="en-US" sz="2000" dirty="0"/>
              <a:t>Set up </a:t>
            </a:r>
            <a:r>
              <a:rPr lang="en-US" sz="2000" dirty="0" smtClean="0"/>
              <a:t>Hy-Tek file (or delegate!)</a:t>
            </a:r>
            <a:endParaRPr lang="en-US" sz="2000" dirty="0"/>
          </a:p>
          <a:p>
            <a:r>
              <a:rPr lang="en-US" sz="2000" dirty="0"/>
              <a:t>Act as </a:t>
            </a:r>
            <a:r>
              <a:rPr lang="en-US" sz="2000" dirty="0" smtClean="0"/>
              <a:t>Entry </a:t>
            </a:r>
            <a:r>
              <a:rPr lang="en-US" sz="2000" dirty="0"/>
              <a:t>Chair (not always)</a:t>
            </a:r>
          </a:p>
          <a:p>
            <a:r>
              <a:rPr lang="en-US" sz="2000" dirty="0" smtClean="0"/>
              <a:t>Oversee the </a:t>
            </a:r>
            <a:r>
              <a:rPr lang="en-US" sz="2000" dirty="0"/>
              <a:t>control/timing table</a:t>
            </a:r>
          </a:p>
          <a:p>
            <a:r>
              <a:rPr lang="en-US" sz="2000" dirty="0"/>
              <a:t>Work with Admin Official</a:t>
            </a:r>
          </a:p>
          <a:p>
            <a:r>
              <a:rPr lang="en-US" sz="2000" dirty="0"/>
              <a:t>KNOW THE RULES</a:t>
            </a:r>
          </a:p>
          <a:p>
            <a:r>
              <a:rPr lang="en-US" sz="2000" dirty="0"/>
              <a:t>Process results</a:t>
            </a:r>
          </a:p>
          <a:p>
            <a:r>
              <a:rPr lang="en-US" sz="2000" dirty="0"/>
              <a:t>Post meet reporting</a:t>
            </a:r>
          </a:p>
        </p:txBody>
      </p:sp>
    </p:spTree>
    <p:extLst>
      <p:ext uri="{BB962C8B-B14F-4D97-AF65-F5344CB8AC3E}">
        <p14:creationId xmlns:p14="http://schemas.microsoft.com/office/powerpoint/2010/main" val="224686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385" y="1741470"/>
            <a:ext cx="7886700" cy="5116529"/>
          </a:xfrm>
        </p:spPr>
        <p:txBody>
          <a:bodyPr>
            <a:normAutofit fontScale="90000"/>
          </a:bodyPr>
          <a:lstStyle/>
          <a:p>
            <a:r>
              <a:rPr lang="en-US" sz="2700" b="1" dirty="0" smtClean="0"/>
              <a:t>Registration – There are 4 ways a swimmer can prove he or she is registered for the current year</a:t>
            </a:r>
            <a:br>
              <a:rPr lang="en-US" sz="2700" b="1" dirty="0" smtClean="0"/>
            </a:br>
            <a:r>
              <a:rPr lang="en-US" sz="2700" b="1" dirty="0"/>
              <a:t/>
            </a:r>
            <a:br>
              <a:rPr lang="en-US" sz="2700" b="1" dirty="0"/>
            </a:br>
            <a:r>
              <a:rPr lang="en-US" sz="2000" b="1" dirty="0" smtClean="0">
                <a:solidFill>
                  <a:srgbClr val="FF0000"/>
                </a:solidFill>
              </a:rPr>
              <a:t>Deck Pass App </a:t>
            </a:r>
            <a:r>
              <a:rPr lang="en-US" sz="2000" dirty="0"/>
              <a:t>– This is an app for a smart phone and may also be accessed via a computer. A swimmer can pull up current information from SWIMS specific to </a:t>
            </a:r>
            <a:r>
              <a:rPr lang="en-US" sz="2000" dirty="0" err="1"/>
              <a:t>themself</a:t>
            </a:r>
            <a:r>
              <a:rPr lang="en-US" sz="2000" dirty="0"/>
              <a:t>.</a:t>
            </a:r>
            <a:br>
              <a:rPr lang="en-US" sz="2000" dirty="0"/>
            </a:br>
            <a:r>
              <a:rPr lang="en-US" sz="2000" dirty="0" smtClean="0"/>
              <a:t/>
            </a:r>
            <a:br>
              <a:rPr lang="en-US" sz="2000" dirty="0" smtClean="0"/>
            </a:br>
            <a:r>
              <a:rPr lang="en-US" sz="2000" b="1" dirty="0" smtClean="0">
                <a:solidFill>
                  <a:srgbClr val="FF0000"/>
                </a:solidFill>
              </a:rPr>
              <a:t>Deck Pass </a:t>
            </a:r>
            <a:r>
              <a:rPr lang="en-US" sz="2000" dirty="0" smtClean="0"/>
              <a:t>- All </a:t>
            </a:r>
            <a:r>
              <a:rPr lang="en-US" sz="2000" dirty="0"/>
              <a:t>swimmers </a:t>
            </a:r>
            <a:r>
              <a:rPr lang="en-US" sz="2000" dirty="0" smtClean="0"/>
              <a:t>can print </a:t>
            </a:r>
            <a:r>
              <a:rPr lang="en-US" sz="2000" dirty="0"/>
              <a:t>membership cards directly from USA </a:t>
            </a:r>
            <a:r>
              <a:rPr lang="en-US" sz="2000" dirty="0" smtClean="0"/>
              <a:t>Swimming</a:t>
            </a:r>
            <a:br>
              <a:rPr lang="en-US" sz="2000" dirty="0" smtClean="0"/>
            </a:br>
            <a:r>
              <a:rPr lang="en-US" sz="2000" dirty="0" smtClean="0"/>
              <a:t/>
            </a:r>
            <a:br>
              <a:rPr lang="en-US" sz="2000" dirty="0" smtClean="0"/>
            </a:br>
            <a:r>
              <a:rPr lang="en-US" sz="2000" b="1" dirty="0" smtClean="0">
                <a:solidFill>
                  <a:srgbClr val="FF0000"/>
                </a:solidFill>
              </a:rPr>
              <a:t>Club </a:t>
            </a:r>
            <a:r>
              <a:rPr lang="en-US" sz="2000" b="1" dirty="0">
                <a:solidFill>
                  <a:srgbClr val="FF0000"/>
                </a:solidFill>
              </a:rPr>
              <a:t>roster </a:t>
            </a:r>
            <a:r>
              <a:rPr lang="en-US" sz="2000" dirty="0"/>
              <a:t>– From a club portal (every club has one), a coach or administrator can produce </a:t>
            </a:r>
            <a:r>
              <a:rPr lang="en-US" sz="2000" dirty="0" smtClean="0"/>
              <a:t>roster </a:t>
            </a:r>
            <a:r>
              <a:rPr lang="en-US" sz="2000" dirty="0"/>
              <a:t>showing swimmers who are currently registered to their club. Unattached swimmers will appear on a club roster with the attach date.</a:t>
            </a:r>
            <a:br>
              <a:rPr lang="en-US" sz="2000" dirty="0"/>
            </a:br>
            <a:r>
              <a:rPr lang="en-US" sz="2000" dirty="0" smtClean="0"/>
              <a:t/>
            </a:r>
            <a:br>
              <a:rPr lang="en-US" sz="2000" dirty="0" smtClean="0"/>
            </a:br>
            <a:r>
              <a:rPr lang="en-US" sz="2000" b="1" dirty="0" smtClean="0">
                <a:solidFill>
                  <a:srgbClr val="FF0000"/>
                </a:solidFill>
              </a:rPr>
              <a:t>The LSC Registrar! </a:t>
            </a:r>
            <a:r>
              <a:rPr lang="en-US" sz="2000" dirty="0" smtClean="0"/>
              <a:t>– When in doubt, just ask me! If you have a situation where an athlete is from another LSC, and they don’t have the proof on them, you’ll need an LSC Registrar to look them up.</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360" y="-62227"/>
            <a:ext cx="2198564" cy="229627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78844" y="456757"/>
            <a:ext cx="2647950" cy="1181100"/>
          </a:xfrm>
          <a:prstGeom prst="rect">
            <a:avLst/>
          </a:prstGeom>
        </p:spPr>
      </p:pic>
      <p:sp>
        <p:nvSpPr>
          <p:cNvPr id="5" name="TextBox 4"/>
          <p:cNvSpPr txBox="1"/>
          <p:nvPr/>
        </p:nvSpPr>
        <p:spPr>
          <a:xfrm>
            <a:off x="3625703" y="400884"/>
            <a:ext cx="1180214" cy="1200329"/>
          </a:xfrm>
          <a:prstGeom prst="rect">
            <a:avLst/>
          </a:prstGeom>
          <a:noFill/>
        </p:spPr>
        <p:txBody>
          <a:bodyPr wrap="square" rtlCol="0">
            <a:spAutoFit/>
          </a:bodyPr>
          <a:lstStyle/>
          <a:p>
            <a:r>
              <a:rPr lang="en-US" sz="7200" dirty="0"/>
              <a:t>or</a:t>
            </a:r>
          </a:p>
        </p:txBody>
      </p:sp>
    </p:spTree>
    <p:extLst>
      <p:ext uri="{BB962C8B-B14F-4D97-AF65-F5344CB8AC3E}">
        <p14:creationId xmlns:p14="http://schemas.microsoft.com/office/powerpoint/2010/main" val="2275738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46298" y="2333685"/>
            <a:ext cx="7081284" cy="4524315"/>
          </a:xfrm>
          <a:prstGeom prst="rect">
            <a:avLst/>
          </a:prstGeom>
          <a:noFill/>
        </p:spPr>
        <p:txBody>
          <a:bodyPr wrap="square" rtlCol="0">
            <a:spAutoFit/>
          </a:bodyPr>
          <a:lstStyle/>
          <a:p>
            <a:r>
              <a:rPr lang="en-US" dirty="0"/>
              <a:t>· Remember everyone is a volunteer. Treat your workers with courtesy and respect.</a:t>
            </a:r>
          </a:p>
          <a:p>
            <a:endParaRPr lang="en-US" dirty="0"/>
          </a:p>
          <a:p>
            <a:r>
              <a:rPr lang="en-US" dirty="0"/>
              <a:t>· DO NOT attempt to answer questions or make decisions that fall under the rulings of the Meet Referee. This is not your job.</a:t>
            </a:r>
          </a:p>
          <a:p>
            <a:endParaRPr lang="en-US" dirty="0"/>
          </a:p>
          <a:p>
            <a:r>
              <a:rPr lang="en-US" dirty="0"/>
              <a:t>· Always know two things about your facility. </a:t>
            </a:r>
            <a:r>
              <a:rPr lang="en-US" dirty="0">
                <a:solidFill>
                  <a:srgbClr val="FF0000"/>
                </a:solidFill>
              </a:rPr>
              <a:t>Where the first aid equipment is kept and how to access it.</a:t>
            </a:r>
          </a:p>
          <a:p>
            <a:endParaRPr lang="en-US" dirty="0">
              <a:solidFill>
                <a:srgbClr val="FF0000"/>
              </a:solidFill>
            </a:endParaRPr>
          </a:p>
          <a:p>
            <a:r>
              <a:rPr lang="en-US" dirty="0"/>
              <a:t>· Meet with the person in charge of the janitorial staff. Give them a timeline of when you need to open and close the facility. Make sure they are aware of all areas you will be using. Get a name of who will be</a:t>
            </a:r>
          </a:p>
          <a:p>
            <a:r>
              <a:rPr lang="en-US" dirty="0"/>
              <a:t>on duty for you each day. Find out where you can locate them during the meet operation.</a:t>
            </a:r>
          </a:p>
          <a:p>
            <a:endParaRPr lang="en-US" dirty="0"/>
          </a:p>
          <a:p>
            <a:r>
              <a:rPr lang="en-US" dirty="0"/>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5455" y="0"/>
            <a:ext cx="3322970" cy="2267438"/>
          </a:xfrm>
          <a:prstGeom prst="rect">
            <a:avLst/>
          </a:prstGeom>
        </p:spPr>
      </p:pic>
    </p:spTree>
    <p:extLst>
      <p:ext uri="{BB962C8B-B14F-4D97-AF65-F5344CB8AC3E}">
        <p14:creationId xmlns:p14="http://schemas.microsoft.com/office/powerpoint/2010/main" val="615718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4110" y="0"/>
            <a:ext cx="1233566" cy="1072253"/>
          </a:xfrm>
          <a:prstGeom prst="rect">
            <a:avLst/>
          </a:prstGeom>
        </p:spPr>
      </p:pic>
      <p:sp>
        <p:nvSpPr>
          <p:cNvPr id="3" name="Rectangle 2"/>
          <p:cNvSpPr/>
          <p:nvPr/>
        </p:nvSpPr>
        <p:spPr>
          <a:xfrm>
            <a:off x="648586" y="563526"/>
            <a:ext cx="7889358" cy="6740307"/>
          </a:xfrm>
          <a:prstGeom prst="rect">
            <a:avLst/>
          </a:prstGeom>
          <a:noFill/>
        </p:spPr>
        <p:txBody>
          <a:bodyPr wrap="square">
            <a:spAutoFit/>
          </a:bodyPr>
          <a:lstStyle/>
          <a:p>
            <a:pPr marL="285750" indent="-285750">
              <a:buFont typeface="Arial" panose="020B0604020202020204" pitchFamily="34" charset="0"/>
              <a:buChar char="•"/>
            </a:pPr>
            <a:r>
              <a:rPr lang="en-US" dirty="0"/>
              <a:t>Be prepared to pick up garbage and clean the deck after each day of competition. A good suggestion is to have on hand disposable rubber gloves (the kind used in the medical field work great) to use to pick up garbage.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Try to have workers continually check on bathrooms to make sure they have been kept supplied and cleaned by janitorial staff of the facility you are using.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Always have a location for lost and found. If possible print it in your heat sheets.</a:t>
            </a:r>
          </a:p>
          <a:p>
            <a:r>
              <a:rPr lang="en-US" dirty="0" smtClean="0"/>
              <a:t>     (</a:t>
            </a:r>
            <a:r>
              <a:rPr lang="en-US" dirty="0"/>
              <a:t>you can add and staple a cover page with ads, café menus, messages </a:t>
            </a:r>
            <a:r>
              <a:rPr lang="en-US" dirty="0" smtClean="0"/>
              <a:t>etc.)</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Stay in contact with all committee chairmen. If a chairman will not be commanding their appointed committee for anytime during the meet, ask them to tell you who will be in charge. Make sure you check with them to see if things are going okay, or if they have any questions. A switch of command in committees can cause chaos if there is lack of communication of changes.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Always check to make sure people in charge are, or will be, informed of any changes in the meet operations that would directly affect them and their job.</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Remember, teams attending your meet are your guests. Treat coaches, swimmers, parents and other spectators with respect and courtesy.</a:t>
            </a:r>
          </a:p>
          <a:p>
            <a:endParaRPr lang="en-US" dirty="0"/>
          </a:p>
          <a:p>
            <a:endParaRPr lang="en-US" dirty="0"/>
          </a:p>
          <a:p>
            <a:endParaRPr lang="en-US" dirty="0"/>
          </a:p>
        </p:txBody>
      </p:sp>
    </p:spTree>
    <p:extLst>
      <p:ext uri="{BB962C8B-B14F-4D97-AF65-F5344CB8AC3E}">
        <p14:creationId xmlns:p14="http://schemas.microsoft.com/office/powerpoint/2010/main" val="2474595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404038" y="379342"/>
            <a:ext cx="8612372" cy="5078313"/>
          </a:xfrm>
          <a:prstGeom prst="rect">
            <a:avLst/>
          </a:prstGeom>
          <a:blipFill dpi="0" rotWithShape="1">
            <a:blip r:embed="rId3">
              <a:alphaModFix amt="0"/>
            </a:blip>
            <a:srcRect/>
            <a:tile tx="0" ty="0" sx="100000" sy="100000" flip="none" algn="tl"/>
          </a:blipFill>
        </p:spPr>
        <p:txBody>
          <a:bodyPr wrap="square">
            <a:spAutoFit/>
          </a:bodyPr>
          <a:lstStyle/>
          <a:p>
            <a:r>
              <a:rPr lang="en-US" dirty="0"/>
              <a:t> </a:t>
            </a:r>
          </a:p>
          <a:p>
            <a:r>
              <a:rPr lang="en-US" dirty="0"/>
              <a:t>· Have your heat sheets available on deck for your officials.</a:t>
            </a:r>
          </a:p>
          <a:p>
            <a:endParaRPr lang="en-US" dirty="0"/>
          </a:p>
          <a:p>
            <a:r>
              <a:rPr lang="en-US" dirty="0"/>
              <a:t>· Have on deck a printed copy of your meet announcement, USA Swimming Rules and Regulations current edition, and </a:t>
            </a:r>
            <a:r>
              <a:rPr lang="en-US" dirty="0" smtClean="0"/>
              <a:t>NI Rules </a:t>
            </a:r>
            <a:r>
              <a:rPr lang="en-US" dirty="0"/>
              <a:t>and Regulations current edition.</a:t>
            </a:r>
          </a:p>
          <a:p>
            <a:endParaRPr lang="en-US" dirty="0"/>
          </a:p>
          <a:p>
            <a:r>
              <a:rPr lang="en-US" dirty="0"/>
              <a:t>· Remind your entry person to bring all original entries received from each team to the meet for reference when questions arise about entries.</a:t>
            </a:r>
          </a:p>
          <a:p>
            <a:endParaRPr lang="en-US" dirty="0"/>
          </a:p>
          <a:p>
            <a:r>
              <a:rPr lang="en-US" dirty="0"/>
              <a:t>· Ask for a post report from all committee chairmen with their helpful suggestions or ideas on how to improve their areas for next year.</a:t>
            </a:r>
          </a:p>
          <a:p>
            <a:endParaRPr lang="en-US" dirty="0"/>
          </a:p>
          <a:p>
            <a:r>
              <a:rPr lang="en-US" dirty="0"/>
              <a:t>· If time allows, several days after the meet write thank you notes to your committee chairmen and their workers, or post a general thank you note where everyone can see it </a:t>
            </a:r>
          </a:p>
          <a:p>
            <a:endParaRPr lang="en-US" dirty="0"/>
          </a:p>
          <a:p>
            <a:r>
              <a:rPr lang="en-US" dirty="0"/>
              <a:t>· After all is said and done …… Congratulate yourself! You’ve done a great job.</a:t>
            </a:r>
          </a:p>
          <a:p>
            <a:endParaRPr lang="en-US" dirty="0"/>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8853" y="5537503"/>
            <a:ext cx="1305147" cy="1305147"/>
          </a:xfrm>
          <a:prstGeom prst="rect">
            <a:avLst/>
          </a:prstGeom>
        </p:spPr>
      </p:pic>
    </p:spTree>
    <p:extLst>
      <p:ext uri="{BB962C8B-B14F-4D97-AF65-F5344CB8AC3E}">
        <p14:creationId xmlns:p14="http://schemas.microsoft.com/office/powerpoint/2010/main" val="860947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385" y="46234"/>
            <a:ext cx="7886700" cy="6811766"/>
          </a:xfrm>
        </p:spPr>
        <p:txBody>
          <a:bodyPr>
            <a:normAutofit fontScale="90000"/>
          </a:bodyPr>
          <a:lstStyle/>
          <a:p>
            <a:r>
              <a:rPr lang="en-US" sz="1800" b="1" dirty="0"/>
              <a:t>LATE ARRIVING ITEMS </a:t>
            </a:r>
            <a:br>
              <a:rPr lang="en-US" sz="1800" b="1" dirty="0"/>
            </a:br>
            <a:r>
              <a:rPr lang="en-US" sz="1800" b="1" dirty="0"/>
              <a:t/>
            </a:r>
            <a:br>
              <a:rPr lang="en-US" sz="1800" b="1" dirty="0"/>
            </a:br>
            <a:r>
              <a:rPr lang="en-US" sz="1800" b="1" dirty="0"/>
              <a:t>Question:  </a:t>
            </a:r>
            <a:r>
              <a:rPr lang="en-US" sz="1800" dirty="0"/>
              <a:t>What is an "exhibition swim"?</a:t>
            </a:r>
            <a:br>
              <a:rPr lang="en-US" sz="1800" dirty="0"/>
            </a:br>
            <a:r>
              <a:rPr lang="en-US" sz="1800" dirty="0"/>
              <a:t> </a:t>
            </a:r>
            <a:br>
              <a:rPr lang="en-US" sz="1800" dirty="0"/>
            </a:br>
            <a:r>
              <a:rPr lang="en-US" sz="1800" b="1" dirty="0"/>
              <a:t>Answer: </a:t>
            </a:r>
            <a:r>
              <a:rPr lang="en-US" sz="1800" dirty="0"/>
              <a:t>Although both High School and NCAA rules do recognize exhibition swims in their rules, they are unique to those two organizations</a:t>
            </a:r>
            <a:r>
              <a:rPr lang="en-US" sz="1800" dirty="0" smtClean="0"/>
              <a:t>.</a:t>
            </a:r>
            <a:r>
              <a:rPr lang="en-US" sz="1800" dirty="0" smtClean="0">
                <a:solidFill>
                  <a:srgbClr val="FF0000"/>
                </a:solidFill>
              </a:rPr>
              <a:t> </a:t>
            </a:r>
            <a:r>
              <a:rPr lang="en-US" sz="1800" dirty="0" smtClean="0"/>
              <a:t>For </a:t>
            </a:r>
            <a:r>
              <a:rPr lang="en-US" sz="1800" dirty="0"/>
              <a:t>administrative purposes, however, it may be necessary to mark certain swims as "exhibition" in the meet </a:t>
            </a:r>
            <a:r>
              <a:rPr lang="en-US" sz="1800" dirty="0" smtClean="0"/>
              <a:t>database </a:t>
            </a:r>
            <a:r>
              <a:rPr lang="en-US" sz="1800" dirty="0"/>
              <a:t>so that they do not place or score. Such swims, if done within the parameters listed in the meet invitation and in accordance with USA Swimming rules, are not truly exhibition swims and the times </a:t>
            </a:r>
            <a:r>
              <a:rPr lang="en-US" sz="1800" b="1" dirty="0"/>
              <a:t>are eligible for inclusion in SWIMS</a:t>
            </a:r>
            <a:r>
              <a:rPr lang="en-US" sz="1800" b="1" dirty="0" smtClean="0"/>
              <a:t>.</a:t>
            </a:r>
            <a:r>
              <a:rPr lang="en-US" sz="1800" dirty="0" smtClean="0"/>
              <a:t/>
            </a:r>
            <a:br>
              <a:rPr lang="en-US" sz="1800" dirty="0" smtClean="0"/>
            </a:br>
            <a:r>
              <a:rPr lang="en-US" sz="1800" dirty="0"/>
              <a:t/>
            </a:r>
            <a:br>
              <a:rPr lang="en-US" sz="1800" dirty="0"/>
            </a:br>
            <a:r>
              <a:rPr lang="en-US" sz="1800" dirty="0"/>
              <a:t>In USA Swimming, allowing kids to swim events that are not listed in the meet invitation or allowing kids to swim events for which they are ineligible (not in compliance with age group, gender, or entry requirements) </a:t>
            </a:r>
            <a:r>
              <a:rPr lang="en-US" sz="1800" dirty="0">
                <a:solidFill>
                  <a:srgbClr val="FF0000"/>
                </a:solidFill>
              </a:rPr>
              <a:t>requires the meet announcement to </a:t>
            </a:r>
            <a:r>
              <a:rPr lang="en-US" sz="1800" dirty="0" smtClean="0">
                <a:solidFill>
                  <a:srgbClr val="FF0000"/>
                </a:solidFill>
              </a:rPr>
              <a:t>specify it is being allowed and should clearly state any </a:t>
            </a:r>
            <a:r>
              <a:rPr lang="en-US" sz="1800" dirty="0">
                <a:solidFill>
                  <a:srgbClr val="FF0000"/>
                </a:solidFill>
              </a:rPr>
              <a:t>times achieved in such situations are not eligible for entry into SWIMS</a:t>
            </a:r>
            <a:r>
              <a:rPr lang="en-US" sz="1800" dirty="0"/>
              <a:t>. </a:t>
            </a:r>
            <a:r>
              <a:rPr lang="en-US" sz="1800" dirty="0" smtClean="0"/>
              <a:t/>
            </a:r>
            <a:br>
              <a:rPr lang="en-US" sz="1800" dirty="0" smtClean="0"/>
            </a:br>
            <a:r>
              <a:rPr lang="en-US" sz="1800" dirty="0" smtClean="0"/>
              <a:t/>
            </a:r>
            <a:br>
              <a:rPr lang="en-US" sz="1800" dirty="0" smtClean="0"/>
            </a:br>
            <a:r>
              <a:rPr lang="en-US" sz="1800" i="1" dirty="0" smtClean="0"/>
              <a:t>The </a:t>
            </a:r>
            <a:r>
              <a:rPr lang="en-US" sz="1800" i="1" dirty="0"/>
              <a:t>above applies to all USA Swimming sanctioned or approved competitions, but may be modified for swimmers with a disability under the provisions of Article 105.1.1.</a:t>
            </a:r>
            <a:br>
              <a:rPr lang="en-US" sz="1800" i="1" dirty="0"/>
            </a:br>
            <a:r>
              <a:rPr lang="en-US" sz="1800" dirty="0"/>
              <a:t/>
            </a:r>
            <a:br>
              <a:rPr lang="en-US" sz="1800" dirty="0"/>
            </a:br>
            <a:r>
              <a:rPr lang="en-US" sz="1800" dirty="0"/>
              <a:t/>
            </a:r>
            <a:br>
              <a:rPr lang="en-US" sz="1800" dirty="0"/>
            </a:br>
            <a:r>
              <a:rPr lang="en-US" sz="1800" b="1" dirty="0"/>
              <a:t>Question: </a:t>
            </a:r>
            <a:r>
              <a:rPr lang="en-US" sz="1800" dirty="0"/>
              <a:t>My swimmer is 10 years old and would like to achieve a time in the 200 yard butterfly event, but the event is never offered for swimmers 10 years old. Can I enter him/her with the 11-12 age group which does offer the event?</a:t>
            </a:r>
            <a:br>
              <a:rPr lang="en-US" sz="1800" dirty="0"/>
            </a:br>
            <a:r>
              <a:rPr lang="en-US" sz="1800" dirty="0"/>
              <a:t> </a:t>
            </a:r>
            <a:br>
              <a:rPr lang="en-US" sz="1800" dirty="0"/>
            </a:br>
            <a:r>
              <a:rPr lang="en-US" sz="1800" b="1" dirty="0"/>
              <a:t>Answer: </a:t>
            </a:r>
            <a:r>
              <a:rPr lang="en-US" sz="1800" dirty="0"/>
              <a:t>No, a swimmer may not participate in an age group which does not correspond to his/her age. Article 205.2.4 states, "A swimmer must compete in the age group events according to the swimmer's </a:t>
            </a:r>
            <a:r>
              <a:rPr lang="en-US" sz="1800" dirty="0" smtClean="0"/>
              <a:t>age..."</a:t>
            </a:r>
            <a:r>
              <a:rPr lang="en-US" sz="1800" dirty="0"/>
              <a:t>  In addition, any time achieved while swimming in an age group that does not correspond to the swimmer's age would not be a valid time and would not be eligible for entry into our SWIMS database</a:t>
            </a:r>
            <a:r>
              <a:rPr lang="en-US" sz="1800" dirty="0" smtClean="0"/>
              <a:t>.</a:t>
            </a:r>
            <a:endParaRPr lang="en-US" dirty="0"/>
          </a:p>
        </p:txBody>
      </p:sp>
    </p:spTree>
    <p:extLst>
      <p:ext uri="{BB962C8B-B14F-4D97-AF65-F5344CB8AC3E}">
        <p14:creationId xmlns:p14="http://schemas.microsoft.com/office/powerpoint/2010/main" val="767885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9944" y="760228"/>
            <a:ext cx="5677786" cy="5677786"/>
          </a:xfrm>
          <a:prstGeom prst="rect">
            <a:avLst/>
          </a:prstGeom>
        </p:spPr>
      </p:pic>
    </p:spTree>
    <p:extLst>
      <p:ext uri="{BB962C8B-B14F-4D97-AF65-F5344CB8AC3E}">
        <p14:creationId xmlns:p14="http://schemas.microsoft.com/office/powerpoint/2010/main" val="777320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1077" y="2692399"/>
            <a:ext cx="6922770" cy="3275329"/>
          </a:xfrm>
          <a:prstGeom prst="rect">
            <a:avLst/>
          </a:prstGeom>
        </p:spPr>
        <p:txBody>
          <a:bodyPr vert="horz" wrap="square" lIns="0" tIns="12065" rIns="0" bIns="0" rtlCol="0">
            <a:spAutoFit/>
          </a:bodyPr>
          <a:lstStyle/>
          <a:p>
            <a:pPr marL="287020" indent="-274320">
              <a:lnSpc>
                <a:spcPct val="100000"/>
              </a:lnSpc>
              <a:spcBef>
                <a:spcPts val="95"/>
              </a:spcBef>
              <a:buClr>
                <a:srgbClr val="30B6FC"/>
              </a:buClr>
              <a:buFont typeface="Symbol"/>
              <a:buChar char=""/>
              <a:tabLst>
                <a:tab pos="286385" algn="l"/>
                <a:tab pos="287020" algn="l"/>
              </a:tabLst>
            </a:pPr>
            <a:r>
              <a:rPr sz="2200" spc="-10" dirty="0">
                <a:solidFill>
                  <a:srgbClr val="073D86"/>
                </a:solidFill>
                <a:latin typeface="Candara"/>
                <a:cs typeface="Candara"/>
              </a:rPr>
              <a:t>The Times </a:t>
            </a:r>
            <a:r>
              <a:rPr sz="2200" spc="-5" dirty="0">
                <a:solidFill>
                  <a:srgbClr val="073D86"/>
                </a:solidFill>
                <a:latin typeface="Candara"/>
                <a:cs typeface="Candara"/>
              </a:rPr>
              <a:t>&amp; </a:t>
            </a:r>
            <a:r>
              <a:rPr sz="2200" spc="-10" dirty="0">
                <a:solidFill>
                  <a:srgbClr val="073D86"/>
                </a:solidFill>
                <a:latin typeface="Candara"/>
                <a:cs typeface="Candara"/>
              </a:rPr>
              <a:t>Recognition </a:t>
            </a:r>
            <a:r>
              <a:rPr sz="2200" spc="-5" dirty="0">
                <a:solidFill>
                  <a:srgbClr val="073D86"/>
                </a:solidFill>
                <a:latin typeface="Candara"/>
                <a:cs typeface="Candara"/>
              </a:rPr>
              <a:t>Committee </a:t>
            </a:r>
            <a:r>
              <a:rPr sz="2200" spc="-10" dirty="0">
                <a:solidFill>
                  <a:srgbClr val="073D86"/>
                </a:solidFill>
                <a:latin typeface="Candara"/>
                <a:cs typeface="Candara"/>
              </a:rPr>
              <a:t>will </a:t>
            </a:r>
            <a:r>
              <a:rPr sz="2200" spc="-5" dirty="0">
                <a:solidFill>
                  <a:srgbClr val="073D86"/>
                </a:solidFill>
                <a:latin typeface="Candara"/>
                <a:cs typeface="Candara"/>
              </a:rPr>
              <a:t>begin</a:t>
            </a:r>
            <a:r>
              <a:rPr sz="2200" spc="5" dirty="0">
                <a:solidFill>
                  <a:srgbClr val="073D86"/>
                </a:solidFill>
                <a:latin typeface="Candara"/>
                <a:cs typeface="Candara"/>
              </a:rPr>
              <a:t> </a:t>
            </a:r>
            <a:r>
              <a:rPr sz="2200" spc="-5" dirty="0">
                <a:solidFill>
                  <a:srgbClr val="073D86"/>
                </a:solidFill>
                <a:latin typeface="Candara"/>
                <a:cs typeface="Candara"/>
              </a:rPr>
              <a:t>tracking</a:t>
            </a:r>
            <a:endParaRPr sz="2200">
              <a:latin typeface="Candara"/>
              <a:cs typeface="Candara"/>
            </a:endParaRPr>
          </a:p>
          <a:p>
            <a:pPr marL="286385">
              <a:lnSpc>
                <a:spcPct val="100000"/>
              </a:lnSpc>
            </a:pPr>
            <a:r>
              <a:rPr sz="2200" spc="-5" dirty="0">
                <a:solidFill>
                  <a:srgbClr val="073D86"/>
                </a:solidFill>
                <a:latin typeface="Candara"/>
                <a:cs typeface="Candara"/>
              </a:rPr>
              <a:t>National Age Group (NAG) </a:t>
            </a:r>
            <a:r>
              <a:rPr sz="2200" spc="-10" dirty="0">
                <a:solidFill>
                  <a:srgbClr val="073D86"/>
                </a:solidFill>
                <a:latin typeface="Candara"/>
                <a:cs typeface="Candara"/>
              </a:rPr>
              <a:t>Records </a:t>
            </a:r>
            <a:r>
              <a:rPr sz="2200" spc="-5" dirty="0">
                <a:solidFill>
                  <a:srgbClr val="073D86"/>
                </a:solidFill>
                <a:latin typeface="Candara"/>
                <a:cs typeface="Candara"/>
              </a:rPr>
              <a:t>in Mixed</a:t>
            </a:r>
            <a:r>
              <a:rPr sz="2200" spc="-45" dirty="0">
                <a:solidFill>
                  <a:srgbClr val="073D86"/>
                </a:solidFill>
                <a:latin typeface="Candara"/>
                <a:cs typeface="Candara"/>
              </a:rPr>
              <a:t> </a:t>
            </a:r>
            <a:r>
              <a:rPr sz="2200" spc="-5" dirty="0">
                <a:solidFill>
                  <a:srgbClr val="073D86"/>
                </a:solidFill>
                <a:latin typeface="Candara"/>
                <a:cs typeface="Candara"/>
              </a:rPr>
              <a:t>Relays</a:t>
            </a:r>
            <a:endParaRPr sz="2200">
              <a:latin typeface="Candara"/>
              <a:cs typeface="Candara"/>
            </a:endParaRPr>
          </a:p>
          <a:p>
            <a:pPr marL="588645" lvl="1" indent="-274320">
              <a:lnSpc>
                <a:spcPct val="100000"/>
              </a:lnSpc>
              <a:spcBef>
                <a:spcPts val="490"/>
              </a:spcBef>
              <a:buClr>
                <a:srgbClr val="30B6FC"/>
              </a:buClr>
              <a:buFont typeface="Symbol"/>
              <a:buChar char=""/>
              <a:tabLst>
                <a:tab pos="588645" algn="l"/>
                <a:tab pos="589280" algn="l"/>
              </a:tabLst>
            </a:pPr>
            <a:r>
              <a:rPr sz="2000" spc="-5" dirty="0">
                <a:solidFill>
                  <a:srgbClr val="073D86"/>
                </a:solidFill>
                <a:latin typeface="Candara"/>
                <a:cs typeface="Candara"/>
              </a:rPr>
              <a:t>Initially, this will not include </a:t>
            </a:r>
            <a:r>
              <a:rPr sz="2000" dirty="0">
                <a:solidFill>
                  <a:srgbClr val="073D86"/>
                </a:solidFill>
                <a:latin typeface="Candara"/>
                <a:cs typeface="Candara"/>
              </a:rPr>
              <a:t>the </a:t>
            </a:r>
            <a:r>
              <a:rPr sz="2000" spc="-5" dirty="0">
                <a:solidFill>
                  <a:srgbClr val="073D86"/>
                </a:solidFill>
                <a:latin typeface="Candara"/>
                <a:cs typeface="Candara"/>
              </a:rPr>
              <a:t>800</a:t>
            </a:r>
            <a:r>
              <a:rPr sz="2000" spc="50" dirty="0">
                <a:solidFill>
                  <a:srgbClr val="073D86"/>
                </a:solidFill>
                <a:latin typeface="Candara"/>
                <a:cs typeface="Candara"/>
              </a:rPr>
              <a:t> </a:t>
            </a:r>
            <a:r>
              <a:rPr sz="2000" spc="-5" dirty="0">
                <a:solidFill>
                  <a:srgbClr val="073D86"/>
                </a:solidFill>
                <a:latin typeface="Candara"/>
                <a:cs typeface="Candara"/>
              </a:rPr>
              <a:t>FR.</a:t>
            </a:r>
            <a:endParaRPr sz="2000">
              <a:latin typeface="Candara"/>
              <a:cs typeface="Candara"/>
            </a:endParaRPr>
          </a:p>
          <a:p>
            <a:pPr marL="287020" indent="-274320">
              <a:lnSpc>
                <a:spcPct val="100000"/>
              </a:lnSpc>
              <a:spcBef>
                <a:spcPts val="520"/>
              </a:spcBef>
              <a:buClr>
                <a:srgbClr val="30B6FC"/>
              </a:buClr>
              <a:buFont typeface="Symbol"/>
              <a:buChar char=""/>
              <a:tabLst>
                <a:tab pos="286385" algn="l"/>
                <a:tab pos="287020" algn="l"/>
              </a:tabLst>
            </a:pPr>
            <a:r>
              <a:rPr sz="2200" spc="-5" dirty="0">
                <a:solidFill>
                  <a:srgbClr val="073D86"/>
                </a:solidFill>
                <a:latin typeface="Candara"/>
                <a:cs typeface="Candara"/>
              </a:rPr>
              <a:t>Mixed relays must consist of 2 males and 2</a:t>
            </a:r>
            <a:r>
              <a:rPr sz="2200" spc="15" dirty="0">
                <a:solidFill>
                  <a:srgbClr val="073D86"/>
                </a:solidFill>
                <a:latin typeface="Candara"/>
                <a:cs typeface="Candara"/>
              </a:rPr>
              <a:t> </a:t>
            </a:r>
            <a:r>
              <a:rPr sz="2200" spc="-5" dirty="0">
                <a:solidFill>
                  <a:srgbClr val="073D86"/>
                </a:solidFill>
                <a:latin typeface="Candara"/>
                <a:cs typeface="Candara"/>
              </a:rPr>
              <a:t>females</a:t>
            </a:r>
            <a:endParaRPr sz="2200">
              <a:latin typeface="Candara"/>
              <a:cs typeface="Candara"/>
            </a:endParaRPr>
          </a:p>
          <a:p>
            <a:pPr marL="286385">
              <a:lnSpc>
                <a:spcPct val="100000"/>
              </a:lnSpc>
            </a:pPr>
            <a:r>
              <a:rPr sz="2200" spc="-5" dirty="0">
                <a:solidFill>
                  <a:srgbClr val="073D86"/>
                </a:solidFill>
                <a:latin typeface="Candara"/>
                <a:cs typeface="Candara"/>
              </a:rPr>
              <a:t>(102.7.3)</a:t>
            </a:r>
            <a:endParaRPr sz="2200">
              <a:latin typeface="Candara"/>
              <a:cs typeface="Candara"/>
            </a:endParaRPr>
          </a:p>
          <a:p>
            <a:pPr marL="287020" marR="151130" indent="-274320">
              <a:lnSpc>
                <a:spcPct val="100000"/>
              </a:lnSpc>
              <a:spcBef>
                <a:spcPts val="530"/>
              </a:spcBef>
              <a:buClr>
                <a:srgbClr val="30B6FC"/>
              </a:buClr>
              <a:buFont typeface="Symbol"/>
              <a:buChar char=""/>
              <a:tabLst>
                <a:tab pos="286385" algn="l"/>
                <a:tab pos="287020" algn="l"/>
              </a:tabLst>
            </a:pPr>
            <a:r>
              <a:rPr sz="2200" spc="-5" dirty="0">
                <a:solidFill>
                  <a:srgbClr val="073D86"/>
                </a:solidFill>
                <a:latin typeface="Candara"/>
                <a:cs typeface="Candara"/>
              </a:rPr>
              <a:t>Meet Management software in use allows mixed relays  </a:t>
            </a:r>
            <a:r>
              <a:rPr sz="2200" spc="-10" dirty="0">
                <a:solidFill>
                  <a:srgbClr val="073D86"/>
                </a:solidFill>
                <a:latin typeface="Candara"/>
                <a:cs typeface="Candara"/>
              </a:rPr>
              <a:t>with </a:t>
            </a:r>
            <a:r>
              <a:rPr sz="2200" spc="-5" dirty="0">
                <a:solidFill>
                  <a:srgbClr val="073D86"/>
                </a:solidFill>
                <a:latin typeface="Candara"/>
                <a:cs typeface="Candara"/>
              </a:rPr>
              <a:t>any number </a:t>
            </a:r>
            <a:r>
              <a:rPr sz="2200" spc="-10" dirty="0">
                <a:solidFill>
                  <a:srgbClr val="073D86"/>
                </a:solidFill>
                <a:latin typeface="Candara"/>
                <a:cs typeface="Candara"/>
              </a:rPr>
              <a:t>of </a:t>
            </a:r>
            <a:r>
              <a:rPr sz="2200" spc="-5" dirty="0">
                <a:solidFill>
                  <a:srgbClr val="073D86"/>
                </a:solidFill>
                <a:latin typeface="Candara"/>
                <a:cs typeface="Candara"/>
              </a:rPr>
              <a:t>males and</a:t>
            </a:r>
            <a:r>
              <a:rPr sz="2200" spc="0" dirty="0">
                <a:solidFill>
                  <a:srgbClr val="073D86"/>
                </a:solidFill>
                <a:latin typeface="Candara"/>
                <a:cs typeface="Candara"/>
              </a:rPr>
              <a:t> </a:t>
            </a:r>
            <a:r>
              <a:rPr sz="2200" spc="-5" dirty="0">
                <a:solidFill>
                  <a:srgbClr val="073D86"/>
                </a:solidFill>
                <a:latin typeface="Candara"/>
                <a:cs typeface="Candara"/>
              </a:rPr>
              <a:t>females</a:t>
            </a:r>
            <a:endParaRPr sz="2200">
              <a:latin typeface="Candara"/>
              <a:cs typeface="Candara"/>
            </a:endParaRPr>
          </a:p>
          <a:p>
            <a:pPr marL="287020" marR="5080" indent="-274320">
              <a:lnSpc>
                <a:spcPct val="100000"/>
              </a:lnSpc>
              <a:spcBef>
                <a:spcPts val="530"/>
              </a:spcBef>
              <a:buClr>
                <a:srgbClr val="30B6FC"/>
              </a:buClr>
              <a:buFont typeface="Symbol"/>
              <a:buChar char=""/>
              <a:tabLst>
                <a:tab pos="286385" algn="l"/>
                <a:tab pos="287020" algn="l"/>
              </a:tabLst>
            </a:pPr>
            <a:r>
              <a:rPr sz="2200" spc="-5" dirty="0">
                <a:solidFill>
                  <a:srgbClr val="073D86"/>
                </a:solidFill>
                <a:latin typeface="Candara"/>
                <a:cs typeface="Candara"/>
              </a:rPr>
              <a:t>SWIMS does not flag a single-gender relay uploaded as a  mixed</a:t>
            </a:r>
            <a:r>
              <a:rPr sz="2200" dirty="0">
                <a:solidFill>
                  <a:srgbClr val="073D86"/>
                </a:solidFill>
                <a:latin typeface="Candara"/>
                <a:cs typeface="Candara"/>
              </a:rPr>
              <a:t> </a:t>
            </a:r>
            <a:r>
              <a:rPr sz="2200" spc="-5" dirty="0">
                <a:solidFill>
                  <a:srgbClr val="073D86"/>
                </a:solidFill>
                <a:latin typeface="Candara"/>
                <a:cs typeface="Candara"/>
              </a:rPr>
              <a:t>relay</a:t>
            </a:r>
            <a:endParaRPr sz="2200">
              <a:latin typeface="Candara"/>
              <a:cs typeface="Candara"/>
            </a:endParaRPr>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13335">
              <a:lnSpc>
                <a:spcPct val="100000"/>
              </a:lnSpc>
              <a:spcBef>
                <a:spcPts val="105"/>
              </a:spcBef>
            </a:pPr>
            <a:r>
              <a:rPr dirty="0"/>
              <a:t>Mixed</a:t>
            </a:r>
            <a:r>
              <a:rPr spc="-80" dirty="0"/>
              <a:t> </a:t>
            </a:r>
            <a:r>
              <a:rPr spc="-5" dirty="0"/>
              <a:t>Relays</a:t>
            </a:r>
          </a:p>
        </p:txBody>
      </p:sp>
    </p:spTree>
    <p:extLst>
      <p:ext uri="{BB962C8B-B14F-4D97-AF65-F5344CB8AC3E}">
        <p14:creationId xmlns:p14="http://schemas.microsoft.com/office/powerpoint/2010/main" val="2783400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9388" y="1562100"/>
            <a:ext cx="6745223" cy="525018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13335">
              <a:lnSpc>
                <a:spcPct val="100000"/>
              </a:lnSpc>
              <a:spcBef>
                <a:spcPts val="105"/>
              </a:spcBef>
            </a:pPr>
            <a:r>
              <a:rPr dirty="0"/>
              <a:t>Mixed</a:t>
            </a:r>
            <a:r>
              <a:rPr spc="-80" dirty="0"/>
              <a:t> </a:t>
            </a:r>
            <a:r>
              <a:rPr spc="-5" dirty="0"/>
              <a:t>Relays</a:t>
            </a:r>
          </a:p>
        </p:txBody>
      </p:sp>
      <p:sp>
        <p:nvSpPr>
          <p:cNvPr id="4" name="object 4"/>
          <p:cNvSpPr/>
          <p:nvPr/>
        </p:nvSpPr>
        <p:spPr>
          <a:xfrm>
            <a:off x="3505961" y="4420361"/>
            <a:ext cx="1447800" cy="304800"/>
          </a:xfrm>
          <a:custGeom>
            <a:avLst/>
            <a:gdLst/>
            <a:ahLst/>
            <a:cxnLst/>
            <a:rect l="l" t="t" r="r" b="b"/>
            <a:pathLst>
              <a:path w="1447800" h="304800">
                <a:moveTo>
                  <a:pt x="0" y="50800"/>
                </a:moveTo>
                <a:lnTo>
                  <a:pt x="3990" y="31021"/>
                </a:lnTo>
                <a:lnTo>
                  <a:pt x="14874" y="14874"/>
                </a:lnTo>
                <a:lnTo>
                  <a:pt x="31021" y="3990"/>
                </a:lnTo>
                <a:lnTo>
                  <a:pt x="50800" y="0"/>
                </a:lnTo>
                <a:lnTo>
                  <a:pt x="1397000" y="0"/>
                </a:lnTo>
                <a:lnTo>
                  <a:pt x="1416778" y="3990"/>
                </a:lnTo>
                <a:lnTo>
                  <a:pt x="1432925" y="14874"/>
                </a:lnTo>
                <a:lnTo>
                  <a:pt x="1443809" y="31021"/>
                </a:lnTo>
                <a:lnTo>
                  <a:pt x="1447800" y="50800"/>
                </a:lnTo>
                <a:lnTo>
                  <a:pt x="1447800" y="254000"/>
                </a:lnTo>
                <a:lnTo>
                  <a:pt x="1443809" y="273778"/>
                </a:lnTo>
                <a:lnTo>
                  <a:pt x="1432925" y="289925"/>
                </a:lnTo>
                <a:lnTo>
                  <a:pt x="1416778" y="300809"/>
                </a:lnTo>
                <a:lnTo>
                  <a:pt x="1397000" y="304800"/>
                </a:lnTo>
                <a:lnTo>
                  <a:pt x="50800" y="304800"/>
                </a:lnTo>
                <a:lnTo>
                  <a:pt x="31021" y="300809"/>
                </a:lnTo>
                <a:lnTo>
                  <a:pt x="14874" y="289925"/>
                </a:lnTo>
                <a:lnTo>
                  <a:pt x="3990" y="273778"/>
                </a:lnTo>
                <a:lnTo>
                  <a:pt x="0" y="254000"/>
                </a:lnTo>
                <a:lnTo>
                  <a:pt x="0" y="50800"/>
                </a:lnTo>
                <a:close/>
              </a:path>
            </a:pathLst>
          </a:custGeom>
          <a:ln w="28956">
            <a:solidFill>
              <a:srgbClr val="FF0000"/>
            </a:solidFill>
          </a:ln>
        </p:spPr>
        <p:txBody>
          <a:bodyPr wrap="square" lIns="0" tIns="0" rIns="0" bIns="0" rtlCol="0"/>
          <a:lstStyle/>
          <a:p>
            <a:endParaRPr/>
          </a:p>
        </p:txBody>
      </p:sp>
    </p:spTree>
    <p:extLst>
      <p:ext uri="{BB962C8B-B14F-4D97-AF65-F5344CB8AC3E}">
        <p14:creationId xmlns:p14="http://schemas.microsoft.com/office/powerpoint/2010/main" val="2014618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3335">
              <a:lnSpc>
                <a:spcPct val="100000"/>
              </a:lnSpc>
              <a:spcBef>
                <a:spcPts val="105"/>
              </a:spcBef>
            </a:pPr>
            <a:r>
              <a:rPr dirty="0"/>
              <a:t>Mixed</a:t>
            </a:r>
            <a:r>
              <a:rPr spc="-80" dirty="0"/>
              <a:t> </a:t>
            </a:r>
            <a:r>
              <a:rPr spc="-5" dirty="0"/>
              <a:t>Relays</a:t>
            </a:r>
          </a:p>
        </p:txBody>
      </p:sp>
      <p:sp>
        <p:nvSpPr>
          <p:cNvPr id="3" name="object 3"/>
          <p:cNvSpPr/>
          <p:nvPr/>
        </p:nvSpPr>
        <p:spPr>
          <a:xfrm>
            <a:off x="457200" y="1591055"/>
            <a:ext cx="5829300" cy="2086356"/>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590800" y="4491605"/>
            <a:ext cx="5800344" cy="202806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5106161" y="1677161"/>
            <a:ext cx="228600" cy="2039620"/>
          </a:xfrm>
          <a:custGeom>
            <a:avLst/>
            <a:gdLst/>
            <a:ahLst/>
            <a:cxnLst/>
            <a:rect l="l" t="t" r="r" b="b"/>
            <a:pathLst>
              <a:path w="228600" h="2039620">
                <a:moveTo>
                  <a:pt x="0" y="38100"/>
                </a:moveTo>
                <a:lnTo>
                  <a:pt x="2988" y="23252"/>
                </a:lnTo>
                <a:lnTo>
                  <a:pt x="11144" y="11144"/>
                </a:lnTo>
                <a:lnTo>
                  <a:pt x="23252" y="2988"/>
                </a:lnTo>
                <a:lnTo>
                  <a:pt x="38100" y="0"/>
                </a:lnTo>
                <a:lnTo>
                  <a:pt x="190500" y="0"/>
                </a:lnTo>
                <a:lnTo>
                  <a:pt x="205347" y="2988"/>
                </a:lnTo>
                <a:lnTo>
                  <a:pt x="217455" y="11144"/>
                </a:lnTo>
                <a:lnTo>
                  <a:pt x="225611" y="23252"/>
                </a:lnTo>
                <a:lnTo>
                  <a:pt x="228600" y="38100"/>
                </a:lnTo>
                <a:lnTo>
                  <a:pt x="228600" y="2001012"/>
                </a:lnTo>
                <a:lnTo>
                  <a:pt x="225611" y="2015859"/>
                </a:lnTo>
                <a:lnTo>
                  <a:pt x="217455" y="2027967"/>
                </a:lnTo>
                <a:lnTo>
                  <a:pt x="205347" y="2036123"/>
                </a:lnTo>
                <a:lnTo>
                  <a:pt x="190500" y="2039112"/>
                </a:lnTo>
                <a:lnTo>
                  <a:pt x="38100" y="2039112"/>
                </a:lnTo>
                <a:lnTo>
                  <a:pt x="23252" y="2036123"/>
                </a:lnTo>
                <a:lnTo>
                  <a:pt x="11144" y="2027967"/>
                </a:lnTo>
                <a:lnTo>
                  <a:pt x="2988" y="2015859"/>
                </a:lnTo>
                <a:lnTo>
                  <a:pt x="0" y="2001012"/>
                </a:lnTo>
                <a:lnTo>
                  <a:pt x="0" y="38100"/>
                </a:lnTo>
                <a:close/>
              </a:path>
            </a:pathLst>
          </a:custGeom>
          <a:ln w="28956">
            <a:solidFill>
              <a:srgbClr val="FF0000"/>
            </a:solidFill>
          </a:ln>
        </p:spPr>
        <p:txBody>
          <a:bodyPr wrap="square" lIns="0" tIns="0" rIns="0" bIns="0" rtlCol="0"/>
          <a:lstStyle/>
          <a:p>
            <a:endParaRPr/>
          </a:p>
        </p:txBody>
      </p:sp>
      <p:sp>
        <p:nvSpPr>
          <p:cNvPr id="6" name="object 6"/>
          <p:cNvSpPr/>
          <p:nvPr/>
        </p:nvSpPr>
        <p:spPr>
          <a:xfrm>
            <a:off x="7010400" y="5119115"/>
            <a:ext cx="685800" cy="403860"/>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6997445" y="5106161"/>
            <a:ext cx="711835" cy="429895"/>
          </a:xfrm>
          <a:custGeom>
            <a:avLst/>
            <a:gdLst/>
            <a:ahLst/>
            <a:cxnLst/>
            <a:rect l="l" t="t" r="r" b="b"/>
            <a:pathLst>
              <a:path w="711834" h="429895">
                <a:moveTo>
                  <a:pt x="0" y="429768"/>
                </a:moveTo>
                <a:lnTo>
                  <a:pt x="711707" y="429768"/>
                </a:lnTo>
                <a:lnTo>
                  <a:pt x="711707" y="0"/>
                </a:lnTo>
                <a:lnTo>
                  <a:pt x="0" y="0"/>
                </a:lnTo>
                <a:lnTo>
                  <a:pt x="0" y="429768"/>
                </a:lnTo>
                <a:close/>
              </a:path>
            </a:pathLst>
          </a:custGeom>
          <a:ln w="25908">
            <a:solidFill>
              <a:srgbClr val="FF0000"/>
            </a:solidFill>
          </a:ln>
        </p:spPr>
        <p:txBody>
          <a:bodyPr wrap="square" lIns="0" tIns="0" rIns="0" bIns="0" rtlCol="0"/>
          <a:lstStyle/>
          <a:p>
            <a:endParaRPr/>
          </a:p>
        </p:txBody>
      </p:sp>
      <p:sp>
        <p:nvSpPr>
          <p:cNvPr id="8" name="object 8"/>
          <p:cNvSpPr/>
          <p:nvPr/>
        </p:nvSpPr>
        <p:spPr>
          <a:xfrm>
            <a:off x="4549902" y="3855211"/>
            <a:ext cx="555625" cy="412115"/>
          </a:xfrm>
          <a:custGeom>
            <a:avLst/>
            <a:gdLst/>
            <a:ahLst/>
            <a:cxnLst/>
            <a:rect l="l" t="t" r="r" b="b"/>
            <a:pathLst>
              <a:path w="555625" h="412114">
                <a:moveTo>
                  <a:pt x="347314" y="310074"/>
                </a:moveTo>
                <a:lnTo>
                  <a:pt x="303022" y="372110"/>
                </a:lnTo>
                <a:lnTo>
                  <a:pt x="555498" y="411988"/>
                </a:lnTo>
                <a:lnTo>
                  <a:pt x="513266" y="332231"/>
                </a:lnTo>
                <a:lnTo>
                  <a:pt x="378333" y="332231"/>
                </a:lnTo>
                <a:lnTo>
                  <a:pt x="347314" y="310074"/>
                </a:lnTo>
                <a:close/>
              </a:path>
              <a:path w="555625" h="412114">
                <a:moveTo>
                  <a:pt x="391586" y="248069"/>
                </a:moveTo>
                <a:lnTo>
                  <a:pt x="347314" y="310074"/>
                </a:lnTo>
                <a:lnTo>
                  <a:pt x="378333" y="332231"/>
                </a:lnTo>
                <a:lnTo>
                  <a:pt x="422656" y="270256"/>
                </a:lnTo>
                <a:lnTo>
                  <a:pt x="391586" y="248069"/>
                </a:lnTo>
                <a:close/>
              </a:path>
              <a:path w="555625" h="412114">
                <a:moveTo>
                  <a:pt x="435863" y="186055"/>
                </a:moveTo>
                <a:lnTo>
                  <a:pt x="391586" y="248069"/>
                </a:lnTo>
                <a:lnTo>
                  <a:pt x="422656" y="270256"/>
                </a:lnTo>
                <a:lnTo>
                  <a:pt x="378333" y="332231"/>
                </a:lnTo>
                <a:lnTo>
                  <a:pt x="513266" y="332231"/>
                </a:lnTo>
                <a:lnTo>
                  <a:pt x="435863" y="186055"/>
                </a:lnTo>
                <a:close/>
              </a:path>
              <a:path w="555625" h="412114">
                <a:moveTo>
                  <a:pt x="44196" y="0"/>
                </a:moveTo>
                <a:lnTo>
                  <a:pt x="0" y="61975"/>
                </a:lnTo>
                <a:lnTo>
                  <a:pt x="347314" y="310074"/>
                </a:lnTo>
                <a:lnTo>
                  <a:pt x="391586" y="248069"/>
                </a:lnTo>
                <a:lnTo>
                  <a:pt x="44196" y="0"/>
                </a:lnTo>
                <a:close/>
              </a:path>
            </a:pathLst>
          </a:custGeom>
          <a:solidFill>
            <a:srgbClr val="FF0000"/>
          </a:solidFill>
        </p:spPr>
        <p:txBody>
          <a:bodyPr wrap="square" lIns="0" tIns="0" rIns="0" bIns="0" rtlCol="0"/>
          <a:lstStyle/>
          <a:p>
            <a:endParaRPr/>
          </a:p>
        </p:txBody>
      </p:sp>
    </p:spTree>
    <p:extLst>
      <p:ext uri="{BB962C8B-B14F-4D97-AF65-F5344CB8AC3E}">
        <p14:creationId xmlns:p14="http://schemas.microsoft.com/office/powerpoint/2010/main" val="3403942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40122" y="415290"/>
            <a:ext cx="4646901" cy="4902927"/>
          </a:xfrm>
          <a:prstGeom prst="rect">
            <a:avLst/>
          </a:prstGeom>
        </p:spPr>
        <p:txBody>
          <a:bodyPr vert="horz" wrap="square" lIns="0" tIns="7793" rIns="0" bIns="0" rtlCol="0">
            <a:spAutoFit/>
          </a:bodyPr>
          <a:lstStyle/>
          <a:p>
            <a:pPr marL="1431743">
              <a:spcBef>
                <a:spcPts val="61"/>
              </a:spcBef>
            </a:pPr>
            <a:r>
              <a:rPr sz="1364" b="1" spc="-3" dirty="0">
                <a:latin typeface="Times New Roman"/>
                <a:cs typeface="Times New Roman"/>
              </a:rPr>
              <a:t>Niagara </a:t>
            </a:r>
            <a:r>
              <a:rPr sz="1364" b="1" spc="-7" dirty="0">
                <a:latin typeface="Times New Roman"/>
                <a:cs typeface="Times New Roman"/>
              </a:rPr>
              <a:t>Swimming,</a:t>
            </a:r>
            <a:r>
              <a:rPr sz="1364" b="1" spc="10" dirty="0">
                <a:latin typeface="Times New Roman"/>
                <a:cs typeface="Times New Roman"/>
              </a:rPr>
              <a:t> </a:t>
            </a:r>
            <a:r>
              <a:rPr sz="1364" b="1" spc="-7" dirty="0">
                <a:latin typeface="Times New Roman"/>
                <a:cs typeface="Times New Roman"/>
              </a:rPr>
              <a:t>Inc.</a:t>
            </a:r>
            <a:endParaRPr sz="1364" dirty="0">
              <a:latin typeface="Times New Roman"/>
              <a:cs typeface="Times New Roman"/>
            </a:endParaRPr>
          </a:p>
          <a:p>
            <a:pPr>
              <a:spcBef>
                <a:spcPts val="31"/>
              </a:spcBef>
            </a:pPr>
            <a:endParaRPr sz="1159" dirty="0">
              <a:latin typeface="Times New Roman"/>
              <a:cs typeface="Times New Roman"/>
            </a:endParaRPr>
          </a:p>
          <a:p>
            <a:pPr marL="1290603"/>
            <a:r>
              <a:rPr sz="1227" b="1" i="1" spc="-3" dirty="0">
                <a:latin typeface="Times New Roman"/>
                <a:cs typeface="Times New Roman"/>
              </a:rPr>
              <a:t>Conclusion </a:t>
            </a:r>
            <a:r>
              <a:rPr sz="1227" b="1" i="1" dirty="0">
                <a:latin typeface="Times New Roman"/>
                <a:cs typeface="Times New Roman"/>
              </a:rPr>
              <a:t>of </a:t>
            </a:r>
            <a:r>
              <a:rPr sz="1227" b="1" i="1" spc="-7" dirty="0">
                <a:latin typeface="Times New Roman"/>
                <a:cs typeface="Times New Roman"/>
              </a:rPr>
              <a:t>Meet</a:t>
            </a:r>
            <a:r>
              <a:rPr sz="1227" b="1" i="1" dirty="0">
                <a:latin typeface="Times New Roman"/>
                <a:cs typeface="Times New Roman"/>
              </a:rPr>
              <a:t> </a:t>
            </a:r>
            <a:r>
              <a:rPr sz="1227" b="1" i="1" spc="-3" dirty="0">
                <a:latin typeface="Times New Roman"/>
                <a:cs typeface="Times New Roman"/>
              </a:rPr>
              <a:t>Instructions</a:t>
            </a:r>
            <a:endParaRPr sz="1227" dirty="0">
              <a:latin typeface="Times New Roman"/>
              <a:cs typeface="Times New Roman"/>
            </a:endParaRPr>
          </a:p>
          <a:p>
            <a:pPr marL="8659">
              <a:spcBef>
                <a:spcPts val="869"/>
              </a:spcBef>
            </a:pPr>
            <a:r>
              <a:rPr sz="818" spc="-3" dirty="0">
                <a:latin typeface="Times New Roman"/>
                <a:cs typeface="Times New Roman"/>
              </a:rPr>
              <a:t>Within thirty (30) days after the event the host organization </a:t>
            </a:r>
            <a:r>
              <a:rPr sz="818" spc="-7" dirty="0">
                <a:latin typeface="Times New Roman"/>
                <a:cs typeface="Times New Roman"/>
              </a:rPr>
              <a:t>shall</a:t>
            </a:r>
            <a:r>
              <a:rPr sz="818" spc="55" dirty="0">
                <a:latin typeface="Times New Roman"/>
                <a:cs typeface="Times New Roman"/>
              </a:rPr>
              <a:t> </a:t>
            </a:r>
            <a:r>
              <a:rPr sz="818" spc="-3" dirty="0">
                <a:latin typeface="Times New Roman"/>
                <a:cs typeface="Times New Roman"/>
              </a:rPr>
              <a:t>file:</a:t>
            </a:r>
            <a:endParaRPr sz="818" dirty="0">
              <a:latin typeface="Times New Roman"/>
              <a:cs typeface="Times New Roman"/>
            </a:endParaRPr>
          </a:p>
          <a:p>
            <a:pPr>
              <a:spcBef>
                <a:spcPts val="24"/>
              </a:spcBef>
            </a:pPr>
            <a:endParaRPr sz="818" dirty="0">
              <a:latin typeface="Times New Roman"/>
              <a:cs typeface="Times New Roman"/>
            </a:endParaRPr>
          </a:p>
          <a:p>
            <a:pPr marL="8659" marR="3464">
              <a:lnSpc>
                <a:spcPts val="941"/>
              </a:lnSpc>
              <a:buAutoNum type="arabicParenBoth"/>
              <a:tabLst>
                <a:tab pos="155427" algn="l"/>
              </a:tabLst>
            </a:pPr>
            <a:r>
              <a:rPr sz="818" spc="-3" dirty="0">
                <a:latin typeface="Times New Roman"/>
                <a:cs typeface="Times New Roman"/>
              </a:rPr>
              <a:t>The </a:t>
            </a:r>
            <a:r>
              <a:rPr sz="818" spc="-7" dirty="0">
                <a:latin typeface="Times New Roman"/>
                <a:cs typeface="Times New Roman"/>
              </a:rPr>
              <a:t>Meet </a:t>
            </a:r>
            <a:r>
              <a:rPr sz="818" spc="-3" dirty="0">
                <a:latin typeface="Times New Roman"/>
                <a:cs typeface="Times New Roman"/>
              </a:rPr>
              <a:t>Report using the form prescribed by the </a:t>
            </a:r>
            <a:r>
              <a:rPr sz="818" spc="-7" dirty="0">
                <a:latin typeface="Times New Roman"/>
                <a:cs typeface="Times New Roman"/>
              </a:rPr>
              <a:t>Administrative Vice </a:t>
            </a:r>
            <a:r>
              <a:rPr sz="818" spc="-3" dirty="0">
                <a:latin typeface="Times New Roman"/>
                <a:cs typeface="Times New Roman"/>
              </a:rPr>
              <a:t>Chairman, accompanied by payment  of the </a:t>
            </a:r>
            <a:r>
              <a:rPr sz="818" spc="-7" dirty="0">
                <a:latin typeface="Times New Roman"/>
                <a:cs typeface="Times New Roman"/>
              </a:rPr>
              <a:t>surcharges </a:t>
            </a:r>
            <a:r>
              <a:rPr sz="818" spc="-3" dirty="0">
                <a:latin typeface="Times New Roman"/>
                <a:cs typeface="Times New Roman"/>
              </a:rPr>
              <a:t>on entry fees for the event. This must be MAILED to the address</a:t>
            </a:r>
            <a:r>
              <a:rPr sz="818" spc="17" dirty="0">
                <a:latin typeface="Times New Roman"/>
                <a:cs typeface="Times New Roman"/>
              </a:rPr>
              <a:t> </a:t>
            </a:r>
            <a:r>
              <a:rPr sz="818" spc="-3" dirty="0">
                <a:latin typeface="Times New Roman"/>
                <a:cs typeface="Times New Roman"/>
              </a:rPr>
              <a:t>below.</a:t>
            </a:r>
            <a:endParaRPr sz="818" dirty="0">
              <a:latin typeface="Times New Roman"/>
              <a:cs typeface="Times New Roman"/>
            </a:endParaRPr>
          </a:p>
          <a:p>
            <a:pPr>
              <a:spcBef>
                <a:spcPts val="27"/>
              </a:spcBef>
              <a:buFont typeface="Times New Roman"/>
              <a:buAutoNum type="arabicParenBoth"/>
            </a:pPr>
            <a:endParaRPr sz="682" dirty="0">
              <a:latin typeface="Times New Roman"/>
              <a:cs typeface="Times New Roman"/>
            </a:endParaRPr>
          </a:p>
          <a:p>
            <a:pPr marL="632097">
              <a:lnSpc>
                <a:spcPts val="961"/>
              </a:lnSpc>
            </a:pPr>
            <a:r>
              <a:rPr sz="818" spc="-3" dirty="0">
                <a:latin typeface="Times New Roman"/>
                <a:cs typeface="Times New Roman"/>
              </a:rPr>
              <a:t>Colin</a:t>
            </a:r>
            <a:r>
              <a:rPr sz="818" spc="-10" dirty="0">
                <a:latin typeface="Times New Roman"/>
                <a:cs typeface="Times New Roman"/>
              </a:rPr>
              <a:t> </a:t>
            </a:r>
            <a:r>
              <a:rPr sz="818" spc="-3" dirty="0">
                <a:latin typeface="Times New Roman"/>
                <a:cs typeface="Times New Roman"/>
              </a:rPr>
              <a:t>Adams</a:t>
            </a:r>
            <a:endParaRPr sz="818" dirty="0">
              <a:latin typeface="Times New Roman"/>
              <a:cs typeface="Times New Roman"/>
            </a:endParaRPr>
          </a:p>
          <a:p>
            <a:pPr marL="632097">
              <a:lnSpc>
                <a:spcPts val="941"/>
              </a:lnSpc>
            </a:pPr>
            <a:r>
              <a:rPr sz="818" spc="-3" dirty="0">
                <a:latin typeface="Times New Roman"/>
                <a:cs typeface="Times New Roman"/>
              </a:rPr>
              <a:t>1500 </a:t>
            </a:r>
            <a:r>
              <a:rPr sz="818" spc="-7" dirty="0">
                <a:latin typeface="Times New Roman"/>
                <a:cs typeface="Times New Roman"/>
              </a:rPr>
              <a:t>Porterville</a:t>
            </a:r>
            <a:r>
              <a:rPr sz="818" spc="-14" dirty="0">
                <a:latin typeface="Times New Roman"/>
                <a:cs typeface="Times New Roman"/>
              </a:rPr>
              <a:t> </a:t>
            </a:r>
            <a:r>
              <a:rPr sz="818" spc="-3" dirty="0">
                <a:latin typeface="Times New Roman"/>
                <a:cs typeface="Times New Roman"/>
              </a:rPr>
              <a:t>Rd</a:t>
            </a:r>
            <a:endParaRPr sz="818" dirty="0">
              <a:latin typeface="Times New Roman"/>
              <a:cs typeface="Times New Roman"/>
            </a:endParaRPr>
          </a:p>
          <a:p>
            <a:pPr marL="632097">
              <a:lnSpc>
                <a:spcPts val="961"/>
              </a:lnSpc>
            </a:pPr>
            <a:r>
              <a:rPr sz="818" spc="-3" dirty="0">
                <a:latin typeface="Times New Roman"/>
                <a:cs typeface="Times New Roman"/>
              </a:rPr>
              <a:t>East </a:t>
            </a:r>
            <a:r>
              <a:rPr sz="818" spc="-7" dirty="0">
                <a:latin typeface="Times New Roman"/>
                <a:cs typeface="Times New Roman"/>
              </a:rPr>
              <a:t>Aurora, </a:t>
            </a:r>
            <a:r>
              <a:rPr sz="818" spc="-3" dirty="0">
                <a:latin typeface="Times New Roman"/>
                <a:cs typeface="Times New Roman"/>
              </a:rPr>
              <a:t>NY</a:t>
            </a:r>
            <a:r>
              <a:rPr sz="818" spc="-14" dirty="0">
                <a:latin typeface="Times New Roman"/>
                <a:cs typeface="Times New Roman"/>
              </a:rPr>
              <a:t> </a:t>
            </a:r>
            <a:r>
              <a:rPr sz="818" spc="-3" dirty="0">
                <a:latin typeface="Times New Roman"/>
                <a:cs typeface="Times New Roman"/>
              </a:rPr>
              <a:t>14052-9113</a:t>
            </a:r>
            <a:endParaRPr sz="818" dirty="0">
              <a:latin typeface="Times New Roman"/>
              <a:cs typeface="Times New Roman"/>
            </a:endParaRPr>
          </a:p>
          <a:p>
            <a:pPr>
              <a:lnSpc>
                <a:spcPct val="100000"/>
              </a:lnSpc>
            </a:pPr>
            <a:endParaRPr sz="886" dirty="0">
              <a:latin typeface="Times New Roman"/>
              <a:cs typeface="Times New Roman"/>
            </a:endParaRPr>
          </a:p>
          <a:p>
            <a:pPr>
              <a:spcBef>
                <a:spcPts val="10"/>
              </a:spcBef>
            </a:pPr>
            <a:endParaRPr sz="818" dirty="0">
              <a:latin typeface="Times New Roman"/>
              <a:cs typeface="Times New Roman"/>
            </a:endParaRPr>
          </a:p>
          <a:p>
            <a:pPr marL="8659" marR="20781">
              <a:lnSpc>
                <a:spcPts val="941"/>
              </a:lnSpc>
              <a:buAutoNum type="arabicParenBoth" startAt="2"/>
              <a:tabLst>
                <a:tab pos="155859" algn="l"/>
              </a:tabLst>
            </a:pPr>
            <a:r>
              <a:rPr sz="818" spc="-3" dirty="0">
                <a:latin typeface="Times New Roman"/>
                <a:cs typeface="Times New Roman"/>
              </a:rPr>
              <a:t>The </a:t>
            </a:r>
            <a:r>
              <a:rPr sz="818" spc="-7" dirty="0">
                <a:latin typeface="Times New Roman"/>
                <a:cs typeface="Times New Roman"/>
              </a:rPr>
              <a:t>Meet Financial Summary </a:t>
            </a:r>
            <a:r>
              <a:rPr sz="818" spc="-3" dirty="0">
                <a:latin typeface="Times New Roman"/>
                <a:cs typeface="Times New Roman"/>
              </a:rPr>
              <a:t>using the form prescribed by the Administrative </a:t>
            </a:r>
            <a:r>
              <a:rPr sz="818" spc="-7" dirty="0">
                <a:latin typeface="Times New Roman"/>
                <a:cs typeface="Times New Roman"/>
              </a:rPr>
              <a:t>Vice </a:t>
            </a:r>
            <a:r>
              <a:rPr sz="818" spc="-3" dirty="0">
                <a:latin typeface="Times New Roman"/>
                <a:cs typeface="Times New Roman"/>
              </a:rPr>
              <a:t>Chairman. Estimates in  lieu of actuals are permissible in order to comply </a:t>
            </a:r>
            <a:r>
              <a:rPr sz="818" spc="-7" dirty="0">
                <a:latin typeface="Times New Roman"/>
                <a:cs typeface="Times New Roman"/>
              </a:rPr>
              <a:t>with </a:t>
            </a:r>
            <a:r>
              <a:rPr sz="818" spc="-3" dirty="0">
                <a:latin typeface="Times New Roman"/>
                <a:cs typeface="Times New Roman"/>
              </a:rPr>
              <a:t>the filing</a:t>
            </a:r>
            <a:r>
              <a:rPr sz="818" spc="72" dirty="0">
                <a:latin typeface="Times New Roman"/>
                <a:cs typeface="Times New Roman"/>
              </a:rPr>
              <a:t> </a:t>
            </a:r>
            <a:r>
              <a:rPr sz="818" spc="-3" dirty="0">
                <a:latin typeface="Times New Roman"/>
                <a:cs typeface="Times New Roman"/>
              </a:rPr>
              <a:t>deadline.</a:t>
            </a:r>
            <a:endParaRPr sz="818" dirty="0">
              <a:latin typeface="Times New Roman"/>
              <a:cs typeface="Times New Roman"/>
            </a:endParaRPr>
          </a:p>
          <a:p>
            <a:pPr marL="632097" marR="1594962" indent="-623438">
              <a:lnSpc>
                <a:spcPts val="1882"/>
              </a:lnSpc>
              <a:spcBef>
                <a:spcPts val="187"/>
              </a:spcBef>
              <a:buAutoNum type="arabicParenBoth" startAt="2"/>
              <a:tabLst>
                <a:tab pos="155859" algn="l"/>
              </a:tabLst>
            </a:pPr>
            <a:r>
              <a:rPr sz="818" spc="-3" dirty="0">
                <a:latin typeface="Times New Roman"/>
                <a:cs typeface="Times New Roman"/>
              </a:rPr>
              <a:t>The </a:t>
            </a:r>
            <a:r>
              <a:rPr sz="818" spc="-7" dirty="0">
                <a:latin typeface="Times New Roman"/>
                <a:cs typeface="Times New Roman"/>
              </a:rPr>
              <a:t>Officials </a:t>
            </a:r>
            <a:r>
              <a:rPr sz="818" spc="-3" dirty="0">
                <a:latin typeface="Times New Roman"/>
                <a:cs typeface="Times New Roman"/>
              </a:rPr>
              <a:t>Report using the form prescribed by the </a:t>
            </a:r>
            <a:r>
              <a:rPr sz="818" spc="-7" dirty="0">
                <a:latin typeface="Times New Roman"/>
                <a:cs typeface="Times New Roman"/>
              </a:rPr>
              <a:t>Officials Chair.  </a:t>
            </a:r>
            <a:r>
              <a:rPr sz="818" spc="-3" dirty="0">
                <a:latin typeface="Times New Roman"/>
                <a:cs typeface="Times New Roman"/>
              </a:rPr>
              <a:t>email:</a:t>
            </a:r>
            <a:r>
              <a:rPr sz="818" dirty="0">
                <a:latin typeface="Times New Roman"/>
                <a:cs typeface="Times New Roman"/>
              </a:rPr>
              <a:t> </a:t>
            </a:r>
            <a:r>
              <a:rPr sz="818" spc="-3" dirty="0">
                <a:latin typeface="Times New Roman"/>
                <a:cs typeface="Times New Roman"/>
                <a:hlinkClick r:id="rId3"/>
              </a:rPr>
              <a:t>officials@niagaraswim.org</a:t>
            </a:r>
            <a:endParaRPr sz="818" dirty="0">
              <a:latin typeface="Times New Roman"/>
              <a:cs typeface="Times New Roman"/>
            </a:endParaRPr>
          </a:p>
          <a:p>
            <a:pPr marL="8659" marR="59313" algn="just">
              <a:lnSpc>
                <a:spcPts val="941"/>
              </a:lnSpc>
              <a:spcBef>
                <a:spcPts val="753"/>
              </a:spcBef>
            </a:pPr>
            <a:r>
              <a:rPr sz="818" spc="-7" dirty="0">
                <a:latin typeface="Times New Roman"/>
                <a:cs typeface="Times New Roman"/>
              </a:rPr>
              <a:t>Failure </a:t>
            </a:r>
            <a:r>
              <a:rPr sz="818" spc="-3" dirty="0">
                <a:latin typeface="Times New Roman"/>
                <a:cs typeface="Times New Roman"/>
              </a:rPr>
              <a:t>by the host organization to file reports </a:t>
            </a:r>
            <a:r>
              <a:rPr sz="818" spc="-7" dirty="0">
                <a:latin typeface="Times New Roman"/>
                <a:cs typeface="Times New Roman"/>
              </a:rPr>
              <a:t>within </a:t>
            </a:r>
            <a:r>
              <a:rPr sz="818" spc="-3" dirty="0">
                <a:latin typeface="Times New Roman"/>
                <a:cs typeface="Times New Roman"/>
              </a:rPr>
              <a:t>thirty (30) days after the event </a:t>
            </a:r>
            <a:r>
              <a:rPr sz="818" spc="-7" dirty="0">
                <a:latin typeface="Times New Roman"/>
                <a:cs typeface="Times New Roman"/>
              </a:rPr>
              <a:t>will </a:t>
            </a:r>
            <a:r>
              <a:rPr sz="818" spc="-3" dirty="0">
                <a:latin typeface="Times New Roman"/>
                <a:cs typeface="Times New Roman"/>
              </a:rPr>
              <a:t>result in </a:t>
            </a:r>
            <a:r>
              <a:rPr sz="818" dirty="0">
                <a:latin typeface="Times New Roman"/>
                <a:cs typeface="Times New Roman"/>
              </a:rPr>
              <a:t>a </a:t>
            </a:r>
            <a:r>
              <a:rPr sz="818" spc="-3" dirty="0">
                <a:latin typeface="Times New Roman"/>
                <a:cs typeface="Times New Roman"/>
              </a:rPr>
              <a:t>fine of $50  for </a:t>
            </a:r>
            <a:r>
              <a:rPr sz="818" b="1" spc="-3" dirty="0">
                <a:latin typeface="Times New Roman"/>
                <a:cs typeface="Times New Roman"/>
              </a:rPr>
              <a:t>each </a:t>
            </a:r>
            <a:r>
              <a:rPr sz="818" spc="-3" dirty="0">
                <a:latin typeface="Times New Roman"/>
                <a:cs typeface="Times New Roman"/>
              </a:rPr>
              <a:t>late report and </a:t>
            </a:r>
            <a:r>
              <a:rPr sz="818" spc="-7" dirty="0">
                <a:latin typeface="Times New Roman"/>
                <a:cs typeface="Times New Roman"/>
              </a:rPr>
              <a:t>suspension </a:t>
            </a:r>
            <a:r>
              <a:rPr sz="818" spc="-3" dirty="0">
                <a:latin typeface="Times New Roman"/>
                <a:cs typeface="Times New Roman"/>
              </a:rPr>
              <a:t>of any </a:t>
            </a:r>
            <a:r>
              <a:rPr sz="818" spc="-7" dirty="0">
                <a:latin typeface="Times New Roman"/>
                <a:cs typeface="Times New Roman"/>
              </a:rPr>
              <a:t>sanctions </a:t>
            </a:r>
            <a:r>
              <a:rPr sz="818" spc="-3" dirty="0">
                <a:latin typeface="Times New Roman"/>
                <a:cs typeface="Times New Roman"/>
              </a:rPr>
              <a:t>issued to the host organization for future meets until </a:t>
            </a:r>
            <a:r>
              <a:rPr sz="818" spc="-7" dirty="0">
                <a:latin typeface="Times New Roman"/>
                <a:cs typeface="Times New Roman"/>
              </a:rPr>
              <a:t>such  </a:t>
            </a:r>
            <a:r>
              <a:rPr sz="818" spc="-3" dirty="0">
                <a:latin typeface="Times New Roman"/>
                <a:cs typeface="Times New Roman"/>
              </a:rPr>
              <a:t>time as the reports are </a:t>
            </a:r>
            <a:r>
              <a:rPr sz="818" spc="-7" dirty="0">
                <a:latin typeface="Times New Roman"/>
                <a:cs typeface="Times New Roman"/>
              </a:rPr>
              <a:t>submitted </a:t>
            </a:r>
            <a:r>
              <a:rPr sz="818" spc="-3" dirty="0">
                <a:latin typeface="Times New Roman"/>
                <a:cs typeface="Times New Roman"/>
              </a:rPr>
              <a:t>and the fine</a:t>
            </a:r>
            <a:r>
              <a:rPr sz="818" spc="55" dirty="0">
                <a:latin typeface="Times New Roman"/>
                <a:cs typeface="Times New Roman"/>
              </a:rPr>
              <a:t> </a:t>
            </a:r>
            <a:r>
              <a:rPr sz="818" spc="-7" dirty="0">
                <a:latin typeface="Times New Roman"/>
                <a:cs typeface="Times New Roman"/>
              </a:rPr>
              <a:t>paid.</a:t>
            </a:r>
            <a:endParaRPr sz="818" dirty="0">
              <a:latin typeface="Times New Roman"/>
              <a:cs typeface="Times New Roman"/>
            </a:endParaRPr>
          </a:p>
          <a:p>
            <a:pPr>
              <a:lnSpc>
                <a:spcPct val="100000"/>
              </a:lnSpc>
            </a:pPr>
            <a:endParaRPr sz="818" dirty="0">
              <a:latin typeface="Times New Roman"/>
              <a:cs typeface="Times New Roman"/>
            </a:endParaRPr>
          </a:p>
          <a:p>
            <a:pPr marL="8659" marR="27275">
              <a:lnSpc>
                <a:spcPts val="941"/>
              </a:lnSpc>
            </a:pPr>
            <a:r>
              <a:rPr sz="818" spc="-3" dirty="0">
                <a:latin typeface="Times New Roman"/>
                <a:cs typeface="Times New Roman"/>
              </a:rPr>
              <a:t>As </a:t>
            </a:r>
            <a:r>
              <a:rPr sz="818" spc="-7" dirty="0">
                <a:latin typeface="Times New Roman"/>
                <a:cs typeface="Times New Roman"/>
              </a:rPr>
              <a:t>soon </a:t>
            </a:r>
            <a:r>
              <a:rPr sz="818" spc="-3" dirty="0">
                <a:latin typeface="Times New Roman"/>
                <a:cs typeface="Times New Roman"/>
              </a:rPr>
              <a:t>as practicable after the event, the host organization </a:t>
            </a:r>
            <a:r>
              <a:rPr sz="818" spc="-7" dirty="0">
                <a:latin typeface="Times New Roman"/>
                <a:cs typeface="Times New Roman"/>
              </a:rPr>
              <a:t>shall </a:t>
            </a:r>
            <a:r>
              <a:rPr sz="818" spc="-3" dirty="0">
                <a:latin typeface="Times New Roman"/>
                <a:cs typeface="Times New Roman"/>
              </a:rPr>
              <a:t>submit the complete meet results as </a:t>
            </a:r>
            <a:r>
              <a:rPr sz="818" dirty="0">
                <a:latin typeface="Times New Roman"/>
                <a:cs typeface="Times New Roman"/>
              </a:rPr>
              <a:t>a </a:t>
            </a:r>
            <a:r>
              <a:rPr sz="818" spc="-7" dirty="0">
                <a:latin typeface="Times New Roman"/>
                <a:cs typeface="Times New Roman"/>
              </a:rPr>
              <a:t>Hy-Tek  Meet Manager </a:t>
            </a:r>
            <a:r>
              <a:rPr sz="818" spc="-3" dirty="0">
                <a:latin typeface="Times New Roman"/>
                <a:cs typeface="Times New Roman"/>
              </a:rPr>
              <a:t>back-up file, or equivalent, to the Top Ten Coordinator for posting on </a:t>
            </a:r>
            <a:r>
              <a:rPr sz="818" spc="-7" dirty="0">
                <a:latin typeface="Times New Roman"/>
                <a:cs typeface="Times New Roman"/>
              </a:rPr>
              <a:t>Niagara </a:t>
            </a:r>
            <a:r>
              <a:rPr sz="818" spc="-3" dirty="0">
                <a:latin typeface="Times New Roman"/>
                <a:cs typeface="Times New Roman"/>
              </a:rPr>
              <a:t>LSC’s</a:t>
            </a:r>
            <a:r>
              <a:rPr sz="818" spc="102" dirty="0">
                <a:latin typeface="Times New Roman"/>
                <a:cs typeface="Times New Roman"/>
              </a:rPr>
              <a:t> </a:t>
            </a:r>
            <a:r>
              <a:rPr sz="818" spc="-7" dirty="0">
                <a:latin typeface="Times New Roman"/>
                <a:cs typeface="Times New Roman"/>
              </a:rPr>
              <a:t>website.</a:t>
            </a:r>
            <a:endParaRPr sz="818" dirty="0">
              <a:latin typeface="Times New Roman"/>
              <a:cs typeface="Times New Roman"/>
            </a:endParaRPr>
          </a:p>
          <a:p>
            <a:pPr>
              <a:spcBef>
                <a:spcPts val="10"/>
              </a:spcBef>
            </a:pPr>
            <a:endParaRPr sz="750" dirty="0">
              <a:latin typeface="Times New Roman"/>
              <a:cs typeface="Times New Roman"/>
            </a:endParaRPr>
          </a:p>
          <a:p>
            <a:pPr marL="632097">
              <a:spcBef>
                <a:spcPts val="3"/>
              </a:spcBef>
            </a:pPr>
            <a:r>
              <a:rPr sz="818" spc="-3" dirty="0">
                <a:latin typeface="Times New Roman"/>
                <a:cs typeface="Times New Roman"/>
              </a:rPr>
              <a:t>email:</a:t>
            </a:r>
            <a:r>
              <a:rPr sz="818" dirty="0">
                <a:latin typeface="Times New Roman"/>
                <a:cs typeface="Times New Roman"/>
              </a:rPr>
              <a:t> </a:t>
            </a:r>
            <a:r>
              <a:rPr sz="818" spc="-3" dirty="0">
                <a:latin typeface="Times New Roman"/>
                <a:cs typeface="Times New Roman"/>
                <a:hlinkClick r:id="rId4"/>
              </a:rPr>
              <a:t>webmaster@niagaraswim.org</a:t>
            </a:r>
            <a:endParaRPr sz="818" dirty="0">
              <a:latin typeface="Times New Roman"/>
              <a:cs typeface="Times New Roman"/>
            </a:endParaRPr>
          </a:p>
          <a:p>
            <a:pPr>
              <a:spcBef>
                <a:spcPts val="34"/>
              </a:spcBef>
            </a:pPr>
            <a:endParaRPr sz="750" dirty="0">
              <a:latin typeface="Times New Roman"/>
              <a:cs typeface="Times New Roman"/>
            </a:endParaRPr>
          </a:p>
          <a:p>
            <a:pPr marL="8659" algn="just">
              <a:spcBef>
                <a:spcPts val="3"/>
              </a:spcBef>
            </a:pPr>
            <a:r>
              <a:rPr sz="818" spc="-3" dirty="0">
                <a:latin typeface="Times New Roman"/>
                <a:cs typeface="Times New Roman"/>
              </a:rPr>
              <a:t>In the </a:t>
            </a:r>
            <a:r>
              <a:rPr sz="818" spc="-7" dirty="0">
                <a:latin typeface="Times New Roman"/>
                <a:cs typeface="Times New Roman"/>
              </a:rPr>
              <a:t>Meet Manager </a:t>
            </a:r>
            <a:r>
              <a:rPr sz="818" spc="-3" dirty="0">
                <a:latin typeface="Times New Roman"/>
                <a:cs typeface="Times New Roman"/>
              </a:rPr>
              <a:t>Backup, please verify that the following is correctly entered in the </a:t>
            </a:r>
            <a:r>
              <a:rPr sz="818" spc="-7" dirty="0">
                <a:latin typeface="Times New Roman"/>
                <a:cs typeface="Times New Roman"/>
              </a:rPr>
              <a:t>Meet</a:t>
            </a:r>
            <a:r>
              <a:rPr sz="818" spc="119" dirty="0">
                <a:latin typeface="Times New Roman"/>
                <a:cs typeface="Times New Roman"/>
              </a:rPr>
              <a:t> </a:t>
            </a:r>
            <a:r>
              <a:rPr sz="818" spc="-7" dirty="0">
                <a:latin typeface="Times New Roman"/>
                <a:cs typeface="Times New Roman"/>
              </a:rPr>
              <a:t>Set-up:</a:t>
            </a:r>
            <a:endParaRPr sz="818" dirty="0">
              <a:latin typeface="Times New Roman"/>
              <a:cs typeface="Times New Roman"/>
            </a:endParaRPr>
          </a:p>
          <a:p>
            <a:pPr>
              <a:spcBef>
                <a:spcPts val="37"/>
              </a:spcBef>
            </a:pPr>
            <a:endParaRPr sz="750" dirty="0">
              <a:latin typeface="Times New Roman"/>
              <a:cs typeface="Times New Roman"/>
            </a:endParaRPr>
          </a:p>
          <a:p>
            <a:pPr marL="112565" indent="-103906" algn="just">
              <a:lnSpc>
                <a:spcPts val="961"/>
              </a:lnSpc>
              <a:buAutoNum type="arabicPeriod"/>
              <a:tabLst>
                <a:tab pos="112998" algn="l"/>
              </a:tabLst>
            </a:pPr>
            <a:r>
              <a:rPr sz="818" spc="-7" dirty="0">
                <a:latin typeface="Times New Roman"/>
                <a:cs typeface="Times New Roman"/>
              </a:rPr>
              <a:t>Meet Name </a:t>
            </a:r>
            <a:r>
              <a:rPr sz="818" spc="-3" dirty="0">
                <a:latin typeface="Times New Roman"/>
                <a:cs typeface="Times New Roman"/>
              </a:rPr>
              <a:t>(it </a:t>
            </a:r>
            <a:r>
              <a:rPr sz="818" spc="-7" dirty="0">
                <a:latin typeface="Times New Roman"/>
                <a:cs typeface="Times New Roman"/>
              </a:rPr>
              <a:t>should </a:t>
            </a:r>
            <a:r>
              <a:rPr sz="818" spc="-3" dirty="0">
                <a:latin typeface="Times New Roman"/>
                <a:cs typeface="Times New Roman"/>
              </a:rPr>
              <a:t>match </a:t>
            </a:r>
            <a:r>
              <a:rPr sz="818" spc="-7" dirty="0">
                <a:latin typeface="Times New Roman"/>
                <a:cs typeface="Times New Roman"/>
              </a:rPr>
              <a:t>what </a:t>
            </a:r>
            <a:r>
              <a:rPr sz="818" spc="-3" dirty="0">
                <a:latin typeface="Times New Roman"/>
                <a:cs typeface="Times New Roman"/>
              </a:rPr>
              <a:t>is on the</a:t>
            </a:r>
            <a:r>
              <a:rPr sz="818" spc="72" dirty="0">
                <a:latin typeface="Times New Roman"/>
                <a:cs typeface="Times New Roman"/>
              </a:rPr>
              <a:t> </a:t>
            </a:r>
            <a:r>
              <a:rPr sz="818" spc="-7" dirty="0">
                <a:latin typeface="Times New Roman"/>
                <a:cs typeface="Times New Roman"/>
              </a:rPr>
              <a:t>sanction/calendar)</a:t>
            </a:r>
            <a:endParaRPr sz="818" dirty="0">
              <a:latin typeface="Times New Roman"/>
              <a:cs typeface="Times New Roman"/>
            </a:endParaRPr>
          </a:p>
          <a:p>
            <a:pPr marL="112565" indent="-103906" algn="just">
              <a:lnSpc>
                <a:spcPts val="941"/>
              </a:lnSpc>
              <a:buAutoNum type="arabicPeriod"/>
              <a:tabLst>
                <a:tab pos="112998" algn="l"/>
              </a:tabLst>
            </a:pPr>
            <a:r>
              <a:rPr sz="818" spc="-7" dirty="0">
                <a:latin typeface="Times New Roman"/>
                <a:cs typeface="Times New Roman"/>
              </a:rPr>
              <a:t>Facility</a:t>
            </a:r>
            <a:r>
              <a:rPr sz="818" dirty="0">
                <a:latin typeface="Times New Roman"/>
                <a:cs typeface="Times New Roman"/>
              </a:rPr>
              <a:t> </a:t>
            </a:r>
            <a:r>
              <a:rPr sz="818" spc="-3" dirty="0">
                <a:latin typeface="Times New Roman"/>
                <a:cs typeface="Times New Roman"/>
              </a:rPr>
              <a:t>Name</a:t>
            </a:r>
            <a:endParaRPr sz="818" dirty="0">
              <a:latin typeface="Times New Roman"/>
              <a:cs typeface="Times New Roman"/>
            </a:endParaRPr>
          </a:p>
          <a:p>
            <a:pPr marL="112565" indent="-103906" algn="just">
              <a:lnSpc>
                <a:spcPts val="941"/>
              </a:lnSpc>
              <a:buAutoNum type="arabicPeriod"/>
              <a:tabLst>
                <a:tab pos="112998" algn="l"/>
              </a:tabLst>
            </a:pPr>
            <a:r>
              <a:rPr sz="818" spc="-3" dirty="0">
                <a:latin typeface="Times New Roman"/>
                <a:cs typeface="Times New Roman"/>
              </a:rPr>
              <a:t>City, </a:t>
            </a:r>
            <a:r>
              <a:rPr sz="818" spc="-7" dirty="0">
                <a:latin typeface="Times New Roman"/>
                <a:cs typeface="Times New Roman"/>
              </a:rPr>
              <a:t>State, </a:t>
            </a:r>
            <a:r>
              <a:rPr sz="818" spc="-3" dirty="0">
                <a:latin typeface="Times New Roman"/>
                <a:cs typeface="Times New Roman"/>
              </a:rPr>
              <a:t>Zip and</a:t>
            </a:r>
            <a:r>
              <a:rPr sz="818" spc="20" dirty="0">
                <a:latin typeface="Times New Roman"/>
                <a:cs typeface="Times New Roman"/>
              </a:rPr>
              <a:t> </a:t>
            </a:r>
            <a:r>
              <a:rPr sz="818" spc="-3" dirty="0">
                <a:latin typeface="Times New Roman"/>
                <a:cs typeface="Times New Roman"/>
              </a:rPr>
              <a:t>Country</a:t>
            </a:r>
            <a:endParaRPr sz="818" dirty="0">
              <a:latin typeface="Times New Roman"/>
              <a:cs typeface="Times New Roman"/>
            </a:endParaRPr>
          </a:p>
          <a:p>
            <a:pPr marL="112565" indent="-103906" algn="just">
              <a:lnSpc>
                <a:spcPts val="941"/>
              </a:lnSpc>
              <a:buAutoNum type="arabicPeriod"/>
              <a:tabLst>
                <a:tab pos="112998" algn="l"/>
              </a:tabLst>
            </a:pPr>
            <a:r>
              <a:rPr sz="818" spc="-7" dirty="0">
                <a:latin typeface="Times New Roman"/>
                <a:cs typeface="Times New Roman"/>
              </a:rPr>
              <a:t>Sanction Number starting with</a:t>
            </a:r>
            <a:r>
              <a:rPr sz="818" spc="27" dirty="0">
                <a:latin typeface="Times New Roman"/>
                <a:cs typeface="Times New Roman"/>
              </a:rPr>
              <a:t> </a:t>
            </a:r>
            <a:r>
              <a:rPr sz="818" spc="-3" dirty="0">
                <a:latin typeface="Times New Roman"/>
                <a:cs typeface="Times New Roman"/>
              </a:rPr>
              <a:t>NI-</a:t>
            </a:r>
            <a:endParaRPr sz="818" dirty="0">
              <a:latin typeface="Times New Roman"/>
              <a:cs typeface="Times New Roman"/>
            </a:endParaRPr>
          </a:p>
          <a:p>
            <a:pPr marL="112565" indent="-103906" algn="just">
              <a:lnSpc>
                <a:spcPts val="941"/>
              </a:lnSpc>
              <a:buAutoNum type="arabicPeriod"/>
              <a:tabLst>
                <a:tab pos="112998" algn="l"/>
              </a:tabLst>
            </a:pPr>
            <a:r>
              <a:rPr sz="818" spc="-7" dirty="0">
                <a:latin typeface="Times New Roman"/>
                <a:cs typeface="Times New Roman"/>
              </a:rPr>
              <a:t>Start </a:t>
            </a:r>
            <a:r>
              <a:rPr sz="818" spc="-3" dirty="0">
                <a:latin typeface="Times New Roman"/>
                <a:cs typeface="Times New Roman"/>
              </a:rPr>
              <a:t>and End</a:t>
            </a:r>
            <a:r>
              <a:rPr sz="818" spc="17" dirty="0">
                <a:latin typeface="Times New Roman"/>
                <a:cs typeface="Times New Roman"/>
              </a:rPr>
              <a:t> </a:t>
            </a:r>
            <a:r>
              <a:rPr sz="818" spc="-3" dirty="0">
                <a:latin typeface="Times New Roman"/>
                <a:cs typeface="Times New Roman"/>
              </a:rPr>
              <a:t>Date</a:t>
            </a:r>
            <a:endParaRPr sz="818" dirty="0">
              <a:latin typeface="Times New Roman"/>
              <a:cs typeface="Times New Roman"/>
            </a:endParaRPr>
          </a:p>
          <a:p>
            <a:pPr marL="112565" indent="-103906" algn="just">
              <a:lnSpc>
                <a:spcPts val="941"/>
              </a:lnSpc>
              <a:buAutoNum type="arabicPeriod"/>
              <a:tabLst>
                <a:tab pos="112998" algn="l"/>
              </a:tabLst>
            </a:pPr>
            <a:r>
              <a:rPr sz="818" spc="-7" dirty="0">
                <a:latin typeface="Times New Roman"/>
                <a:cs typeface="Times New Roman"/>
              </a:rPr>
              <a:t>Host</a:t>
            </a:r>
            <a:r>
              <a:rPr sz="818" dirty="0">
                <a:latin typeface="Times New Roman"/>
                <a:cs typeface="Times New Roman"/>
              </a:rPr>
              <a:t> </a:t>
            </a:r>
            <a:r>
              <a:rPr sz="818" spc="-3" dirty="0">
                <a:latin typeface="Times New Roman"/>
                <a:cs typeface="Times New Roman"/>
              </a:rPr>
              <a:t>LSC</a:t>
            </a:r>
            <a:endParaRPr sz="818" dirty="0">
              <a:latin typeface="Times New Roman"/>
              <a:cs typeface="Times New Roman"/>
            </a:endParaRPr>
          </a:p>
          <a:p>
            <a:pPr marL="112565" indent="-103906" algn="just">
              <a:lnSpc>
                <a:spcPts val="961"/>
              </a:lnSpc>
              <a:buAutoNum type="arabicPeriod"/>
              <a:tabLst>
                <a:tab pos="112998" algn="l"/>
              </a:tabLst>
            </a:pPr>
            <a:r>
              <a:rPr sz="818" spc="-3" dirty="0">
                <a:latin typeface="Times New Roman"/>
                <a:cs typeface="Times New Roman"/>
              </a:rPr>
              <a:t>Course</a:t>
            </a:r>
            <a:endParaRPr sz="818" dirty="0">
              <a:latin typeface="Times New Roman"/>
              <a:cs typeface="Times New Roman"/>
            </a:endParaRPr>
          </a:p>
        </p:txBody>
      </p:sp>
      <p:sp>
        <p:nvSpPr>
          <p:cNvPr id="3" name="object 3"/>
          <p:cNvSpPr txBox="1"/>
          <p:nvPr/>
        </p:nvSpPr>
        <p:spPr>
          <a:xfrm>
            <a:off x="2267323" y="6706864"/>
            <a:ext cx="696624" cy="134612"/>
          </a:xfrm>
          <a:prstGeom prst="rect">
            <a:avLst/>
          </a:prstGeom>
        </p:spPr>
        <p:txBody>
          <a:bodyPr vert="horz" wrap="square" lIns="0" tIns="8659" rIns="0" bIns="0" rtlCol="0">
            <a:spAutoFit/>
          </a:bodyPr>
          <a:lstStyle/>
          <a:p>
            <a:pPr marL="8659">
              <a:spcBef>
                <a:spcPts val="68"/>
              </a:spcBef>
            </a:pPr>
            <a:r>
              <a:rPr sz="818" spc="3" dirty="0">
                <a:latin typeface="Garamond"/>
                <a:cs typeface="Garamond"/>
              </a:rPr>
              <a:t>Revised</a:t>
            </a:r>
            <a:r>
              <a:rPr sz="818" spc="-55" dirty="0">
                <a:latin typeface="Garamond"/>
                <a:cs typeface="Garamond"/>
              </a:rPr>
              <a:t> </a:t>
            </a:r>
            <a:r>
              <a:rPr sz="818" spc="-14" dirty="0">
                <a:latin typeface="Palatino Linotype"/>
                <a:cs typeface="Palatino Linotype"/>
              </a:rPr>
              <a:t>10/2018</a:t>
            </a:r>
            <a:endParaRPr sz="818">
              <a:latin typeface="Palatino Linotype"/>
              <a:cs typeface="Palatino Linotype"/>
            </a:endParaRPr>
          </a:p>
        </p:txBody>
      </p:sp>
      <p:sp>
        <p:nvSpPr>
          <p:cNvPr id="4" name="object 4"/>
          <p:cNvSpPr/>
          <p:nvPr/>
        </p:nvSpPr>
        <p:spPr>
          <a:xfrm>
            <a:off x="6164667" y="349149"/>
            <a:ext cx="726200" cy="656448"/>
          </a:xfrm>
          <a:prstGeom prst="rect">
            <a:avLst/>
          </a:prstGeom>
          <a:blipFill>
            <a:blip r:embed="rId5" cstate="print"/>
            <a:stretch>
              <a:fillRect/>
            </a:stretch>
          </a:blipFill>
        </p:spPr>
        <p:txBody>
          <a:bodyPr wrap="square" lIns="0" tIns="0" rIns="0" bIns="0" rtlCol="0"/>
          <a:lstStyle/>
          <a:p>
            <a:endParaRPr sz="1227"/>
          </a:p>
        </p:txBody>
      </p:sp>
    </p:spTree>
    <p:extLst>
      <p:ext uri="{BB962C8B-B14F-4D97-AF65-F5344CB8AC3E}">
        <p14:creationId xmlns:p14="http://schemas.microsoft.com/office/powerpoint/2010/main" val="1666663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4380" y="152018"/>
            <a:ext cx="1084592" cy="369332"/>
          </a:xfrm>
          <a:prstGeom prst="rect">
            <a:avLst/>
          </a:prstGeom>
          <a:noFill/>
        </p:spPr>
        <p:txBody>
          <a:bodyPr wrap="none" rtlCol="0">
            <a:spAutoFit/>
          </a:bodyPr>
          <a:lstStyle/>
          <a:p>
            <a:r>
              <a:rPr lang="en-US" b="1" dirty="0" smtClean="0"/>
              <a:t>Pre-Meet</a:t>
            </a:r>
            <a:endParaRPr lang="en-US" b="1" dirty="0"/>
          </a:p>
        </p:txBody>
      </p:sp>
      <p:sp>
        <p:nvSpPr>
          <p:cNvPr id="3" name="TextBox 2"/>
          <p:cNvSpPr txBox="1"/>
          <p:nvPr/>
        </p:nvSpPr>
        <p:spPr>
          <a:xfrm>
            <a:off x="3962164" y="143864"/>
            <a:ext cx="1524776" cy="369332"/>
          </a:xfrm>
          <a:prstGeom prst="rect">
            <a:avLst/>
          </a:prstGeom>
          <a:noFill/>
        </p:spPr>
        <p:txBody>
          <a:bodyPr wrap="none" rtlCol="0">
            <a:spAutoFit/>
          </a:bodyPr>
          <a:lstStyle/>
          <a:p>
            <a:r>
              <a:rPr lang="en-US" b="1" dirty="0" smtClean="0"/>
              <a:t>Meet Director</a:t>
            </a:r>
            <a:endParaRPr lang="en-US" b="1" dirty="0"/>
          </a:p>
        </p:txBody>
      </p:sp>
      <p:grpSp>
        <p:nvGrpSpPr>
          <p:cNvPr id="27" name="Group 26"/>
          <p:cNvGrpSpPr/>
          <p:nvPr/>
        </p:nvGrpSpPr>
        <p:grpSpPr>
          <a:xfrm>
            <a:off x="218555" y="513196"/>
            <a:ext cx="3666612" cy="5214974"/>
            <a:chOff x="34873" y="663713"/>
            <a:chExt cx="4686729" cy="6194060"/>
          </a:xfrm>
        </p:grpSpPr>
        <p:sp>
          <p:nvSpPr>
            <p:cNvPr id="4" name="TextBox 3"/>
            <p:cNvSpPr txBox="1"/>
            <p:nvPr/>
          </p:nvSpPr>
          <p:spPr>
            <a:xfrm>
              <a:off x="461779" y="663713"/>
              <a:ext cx="1654192" cy="549718"/>
            </a:xfrm>
            <a:prstGeom prst="rect">
              <a:avLst/>
            </a:prstGeom>
            <a:noFill/>
          </p:spPr>
          <p:txBody>
            <a:bodyPr wrap="square" rtlCol="0">
              <a:spAutoFit/>
            </a:bodyPr>
            <a:lstStyle/>
            <a:p>
              <a:pPr algn="ctr"/>
              <a:r>
                <a:rPr lang="en-US" sz="1200" dirty="0" smtClean="0"/>
                <a:t>Create a Meet Announcement</a:t>
              </a:r>
              <a:endParaRPr lang="en-US" sz="1200" dirty="0"/>
            </a:p>
          </p:txBody>
        </p:sp>
        <p:sp>
          <p:nvSpPr>
            <p:cNvPr id="5" name="Down Arrow 4"/>
            <p:cNvSpPr/>
            <p:nvPr/>
          </p:nvSpPr>
          <p:spPr>
            <a:xfrm>
              <a:off x="1189666" y="1175114"/>
              <a:ext cx="280380" cy="4130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1750" y="1620345"/>
              <a:ext cx="2042895" cy="916196"/>
            </a:xfrm>
            <a:prstGeom prst="rect">
              <a:avLst/>
            </a:prstGeom>
            <a:noFill/>
          </p:spPr>
          <p:txBody>
            <a:bodyPr wrap="square" rtlCol="0">
              <a:spAutoFit/>
            </a:bodyPr>
            <a:lstStyle/>
            <a:p>
              <a:pPr algn="ctr"/>
              <a:r>
                <a:rPr lang="en-US" sz="1100" dirty="0" smtClean="0"/>
                <a:t>Submit Sanction</a:t>
              </a:r>
              <a:br>
                <a:rPr lang="en-US" sz="1100" dirty="0" smtClean="0"/>
              </a:br>
              <a:r>
                <a:rPr lang="en-US" sz="1100" dirty="0" smtClean="0"/>
                <a:t>Application – online through Niagaraswim.org</a:t>
              </a:r>
              <a:endParaRPr lang="en-US" sz="1100" dirty="0"/>
            </a:p>
          </p:txBody>
        </p:sp>
        <p:sp>
          <p:nvSpPr>
            <p:cNvPr id="7" name="Down Arrow 6"/>
            <p:cNvSpPr/>
            <p:nvPr/>
          </p:nvSpPr>
          <p:spPr>
            <a:xfrm>
              <a:off x="1143007" y="2474944"/>
              <a:ext cx="335996" cy="3566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4628" y="2846473"/>
              <a:ext cx="2549348" cy="1520887"/>
            </a:xfrm>
            <a:prstGeom prst="rect">
              <a:avLst/>
            </a:prstGeom>
            <a:noFill/>
          </p:spPr>
          <p:txBody>
            <a:bodyPr wrap="square" rtlCol="0">
              <a:spAutoFit/>
            </a:bodyPr>
            <a:lstStyle/>
            <a:p>
              <a:pPr algn="ctr"/>
              <a:r>
                <a:rPr lang="en-US" sz="1100" dirty="0" smtClean="0"/>
                <a:t>When Approved,</a:t>
              </a:r>
              <a:br>
                <a:rPr lang="en-US" sz="1100" dirty="0" smtClean="0"/>
              </a:br>
              <a:r>
                <a:rPr lang="en-US" sz="1100" dirty="0" smtClean="0"/>
                <a:t>add Sanction Number and submit final version for posting to Niagaraswim.org.</a:t>
              </a:r>
            </a:p>
            <a:p>
              <a:pPr algn="ctr"/>
              <a:r>
                <a:rPr lang="en-US" sz="1100" dirty="0" smtClean="0"/>
                <a:t>For open meets, submit meet events file for posting to Niagaraswim.org.</a:t>
              </a:r>
              <a:endParaRPr lang="en-US" sz="1100" dirty="0"/>
            </a:p>
          </p:txBody>
        </p:sp>
        <p:sp>
          <p:nvSpPr>
            <p:cNvPr id="11" name="Down Arrow 10"/>
            <p:cNvSpPr/>
            <p:nvPr/>
          </p:nvSpPr>
          <p:spPr>
            <a:xfrm>
              <a:off x="1128051" y="4359388"/>
              <a:ext cx="321648" cy="4147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2626" y="4757403"/>
              <a:ext cx="2549348" cy="513070"/>
            </a:xfrm>
            <a:prstGeom prst="rect">
              <a:avLst/>
            </a:prstGeom>
            <a:noFill/>
          </p:spPr>
          <p:txBody>
            <a:bodyPr wrap="square" rtlCol="0">
              <a:spAutoFit/>
            </a:bodyPr>
            <a:lstStyle/>
            <a:p>
              <a:pPr algn="ctr"/>
              <a:r>
                <a:rPr lang="en-US" sz="1100" dirty="0" smtClean="0"/>
                <a:t>Accept entries (send confirmations) until deadline</a:t>
              </a:r>
              <a:endParaRPr lang="en-US" sz="1100" dirty="0"/>
            </a:p>
          </p:txBody>
        </p:sp>
        <p:sp>
          <p:nvSpPr>
            <p:cNvPr id="13" name="Down Arrow 12"/>
            <p:cNvSpPr/>
            <p:nvPr/>
          </p:nvSpPr>
          <p:spPr>
            <a:xfrm>
              <a:off x="1128051" y="5304139"/>
              <a:ext cx="350952" cy="4597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4873" y="5740013"/>
              <a:ext cx="2549348" cy="1117760"/>
            </a:xfrm>
            <a:prstGeom prst="rect">
              <a:avLst/>
            </a:prstGeom>
            <a:noFill/>
          </p:spPr>
          <p:txBody>
            <a:bodyPr wrap="square" rtlCol="0">
              <a:spAutoFit/>
            </a:bodyPr>
            <a:lstStyle/>
            <a:p>
              <a:pPr algn="ctr"/>
              <a:r>
                <a:rPr lang="en-US" sz="1100" dirty="0" smtClean="0"/>
                <a:t>Submit USA-S Registration file to NI Registrar to look for errors. If errors, follow instructions returned by Niagara</a:t>
              </a:r>
              <a:endParaRPr lang="en-US" sz="1100" dirty="0"/>
            </a:p>
          </p:txBody>
        </p:sp>
        <p:sp>
          <p:nvSpPr>
            <p:cNvPr id="17" name="Down Arrow 16"/>
            <p:cNvSpPr/>
            <p:nvPr/>
          </p:nvSpPr>
          <p:spPr>
            <a:xfrm rot="18798388">
              <a:off x="2472519" y="5168025"/>
              <a:ext cx="321649" cy="4772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464393" y="5649456"/>
              <a:ext cx="2257209" cy="1117760"/>
            </a:xfrm>
            <a:prstGeom prst="rect">
              <a:avLst/>
            </a:prstGeom>
            <a:noFill/>
          </p:spPr>
          <p:txBody>
            <a:bodyPr wrap="square" rtlCol="0">
              <a:spAutoFit/>
            </a:bodyPr>
            <a:lstStyle/>
            <a:p>
              <a:pPr algn="ctr"/>
              <a:r>
                <a:rPr lang="en-US" sz="1100" dirty="0" smtClean="0"/>
                <a:t>Validate entries for time standards and entry restrictions per meet announcement. Make entry adjustments as needed.</a:t>
              </a:r>
              <a:endParaRPr lang="en-US" sz="1100" dirty="0"/>
            </a:p>
          </p:txBody>
        </p:sp>
        <p:sp>
          <p:nvSpPr>
            <p:cNvPr id="19" name="Down Arrow 18"/>
            <p:cNvSpPr/>
            <p:nvPr/>
          </p:nvSpPr>
          <p:spPr>
            <a:xfrm rot="16200000">
              <a:off x="2360350" y="1857484"/>
              <a:ext cx="321649" cy="4732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620473" y="689470"/>
              <a:ext cx="1982382" cy="916196"/>
            </a:xfrm>
            <a:prstGeom prst="rect">
              <a:avLst/>
            </a:prstGeom>
            <a:noFill/>
          </p:spPr>
          <p:txBody>
            <a:bodyPr wrap="square" rtlCol="0">
              <a:spAutoFit/>
            </a:bodyPr>
            <a:lstStyle/>
            <a:p>
              <a:pPr algn="ctr"/>
              <a:r>
                <a:rPr lang="en-US" sz="1100" dirty="0" smtClean="0"/>
                <a:t>Follow the checklist, template, or update previous meet announcement</a:t>
              </a:r>
              <a:endParaRPr lang="en-US" sz="1100" dirty="0"/>
            </a:p>
          </p:txBody>
        </p:sp>
        <p:sp>
          <p:nvSpPr>
            <p:cNvPr id="21" name="Down Arrow 20"/>
            <p:cNvSpPr/>
            <p:nvPr/>
          </p:nvSpPr>
          <p:spPr>
            <a:xfrm rot="16200000">
              <a:off x="2326525" y="754109"/>
              <a:ext cx="275737" cy="4732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744420" y="1861780"/>
              <a:ext cx="1712048" cy="513070"/>
            </a:xfrm>
            <a:prstGeom prst="rect">
              <a:avLst/>
            </a:prstGeom>
            <a:noFill/>
          </p:spPr>
          <p:txBody>
            <a:bodyPr wrap="square" rtlCol="0">
              <a:spAutoFit/>
            </a:bodyPr>
            <a:lstStyle/>
            <a:p>
              <a:pPr algn="ctr"/>
              <a:r>
                <a:rPr lang="en-US" sz="1100" dirty="0" smtClean="0"/>
                <a:t>Don’t forget to submit payment! </a:t>
              </a:r>
              <a:endParaRPr lang="en-US" sz="1100" dirty="0"/>
            </a:p>
          </p:txBody>
        </p:sp>
        <p:sp>
          <p:nvSpPr>
            <p:cNvPr id="23" name="Down Arrow 22"/>
            <p:cNvSpPr/>
            <p:nvPr/>
          </p:nvSpPr>
          <p:spPr>
            <a:xfrm rot="16200000">
              <a:off x="2626681" y="3226470"/>
              <a:ext cx="321649" cy="4732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880618" y="2955279"/>
              <a:ext cx="1637846" cy="1117760"/>
            </a:xfrm>
            <a:prstGeom prst="rect">
              <a:avLst/>
            </a:prstGeom>
            <a:noFill/>
          </p:spPr>
          <p:txBody>
            <a:bodyPr wrap="square" rtlCol="0">
              <a:spAutoFit/>
            </a:bodyPr>
            <a:lstStyle/>
            <a:p>
              <a:pPr algn="ctr"/>
              <a:r>
                <a:rPr lang="en-US" sz="1100" dirty="0" smtClean="0"/>
                <a:t>Numbers are added (with PDF) to Niagara Calendar when approved</a:t>
              </a:r>
              <a:endParaRPr lang="en-US" sz="1100" dirty="0"/>
            </a:p>
          </p:txBody>
        </p:sp>
      </p:grpSp>
      <p:sp>
        <p:nvSpPr>
          <p:cNvPr id="26" name="TextBox 25"/>
          <p:cNvSpPr txBox="1"/>
          <p:nvPr/>
        </p:nvSpPr>
        <p:spPr>
          <a:xfrm>
            <a:off x="6803729" y="180639"/>
            <a:ext cx="1178656" cy="369332"/>
          </a:xfrm>
          <a:prstGeom prst="rect">
            <a:avLst/>
          </a:prstGeom>
          <a:noFill/>
        </p:spPr>
        <p:txBody>
          <a:bodyPr wrap="none" rtlCol="0">
            <a:spAutoFit/>
          </a:bodyPr>
          <a:lstStyle/>
          <a:p>
            <a:r>
              <a:rPr lang="en-US" b="1" dirty="0" smtClean="0"/>
              <a:t>Post-Meet</a:t>
            </a:r>
            <a:endParaRPr lang="en-US" b="1" dirty="0"/>
          </a:p>
        </p:txBody>
      </p:sp>
      <p:sp>
        <p:nvSpPr>
          <p:cNvPr id="25" name="Down Arrow 24"/>
          <p:cNvSpPr/>
          <p:nvPr/>
        </p:nvSpPr>
        <p:spPr>
          <a:xfrm>
            <a:off x="1039020" y="5720016"/>
            <a:ext cx="276486" cy="3094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55223" y="6086992"/>
            <a:ext cx="1767494" cy="600164"/>
          </a:xfrm>
          <a:prstGeom prst="rect">
            <a:avLst/>
          </a:prstGeom>
          <a:noFill/>
        </p:spPr>
        <p:txBody>
          <a:bodyPr wrap="square" rtlCol="0">
            <a:spAutoFit/>
          </a:bodyPr>
          <a:lstStyle/>
          <a:p>
            <a:pPr algn="ctr"/>
            <a:r>
              <a:rPr lang="en-US" sz="1100" dirty="0" smtClean="0"/>
              <a:t>Seed the meet, create timeline, validate/adjust with meet referee.</a:t>
            </a:r>
            <a:endParaRPr lang="en-US" sz="1100" dirty="0"/>
          </a:p>
        </p:txBody>
      </p:sp>
      <p:sp>
        <p:nvSpPr>
          <p:cNvPr id="29" name="Down Arrow 28"/>
          <p:cNvSpPr/>
          <p:nvPr/>
        </p:nvSpPr>
        <p:spPr>
          <a:xfrm rot="16200000">
            <a:off x="2026031" y="6113653"/>
            <a:ext cx="270127" cy="4068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2353922" y="6069387"/>
            <a:ext cx="1471661" cy="430887"/>
          </a:xfrm>
          <a:prstGeom prst="rect">
            <a:avLst/>
          </a:prstGeom>
          <a:noFill/>
        </p:spPr>
        <p:txBody>
          <a:bodyPr wrap="square" rtlCol="0">
            <a:spAutoFit/>
          </a:bodyPr>
          <a:lstStyle/>
          <a:p>
            <a:pPr algn="ctr"/>
            <a:r>
              <a:rPr lang="en-US" sz="1100" dirty="0" smtClean="0"/>
              <a:t>Communicate with participating teams.</a:t>
            </a:r>
            <a:endParaRPr lang="en-US" sz="1100" dirty="0"/>
          </a:p>
        </p:txBody>
      </p:sp>
      <p:sp>
        <p:nvSpPr>
          <p:cNvPr id="8" name="TextBox 7"/>
          <p:cNvSpPr txBox="1"/>
          <p:nvPr/>
        </p:nvSpPr>
        <p:spPr>
          <a:xfrm>
            <a:off x="4050462" y="726957"/>
            <a:ext cx="1548901" cy="3416320"/>
          </a:xfrm>
          <a:prstGeom prst="rect">
            <a:avLst/>
          </a:prstGeom>
          <a:noFill/>
        </p:spPr>
        <p:txBody>
          <a:bodyPr wrap="square" rtlCol="0">
            <a:spAutoFit/>
          </a:bodyPr>
          <a:lstStyle/>
          <a:p>
            <a:r>
              <a:rPr lang="en-US" sz="1200" b="1" dirty="0" smtClean="0"/>
              <a:t>Concurrent tasks:</a:t>
            </a:r>
          </a:p>
          <a:p>
            <a:r>
              <a:rPr lang="en-US" sz="1200" dirty="0" smtClean="0"/>
              <a:t>(may be delegated to others)</a:t>
            </a:r>
          </a:p>
          <a:p>
            <a:pPr marL="171450" indent="-171450">
              <a:buFont typeface="Arial" panose="020B0604020202020204" pitchFamily="34" charset="0"/>
              <a:buChar char="•"/>
            </a:pPr>
            <a:r>
              <a:rPr lang="en-US" sz="1200" dirty="0" smtClean="0"/>
              <a:t>Secure pool</a:t>
            </a:r>
          </a:p>
          <a:p>
            <a:pPr marL="171450" indent="-171450">
              <a:buFont typeface="Arial" panose="020B0604020202020204" pitchFamily="34" charset="0"/>
              <a:buChar char="•"/>
            </a:pPr>
            <a:r>
              <a:rPr lang="en-US" sz="1200" dirty="0" smtClean="0"/>
              <a:t>Officials</a:t>
            </a:r>
          </a:p>
          <a:p>
            <a:pPr marL="171450" indent="-171450">
              <a:buFont typeface="Arial" panose="020B0604020202020204" pitchFamily="34" charset="0"/>
              <a:buChar char="•"/>
            </a:pPr>
            <a:r>
              <a:rPr lang="en-US" sz="1200" dirty="0" smtClean="0"/>
              <a:t>Volunteers</a:t>
            </a:r>
          </a:p>
          <a:p>
            <a:pPr marL="171450" indent="-171450">
              <a:buFont typeface="Arial" panose="020B0604020202020204" pitchFamily="34" charset="0"/>
              <a:buChar char="•"/>
            </a:pPr>
            <a:r>
              <a:rPr lang="en-US" sz="1200" dirty="0" smtClean="0"/>
              <a:t>Timing Table timing system</a:t>
            </a:r>
            <a:br>
              <a:rPr lang="en-US" sz="1200" dirty="0" smtClean="0"/>
            </a:br>
            <a:r>
              <a:rPr lang="en-US" sz="1200" dirty="0" smtClean="0"/>
              <a:t>computer operator</a:t>
            </a:r>
          </a:p>
          <a:p>
            <a:pPr marL="171450" indent="-171450">
              <a:buFont typeface="Arial" panose="020B0604020202020204" pitchFamily="34" charset="0"/>
              <a:buChar char="•"/>
            </a:pPr>
            <a:r>
              <a:rPr lang="en-US" sz="1200" dirty="0" smtClean="0"/>
              <a:t>Hospitality</a:t>
            </a:r>
          </a:p>
          <a:p>
            <a:pPr marL="171450" indent="-171450">
              <a:buFont typeface="Arial" panose="020B0604020202020204" pitchFamily="34" charset="0"/>
              <a:buChar char="•"/>
            </a:pPr>
            <a:r>
              <a:rPr lang="en-US" sz="1200" dirty="0" smtClean="0"/>
              <a:t>Clerk of Course </a:t>
            </a:r>
            <a:br>
              <a:rPr lang="en-US" sz="1200" dirty="0" smtClean="0"/>
            </a:br>
            <a:r>
              <a:rPr lang="en-US" sz="1200" dirty="0" smtClean="0"/>
              <a:t>(if used)</a:t>
            </a:r>
          </a:p>
          <a:p>
            <a:pPr marL="171450" indent="-171450">
              <a:buFont typeface="Arial" panose="020B0604020202020204" pitchFamily="34" charset="0"/>
              <a:buChar char="•"/>
            </a:pPr>
            <a:r>
              <a:rPr lang="en-US" sz="1200" dirty="0" smtClean="0"/>
              <a:t>Lane Timers</a:t>
            </a:r>
          </a:p>
          <a:p>
            <a:pPr marL="171450" indent="-171450">
              <a:buFont typeface="Arial" panose="020B0604020202020204" pitchFamily="34" charset="0"/>
              <a:buChar char="•"/>
            </a:pPr>
            <a:r>
              <a:rPr lang="en-US" sz="1200" dirty="0" smtClean="0"/>
              <a:t>Program Printing</a:t>
            </a:r>
          </a:p>
          <a:p>
            <a:pPr marL="171450" indent="-171450">
              <a:buFont typeface="Arial" panose="020B0604020202020204" pitchFamily="34" charset="0"/>
              <a:buChar char="•"/>
            </a:pPr>
            <a:r>
              <a:rPr lang="en-US" sz="1200" dirty="0" smtClean="0"/>
              <a:t>Concessions</a:t>
            </a:r>
          </a:p>
          <a:p>
            <a:pPr marL="171450" indent="-171450">
              <a:buFont typeface="Arial" panose="020B0604020202020204" pitchFamily="34" charset="0"/>
              <a:buChar char="•"/>
            </a:pPr>
            <a:r>
              <a:rPr lang="en-US" sz="1200" dirty="0" smtClean="0"/>
              <a:t>Safety</a:t>
            </a:r>
          </a:p>
          <a:p>
            <a:pPr marL="171450" indent="-171450">
              <a:buFont typeface="Arial" panose="020B0604020202020204" pitchFamily="34" charset="0"/>
              <a:buChar char="•"/>
            </a:pPr>
            <a:r>
              <a:rPr lang="en-US" sz="1200" dirty="0" smtClean="0"/>
              <a:t>Meet Marshals</a:t>
            </a:r>
          </a:p>
          <a:p>
            <a:pPr marL="171450" indent="-171450">
              <a:buFont typeface="Arial" panose="020B0604020202020204" pitchFamily="34" charset="0"/>
              <a:buChar char="•"/>
            </a:pPr>
            <a:r>
              <a:rPr lang="en-US" sz="1200" dirty="0" smtClean="0"/>
              <a:t>Coaches’ meeting</a:t>
            </a:r>
          </a:p>
        </p:txBody>
      </p:sp>
      <p:cxnSp>
        <p:nvCxnSpPr>
          <p:cNvPr id="15" name="Straight Connector 14"/>
          <p:cNvCxnSpPr/>
          <p:nvPr/>
        </p:nvCxnSpPr>
        <p:spPr>
          <a:xfrm>
            <a:off x="3824448" y="480373"/>
            <a:ext cx="51054" cy="610158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661371" y="534882"/>
            <a:ext cx="51054" cy="6101582"/>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179691" y="744608"/>
            <a:ext cx="2426733" cy="461665"/>
          </a:xfrm>
          <a:prstGeom prst="rect">
            <a:avLst/>
          </a:prstGeom>
          <a:noFill/>
        </p:spPr>
        <p:txBody>
          <a:bodyPr wrap="square" rtlCol="0">
            <a:spAutoFit/>
          </a:bodyPr>
          <a:lstStyle/>
          <a:p>
            <a:pPr algn="ctr"/>
            <a:r>
              <a:rPr lang="en-US" sz="1200" dirty="0" smtClean="0"/>
              <a:t>File any reports ASAP with Admin Vice Chair</a:t>
            </a:r>
            <a:endParaRPr lang="en-US" sz="1200" dirty="0"/>
          </a:p>
        </p:txBody>
      </p:sp>
      <p:sp>
        <p:nvSpPr>
          <p:cNvPr id="36" name="TextBox 35"/>
          <p:cNvSpPr txBox="1"/>
          <p:nvPr/>
        </p:nvSpPr>
        <p:spPr>
          <a:xfrm>
            <a:off x="6090249" y="1618001"/>
            <a:ext cx="2687775" cy="830997"/>
          </a:xfrm>
          <a:prstGeom prst="rect">
            <a:avLst/>
          </a:prstGeom>
          <a:noFill/>
        </p:spPr>
        <p:txBody>
          <a:bodyPr wrap="square" rtlCol="0">
            <a:spAutoFit/>
          </a:bodyPr>
          <a:lstStyle/>
          <a:p>
            <a:pPr algn="ctr"/>
            <a:r>
              <a:rPr lang="en-US" sz="1200" dirty="0" smtClean="0"/>
              <a:t>Send Meet Backup, after results have been validated by Admin Official, as soon as possible, to Niagara Webmaster for posting and importing into SWIMS.</a:t>
            </a:r>
            <a:endParaRPr lang="en-US" sz="1200" dirty="0"/>
          </a:p>
        </p:txBody>
      </p:sp>
      <p:sp>
        <p:nvSpPr>
          <p:cNvPr id="37" name="TextBox 36"/>
          <p:cNvSpPr txBox="1"/>
          <p:nvPr/>
        </p:nvSpPr>
        <p:spPr>
          <a:xfrm>
            <a:off x="6090250" y="2971843"/>
            <a:ext cx="2760452" cy="461665"/>
          </a:xfrm>
          <a:prstGeom prst="rect">
            <a:avLst/>
          </a:prstGeom>
          <a:noFill/>
        </p:spPr>
        <p:txBody>
          <a:bodyPr wrap="square" rtlCol="0">
            <a:spAutoFit/>
          </a:bodyPr>
          <a:lstStyle/>
          <a:p>
            <a:pPr algn="ctr"/>
            <a:r>
              <a:rPr lang="en-US" sz="1200" dirty="0" smtClean="0"/>
              <a:t>Investigate times with AO as errors are reported and inform Niagara Webmaster.</a:t>
            </a:r>
            <a:endParaRPr lang="en-US" sz="1200" dirty="0"/>
          </a:p>
        </p:txBody>
      </p:sp>
      <p:sp>
        <p:nvSpPr>
          <p:cNvPr id="38" name="TextBox 37"/>
          <p:cNvSpPr txBox="1"/>
          <p:nvPr/>
        </p:nvSpPr>
        <p:spPr>
          <a:xfrm>
            <a:off x="6090249" y="4940922"/>
            <a:ext cx="2687774" cy="646331"/>
          </a:xfrm>
          <a:prstGeom prst="rect">
            <a:avLst/>
          </a:prstGeom>
          <a:noFill/>
        </p:spPr>
        <p:txBody>
          <a:bodyPr wrap="square" rtlCol="0">
            <a:spAutoFit/>
          </a:bodyPr>
          <a:lstStyle/>
          <a:p>
            <a:pPr algn="ctr"/>
            <a:r>
              <a:rPr lang="en-US" sz="1200" dirty="0" smtClean="0"/>
              <a:t>Send Financial report and pay surcharges within 30 days of meet conclusion.</a:t>
            </a:r>
            <a:endParaRPr lang="en-US" sz="1200" dirty="0"/>
          </a:p>
        </p:txBody>
      </p:sp>
      <p:sp>
        <p:nvSpPr>
          <p:cNvPr id="39" name="TextBox 38"/>
          <p:cNvSpPr txBox="1"/>
          <p:nvPr/>
        </p:nvSpPr>
        <p:spPr>
          <a:xfrm>
            <a:off x="6269617" y="6029512"/>
            <a:ext cx="2508407" cy="276999"/>
          </a:xfrm>
          <a:prstGeom prst="rect">
            <a:avLst/>
          </a:prstGeom>
          <a:noFill/>
        </p:spPr>
        <p:txBody>
          <a:bodyPr wrap="square" rtlCol="0">
            <a:spAutoFit/>
          </a:bodyPr>
          <a:lstStyle/>
          <a:p>
            <a:pPr algn="ctr"/>
            <a:r>
              <a:rPr lang="en-US" sz="1200" dirty="0" smtClean="0"/>
              <a:t>Keep all paperwork for 1 year.</a:t>
            </a:r>
            <a:endParaRPr lang="en-US" sz="1200" dirty="0"/>
          </a:p>
        </p:txBody>
      </p:sp>
      <p:sp>
        <p:nvSpPr>
          <p:cNvPr id="41" name="TextBox 40"/>
          <p:cNvSpPr txBox="1"/>
          <p:nvPr/>
        </p:nvSpPr>
        <p:spPr>
          <a:xfrm>
            <a:off x="6119690" y="3875767"/>
            <a:ext cx="2658333" cy="646331"/>
          </a:xfrm>
          <a:prstGeom prst="rect">
            <a:avLst/>
          </a:prstGeom>
          <a:noFill/>
        </p:spPr>
        <p:txBody>
          <a:bodyPr wrap="square" rtlCol="0">
            <a:spAutoFit/>
          </a:bodyPr>
          <a:lstStyle/>
          <a:p>
            <a:pPr algn="ctr"/>
            <a:r>
              <a:rPr lang="en-US" sz="1200" dirty="0" smtClean="0"/>
              <a:t>Evaluate the meet with your committee. What worked, what didn’t. Document for next year.</a:t>
            </a:r>
            <a:endParaRPr lang="en-US" sz="1200" dirty="0"/>
          </a:p>
        </p:txBody>
      </p:sp>
      <p:sp>
        <p:nvSpPr>
          <p:cNvPr id="42" name="Down Arrow 41"/>
          <p:cNvSpPr/>
          <p:nvPr/>
        </p:nvSpPr>
        <p:spPr>
          <a:xfrm>
            <a:off x="7330721" y="1223518"/>
            <a:ext cx="251638" cy="3491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Down Arrow 42"/>
          <p:cNvSpPr/>
          <p:nvPr/>
        </p:nvSpPr>
        <p:spPr>
          <a:xfrm>
            <a:off x="7308317" y="2520924"/>
            <a:ext cx="251638" cy="3491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Down Arrow 43"/>
          <p:cNvSpPr/>
          <p:nvPr/>
        </p:nvSpPr>
        <p:spPr>
          <a:xfrm>
            <a:off x="7267238" y="3531164"/>
            <a:ext cx="251638" cy="3491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Down Arrow 44"/>
          <p:cNvSpPr/>
          <p:nvPr/>
        </p:nvSpPr>
        <p:spPr>
          <a:xfrm>
            <a:off x="7272182" y="4571806"/>
            <a:ext cx="251638" cy="3491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p:cNvSpPr/>
          <p:nvPr/>
        </p:nvSpPr>
        <p:spPr>
          <a:xfrm>
            <a:off x="7281709" y="5633796"/>
            <a:ext cx="251638" cy="3491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817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THREE AREAS OF CONSIDERATION</a:t>
            </a:r>
          </a:p>
        </p:txBody>
      </p:sp>
      <p:sp>
        <p:nvSpPr>
          <p:cNvPr id="5" name="Content Placeholder 4"/>
          <p:cNvSpPr>
            <a:spLocks noGrp="1"/>
          </p:cNvSpPr>
          <p:nvPr>
            <p:ph idx="1"/>
          </p:nvPr>
        </p:nvSpPr>
        <p:spPr>
          <a:xfrm>
            <a:off x="2211186" y="1512917"/>
            <a:ext cx="5104014" cy="5070764"/>
          </a:xfrm>
        </p:spPr>
        <p:txBody>
          <a:bodyPr>
            <a:normAutofit fontScale="47500" lnSpcReduction="20000"/>
          </a:bodyPr>
          <a:lstStyle/>
          <a:p>
            <a:pPr algn="ctr"/>
            <a:r>
              <a:rPr lang="en-US" sz="7200" dirty="0"/>
              <a:t>SWIMMERS</a:t>
            </a:r>
          </a:p>
          <a:p>
            <a:pPr algn="ctr"/>
            <a:r>
              <a:rPr lang="en-US" sz="4400" dirty="0"/>
              <a:t>Events offered</a:t>
            </a:r>
          </a:p>
          <a:p>
            <a:pPr algn="ctr"/>
            <a:r>
              <a:rPr lang="en-US" sz="4500" dirty="0"/>
              <a:t>Timeline</a:t>
            </a:r>
          </a:p>
          <a:p>
            <a:pPr algn="ctr"/>
            <a:r>
              <a:rPr lang="en-US" sz="7200" dirty="0"/>
              <a:t>COACHES</a:t>
            </a:r>
          </a:p>
          <a:p>
            <a:pPr algn="ctr"/>
            <a:r>
              <a:rPr lang="en-US" sz="4500" dirty="0"/>
              <a:t>Communication</a:t>
            </a:r>
          </a:p>
          <a:p>
            <a:pPr algn="ctr"/>
            <a:r>
              <a:rPr lang="en-US" sz="4500" dirty="0"/>
              <a:t>Warm ups</a:t>
            </a:r>
          </a:p>
          <a:p>
            <a:pPr algn="ctr"/>
            <a:r>
              <a:rPr lang="en-US" sz="4500" dirty="0"/>
              <a:t>Events offered</a:t>
            </a:r>
          </a:p>
          <a:p>
            <a:pPr algn="ctr"/>
            <a:r>
              <a:rPr lang="en-US" sz="4500" dirty="0"/>
              <a:t>Timeline</a:t>
            </a:r>
          </a:p>
          <a:p>
            <a:pPr algn="ctr"/>
            <a:r>
              <a:rPr lang="en-US" sz="7200" dirty="0"/>
              <a:t>PARENTS/SPECTATORS</a:t>
            </a:r>
          </a:p>
          <a:p>
            <a:pPr algn="ctr"/>
            <a:r>
              <a:rPr lang="en-US" sz="4500" dirty="0"/>
              <a:t>Communication</a:t>
            </a:r>
          </a:p>
          <a:p>
            <a:pPr algn="ctr"/>
            <a:r>
              <a:rPr lang="en-US" sz="4500" dirty="0"/>
              <a:t>Timeline</a:t>
            </a:r>
          </a:p>
          <a:p>
            <a:pPr algn="ctr"/>
            <a:r>
              <a:rPr lang="en-US" sz="4500" dirty="0"/>
              <a:t>Program</a:t>
            </a:r>
          </a:p>
        </p:txBody>
      </p:sp>
    </p:spTree>
    <p:extLst>
      <p:ext uri="{BB962C8B-B14F-4D97-AF65-F5344CB8AC3E}">
        <p14:creationId xmlns:p14="http://schemas.microsoft.com/office/powerpoint/2010/main" val="114323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0094" y="956930"/>
            <a:ext cx="7187608" cy="5250540"/>
          </a:xfrm>
          <a:prstGeom prst="rect">
            <a:avLst/>
          </a:prstGeom>
          <a:noFill/>
        </p:spPr>
        <p:txBody>
          <a:bodyPr wrap="square" rtlCol="0">
            <a:spAutoFit/>
          </a:bodyPr>
          <a:lstStyle/>
          <a:p>
            <a:pPr algn="ctr"/>
            <a:r>
              <a:rPr lang="en-US" sz="3200" dirty="0">
                <a:solidFill>
                  <a:srgbClr val="FF0000"/>
                </a:solidFill>
              </a:rPr>
              <a:t>COMMUNICATE WITH YOUR MEET REFEREE</a:t>
            </a:r>
          </a:p>
          <a:p>
            <a:pPr marL="241102" indent="-241102" algn="ctr">
              <a:buFont typeface="Arial" panose="020B0604020202020204" pitchFamily="34" charset="0"/>
              <a:buChar char="•"/>
            </a:pPr>
            <a:r>
              <a:rPr lang="en-US" sz="3200" dirty="0"/>
              <a:t>Include in pre-meet meetings</a:t>
            </a:r>
          </a:p>
          <a:p>
            <a:pPr marL="241102" indent="-241102" algn="ctr">
              <a:buFont typeface="Arial" panose="020B0604020202020204" pitchFamily="34" charset="0"/>
              <a:buChar char="•"/>
            </a:pPr>
            <a:endParaRPr lang="en-US" sz="3200" dirty="0"/>
          </a:p>
          <a:p>
            <a:pPr marL="241102" indent="-241102" algn="ctr">
              <a:buFont typeface="Arial" panose="020B0604020202020204" pitchFamily="34" charset="0"/>
              <a:buChar char="•"/>
            </a:pPr>
            <a:r>
              <a:rPr lang="en-US" sz="3200" dirty="0" smtClean="0"/>
              <a:t>Consider sharing the </a:t>
            </a:r>
            <a:r>
              <a:rPr lang="en-US" sz="3200" dirty="0"/>
              <a:t>Meet Announcement for feedback before sending to the Office for sanctioning</a:t>
            </a:r>
          </a:p>
          <a:p>
            <a:pPr marL="241102" indent="-241102" algn="ctr">
              <a:buFont typeface="Arial" panose="020B0604020202020204" pitchFamily="34" charset="0"/>
              <a:buChar char="•"/>
            </a:pPr>
            <a:endParaRPr lang="en-US" sz="3200" dirty="0"/>
          </a:p>
          <a:p>
            <a:pPr marL="241102" indent="-241102" algn="ctr">
              <a:buFont typeface="Arial" panose="020B0604020202020204" pitchFamily="34" charset="0"/>
              <a:buChar char="•"/>
            </a:pPr>
            <a:r>
              <a:rPr lang="en-US" sz="3200" dirty="0"/>
              <a:t>They can be a huge help getting your timeline under control</a:t>
            </a:r>
          </a:p>
          <a:p>
            <a:r>
              <a:rPr lang="en-US" sz="1519" dirty="0"/>
              <a:t>	</a:t>
            </a:r>
          </a:p>
        </p:txBody>
      </p:sp>
    </p:spTree>
    <p:extLst>
      <p:ext uri="{BB962C8B-B14F-4D97-AF65-F5344CB8AC3E}">
        <p14:creationId xmlns:p14="http://schemas.microsoft.com/office/powerpoint/2010/main" val="3325530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0214" y="1350335"/>
            <a:ext cx="6847367" cy="1200329"/>
          </a:xfrm>
          <a:prstGeom prst="rect">
            <a:avLst/>
          </a:prstGeom>
        </p:spPr>
        <p:txBody>
          <a:bodyPr wrap="square">
            <a:spAutoFit/>
          </a:bodyPr>
          <a:lstStyle/>
          <a:p>
            <a:r>
              <a:rPr lang="en-US" dirty="0" smtClean="0"/>
              <a:t>Let’s head to the USA Swimming Rule Book Glossary and look through some definitions that might be of interest.</a:t>
            </a:r>
          </a:p>
          <a:p>
            <a:endParaRPr lang="en-US" dirty="0"/>
          </a:p>
          <a:p>
            <a:endParaRPr lang="en-US" dirty="0"/>
          </a:p>
        </p:txBody>
      </p:sp>
      <p:sp>
        <p:nvSpPr>
          <p:cNvPr id="4" name="TextBox 3"/>
          <p:cNvSpPr txBox="1"/>
          <p:nvPr/>
        </p:nvSpPr>
        <p:spPr>
          <a:xfrm>
            <a:off x="595423" y="382772"/>
            <a:ext cx="1637414" cy="646331"/>
          </a:xfrm>
          <a:prstGeom prst="rect">
            <a:avLst/>
          </a:prstGeom>
          <a:noFill/>
        </p:spPr>
        <p:txBody>
          <a:bodyPr wrap="square" rtlCol="0">
            <a:spAutoFit/>
          </a:bodyPr>
          <a:lstStyle/>
          <a:p>
            <a:r>
              <a:rPr lang="en-US" sz="3600" dirty="0">
                <a:solidFill>
                  <a:srgbClr val="0070C0"/>
                </a:solidFill>
              </a:rPr>
              <a:t>TERMS</a:t>
            </a:r>
          </a:p>
        </p:txBody>
      </p:sp>
    </p:spTree>
    <p:extLst>
      <p:ext uri="{BB962C8B-B14F-4D97-AF65-F5344CB8AC3E}">
        <p14:creationId xmlns:p14="http://schemas.microsoft.com/office/powerpoint/2010/main" val="307490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1721" y="2381694"/>
            <a:ext cx="6220046" cy="3139321"/>
          </a:xfrm>
          <a:prstGeom prst="rect">
            <a:avLst/>
          </a:prstGeom>
        </p:spPr>
        <p:txBody>
          <a:bodyPr wrap="square">
            <a:spAutoFit/>
          </a:bodyPr>
          <a:lstStyle/>
          <a:p>
            <a:pPr marL="342900" indent="-342900">
              <a:buAutoNum type="arabicPeriod"/>
            </a:pPr>
            <a:r>
              <a:rPr lang="en-US" dirty="0"/>
              <a:t>The Meet Director must be free to manage the meet, and should not assign themselves to any specific task such as officiating, </a:t>
            </a:r>
            <a:r>
              <a:rPr lang="en-US" dirty="0" smtClean="0"/>
              <a:t>marshaling</a:t>
            </a:r>
            <a:r>
              <a:rPr lang="en-US" dirty="0"/>
              <a:t>, computer, etc. </a:t>
            </a:r>
          </a:p>
          <a:p>
            <a:pPr marL="342900" indent="-342900">
              <a:buAutoNum type="arabicPeriod"/>
            </a:pPr>
            <a:r>
              <a:rPr lang="en-US" dirty="0"/>
              <a:t>If you have done a thorough job with your pre-meet responsibilities, your job will be largely limited to going from one work area to another making sure that everything is running smoothly. </a:t>
            </a:r>
            <a:r>
              <a:rPr lang="en-US" dirty="0" smtClean="0"/>
              <a:t>Delegation of jobs will make your life easier!</a:t>
            </a:r>
            <a:endParaRPr lang="en-US" dirty="0"/>
          </a:p>
          <a:p>
            <a:pPr marL="342900" indent="-342900">
              <a:buAutoNum type="arabicPeriod"/>
            </a:pPr>
            <a:r>
              <a:rPr lang="en-US" dirty="0"/>
              <a:t>At all times during the meet keep communication with the Meet Referee, Clerk </a:t>
            </a:r>
            <a:r>
              <a:rPr lang="en-US" dirty="0" smtClean="0"/>
              <a:t>of Course </a:t>
            </a:r>
            <a:r>
              <a:rPr lang="en-US" dirty="0"/>
              <a:t>and Admin Official. </a:t>
            </a:r>
            <a:endParaRPr lang="en-US" dirty="0" smtClean="0"/>
          </a:p>
          <a:p>
            <a:pPr marL="342900" indent="-342900">
              <a:buAutoNum type="arabicPeriod"/>
            </a:pPr>
            <a:endParaRPr lang="en-US" dirty="0"/>
          </a:p>
        </p:txBody>
      </p:sp>
      <p:sp>
        <p:nvSpPr>
          <p:cNvPr id="3" name="TextBox 2"/>
          <p:cNvSpPr txBox="1"/>
          <p:nvPr/>
        </p:nvSpPr>
        <p:spPr>
          <a:xfrm>
            <a:off x="1998921" y="414670"/>
            <a:ext cx="4922874" cy="1200329"/>
          </a:xfrm>
          <a:prstGeom prst="rect">
            <a:avLst/>
          </a:prstGeom>
          <a:noFill/>
        </p:spPr>
        <p:txBody>
          <a:bodyPr wrap="square" rtlCol="0">
            <a:spAutoFit/>
          </a:bodyPr>
          <a:lstStyle/>
          <a:p>
            <a:pPr algn="ctr"/>
            <a:r>
              <a:rPr lang="en-US" sz="3600" dirty="0">
                <a:solidFill>
                  <a:srgbClr val="FF0000"/>
                </a:solidFill>
              </a:rPr>
              <a:t>Responsibilities During The Meet</a:t>
            </a:r>
          </a:p>
        </p:txBody>
      </p:sp>
    </p:spTree>
    <p:extLst>
      <p:ext uri="{BB962C8B-B14F-4D97-AF65-F5344CB8AC3E}">
        <p14:creationId xmlns:p14="http://schemas.microsoft.com/office/powerpoint/2010/main" val="2697227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303" y="1191836"/>
            <a:ext cx="8580474" cy="5078313"/>
          </a:xfrm>
          <a:prstGeom prst="rect">
            <a:avLst/>
          </a:prstGeom>
        </p:spPr>
        <p:txBody>
          <a:bodyPr wrap="square">
            <a:spAutoFit/>
          </a:bodyPr>
          <a:lstStyle/>
          <a:p>
            <a:r>
              <a:rPr lang="en-US" dirty="0"/>
              <a:t>Introductions </a:t>
            </a:r>
          </a:p>
          <a:p>
            <a:pPr marL="285750" indent="-285750">
              <a:buFont typeface="Wingdings" panose="05000000000000000000" pitchFamily="2" charset="2"/>
              <a:buChar char="§"/>
            </a:pPr>
            <a:r>
              <a:rPr lang="en-US" dirty="0"/>
              <a:t>Thanks to host club Safety Officer, first-aid kit location, ice, emergency telephone, facility entrances, who administers first-aid  </a:t>
            </a:r>
          </a:p>
          <a:p>
            <a:pPr marL="285750" indent="-285750">
              <a:buFont typeface="Wingdings" panose="05000000000000000000" pitchFamily="2" charset="2"/>
              <a:buChar char="§"/>
            </a:pPr>
            <a:r>
              <a:rPr lang="en-US" dirty="0"/>
              <a:t>Weather rules and shelter areas – What is your evacuation plan including where swimmers will go during a cold weather meet. </a:t>
            </a:r>
          </a:p>
          <a:p>
            <a:pPr marL="285750" indent="-285750">
              <a:buFont typeface="Wingdings" panose="05000000000000000000" pitchFamily="2" charset="2"/>
              <a:buChar char="§"/>
            </a:pPr>
            <a:r>
              <a:rPr lang="en-US" dirty="0"/>
              <a:t>Water stations and any other points about the deck (e.g. spectators on or near deck)</a:t>
            </a:r>
          </a:p>
          <a:p>
            <a:pPr marL="285750" indent="-285750">
              <a:buFont typeface="Wingdings" panose="05000000000000000000" pitchFamily="2" charset="2"/>
              <a:buChar char="§"/>
            </a:pPr>
            <a:r>
              <a:rPr lang="en-US" dirty="0"/>
              <a:t>Coaches programs </a:t>
            </a:r>
          </a:p>
          <a:p>
            <a:pPr marL="285750" indent="-285750">
              <a:buFont typeface="Wingdings" panose="05000000000000000000" pitchFamily="2" charset="2"/>
              <a:buChar char="§"/>
            </a:pPr>
            <a:r>
              <a:rPr lang="en-US" dirty="0"/>
              <a:t>Notes on timeline – fly-over starts, heat intervals, between session breaks, estimated session start and end time, any combined events (with 100% agreement of coaches present)</a:t>
            </a:r>
          </a:p>
          <a:p>
            <a:pPr marL="285750" indent="-285750">
              <a:buFont typeface="Wingdings" panose="05000000000000000000" pitchFamily="2" charset="2"/>
              <a:buChar char="§"/>
            </a:pPr>
            <a:r>
              <a:rPr lang="en-US" dirty="0"/>
              <a:t>Warm-up information for subsequent sessions</a:t>
            </a:r>
          </a:p>
          <a:p>
            <a:pPr marL="285750" indent="-285750">
              <a:buFont typeface="Wingdings" panose="05000000000000000000" pitchFamily="2" charset="2"/>
              <a:buChar char="§"/>
            </a:pPr>
            <a:r>
              <a:rPr lang="en-US" dirty="0"/>
              <a:t>Referee/starter protocol  </a:t>
            </a:r>
          </a:p>
          <a:p>
            <a:r>
              <a:rPr lang="en-US" dirty="0"/>
              <a:t>	</a:t>
            </a:r>
            <a:r>
              <a:rPr lang="en-US" dirty="0" smtClean="0"/>
              <a:t> </a:t>
            </a:r>
            <a:r>
              <a:rPr lang="en-US" dirty="0"/>
              <a:t>No recall false start procedure   </a:t>
            </a:r>
          </a:p>
          <a:p>
            <a:r>
              <a:rPr lang="en-US" dirty="0"/>
              <a:t>	</a:t>
            </a:r>
            <a:r>
              <a:rPr lang="en-US" dirty="0" smtClean="0"/>
              <a:t> </a:t>
            </a:r>
            <a:r>
              <a:rPr lang="en-US" dirty="0"/>
              <a:t>Delay of meet or missed heat:</a:t>
            </a:r>
          </a:p>
          <a:p>
            <a:pPr marL="285750" indent="-285750">
              <a:buFont typeface="Arial" panose="020B0604020202020204" pitchFamily="34" charset="0"/>
              <a:buChar char="•"/>
            </a:pPr>
            <a:r>
              <a:rPr lang="en-US" dirty="0"/>
              <a:t>Heat is closed when referee’s hand is extended to the starter; missed swims MAY be investigated and subject to referee’s discretion - swimmer MAY be inserted ______</a:t>
            </a:r>
          </a:p>
          <a:p>
            <a:pPr marL="285750" indent="-285750">
              <a:buFont typeface="Arial" panose="020B0604020202020204" pitchFamily="34" charset="0"/>
              <a:buChar char="•"/>
            </a:pPr>
            <a:r>
              <a:rPr lang="en-US" dirty="0"/>
              <a:t>Different referees, different circumstances. (Meet Director should know the referees position)</a:t>
            </a:r>
          </a:p>
        </p:txBody>
      </p:sp>
      <p:sp>
        <p:nvSpPr>
          <p:cNvPr id="3" name="TextBox 2"/>
          <p:cNvSpPr txBox="1"/>
          <p:nvPr/>
        </p:nvSpPr>
        <p:spPr>
          <a:xfrm>
            <a:off x="2052084" y="308344"/>
            <a:ext cx="5007935" cy="461665"/>
          </a:xfrm>
          <a:prstGeom prst="rect">
            <a:avLst/>
          </a:prstGeom>
          <a:noFill/>
        </p:spPr>
        <p:txBody>
          <a:bodyPr wrap="square" rtlCol="0">
            <a:spAutoFit/>
          </a:bodyPr>
          <a:lstStyle/>
          <a:p>
            <a:pPr algn="ctr"/>
            <a:r>
              <a:rPr lang="en-US" sz="2400" dirty="0">
                <a:solidFill>
                  <a:srgbClr val="FF0000"/>
                </a:solidFill>
              </a:rPr>
              <a:t>COACHES MEETING – Some guidelines</a:t>
            </a:r>
          </a:p>
        </p:txBody>
      </p:sp>
    </p:spTree>
    <p:extLst>
      <p:ext uri="{BB962C8B-B14F-4D97-AF65-F5344CB8AC3E}">
        <p14:creationId xmlns:p14="http://schemas.microsoft.com/office/powerpoint/2010/main" val="217267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098" y="474345"/>
            <a:ext cx="7857460" cy="5355312"/>
          </a:xfrm>
          <a:prstGeom prst="rect">
            <a:avLst/>
          </a:prstGeom>
        </p:spPr>
        <p:txBody>
          <a:bodyPr wrap="square">
            <a:spAutoFit/>
          </a:bodyPr>
          <a:lstStyle/>
          <a:p>
            <a:pPr marL="285750" indent="-285750">
              <a:buFont typeface="Arial" panose="020B0604020202020204" pitchFamily="34" charset="0"/>
              <a:buChar char="•"/>
            </a:pPr>
            <a:r>
              <a:rPr lang="en-US" dirty="0" smtClean="0"/>
              <a:t>Deck Entries (if </a:t>
            </a:r>
            <a:r>
              <a:rPr lang="en-US" dirty="0"/>
              <a:t>permitted in the meet information or unless there is a host club error) </a:t>
            </a:r>
          </a:p>
          <a:p>
            <a:pPr marL="285750" indent="-285750">
              <a:buFont typeface="Arial" panose="020B0604020202020204" pitchFamily="34" charset="0"/>
              <a:buChar char="•"/>
            </a:pPr>
            <a:r>
              <a:rPr lang="en-US" dirty="0"/>
              <a:t>Delivery of DQ’s:  if coach leaves before session concludes</a:t>
            </a:r>
          </a:p>
          <a:p>
            <a:pPr marL="285750" indent="-285750">
              <a:buFont typeface="Arial" panose="020B0604020202020204" pitchFamily="34" charset="0"/>
              <a:buChar char="•"/>
            </a:pPr>
            <a:r>
              <a:rPr lang="en-US" dirty="0"/>
              <a:t>Use of cool down area </a:t>
            </a:r>
          </a:p>
          <a:p>
            <a:pPr marL="285750" indent="-285750">
              <a:buFont typeface="Arial" panose="020B0604020202020204" pitchFamily="34" charset="0"/>
              <a:buChar char="•"/>
            </a:pPr>
            <a:r>
              <a:rPr lang="en-US" dirty="0"/>
              <a:t>Distance events positive check-in location and procedure -  </a:t>
            </a:r>
          </a:p>
          <a:p>
            <a:r>
              <a:rPr lang="en-US" dirty="0"/>
              <a:t>		Timers and counters for these events </a:t>
            </a:r>
          </a:p>
          <a:p>
            <a:pPr marL="285750" indent="-285750">
              <a:buFont typeface="Arial" panose="020B0604020202020204" pitchFamily="34" charset="0"/>
              <a:buChar char="•"/>
            </a:pPr>
            <a:r>
              <a:rPr lang="en-US" dirty="0"/>
              <a:t>Split Time Verification requests – how to </a:t>
            </a:r>
          </a:p>
          <a:p>
            <a:pPr marL="285750" indent="-285750">
              <a:buFont typeface="Arial" panose="020B0604020202020204" pitchFamily="34" charset="0"/>
              <a:buChar char="•"/>
            </a:pPr>
            <a:r>
              <a:rPr lang="en-US" dirty="0"/>
              <a:t>Results posted at: _________</a:t>
            </a:r>
          </a:p>
          <a:p>
            <a:pPr marL="285750" indent="-285750">
              <a:buFont typeface="Arial" panose="020B0604020202020204" pitchFamily="34" charset="0"/>
              <a:buChar char="•"/>
            </a:pPr>
            <a:r>
              <a:rPr lang="en-US" dirty="0"/>
              <a:t>Awards procedure and end of meet results procedure </a:t>
            </a:r>
          </a:p>
          <a:p>
            <a:pPr marL="285750" indent="-285750">
              <a:buFont typeface="Arial" panose="020B0604020202020204" pitchFamily="34" charset="0"/>
              <a:buChar char="•"/>
            </a:pPr>
            <a:r>
              <a:rPr lang="en-US" dirty="0"/>
              <a:t>Time trials procedure:  sign-up, when, eligibility. Closes at the start of event: ______ Amount:  $5.00</a:t>
            </a:r>
          </a:p>
          <a:p>
            <a:pPr marL="285750" indent="-285750">
              <a:buFont typeface="Arial" panose="020B0604020202020204" pitchFamily="34" charset="0"/>
              <a:buChar char="•"/>
            </a:pPr>
            <a:r>
              <a:rPr lang="en-US" dirty="0"/>
              <a:t>Overnight information for equipment and gear on the deck </a:t>
            </a:r>
          </a:p>
          <a:p>
            <a:pPr marL="285750" indent="-285750">
              <a:buFont typeface="Arial" panose="020B0604020202020204" pitchFamily="34" charset="0"/>
              <a:buChar char="•"/>
            </a:pPr>
            <a:r>
              <a:rPr lang="en-US" dirty="0"/>
              <a:t>Hospitality information </a:t>
            </a:r>
          </a:p>
          <a:p>
            <a:pPr marL="285750" indent="-285750">
              <a:buFont typeface="Arial" panose="020B0604020202020204" pitchFamily="34" charset="0"/>
              <a:buChar char="•"/>
            </a:pPr>
            <a:r>
              <a:rPr lang="en-US" dirty="0"/>
              <a:t>Questions: for competition see Deck Referee, all other questions see Meet/Admin Referee </a:t>
            </a:r>
          </a:p>
          <a:p>
            <a:pPr marL="285750" indent="-285750">
              <a:buFont typeface="Arial" panose="020B0604020202020204" pitchFamily="34" charset="0"/>
              <a:buChar char="•"/>
            </a:pPr>
            <a:r>
              <a:rPr lang="en-US" dirty="0"/>
              <a:t>Feedback from coaches about meet or to host club? </a:t>
            </a:r>
          </a:p>
          <a:p>
            <a:pPr marL="285750" indent="-285750">
              <a:buFont typeface="Arial" panose="020B0604020202020204" pitchFamily="34" charset="0"/>
              <a:buChar char="•"/>
            </a:pPr>
            <a:r>
              <a:rPr lang="en-US" dirty="0"/>
              <a:t>Any other questions? </a:t>
            </a:r>
          </a:p>
          <a:p>
            <a:pPr marL="285750" indent="-285750">
              <a:buFont typeface="Arial" panose="020B0604020202020204" pitchFamily="34" charset="0"/>
              <a:buChar char="•"/>
            </a:pPr>
            <a:r>
              <a:rPr lang="en-US" dirty="0"/>
              <a:t>Next coach’s meeting scheduled during meet? </a:t>
            </a:r>
          </a:p>
          <a:p>
            <a:pPr marL="285750" indent="-285750">
              <a:buFont typeface="Arial" panose="020B0604020202020204" pitchFamily="34" charset="0"/>
              <a:buChar char="•"/>
            </a:pPr>
            <a:r>
              <a:rPr lang="en-US" dirty="0"/>
              <a:t>Adjourn </a:t>
            </a:r>
          </a:p>
        </p:txBody>
      </p:sp>
    </p:spTree>
    <p:extLst>
      <p:ext uri="{BB962C8B-B14F-4D97-AF65-F5344CB8AC3E}">
        <p14:creationId xmlns:p14="http://schemas.microsoft.com/office/powerpoint/2010/main" val="3376566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9897</TotalTime>
  <Words>2403</Words>
  <Application>Microsoft Office PowerPoint</Application>
  <PresentationFormat>On-screen Show (4:3)</PresentationFormat>
  <Paragraphs>279</Paragraphs>
  <Slides>29</Slides>
  <Notes>29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Calibri</vt:lpstr>
      <vt:lpstr>Calibri Light</vt:lpstr>
      <vt:lpstr>Candara</vt:lpstr>
      <vt:lpstr>Garamond</vt:lpstr>
      <vt:lpstr>Palatino Linotype</vt:lpstr>
      <vt:lpstr>Symbol</vt:lpstr>
      <vt:lpstr>Times New Roman</vt:lpstr>
      <vt:lpstr>Wingdings</vt:lpstr>
      <vt:lpstr>Office Theme</vt:lpstr>
      <vt:lpstr>MEET DIRECTOR WORKSHOP</vt:lpstr>
      <vt:lpstr>TWO SIDES TO THE ROLE</vt:lpstr>
      <vt:lpstr>PowerPoint Presentation</vt:lpstr>
      <vt:lpstr>THREE AREAS OF CONSIDERATION</vt:lpstr>
      <vt:lpstr>PowerPoint Presentation</vt:lpstr>
      <vt:lpstr>PowerPoint Presentation</vt:lpstr>
      <vt:lpstr>PowerPoint Presentation</vt:lpstr>
      <vt:lpstr>PowerPoint Presentation</vt:lpstr>
      <vt:lpstr>PowerPoint Presentation</vt:lpstr>
      <vt:lpstr>Basic Facts</vt:lpstr>
      <vt:lpstr>Basic Facts, cont.</vt:lpstr>
      <vt:lpstr>OTHER</vt:lpstr>
      <vt:lpstr>PowerPoint Presentation</vt:lpstr>
      <vt:lpstr>PowerPoint Presentation</vt:lpstr>
      <vt:lpstr>PowerPoint Presentation</vt:lpstr>
      <vt:lpstr>SAFE SPORT PRE-MEET RISK ASSESSMENT</vt:lpstr>
      <vt:lpstr>The 4 hour rule</vt:lpstr>
      <vt:lpstr>The 4 hour rule</vt:lpstr>
      <vt:lpstr>The 4 hour rule</vt:lpstr>
      <vt:lpstr>Registration – There are 4 ways a swimmer can prove he or she is registered for the current year  Deck Pass App – This is an app for a smart phone and may also be accessed via a computer. A swimmer can pull up current information from SWIMS specific to themself.  Deck Pass - All swimmers can print membership cards directly from USA Swimming  Club roster – From a club portal (every club has one), a coach or administrator can produce roster showing swimmers who are currently registered to their club. Unattached swimmers will appear on a club roster with the attach date.  The LSC Registrar! – When in doubt, just ask me! If you have a situation where an athlete is from another LSC, and they don’t have the proof on them, you’ll need an LSC Registrar to look them up.</vt:lpstr>
      <vt:lpstr>PowerPoint Presentation</vt:lpstr>
      <vt:lpstr>PowerPoint Presentation</vt:lpstr>
      <vt:lpstr>PowerPoint Presentation</vt:lpstr>
      <vt:lpstr>LATE ARRIVING ITEMS   Question:  What is an "exhibition swim"?   Answer: Although both High School and NCAA rules do recognize exhibition swims in their rules, they are unique to those two organizations. For administrative purposes, however, it may be necessary to mark certain swims as "exhibition" in the meet database so that they do not place or score. Such swims, if done within the parameters listed in the meet invitation and in accordance with USA Swimming rules, are not truly exhibition swims and the times are eligible for inclusion in SWIMS.  In USA Swimming, allowing kids to swim events that are not listed in the meet invitation or allowing kids to swim events for which they are ineligible (not in compliance with age group, gender, or entry requirements) requires the meet announcement to specify it is being allowed and should clearly state any times achieved in such situations are not eligible for entry into SWIMS.   The above applies to all USA Swimming sanctioned or approved competitions, but may be modified for swimmers with a disability under the provisions of Article 105.1.1.   Question: My swimmer is 10 years old and would like to achieve a time in the 200 yard butterfly event, but the event is never offered for swimmers 10 years old. Can I enter him/her with the 11-12 age group which does offer the event?   Answer: No, a swimmer may not participate in an age group which does not correspond to his/her age. Article 205.2.4 states, "A swimmer must compete in the age group events according to the swimmer's age..."  In addition, any time achieved while swimming in an age group that does not correspond to the swimmer's age would not be a valid time and would not be eligible for entry into our SWIMS database.</vt:lpstr>
      <vt:lpstr>PowerPoint Presentation</vt:lpstr>
      <vt:lpstr>Mixed Relays</vt:lpstr>
      <vt:lpstr>Mixed Relays</vt:lpstr>
      <vt:lpstr>Mixed Relays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DIRECTOR WORKSHOP</dc:title>
  <dc:creator>Eric Stimson</dc:creator>
  <cp:lastModifiedBy>Stimson, Eric</cp:lastModifiedBy>
  <cp:revision>113</cp:revision>
  <cp:lastPrinted>2019-05-10T15:09:00Z</cp:lastPrinted>
  <dcterms:created xsi:type="dcterms:W3CDTF">2016-04-20T14:56:58Z</dcterms:created>
  <dcterms:modified xsi:type="dcterms:W3CDTF">2019-05-10T15:09:10Z</dcterms:modified>
</cp:coreProperties>
</file>