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ED592B6-0D23-4C24-A424-7495AC347397}">
  <a:tblStyle styleId="{EED592B6-0D23-4C24-A424-7495AC347397}"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6" y="-3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2161199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600" cy="897600"/>
          </a:xfrm>
          <a:prstGeom prst="round1Rect">
            <a:avLst>
              <a:gd name="adj" fmla="val 16667"/>
            </a:avLst>
          </a:prstGeom>
          <a:solidFill>
            <a:schemeClr val="lt1">
              <a:alpha val="68080"/>
            </a:schemeClr>
          </a:solidFill>
          <a:ln>
            <a:noFill/>
          </a:ln>
        </p:spPr>
        <p:txBody>
          <a:bodyPr wrap="square"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600"/>
          </a:xfrm>
          <a:prstGeom prst="rect">
            <a:avLst/>
          </a:prstGeom>
        </p:spPr>
        <p:txBody>
          <a:bodyPr wrap="square"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9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wrap="square"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800"/>
          </a:xfrm>
          <a:prstGeom prst="rect">
            <a:avLst/>
          </a:prstGeom>
        </p:spPr>
        <p:txBody>
          <a:bodyPr wrap="square"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6000"/>
            <a:ext cx="9144000" cy="3457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7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900" cy="2710199"/>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900" cy="2710199"/>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400"/>
            <a:ext cx="9144000" cy="44871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600" cy="602700"/>
          </a:xfrm>
          <a:prstGeom prst="rect">
            <a:avLst/>
          </a:prstGeom>
        </p:spPr>
        <p:txBody>
          <a:bodyPr wrap="square"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8000" cy="9534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8000" cy="3163500"/>
          </a:xfrm>
          <a:prstGeom prst="rect">
            <a:avLst/>
          </a:prstGeom>
        </p:spPr>
        <p:txBody>
          <a:bodyPr wrap="square"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wrap="square"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200" cy="1235099"/>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900"/>
          </a:xfrm>
          <a:prstGeom prst="rect">
            <a:avLst/>
          </a:prstGeom>
          <a:solidFill>
            <a:schemeClr val="accent4"/>
          </a:solidFill>
          <a:ln>
            <a:noFill/>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wrap="square"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2000" cy="4467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700"/>
          </a:xfrm>
          <a:prstGeom prst="rect">
            <a:avLst/>
          </a:prstGeom>
          <a:noFill/>
          <a:ln>
            <a:noFill/>
          </a:ln>
        </p:spPr>
        <p:txBody>
          <a:bodyPr wrap="square"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Font typeface="Roboto"/>
              <a:buChar char="●"/>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buChar char="■"/>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90525" y="2047875"/>
            <a:ext cx="8222100" cy="933600"/>
          </a:xfrm>
          <a:prstGeom prst="rect">
            <a:avLst/>
          </a:prstGeom>
        </p:spPr>
        <p:txBody>
          <a:bodyPr wrap="square" lIns="91425" tIns="91425" rIns="91425" bIns="91425" anchor="b" anchorCtr="0">
            <a:noAutofit/>
          </a:bodyPr>
          <a:lstStyle/>
          <a:p>
            <a:pPr lvl="0">
              <a:spcBef>
                <a:spcPts val="0"/>
              </a:spcBef>
              <a:buNone/>
            </a:pPr>
            <a:r>
              <a:rPr lang="en"/>
              <a:t>ESA</a:t>
            </a:r>
          </a:p>
        </p:txBody>
      </p:sp>
      <p:sp>
        <p:nvSpPr>
          <p:cNvPr id="68" name="Shape 68"/>
          <p:cNvSpPr txBox="1">
            <a:spLocks noGrp="1"/>
          </p:cNvSpPr>
          <p:nvPr>
            <p:ph type="subTitle" idx="1"/>
          </p:nvPr>
        </p:nvSpPr>
        <p:spPr>
          <a:xfrm>
            <a:off x="390525" y="2789130"/>
            <a:ext cx="8222100" cy="432900"/>
          </a:xfrm>
          <a:prstGeom prst="rect">
            <a:avLst/>
          </a:prstGeom>
        </p:spPr>
        <p:txBody>
          <a:bodyPr wrap="square" lIns="91425" tIns="91425" rIns="91425" bIns="91425" anchor="t" anchorCtr="0">
            <a:noAutofit/>
          </a:bodyPr>
          <a:lstStyle/>
          <a:p>
            <a:pPr lvl="0">
              <a:spcBef>
                <a:spcPts val="0"/>
              </a:spcBef>
              <a:buNone/>
            </a:pPr>
            <a:r>
              <a:rPr lang="en" sz="2400"/>
              <a:t>Parent Meeting September 14th, 2017</a:t>
            </a:r>
          </a:p>
        </p:txBody>
      </p:sp>
      <p:pic>
        <p:nvPicPr>
          <p:cNvPr id="69" name="Shape 69" descr="Logo2.jpg"/>
          <p:cNvPicPr preferRelativeResize="0"/>
          <p:nvPr/>
        </p:nvPicPr>
        <p:blipFill>
          <a:blip r:embed="rId3">
            <a:alphaModFix/>
          </a:blip>
          <a:stretch>
            <a:fillRect/>
          </a:stretch>
        </p:blipFill>
        <p:spPr>
          <a:xfrm>
            <a:off x="437919" y="58200"/>
            <a:ext cx="3914955" cy="19896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Parenting Young Swimmers</a:t>
            </a:r>
          </a:p>
        </p:txBody>
      </p:sp>
      <p:sp>
        <p:nvSpPr>
          <p:cNvPr id="128" name="Shape 128"/>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marL="457200" lvl="0" indent="-317500" rtl="0">
              <a:spcBef>
                <a:spcPts val="0"/>
              </a:spcBef>
              <a:buSzPct val="100000"/>
              <a:buAutoNum type="arabicPeriod"/>
            </a:pPr>
            <a:r>
              <a:rPr lang="en" sz="1400"/>
              <a:t>Support and positive energy, regardless of how the swimmers’ perform</a:t>
            </a:r>
          </a:p>
          <a:p>
            <a:pPr marL="457200" lvl="0" indent="-317500" rtl="0">
              <a:spcBef>
                <a:spcPts val="0"/>
              </a:spcBef>
              <a:buSzPct val="100000"/>
              <a:buAutoNum type="arabicPeriod"/>
            </a:pPr>
            <a:r>
              <a:rPr lang="en" sz="1400"/>
              <a:t>Role is support, volunteer, cheerleader….not an assistant coach.  There is no need to discuss any technical aspects of races with swimmers, because the coaches role is to do that.  </a:t>
            </a:r>
          </a:p>
          <a:p>
            <a:pPr marL="457200" lvl="0" indent="-317500">
              <a:spcBef>
                <a:spcPts val="0"/>
              </a:spcBef>
              <a:buSzPct val="100000"/>
              <a:buAutoNum type="arabicPeriod"/>
            </a:pPr>
            <a:r>
              <a:rPr lang="en" sz="1400"/>
              <a:t>Stay Positive in the stands about our team and our swimmers.  Sit together and cheer for everyone.  1 swimmer’s success is good for the team…..10 swimmers’ success is better for the team</a:t>
            </a:r>
          </a:p>
        </p:txBody>
      </p:sp>
      <p:sp>
        <p:nvSpPr>
          <p:cNvPr id="129" name="Shape 129"/>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a:spcBef>
                <a:spcPts val="0"/>
              </a:spcBef>
              <a:buNone/>
            </a:pPr>
            <a:r>
              <a:rPr lang="en"/>
              <a:t>Expectations for Parents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65500" y="1233175"/>
            <a:ext cx="4045200" cy="820200"/>
          </a:xfrm>
          <a:prstGeom prst="rect">
            <a:avLst/>
          </a:prstGeom>
        </p:spPr>
        <p:txBody>
          <a:bodyPr wrap="square" lIns="91425" tIns="91425" rIns="91425" bIns="91425" anchor="b" anchorCtr="0">
            <a:noAutofit/>
          </a:bodyPr>
          <a:lstStyle/>
          <a:p>
            <a:pPr lvl="0" algn="l">
              <a:spcBef>
                <a:spcPts val="0"/>
              </a:spcBef>
              <a:buNone/>
            </a:pPr>
            <a:r>
              <a:rPr lang="en"/>
              <a:t>Policies</a:t>
            </a:r>
          </a:p>
        </p:txBody>
      </p:sp>
      <p:sp>
        <p:nvSpPr>
          <p:cNvPr id="135" name="Shape 135"/>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a:spcBef>
                <a:spcPts val="0"/>
              </a:spcBef>
              <a:buNone/>
            </a:pPr>
            <a:r>
              <a:rPr lang="en"/>
              <a:t>Volunteer, Anti-Bullying, Electronic use, Finals and Relays</a:t>
            </a:r>
          </a:p>
        </p:txBody>
      </p:sp>
      <p:pic>
        <p:nvPicPr>
          <p:cNvPr id="136" name="Shape 136" descr="IMG_3552.JPG"/>
          <p:cNvPicPr preferRelativeResize="0"/>
          <p:nvPr/>
        </p:nvPicPr>
        <p:blipFill rotWithShape="1">
          <a:blip r:embed="rId3">
            <a:alphaModFix/>
          </a:blip>
          <a:srcRect t="12502" b="12495"/>
          <a:stretch/>
        </p:blipFill>
        <p:spPr>
          <a:xfrm>
            <a:off x="5355299" y="1069050"/>
            <a:ext cx="3005395" cy="30053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265500" y="513325"/>
            <a:ext cx="4045200" cy="2202000"/>
          </a:xfrm>
          <a:prstGeom prst="rect">
            <a:avLst/>
          </a:prstGeom>
        </p:spPr>
        <p:txBody>
          <a:bodyPr wrap="square" lIns="91425" tIns="91425" rIns="91425" bIns="91425" anchor="b" anchorCtr="0">
            <a:noAutofit/>
          </a:bodyPr>
          <a:lstStyle/>
          <a:p>
            <a:pPr lvl="0">
              <a:spcBef>
                <a:spcPts val="0"/>
              </a:spcBef>
              <a:buNone/>
            </a:pPr>
            <a:r>
              <a:rPr lang="en"/>
              <a:t>Volunteering and Officiating With ESA</a:t>
            </a:r>
          </a:p>
        </p:txBody>
      </p:sp>
      <p:sp>
        <p:nvSpPr>
          <p:cNvPr id="142" name="Shape 142"/>
          <p:cNvSpPr txBox="1">
            <a:spLocks noGrp="1"/>
          </p:cNvSpPr>
          <p:nvPr>
            <p:ph type="subTitle" idx="1"/>
          </p:nvPr>
        </p:nvSpPr>
        <p:spPr>
          <a:xfrm>
            <a:off x="62500" y="2779475"/>
            <a:ext cx="4464900" cy="2069400"/>
          </a:xfrm>
          <a:prstGeom prst="rect">
            <a:avLst/>
          </a:prstGeom>
        </p:spPr>
        <p:txBody>
          <a:bodyPr wrap="square" lIns="91425" tIns="91425" rIns="91425" bIns="91425" anchor="t" anchorCtr="0">
            <a:noAutofit/>
          </a:bodyPr>
          <a:lstStyle/>
          <a:p>
            <a:pPr lvl="0" rtl="0">
              <a:spcBef>
                <a:spcPts val="0"/>
              </a:spcBef>
              <a:buNone/>
            </a:pPr>
            <a:r>
              <a:rPr lang="en" dirty="0" smtClean="0"/>
              <a:t>Kayla Verret </a:t>
            </a:r>
            <a:r>
              <a:rPr lang="en" sz="1800" dirty="0" smtClean="0"/>
              <a:t>- </a:t>
            </a:r>
            <a:r>
              <a:rPr lang="en" sz="1800" dirty="0"/>
              <a:t>Volunteer Coordinator</a:t>
            </a:r>
          </a:p>
          <a:p>
            <a:pPr lvl="0">
              <a:spcBef>
                <a:spcPts val="0"/>
              </a:spcBef>
              <a:buNone/>
            </a:pPr>
            <a:r>
              <a:rPr lang="en" sz="1800" dirty="0"/>
              <a:t>Todd Johnson (Krista)  - Officiating</a:t>
            </a:r>
          </a:p>
        </p:txBody>
      </p:sp>
      <p:sp>
        <p:nvSpPr>
          <p:cNvPr id="143" name="Shape 143"/>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a:spcBef>
                <a:spcPts val="0"/>
              </a:spcBef>
              <a:buNone/>
            </a:pPr>
            <a:r>
              <a:rPr lang="en" sz="2400" b="1"/>
              <a:t>VOLUNTEER REQUIREMENTS</a:t>
            </a:r>
          </a:p>
        </p:txBody>
      </p:sp>
      <p:sp>
        <p:nvSpPr>
          <p:cNvPr id="149" name="Shape 149"/>
          <p:cNvSpPr txBox="1"/>
          <p:nvPr/>
        </p:nvSpPr>
        <p:spPr>
          <a:xfrm>
            <a:off x="161775" y="841325"/>
            <a:ext cx="4378500" cy="1380900"/>
          </a:xfrm>
          <a:prstGeom prst="rect">
            <a:avLst/>
          </a:prstGeom>
          <a:noFill/>
          <a:ln>
            <a:noFill/>
          </a:ln>
        </p:spPr>
        <p:txBody>
          <a:bodyPr wrap="square" lIns="91425" tIns="91425" rIns="91425" bIns="91425" anchor="ctr" anchorCtr="0">
            <a:noAutofit/>
          </a:bodyPr>
          <a:lstStyle/>
          <a:p>
            <a:pPr lvl="0" rtl="0">
              <a:lnSpc>
                <a:spcPct val="115000"/>
              </a:lnSpc>
              <a:spcBef>
                <a:spcPts val="400"/>
              </a:spcBef>
              <a:buNone/>
            </a:pPr>
            <a:r>
              <a:rPr lang="en" sz="1950">
                <a:solidFill>
                  <a:srgbClr val="4A86E8"/>
                </a:solidFill>
                <a:latin typeface="Calibri"/>
                <a:ea typeface="Calibri"/>
                <a:cs typeface="Calibri"/>
                <a:sym typeface="Calibri"/>
              </a:rPr>
              <a:t>HOME MEETS</a:t>
            </a:r>
          </a:p>
          <a:p>
            <a:pPr lvl="0" rtl="0">
              <a:lnSpc>
                <a:spcPct val="115000"/>
              </a:lnSpc>
              <a:spcBef>
                <a:spcPts val="400"/>
              </a:spcBef>
              <a:buNone/>
            </a:pPr>
            <a:r>
              <a:rPr lang="en" sz="1950">
                <a:latin typeface="Calibri"/>
                <a:ea typeface="Calibri"/>
                <a:cs typeface="Calibri"/>
                <a:sym typeface="Calibri"/>
              </a:rPr>
              <a:t>Families are required to work at each ESA home meet </a:t>
            </a:r>
            <a:r>
              <a:rPr lang="en" sz="1950">
                <a:solidFill>
                  <a:srgbClr val="4A86E8"/>
                </a:solidFill>
                <a:latin typeface="Calibri"/>
                <a:ea typeface="Calibri"/>
                <a:cs typeface="Calibri"/>
                <a:sym typeface="Calibri"/>
              </a:rPr>
              <a:t>even if their swimmer is not participating in the meet.</a:t>
            </a:r>
          </a:p>
        </p:txBody>
      </p:sp>
      <p:graphicFrame>
        <p:nvGraphicFramePr>
          <p:cNvPr id="150" name="Shape 150"/>
          <p:cNvGraphicFramePr/>
          <p:nvPr/>
        </p:nvGraphicFramePr>
        <p:xfrm>
          <a:off x="428625" y="2484425"/>
          <a:ext cx="3504400" cy="2377260"/>
        </p:xfrm>
        <a:graphic>
          <a:graphicData uri="http://schemas.openxmlformats.org/drawingml/2006/table">
            <a:tbl>
              <a:tblPr>
                <a:noFill/>
                <a:tableStyleId>{EED592B6-0D23-4C24-A424-7495AC347397}</a:tableStyleId>
              </a:tblPr>
              <a:tblGrid>
                <a:gridCol w="2919025"/>
                <a:gridCol w="585375"/>
              </a:tblGrid>
              <a:tr h="379025">
                <a:tc>
                  <a:txBody>
                    <a:bodyPr/>
                    <a:lstStyle/>
                    <a:p>
                      <a:pPr lvl="0">
                        <a:spcBef>
                          <a:spcPts val="0"/>
                        </a:spcBef>
                        <a:buNone/>
                      </a:pPr>
                      <a:r>
                        <a:rPr lang="en"/>
                        <a:t>Sept 29-30: IMX</a:t>
                      </a:r>
                    </a:p>
                  </a:txBody>
                  <a:tcPr marL="91425" marR="91425" marT="91425" marB="91425"/>
                </a:tc>
                <a:tc>
                  <a:txBody>
                    <a:bodyPr/>
                    <a:lstStyle/>
                    <a:p>
                      <a:pPr lvl="0">
                        <a:spcBef>
                          <a:spcPts val="0"/>
                        </a:spcBef>
                        <a:buNone/>
                      </a:pPr>
                      <a:r>
                        <a:rPr lang="en"/>
                        <a:t>1</a:t>
                      </a:r>
                    </a:p>
                  </a:txBody>
                  <a:tcPr marL="91425" marR="91425" marT="91425" marB="91425"/>
                </a:tc>
              </a:tr>
              <a:tr h="379025">
                <a:tc>
                  <a:txBody>
                    <a:bodyPr/>
                    <a:lstStyle/>
                    <a:p>
                      <a:pPr lvl="0">
                        <a:spcBef>
                          <a:spcPts val="0"/>
                        </a:spcBef>
                        <a:buNone/>
                      </a:pPr>
                      <a:r>
                        <a:rPr lang="en"/>
                        <a:t>Oct 28: Halloween Classic 10 &amp; U</a:t>
                      </a:r>
                    </a:p>
                  </a:txBody>
                  <a:tcPr marL="91425" marR="91425" marT="91425" marB="91425"/>
                </a:tc>
                <a:tc>
                  <a:txBody>
                    <a:bodyPr/>
                    <a:lstStyle/>
                    <a:p>
                      <a:pPr lvl="0">
                        <a:spcBef>
                          <a:spcPts val="0"/>
                        </a:spcBef>
                        <a:buNone/>
                      </a:pPr>
                      <a:r>
                        <a:rPr lang="en"/>
                        <a:t>1</a:t>
                      </a:r>
                    </a:p>
                  </a:txBody>
                  <a:tcPr marL="91425" marR="91425" marT="91425" marB="91425"/>
                </a:tc>
              </a:tr>
              <a:tr h="379025">
                <a:tc>
                  <a:txBody>
                    <a:bodyPr/>
                    <a:lstStyle/>
                    <a:p>
                      <a:pPr lvl="0">
                        <a:spcBef>
                          <a:spcPts val="0"/>
                        </a:spcBef>
                        <a:buNone/>
                      </a:pPr>
                      <a:r>
                        <a:rPr lang="en"/>
                        <a:t>Oct 29: 11 &amp; Up</a:t>
                      </a:r>
                    </a:p>
                  </a:txBody>
                  <a:tcPr marL="91425" marR="91425" marT="91425" marB="91425"/>
                </a:tc>
                <a:tc>
                  <a:txBody>
                    <a:bodyPr/>
                    <a:lstStyle/>
                    <a:p>
                      <a:pPr lvl="0">
                        <a:spcBef>
                          <a:spcPts val="0"/>
                        </a:spcBef>
                        <a:buNone/>
                      </a:pPr>
                      <a:r>
                        <a:rPr lang="en"/>
                        <a:t>1</a:t>
                      </a:r>
                    </a:p>
                  </a:txBody>
                  <a:tcPr marL="91425" marR="91425" marT="91425" marB="91425"/>
                </a:tc>
              </a:tr>
              <a:tr h="379025">
                <a:tc>
                  <a:txBody>
                    <a:bodyPr/>
                    <a:lstStyle/>
                    <a:p>
                      <a:pPr lvl="0">
                        <a:spcBef>
                          <a:spcPts val="0"/>
                        </a:spcBef>
                        <a:buNone/>
                      </a:pPr>
                      <a:r>
                        <a:rPr lang="en"/>
                        <a:t>Mar 3: SC Champs 1: 8 &amp; U</a:t>
                      </a:r>
                    </a:p>
                  </a:txBody>
                  <a:tcPr marL="91425" marR="91425" marT="91425" marB="91425"/>
                </a:tc>
                <a:tc>
                  <a:txBody>
                    <a:bodyPr/>
                    <a:lstStyle/>
                    <a:p>
                      <a:pPr lvl="0">
                        <a:spcBef>
                          <a:spcPts val="0"/>
                        </a:spcBef>
                        <a:buNone/>
                      </a:pPr>
                      <a:r>
                        <a:rPr lang="en"/>
                        <a:t>1</a:t>
                      </a:r>
                    </a:p>
                  </a:txBody>
                  <a:tcPr marL="91425" marR="91425" marT="91425" marB="91425"/>
                </a:tc>
              </a:tr>
              <a:tr h="379025">
                <a:tc>
                  <a:txBody>
                    <a:bodyPr/>
                    <a:lstStyle/>
                    <a:p>
                      <a:pPr lvl="0">
                        <a:spcBef>
                          <a:spcPts val="0"/>
                        </a:spcBef>
                        <a:buNone/>
                      </a:pPr>
                      <a:r>
                        <a:rPr lang="en"/>
                        <a:t>Apr 6-8: Sprint Series</a:t>
                      </a:r>
                    </a:p>
                  </a:txBody>
                  <a:tcPr marL="91425" marR="91425" marT="91425" marB="91425"/>
                </a:tc>
                <a:tc>
                  <a:txBody>
                    <a:bodyPr/>
                    <a:lstStyle/>
                    <a:p>
                      <a:pPr lvl="0">
                        <a:spcBef>
                          <a:spcPts val="0"/>
                        </a:spcBef>
                        <a:buNone/>
                      </a:pPr>
                      <a:r>
                        <a:rPr lang="en"/>
                        <a:t>2</a:t>
                      </a:r>
                    </a:p>
                  </a:txBody>
                  <a:tcPr marL="91425" marR="91425" marT="91425" marB="91425"/>
                </a:tc>
              </a:tr>
              <a:tr h="379025">
                <a:tc>
                  <a:txBody>
                    <a:bodyPr/>
                    <a:lstStyle/>
                    <a:p>
                      <a:pPr lvl="0">
                        <a:spcBef>
                          <a:spcPts val="0"/>
                        </a:spcBef>
                        <a:buNone/>
                      </a:pPr>
                      <a:r>
                        <a:rPr lang="en"/>
                        <a:t>May 27 or June 3: Summer Heat</a:t>
                      </a:r>
                    </a:p>
                  </a:txBody>
                  <a:tcPr marL="91425" marR="91425" marT="91425" marB="91425"/>
                </a:tc>
                <a:tc>
                  <a:txBody>
                    <a:bodyPr/>
                    <a:lstStyle/>
                    <a:p>
                      <a:pPr lvl="0">
                        <a:spcBef>
                          <a:spcPts val="0"/>
                        </a:spcBef>
                        <a:buNone/>
                      </a:pPr>
                      <a:r>
                        <a:rPr lang="en"/>
                        <a:t>2</a:t>
                      </a:r>
                    </a:p>
                  </a:txBody>
                  <a:tcPr marL="91425" marR="91425" marT="91425" marB="91425"/>
                </a:tc>
              </a:tr>
            </a:tbl>
          </a:graphicData>
        </a:graphic>
      </p:graphicFrame>
      <p:sp>
        <p:nvSpPr>
          <p:cNvPr id="151" name="Shape 151"/>
          <p:cNvSpPr txBox="1"/>
          <p:nvPr/>
        </p:nvSpPr>
        <p:spPr>
          <a:xfrm>
            <a:off x="4783875" y="2833700"/>
            <a:ext cx="3976800" cy="1380900"/>
          </a:xfrm>
          <a:prstGeom prst="rect">
            <a:avLst/>
          </a:prstGeom>
          <a:noFill/>
          <a:ln>
            <a:noFill/>
          </a:ln>
        </p:spPr>
        <p:txBody>
          <a:bodyPr wrap="square" lIns="91425" tIns="91425" rIns="91425" bIns="91425" anchor="ctr" anchorCtr="0">
            <a:noAutofit/>
          </a:bodyPr>
          <a:lstStyle/>
          <a:p>
            <a:pPr marL="457200" lvl="0" indent="-228600" rtl="0">
              <a:lnSpc>
                <a:spcPct val="115000"/>
              </a:lnSpc>
              <a:spcBef>
                <a:spcPts val="0"/>
              </a:spcBef>
              <a:buClr>
                <a:schemeClr val="dk1"/>
              </a:buClr>
              <a:buFont typeface="Calibri"/>
              <a:buChar char="●"/>
            </a:pPr>
            <a:r>
              <a:rPr lang="en" sz="1950">
                <a:latin typeface="Calibri"/>
                <a:ea typeface="Calibri"/>
                <a:cs typeface="Calibri"/>
                <a:sym typeface="Calibri"/>
              </a:rPr>
              <a:t>A shift is approximately 2 hours</a:t>
            </a:r>
          </a:p>
          <a:p>
            <a:pPr marL="457200" lvl="0" indent="-228600" rtl="0">
              <a:lnSpc>
                <a:spcPct val="115000"/>
              </a:lnSpc>
              <a:spcBef>
                <a:spcPts val="0"/>
              </a:spcBef>
              <a:buClr>
                <a:schemeClr val="dk1"/>
              </a:buClr>
              <a:buFont typeface="Calibri"/>
              <a:buChar char="●"/>
            </a:pPr>
            <a:r>
              <a:rPr lang="en" sz="1950">
                <a:latin typeface="Calibri"/>
                <a:ea typeface="Calibri"/>
                <a:cs typeface="Calibri"/>
                <a:sym typeface="Calibri"/>
              </a:rPr>
              <a:t>Fines = $50 increments</a:t>
            </a:r>
          </a:p>
          <a:p>
            <a:pPr marL="457200" lvl="0" indent="-228600" rtl="0">
              <a:lnSpc>
                <a:spcPct val="115000"/>
              </a:lnSpc>
              <a:spcBef>
                <a:spcPts val="0"/>
              </a:spcBef>
              <a:buClr>
                <a:schemeClr val="dk1"/>
              </a:buClr>
              <a:buFont typeface="Calibri"/>
              <a:buChar char="●"/>
            </a:pPr>
            <a:r>
              <a:rPr lang="en" sz="1950">
                <a:latin typeface="Calibri"/>
                <a:ea typeface="Calibri"/>
                <a:cs typeface="Calibri"/>
                <a:sym typeface="Calibri"/>
              </a:rPr>
              <a:t>Must sign in for credit</a:t>
            </a:r>
          </a:p>
        </p:txBody>
      </p:sp>
      <p:pic>
        <p:nvPicPr>
          <p:cNvPr id="152" name="Shape 152" descr="Image result for competitive swimming"/>
          <p:cNvPicPr preferRelativeResize="0"/>
          <p:nvPr/>
        </p:nvPicPr>
        <p:blipFill>
          <a:blip r:embed="rId3">
            <a:alphaModFix/>
          </a:blip>
          <a:stretch>
            <a:fillRect/>
          </a:stretch>
        </p:blipFill>
        <p:spPr>
          <a:xfrm>
            <a:off x="5270150" y="935800"/>
            <a:ext cx="2886075" cy="1581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rtl="0">
              <a:spcBef>
                <a:spcPts val="0"/>
              </a:spcBef>
              <a:buNone/>
            </a:pPr>
            <a:r>
              <a:rPr lang="en" sz="2400" b="1"/>
              <a:t>VOLUNTEER REQUIREMENTS</a:t>
            </a:r>
          </a:p>
        </p:txBody>
      </p:sp>
      <p:sp>
        <p:nvSpPr>
          <p:cNvPr id="158" name="Shape 158"/>
          <p:cNvSpPr txBox="1"/>
          <p:nvPr/>
        </p:nvSpPr>
        <p:spPr>
          <a:xfrm>
            <a:off x="161775" y="865200"/>
            <a:ext cx="3856800" cy="3634200"/>
          </a:xfrm>
          <a:prstGeom prst="rect">
            <a:avLst/>
          </a:prstGeom>
          <a:noFill/>
          <a:ln>
            <a:noFill/>
          </a:ln>
        </p:spPr>
        <p:txBody>
          <a:bodyPr wrap="square" lIns="91425" tIns="91425" rIns="91425" bIns="91425" anchor="ctr" anchorCtr="0">
            <a:noAutofit/>
          </a:bodyPr>
          <a:lstStyle/>
          <a:p>
            <a:pPr lvl="0" rtl="0">
              <a:lnSpc>
                <a:spcPct val="115000"/>
              </a:lnSpc>
              <a:spcBef>
                <a:spcPts val="400"/>
              </a:spcBef>
              <a:buNone/>
            </a:pPr>
            <a:r>
              <a:rPr lang="en" sz="1950">
                <a:solidFill>
                  <a:srgbClr val="4A86E8"/>
                </a:solidFill>
                <a:latin typeface="Calibri"/>
                <a:ea typeface="Calibri"/>
                <a:cs typeface="Calibri"/>
                <a:sym typeface="Calibri"/>
              </a:rPr>
              <a:t>AWAY MEETS</a:t>
            </a:r>
          </a:p>
          <a:p>
            <a:pPr lvl="0" rtl="0">
              <a:lnSpc>
                <a:spcPct val="115000"/>
              </a:lnSpc>
              <a:spcBef>
                <a:spcPts val="400"/>
              </a:spcBef>
              <a:buNone/>
            </a:pPr>
            <a:r>
              <a:rPr lang="en" sz="1950">
                <a:latin typeface="Calibri"/>
                <a:ea typeface="Calibri"/>
                <a:cs typeface="Calibri"/>
                <a:sym typeface="Calibri"/>
              </a:rPr>
              <a:t>Families are expected to time at away meets.</a:t>
            </a:r>
          </a:p>
          <a:p>
            <a:pPr lvl="0" rtl="0">
              <a:lnSpc>
                <a:spcPct val="115000"/>
              </a:lnSpc>
              <a:spcBef>
                <a:spcPts val="400"/>
              </a:spcBef>
              <a:buNone/>
            </a:pPr>
            <a:endParaRPr sz="1950">
              <a:latin typeface="Calibri"/>
              <a:ea typeface="Calibri"/>
              <a:cs typeface="Calibri"/>
              <a:sym typeface="Calibri"/>
            </a:endParaRPr>
          </a:p>
          <a:p>
            <a:pPr lvl="0" rtl="0">
              <a:lnSpc>
                <a:spcPct val="115000"/>
              </a:lnSpc>
              <a:spcBef>
                <a:spcPts val="400"/>
              </a:spcBef>
              <a:buNone/>
            </a:pPr>
            <a:r>
              <a:rPr lang="en" sz="1950">
                <a:latin typeface="Calibri"/>
                <a:ea typeface="Calibri"/>
                <a:cs typeface="Calibri"/>
                <a:sym typeface="Calibri"/>
              </a:rPr>
              <a:t>All timers must check-in 15 minutes prior to meet start.</a:t>
            </a:r>
          </a:p>
          <a:p>
            <a:pPr marL="457200" lvl="0" indent="-228600" rtl="0">
              <a:lnSpc>
                <a:spcPct val="115000"/>
              </a:lnSpc>
              <a:spcBef>
                <a:spcPts val="400"/>
              </a:spcBef>
              <a:buClr>
                <a:schemeClr val="dk1"/>
              </a:buClr>
              <a:buFont typeface="Calibri"/>
              <a:buChar char="●"/>
            </a:pPr>
            <a:r>
              <a:rPr lang="en" sz="1950">
                <a:solidFill>
                  <a:schemeClr val="dk1"/>
                </a:solidFill>
                <a:latin typeface="Calibri"/>
                <a:ea typeface="Calibri"/>
                <a:cs typeface="Calibri"/>
                <a:sym typeface="Calibri"/>
              </a:rPr>
              <a:t>Sign up and no-show = $25 fine</a:t>
            </a:r>
          </a:p>
          <a:p>
            <a:pPr marL="457200" lvl="0" indent="-228600" rtl="0">
              <a:lnSpc>
                <a:spcPct val="115000"/>
              </a:lnSpc>
              <a:spcBef>
                <a:spcPts val="400"/>
              </a:spcBef>
              <a:buClr>
                <a:schemeClr val="dk1"/>
              </a:buClr>
              <a:buFont typeface="Calibri"/>
              <a:buChar char="●"/>
            </a:pPr>
            <a:r>
              <a:rPr lang="en" sz="1950">
                <a:solidFill>
                  <a:schemeClr val="dk1"/>
                </a:solidFill>
                <a:latin typeface="Calibri"/>
                <a:ea typeface="Calibri"/>
                <a:cs typeface="Calibri"/>
                <a:sym typeface="Calibri"/>
              </a:rPr>
              <a:t>Late to lane 10 mins or more = $25 fine</a:t>
            </a:r>
          </a:p>
        </p:txBody>
      </p:sp>
      <p:pic>
        <p:nvPicPr>
          <p:cNvPr id="159" name="Shape 159" descr="Related image"/>
          <p:cNvPicPr preferRelativeResize="0"/>
          <p:nvPr/>
        </p:nvPicPr>
        <p:blipFill>
          <a:blip r:embed="rId3">
            <a:alphaModFix/>
          </a:blip>
          <a:stretch>
            <a:fillRect/>
          </a:stretch>
        </p:blipFill>
        <p:spPr>
          <a:xfrm>
            <a:off x="4096099" y="1051362"/>
            <a:ext cx="4895500" cy="3261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08650" y="425975"/>
            <a:ext cx="8222100" cy="767700"/>
          </a:xfrm>
          <a:prstGeom prst="rect">
            <a:avLst/>
          </a:prstGeom>
        </p:spPr>
        <p:txBody>
          <a:bodyPr wrap="square" lIns="91425" tIns="91425" rIns="91425" bIns="91425" anchor="b" anchorCtr="0">
            <a:noAutofit/>
          </a:bodyPr>
          <a:lstStyle/>
          <a:p>
            <a:pPr lvl="0" algn="ctr">
              <a:spcBef>
                <a:spcPts val="0"/>
              </a:spcBef>
              <a:buNone/>
            </a:pPr>
            <a:r>
              <a:rPr lang="en" sz="3600" b="1"/>
              <a:t>WHAT’S NEW THIS YEAR?</a:t>
            </a:r>
          </a:p>
        </p:txBody>
      </p:sp>
      <p:sp>
        <p:nvSpPr>
          <p:cNvPr id="165" name="Shape 165"/>
          <p:cNvSpPr txBox="1">
            <a:spLocks noGrp="1"/>
          </p:cNvSpPr>
          <p:nvPr>
            <p:ph type="body" idx="1"/>
          </p:nvPr>
        </p:nvSpPr>
        <p:spPr>
          <a:xfrm>
            <a:off x="4061175" y="2031975"/>
            <a:ext cx="4662900" cy="2710200"/>
          </a:xfrm>
          <a:prstGeom prst="rect">
            <a:avLst/>
          </a:prstGeom>
        </p:spPr>
        <p:txBody>
          <a:bodyPr wrap="square" lIns="91425" tIns="91425" rIns="91425" bIns="91425" anchor="t" anchorCtr="0">
            <a:noAutofit/>
          </a:bodyPr>
          <a:lstStyle/>
          <a:p>
            <a:pPr lvl="0">
              <a:lnSpc>
                <a:spcPct val="100000"/>
              </a:lnSpc>
              <a:spcBef>
                <a:spcPts val="0"/>
              </a:spcBef>
              <a:spcAft>
                <a:spcPts val="0"/>
              </a:spcAft>
              <a:buNone/>
            </a:pPr>
            <a:r>
              <a:rPr lang="en" sz="2400">
                <a:solidFill>
                  <a:schemeClr val="dk1"/>
                </a:solidFill>
              </a:rPr>
              <a:t>12th grader = no home meet                                                                                                                                                                                volunteering</a:t>
            </a:r>
            <a:r>
              <a:rPr lang="en" sz="2400"/>
              <a:t>  </a:t>
            </a:r>
          </a:p>
          <a:p>
            <a:pPr lvl="0" rtl="0">
              <a:lnSpc>
                <a:spcPct val="100000"/>
              </a:lnSpc>
              <a:spcBef>
                <a:spcPts val="0"/>
              </a:spcBef>
              <a:spcAft>
                <a:spcPts val="0"/>
              </a:spcAft>
              <a:buNone/>
            </a:pPr>
            <a:endParaRPr sz="3000"/>
          </a:p>
          <a:p>
            <a:pPr lvl="0" rtl="0">
              <a:lnSpc>
                <a:spcPct val="100000"/>
              </a:lnSpc>
              <a:spcBef>
                <a:spcPts val="0"/>
              </a:spcBef>
              <a:spcAft>
                <a:spcPts val="0"/>
              </a:spcAft>
              <a:buNone/>
            </a:pPr>
            <a:r>
              <a:rPr lang="en" sz="2400">
                <a:solidFill>
                  <a:schemeClr val="dk1"/>
                </a:solidFill>
              </a:rPr>
              <a:t>Hospitality Room  - Food Sign-up</a:t>
            </a:r>
            <a:r>
              <a:rPr lang="en" sz="2400"/>
              <a:t> </a:t>
            </a:r>
          </a:p>
          <a:p>
            <a:pPr lvl="0">
              <a:lnSpc>
                <a:spcPct val="100000"/>
              </a:lnSpc>
              <a:spcBef>
                <a:spcPts val="0"/>
              </a:spcBef>
              <a:spcAft>
                <a:spcPts val="0"/>
              </a:spcAft>
              <a:buNone/>
            </a:pPr>
            <a:endParaRPr sz="2400"/>
          </a:p>
        </p:txBody>
      </p:sp>
      <p:pic>
        <p:nvPicPr>
          <p:cNvPr id="166" name="Shape 166" descr="Related image"/>
          <p:cNvPicPr preferRelativeResize="0"/>
          <p:nvPr/>
        </p:nvPicPr>
        <p:blipFill>
          <a:blip r:embed="rId3">
            <a:alphaModFix/>
          </a:blip>
          <a:stretch>
            <a:fillRect/>
          </a:stretch>
        </p:blipFill>
        <p:spPr>
          <a:xfrm>
            <a:off x="238200" y="1690075"/>
            <a:ext cx="3394000" cy="339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Shape 171" descr="Image result for competitive swimming"/>
          <p:cNvPicPr preferRelativeResize="0"/>
          <p:nvPr/>
        </p:nvPicPr>
        <p:blipFill>
          <a:blip r:embed="rId3">
            <a:alphaModFix/>
          </a:blip>
          <a:stretch>
            <a:fillRect/>
          </a:stretch>
        </p:blipFill>
        <p:spPr>
          <a:xfrm>
            <a:off x="0" y="619050"/>
            <a:ext cx="9144000" cy="4563124"/>
          </a:xfrm>
          <a:prstGeom prst="rect">
            <a:avLst/>
          </a:prstGeom>
          <a:noFill/>
          <a:ln>
            <a:noFill/>
          </a:ln>
        </p:spPr>
      </p:pic>
      <p:sp>
        <p:nvSpPr>
          <p:cNvPr id="172" name="Shape 172"/>
          <p:cNvSpPr txBox="1">
            <a:spLocks noGrp="1"/>
          </p:cNvSpPr>
          <p:nvPr>
            <p:ph type="title"/>
          </p:nvPr>
        </p:nvSpPr>
        <p:spPr>
          <a:xfrm>
            <a:off x="98250" y="16350"/>
            <a:ext cx="8826600" cy="602700"/>
          </a:xfrm>
          <a:prstGeom prst="rect">
            <a:avLst/>
          </a:prstGeom>
        </p:spPr>
        <p:txBody>
          <a:bodyPr wrap="square" lIns="91425" tIns="91425" rIns="91425" bIns="91425" anchor="ctr" anchorCtr="0">
            <a:noAutofit/>
          </a:bodyPr>
          <a:lstStyle/>
          <a:p>
            <a:pPr lvl="0" rtl="0">
              <a:spcBef>
                <a:spcPts val="0"/>
              </a:spcBef>
              <a:buNone/>
            </a:pPr>
            <a:r>
              <a:rPr lang="en" sz="2400" b="1"/>
              <a:t>LEADERSHIP POSITIONS</a:t>
            </a:r>
          </a:p>
        </p:txBody>
      </p:sp>
      <p:sp>
        <p:nvSpPr>
          <p:cNvPr id="173" name="Shape 173"/>
          <p:cNvSpPr txBox="1"/>
          <p:nvPr/>
        </p:nvSpPr>
        <p:spPr>
          <a:xfrm>
            <a:off x="204725" y="513150"/>
            <a:ext cx="4037100" cy="2475000"/>
          </a:xfrm>
          <a:prstGeom prst="rect">
            <a:avLst/>
          </a:prstGeom>
          <a:noFill/>
          <a:ln>
            <a:noFill/>
          </a:ln>
        </p:spPr>
        <p:txBody>
          <a:bodyPr wrap="square" lIns="91425" tIns="91425" rIns="91425" bIns="91425" anchor="ctr" anchorCtr="0">
            <a:noAutofit/>
          </a:bodyPr>
          <a:lstStyle/>
          <a:p>
            <a:pPr lvl="0" rtl="0">
              <a:lnSpc>
                <a:spcPct val="150000"/>
              </a:lnSpc>
              <a:spcBef>
                <a:spcPts val="400"/>
              </a:spcBef>
              <a:buNone/>
            </a:pPr>
            <a:r>
              <a:rPr lang="en" sz="1950">
                <a:solidFill>
                  <a:schemeClr val="accent4"/>
                </a:solidFill>
                <a:latin typeface="Calibri"/>
                <a:ea typeface="Calibri"/>
                <a:cs typeface="Calibri"/>
                <a:sym typeface="Calibri"/>
              </a:rPr>
              <a:t>AWARDS - </a:t>
            </a:r>
            <a:r>
              <a:rPr lang="en" sz="1950">
                <a:solidFill>
                  <a:srgbClr val="FFD966"/>
                </a:solidFill>
                <a:latin typeface="Calibri"/>
                <a:ea typeface="Calibri"/>
                <a:cs typeface="Calibri"/>
                <a:sym typeface="Calibri"/>
              </a:rPr>
              <a:t>1 co-chair position</a:t>
            </a:r>
          </a:p>
          <a:p>
            <a:pPr lvl="0" rtl="0">
              <a:lnSpc>
                <a:spcPct val="150000"/>
              </a:lnSpc>
              <a:spcBef>
                <a:spcPts val="400"/>
              </a:spcBef>
              <a:buNone/>
            </a:pPr>
            <a:r>
              <a:rPr lang="en" sz="1950">
                <a:solidFill>
                  <a:schemeClr val="accent4"/>
                </a:solidFill>
                <a:latin typeface="Calibri"/>
                <a:ea typeface="Calibri"/>
                <a:cs typeface="Calibri"/>
                <a:sym typeface="Calibri"/>
              </a:rPr>
              <a:t>HOSPITALITY ROOM - </a:t>
            </a:r>
            <a:r>
              <a:rPr lang="en" sz="1950">
                <a:solidFill>
                  <a:srgbClr val="FFD966"/>
                </a:solidFill>
                <a:latin typeface="Calibri"/>
                <a:ea typeface="Calibri"/>
                <a:cs typeface="Calibri"/>
                <a:sym typeface="Calibri"/>
              </a:rPr>
              <a:t>2 positions</a:t>
            </a:r>
          </a:p>
          <a:p>
            <a:pPr lvl="0" rtl="0">
              <a:lnSpc>
                <a:spcPct val="100000"/>
              </a:lnSpc>
              <a:spcBef>
                <a:spcPts val="0"/>
              </a:spcBef>
              <a:buNone/>
            </a:pPr>
            <a:endParaRPr sz="600">
              <a:solidFill>
                <a:schemeClr val="accent4"/>
              </a:solidFill>
              <a:latin typeface="Calibri"/>
              <a:ea typeface="Calibri"/>
              <a:cs typeface="Calibri"/>
              <a:sym typeface="Calibri"/>
            </a:endParaRPr>
          </a:p>
          <a:p>
            <a:pPr lvl="0" rtl="0">
              <a:lnSpc>
                <a:spcPct val="100000"/>
              </a:lnSpc>
              <a:spcBef>
                <a:spcPts val="0"/>
              </a:spcBef>
              <a:buNone/>
            </a:pPr>
            <a:r>
              <a:rPr lang="en" sz="1950">
                <a:solidFill>
                  <a:schemeClr val="accent4"/>
                </a:solidFill>
                <a:latin typeface="Calibri"/>
                <a:ea typeface="Calibri"/>
                <a:cs typeface="Calibri"/>
                <a:sym typeface="Calibri"/>
              </a:rPr>
              <a:t>AWAY MEET TIMING COORDINATOR - </a:t>
            </a:r>
            <a:r>
              <a:rPr lang="en" sz="1950">
                <a:solidFill>
                  <a:srgbClr val="FFD966"/>
                </a:solidFill>
                <a:latin typeface="Calibri"/>
                <a:ea typeface="Calibri"/>
                <a:cs typeface="Calibri"/>
                <a:sym typeface="Calibri"/>
              </a:rPr>
              <a:t>14 &amp; under parent</a:t>
            </a:r>
          </a:p>
          <a:p>
            <a:pPr lvl="0" rtl="0">
              <a:lnSpc>
                <a:spcPct val="150000"/>
              </a:lnSpc>
              <a:spcBef>
                <a:spcPts val="400"/>
              </a:spcBef>
              <a:buNone/>
            </a:pPr>
            <a:endParaRPr sz="1950">
              <a:solidFill>
                <a:schemeClr val="accent4"/>
              </a:solidFill>
              <a:latin typeface="Calibri"/>
              <a:ea typeface="Calibri"/>
              <a:cs typeface="Calibri"/>
              <a:sym typeface="Calibri"/>
            </a:endParaRPr>
          </a:p>
        </p:txBody>
      </p:sp>
      <p:sp>
        <p:nvSpPr>
          <p:cNvPr id="174" name="Shape 174"/>
          <p:cNvSpPr txBox="1"/>
          <p:nvPr/>
        </p:nvSpPr>
        <p:spPr>
          <a:xfrm>
            <a:off x="5160675" y="573250"/>
            <a:ext cx="4078800" cy="1317900"/>
          </a:xfrm>
          <a:prstGeom prst="rect">
            <a:avLst/>
          </a:prstGeom>
          <a:noFill/>
          <a:ln>
            <a:noFill/>
          </a:ln>
        </p:spPr>
        <p:txBody>
          <a:bodyPr wrap="square" lIns="91425" tIns="91425" rIns="91425" bIns="91425" anchor="ctr" anchorCtr="0">
            <a:noAutofit/>
          </a:bodyPr>
          <a:lstStyle/>
          <a:p>
            <a:pPr lvl="0" rtl="0">
              <a:lnSpc>
                <a:spcPct val="150000"/>
              </a:lnSpc>
              <a:spcBef>
                <a:spcPts val="400"/>
              </a:spcBef>
              <a:buNone/>
            </a:pPr>
            <a:r>
              <a:rPr lang="en" sz="1950">
                <a:solidFill>
                  <a:schemeClr val="accent4"/>
                </a:solidFill>
                <a:latin typeface="Calibri"/>
                <a:ea typeface="Calibri"/>
                <a:cs typeface="Calibri"/>
                <a:sym typeface="Calibri"/>
              </a:rPr>
              <a:t>HOME MEET TIMING COORDINATOR</a:t>
            </a:r>
          </a:p>
          <a:p>
            <a:pPr lvl="0" rtl="0">
              <a:lnSpc>
                <a:spcPct val="150000"/>
              </a:lnSpc>
              <a:spcBef>
                <a:spcPts val="400"/>
              </a:spcBef>
              <a:buNone/>
            </a:pPr>
            <a:r>
              <a:rPr lang="en" sz="1950">
                <a:solidFill>
                  <a:schemeClr val="accent4"/>
                </a:solidFill>
                <a:latin typeface="Calibri"/>
                <a:ea typeface="Calibri"/>
                <a:cs typeface="Calibri"/>
                <a:sym typeface="Calibri"/>
              </a:rPr>
              <a:t>SAFETY MARSHALL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Anti Bullying, Hazing</a:t>
            </a:r>
          </a:p>
        </p:txBody>
      </p:sp>
      <p:sp>
        <p:nvSpPr>
          <p:cNvPr id="180" name="Shape 180"/>
          <p:cNvSpPr txBox="1">
            <a:spLocks noGrp="1"/>
          </p:cNvSpPr>
          <p:nvPr>
            <p:ph type="subTitle" idx="1"/>
          </p:nvPr>
        </p:nvSpPr>
        <p:spPr>
          <a:xfrm>
            <a:off x="265500" y="2779474"/>
            <a:ext cx="4045200" cy="2258999"/>
          </a:xfrm>
          <a:prstGeom prst="rect">
            <a:avLst/>
          </a:prstGeom>
        </p:spPr>
        <p:txBody>
          <a:bodyPr wrap="square" lIns="91425" tIns="91425" rIns="91425" bIns="91425" anchor="t" anchorCtr="0">
            <a:noAutofit/>
          </a:bodyPr>
          <a:lstStyle/>
          <a:p>
            <a:pPr lvl="0">
              <a:spcBef>
                <a:spcPts val="0"/>
              </a:spcBef>
              <a:buNone/>
            </a:pPr>
            <a:r>
              <a:rPr lang="en"/>
              <a:t>THERE will be a zero tolerance policy with Bullying and Hazing.  Both are considered the opposite of Team Unity and respect for teammates.</a:t>
            </a:r>
          </a:p>
          <a:p>
            <a:pPr lvl="0">
              <a:spcBef>
                <a:spcPts val="0"/>
              </a:spcBef>
              <a:buNone/>
            </a:pPr>
            <a:r>
              <a:rPr lang="en"/>
              <a:t>(Refer to Website for more Info)</a:t>
            </a:r>
          </a:p>
        </p:txBody>
      </p:sp>
      <p:sp>
        <p:nvSpPr>
          <p:cNvPr id="181" name="Shape 181"/>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spcBef>
                <a:spcPts val="0"/>
              </a:spcBef>
              <a:buNone/>
            </a:pPr>
            <a:r>
              <a:rPr lang="en"/>
              <a:t>Excuses that do NOT work:</a:t>
            </a:r>
          </a:p>
          <a:p>
            <a:pPr marL="457200" lvl="0" indent="-228600" rtl="0">
              <a:spcBef>
                <a:spcPts val="0"/>
              </a:spcBef>
              <a:buAutoNum type="arabicPeriod"/>
            </a:pPr>
            <a:r>
              <a:rPr lang="en"/>
              <a:t>“Boys will be Boys.”  This is not 1985.  Boys have to learn to respect Everyone, especially when you have a sport that combines genders.</a:t>
            </a:r>
          </a:p>
          <a:p>
            <a:pPr marL="457200" lvl="0" indent="-228600" rtl="0">
              <a:spcBef>
                <a:spcPts val="0"/>
              </a:spcBef>
              <a:buAutoNum type="arabicPeriod"/>
            </a:pPr>
            <a:r>
              <a:rPr lang="en"/>
              <a:t>“Hazing builds team camaraderie”.  It does not, it destroys it.</a:t>
            </a:r>
          </a:p>
          <a:p>
            <a:pPr marL="457200" lvl="0" indent="-228600">
              <a:spcBef>
                <a:spcPts val="0"/>
              </a:spcBef>
              <a:buAutoNum type="arabicPeriod"/>
            </a:pPr>
            <a:r>
              <a:rPr lang="en"/>
              <a:t>Any bullying or hazing has to be reported to me immediately.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265500" y="221600"/>
            <a:ext cx="4045200" cy="1235100"/>
          </a:xfrm>
          <a:prstGeom prst="rect">
            <a:avLst/>
          </a:prstGeom>
        </p:spPr>
        <p:txBody>
          <a:bodyPr wrap="square" lIns="91425" tIns="91425" rIns="91425" bIns="91425" anchor="b" anchorCtr="0">
            <a:noAutofit/>
          </a:bodyPr>
          <a:lstStyle/>
          <a:p>
            <a:pPr lvl="0">
              <a:spcBef>
                <a:spcPts val="0"/>
              </a:spcBef>
              <a:buNone/>
            </a:pPr>
            <a:r>
              <a:rPr lang="en"/>
              <a:t>Finals and Relays</a:t>
            </a:r>
          </a:p>
        </p:txBody>
      </p:sp>
      <p:sp>
        <p:nvSpPr>
          <p:cNvPr id="187" name="Shape 187"/>
          <p:cNvSpPr txBox="1">
            <a:spLocks noGrp="1"/>
          </p:cNvSpPr>
          <p:nvPr>
            <p:ph type="subTitle" idx="1"/>
          </p:nvPr>
        </p:nvSpPr>
        <p:spPr>
          <a:xfrm>
            <a:off x="265500" y="1456697"/>
            <a:ext cx="4045200" cy="3418500"/>
          </a:xfrm>
          <a:prstGeom prst="rect">
            <a:avLst/>
          </a:prstGeom>
          <a:solidFill>
            <a:srgbClr val="FF0000"/>
          </a:solidFill>
        </p:spPr>
        <p:txBody>
          <a:bodyPr wrap="square" lIns="91425" tIns="91425" rIns="91425" bIns="91425" anchor="t" anchorCtr="0">
            <a:noAutofit/>
          </a:bodyPr>
          <a:lstStyle/>
          <a:p>
            <a:pPr marL="457200" lvl="0" indent="-304800" algn="l" rtl="0">
              <a:lnSpc>
                <a:spcPct val="115000"/>
              </a:lnSpc>
              <a:spcBef>
                <a:spcPts val="0"/>
              </a:spcBef>
              <a:spcAft>
                <a:spcPts val="1600"/>
              </a:spcAft>
              <a:buClr>
                <a:schemeClr val="lt1"/>
              </a:buClr>
              <a:buSzPct val="100000"/>
              <a:buAutoNum type="arabicPeriod"/>
            </a:pPr>
            <a:r>
              <a:rPr lang="en" sz="1200">
                <a:solidFill>
                  <a:schemeClr val="lt1"/>
                </a:solidFill>
              </a:rPr>
              <a:t>All Swimmers, regardless of age or ability level, are expected to be there for all finals and relays the coaches place them in.  All Swimmers, regardless of age or ability level, are expected to be there for all finals and relays the coaches place them in.  Remember, we are building a TEAM, not individual swimmers.  </a:t>
            </a:r>
          </a:p>
          <a:p>
            <a:pPr marL="457200" lvl="0" indent="-304800" algn="l" rtl="0">
              <a:lnSpc>
                <a:spcPct val="115000"/>
              </a:lnSpc>
              <a:spcBef>
                <a:spcPts val="0"/>
              </a:spcBef>
              <a:spcAft>
                <a:spcPts val="1600"/>
              </a:spcAft>
              <a:buClr>
                <a:schemeClr val="lt1"/>
              </a:buClr>
              <a:buSzPct val="100000"/>
              <a:buAutoNum type="arabicPeriod"/>
            </a:pPr>
            <a:r>
              <a:rPr lang="en" sz="1200">
                <a:solidFill>
                  <a:schemeClr val="lt1"/>
                </a:solidFill>
              </a:rPr>
              <a:t>Championship meets are won and lost with relays and finals swims. </a:t>
            </a:r>
          </a:p>
          <a:p>
            <a:pPr marL="457200" lvl="0" indent="-304800" algn="l" rtl="0">
              <a:lnSpc>
                <a:spcPct val="115000"/>
              </a:lnSpc>
              <a:spcBef>
                <a:spcPts val="0"/>
              </a:spcBef>
              <a:spcAft>
                <a:spcPts val="1600"/>
              </a:spcAft>
              <a:buClr>
                <a:schemeClr val="lt1"/>
              </a:buClr>
              <a:buSzPct val="100000"/>
              <a:buAutoNum type="arabicPeriod"/>
            </a:pPr>
            <a:r>
              <a:rPr lang="en" sz="1200">
                <a:solidFill>
                  <a:schemeClr val="lt1"/>
                </a:solidFill>
              </a:rPr>
              <a:t>Remember, we are building a TEAM, not individual swimmers.  </a:t>
            </a:r>
          </a:p>
          <a:p>
            <a:pPr marL="457200" lvl="0" indent="-304800" algn="l" rtl="0">
              <a:lnSpc>
                <a:spcPct val="115000"/>
              </a:lnSpc>
              <a:spcBef>
                <a:spcPts val="0"/>
              </a:spcBef>
              <a:spcAft>
                <a:spcPts val="1600"/>
              </a:spcAft>
              <a:buClr>
                <a:schemeClr val="lt1"/>
              </a:buClr>
              <a:buSzPct val="100000"/>
              <a:buAutoNum type="arabicPeriod"/>
            </a:pPr>
            <a:r>
              <a:rPr lang="en" sz="1200">
                <a:solidFill>
                  <a:schemeClr val="lt1"/>
                </a:solidFill>
              </a:rPr>
              <a:t>Championship meets are won and lost with relays and finals swims. </a:t>
            </a:r>
          </a:p>
          <a:p>
            <a:pPr lvl="0" algn="l">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72350" y="1952825"/>
            <a:ext cx="4045200" cy="1482300"/>
          </a:xfrm>
          <a:prstGeom prst="rect">
            <a:avLst/>
          </a:prstGeom>
        </p:spPr>
        <p:txBody>
          <a:bodyPr wrap="square" lIns="91425" tIns="91425" rIns="91425" bIns="91425" anchor="b" anchorCtr="0">
            <a:noAutofit/>
          </a:bodyPr>
          <a:lstStyle/>
          <a:p>
            <a:pPr lvl="0">
              <a:spcBef>
                <a:spcPts val="0"/>
              </a:spcBef>
              <a:buNone/>
            </a:pPr>
            <a:r>
              <a:rPr lang="en"/>
              <a:t>A Bit on Finances</a:t>
            </a:r>
          </a:p>
        </p:txBody>
      </p:sp>
      <p:sp>
        <p:nvSpPr>
          <p:cNvPr id="193" name="Shape 193"/>
          <p:cNvSpPr txBox="1">
            <a:spLocks noGrp="1"/>
          </p:cNvSpPr>
          <p:nvPr>
            <p:ph type="body" idx="2"/>
          </p:nvPr>
        </p:nvSpPr>
        <p:spPr>
          <a:xfrm>
            <a:off x="4918950" y="443400"/>
            <a:ext cx="3837000" cy="4104300"/>
          </a:xfrm>
          <a:prstGeom prst="rect">
            <a:avLst/>
          </a:prstGeom>
        </p:spPr>
        <p:txBody>
          <a:bodyPr wrap="square" lIns="91425" tIns="91425" rIns="91425" bIns="91425" anchor="ctr" anchorCtr="0">
            <a:noAutofit/>
          </a:bodyPr>
          <a:lstStyle/>
          <a:p>
            <a:pPr lvl="0" rtl="0">
              <a:spcBef>
                <a:spcPts val="1000"/>
              </a:spcBef>
              <a:buNone/>
            </a:pPr>
            <a:r>
              <a:rPr lang="en" sz="2400"/>
              <a:t>Major Expenses</a:t>
            </a:r>
          </a:p>
          <a:p>
            <a:pPr marL="457200" lvl="0" indent="-228600" rtl="0">
              <a:spcBef>
                <a:spcPts val="1000"/>
              </a:spcBef>
            </a:pPr>
            <a:r>
              <a:rPr lang="en"/>
              <a:t>Rent</a:t>
            </a:r>
          </a:p>
          <a:p>
            <a:pPr marL="457200" lvl="0" indent="-228600" rtl="0">
              <a:spcBef>
                <a:spcPts val="1000"/>
              </a:spcBef>
            </a:pPr>
            <a:r>
              <a:rPr lang="en"/>
              <a:t>Payroll</a:t>
            </a:r>
          </a:p>
          <a:p>
            <a:pPr lvl="0" rtl="0">
              <a:spcBef>
                <a:spcPts val="1000"/>
              </a:spcBef>
              <a:buNone/>
            </a:pPr>
            <a:r>
              <a:rPr lang="en" sz="2400"/>
              <a:t>Sources of Income</a:t>
            </a:r>
          </a:p>
          <a:p>
            <a:pPr marL="457200" lvl="0" indent="-228600" rtl="0">
              <a:spcBef>
                <a:spcPts val="1000"/>
              </a:spcBef>
            </a:pPr>
            <a:r>
              <a:rPr lang="en"/>
              <a:t>Dues</a:t>
            </a:r>
          </a:p>
          <a:p>
            <a:pPr marL="457200" lvl="0" indent="-228600" rtl="0">
              <a:spcBef>
                <a:spcPts val="1000"/>
              </a:spcBef>
            </a:pPr>
            <a:r>
              <a:rPr lang="en"/>
              <a:t>Hosting meets</a:t>
            </a:r>
          </a:p>
          <a:p>
            <a:pPr marL="457200" lvl="0" indent="-228600" rtl="0">
              <a:spcBef>
                <a:spcPts val="1000"/>
              </a:spcBef>
            </a:pPr>
            <a:r>
              <a:rPr lang="en"/>
              <a:t>Swim-A-Thon</a:t>
            </a:r>
          </a:p>
          <a:p>
            <a:pPr marL="457200" lvl="0" indent="-228600" rtl="0">
              <a:spcBef>
                <a:spcPts val="1000"/>
              </a:spcBef>
            </a:pPr>
            <a:r>
              <a:rPr lang="en"/>
              <a:t>Triathlon</a:t>
            </a:r>
          </a:p>
          <a:p>
            <a:pPr marL="457200" lvl="0" indent="-228600" rtl="0">
              <a:spcBef>
                <a:spcPts val="1000"/>
              </a:spcBef>
            </a:pPr>
            <a:r>
              <a:rPr lang="en"/>
              <a:t>Sponsorships</a:t>
            </a:r>
          </a:p>
          <a:p>
            <a:pPr marL="457200" lvl="0" indent="-228600" rtl="0">
              <a:spcBef>
                <a:spcPts val="1000"/>
              </a:spcBef>
            </a:pPr>
            <a:r>
              <a:rPr lang="en"/>
              <a:t>Company Match Programs</a:t>
            </a:r>
          </a:p>
        </p:txBody>
      </p:sp>
      <p:pic>
        <p:nvPicPr>
          <p:cNvPr id="194" name="Shape 194" descr="Green Dollar Sign Free Stock Photo - Public Domain Pictures"/>
          <p:cNvPicPr preferRelativeResize="0"/>
          <p:nvPr/>
        </p:nvPicPr>
        <p:blipFill>
          <a:blip r:embed="rId3">
            <a:alphaModFix/>
          </a:blip>
          <a:stretch>
            <a:fillRect/>
          </a:stretch>
        </p:blipFill>
        <p:spPr>
          <a:xfrm>
            <a:off x="1896576" y="295237"/>
            <a:ext cx="796740" cy="1482297"/>
          </a:xfrm>
          <a:prstGeom prst="rect">
            <a:avLst/>
          </a:prstGeom>
          <a:noFill/>
          <a:ln>
            <a:noFill/>
          </a:ln>
        </p:spPr>
      </p:pic>
      <p:pic>
        <p:nvPicPr>
          <p:cNvPr id="195" name="Shape 195" descr="Broken Piggy Bank | A broken piggy bank with some coins Like… | Flickr"/>
          <p:cNvPicPr preferRelativeResize="0"/>
          <p:nvPr/>
        </p:nvPicPr>
        <p:blipFill>
          <a:blip r:embed="rId4">
            <a:alphaModFix/>
          </a:blip>
          <a:stretch>
            <a:fillRect/>
          </a:stretch>
        </p:blipFill>
        <p:spPr>
          <a:xfrm>
            <a:off x="2951124" y="3819312"/>
            <a:ext cx="1144524" cy="858399"/>
          </a:xfrm>
          <a:prstGeom prst="rect">
            <a:avLst/>
          </a:prstGeom>
          <a:noFill/>
          <a:ln>
            <a:noFill/>
          </a:ln>
        </p:spPr>
      </p:pic>
      <p:pic>
        <p:nvPicPr>
          <p:cNvPr id="196" name="Shape 196" descr="Free illustration: Money, Bag, Cash, Dollars, Security - Free ..."/>
          <p:cNvPicPr preferRelativeResize="0"/>
          <p:nvPr/>
        </p:nvPicPr>
        <p:blipFill>
          <a:blip r:embed="rId5">
            <a:alphaModFix/>
          </a:blip>
          <a:stretch>
            <a:fillRect/>
          </a:stretch>
        </p:blipFill>
        <p:spPr>
          <a:xfrm>
            <a:off x="601800" y="3509862"/>
            <a:ext cx="796749" cy="1084424"/>
          </a:xfrm>
          <a:prstGeom prst="rect">
            <a:avLst/>
          </a:prstGeom>
          <a:noFill/>
          <a:ln>
            <a:noFill/>
          </a:ln>
        </p:spPr>
      </p:pic>
      <p:sp>
        <p:nvSpPr>
          <p:cNvPr id="197" name="Shape 197"/>
          <p:cNvSpPr txBox="1"/>
          <p:nvPr/>
        </p:nvSpPr>
        <p:spPr>
          <a:xfrm>
            <a:off x="1945075" y="3780574"/>
            <a:ext cx="691800" cy="657000"/>
          </a:xfrm>
          <a:prstGeom prst="rect">
            <a:avLst/>
          </a:prstGeom>
          <a:noFill/>
          <a:ln>
            <a:noFill/>
          </a:ln>
        </p:spPr>
        <p:txBody>
          <a:bodyPr wrap="square" lIns="91425" tIns="91425" rIns="91425" bIns="91425" anchor="ctr" anchorCtr="0">
            <a:noAutofit/>
          </a:bodyPr>
          <a:lstStyle/>
          <a:p>
            <a:pPr lvl="0" algn="ctr">
              <a:spcBef>
                <a:spcPts val="0"/>
              </a:spcBef>
              <a:buNone/>
            </a:pPr>
            <a:r>
              <a:rPr lang="en" sz="2400"/>
              <a:t>vs</a:t>
            </a:r>
          </a:p>
        </p:txBody>
      </p:sp>
      <p:pic>
        <p:nvPicPr>
          <p:cNvPr id="198" name="Shape 198" descr="Cash - Free pictures on Pixabay"/>
          <p:cNvPicPr preferRelativeResize="0"/>
          <p:nvPr/>
        </p:nvPicPr>
        <p:blipFill>
          <a:blip r:embed="rId6">
            <a:alphaModFix/>
          </a:blip>
          <a:stretch>
            <a:fillRect/>
          </a:stretch>
        </p:blipFill>
        <p:spPr>
          <a:xfrm>
            <a:off x="1187250" y="4641625"/>
            <a:ext cx="796749" cy="398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Shape 74" descr="Image result for competitive swimming"/>
          <p:cNvPicPr preferRelativeResize="0"/>
          <p:nvPr/>
        </p:nvPicPr>
        <p:blipFill>
          <a:blip r:embed="rId3">
            <a:alphaModFix/>
          </a:blip>
          <a:stretch>
            <a:fillRect/>
          </a:stretch>
        </p:blipFill>
        <p:spPr>
          <a:xfrm>
            <a:off x="152400" y="3374430"/>
            <a:ext cx="2190023" cy="1616669"/>
          </a:xfrm>
          <a:prstGeom prst="rect">
            <a:avLst/>
          </a:prstGeom>
          <a:noFill/>
          <a:ln>
            <a:noFill/>
          </a:ln>
        </p:spPr>
      </p:pic>
      <p:pic>
        <p:nvPicPr>
          <p:cNvPr id="75" name="Shape 75" descr="Image result for competitive swimming"/>
          <p:cNvPicPr preferRelativeResize="0"/>
          <p:nvPr/>
        </p:nvPicPr>
        <p:blipFill>
          <a:blip r:embed="rId4">
            <a:alphaModFix/>
          </a:blip>
          <a:stretch>
            <a:fillRect/>
          </a:stretch>
        </p:blipFill>
        <p:spPr>
          <a:xfrm>
            <a:off x="152400" y="152400"/>
            <a:ext cx="2120264" cy="1514474"/>
          </a:xfrm>
          <a:prstGeom prst="rect">
            <a:avLst/>
          </a:prstGeom>
          <a:noFill/>
          <a:ln>
            <a:noFill/>
          </a:ln>
        </p:spPr>
      </p:pic>
      <p:pic>
        <p:nvPicPr>
          <p:cNvPr id="76" name="Shape 76" descr="Image result for competitive swimming"/>
          <p:cNvPicPr preferRelativeResize="0"/>
          <p:nvPr/>
        </p:nvPicPr>
        <p:blipFill>
          <a:blip r:embed="rId5">
            <a:alphaModFix/>
          </a:blip>
          <a:stretch>
            <a:fillRect/>
          </a:stretch>
        </p:blipFill>
        <p:spPr>
          <a:xfrm>
            <a:off x="2494823" y="3374430"/>
            <a:ext cx="2429421" cy="1616669"/>
          </a:xfrm>
          <a:prstGeom prst="rect">
            <a:avLst/>
          </a:prstGeom>
          <a:noFill/>
          <a:ln>
            <a:noFill/>
          </a:ln>
        </p:spPr>
      </p:pic>
      <p:pic>
        <p:nvPicPr>
          <p:cNvPr id="77" name="Shape 77" descr="Image result for competitive swimming"/>
          <p:cNvPicPr preferRelativeResize="0"/>
          <p:nvPr/>
        </p:nvPicPr>
        <p:blipFill>
          <a:blip r:embed="rId6">
            <a:alphaModFix/>
          </a:blip>
          <a:stretch>
            <a:fillRect/>
          </a:stretch>
        </p:blipFill>
        <p:spPr>
          <a:xfrm>
            <a:off x="5076652" y="2752874"/>
            <a:ext cx="2238225" cy="2238225"/>
          </a:xfrm>
          <a:prstGeom prst="rect">
            <a:avLst/>
          </a:prstGeom>
          <a:noFill/>
          <a:ln>
            <a:noFill/>
          </a:ln>
        </p:spPr>
      </p:pic>
      <p:pic>
        <p:nvPicPr>
          <p:cNvPr id="78" name="Shape 78" descr="Image result for competitive swimming"/>
          <p:cNvPicPr preferRelativeResize="0"/>
          <p:nvPr/>
        </p:nvPicPr>
        <p:blipFill>
          <a:blip r:embed="rId7">
            <a:alphaModFix/>
          </a:blip>
          <a:stretch>
            <a:fillRect/>
          </a:stretch>
        </p:blipFill>
        <p:spPr>
          <a:xfrm>
            <a:off x="2494825" y="0"/>
            <a:ext cx="2429424" cy="2703714"/>
          </a:xfrm>
          <a:prstGeom prst="rect">
            <a:avLst/>
          </a:prstGeom>
          <a:noFill/>
          <a:ln>
            <a:noFill/>
          </a:ln>
        </p:spPr>
      </p:pic>
      <p:pic>
        <p:nvPicPr>
          <p:cNvPr id="79" name="Shape 79" descr="Logo2.jpg"/>
          <p:cNvPicPr preferRelativeResize="0"/>
          <p:nvPr/>
        </p:nvPicPr>
        <p:blipFill>
          <a:blip r:embed="rId8">
            <a:alphaModFix/>
          </a:blip>
          <a:stretch>
            <a:fillRect/>
          </a:stretch>
        </p:blipFill>
        <p:spPr>
          <a:xfrm>
            <a:off x="5076644" y="152400"/>
            <a:ext cx="3914955" cy="19896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ESA Booster Club</a:t>
            </a:r>
          </a:p>
        </p:txBody>
      </p:sp>
      <p:sp>
        <p:nvSpPr>
          <p:cNvPr id="204" name="Shape 204"/>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a:spcBef>
                <a:spcPts val="0"/>
              </a:spcBef>
              <a:buNone/>
            </a:pPr>
            <a:r>
              <a:rPr lang="en"/>
              <a:t>We’re here to support the team!</a:t>
            </a:r>
          </a:p>
          <a:p>
            <a:pPr lvl="0">
              <a:spcBef>
                <a:spcPts val="0"/>
              </a:spcBef>
              <a:buNone/>
            </a:pPr>
            <a:endParaRPr/>
          </a:p>
          <a:p>
            <a:pPr lvl="0">
              <a:spcBef>
                <a:spcPts val="0"/>
              </a:spcBef>
              <a:buNone/>
            </a:pPr>
            <a:r>
              <a:rPr lang="en"/>
              <a:t>Lisa Ozenne</a:t>
            </a:r>
          </a:p>
        </p:txBody>
      </p:sp>
      <p:sp>
        <p:nvSpPr>
          <p:cNvPr id="205" name="Shape 205"/>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a:spcBef>
                <a:spcPts val="0"/>
              </a:spcBef>
              <a:buNone/>
            </a:pPr>
            <a:r>
              <a:rPr lang="en" dirty="0"/>
              <a:t>Booster Club…</a:t>
            </a:r>
            <a:br>
              <a:rPr lang="en" dirty="0"/>
            </a:br>
            <a:r>
              <a:rPr lang="en" dirty="0"/>
              <a:t>   Helps with the fun stuff!</a:t>
            </a:r>
          </a:p>
          <a:p>
            <a:pPr lvl="0" defTabSz="457200">
              <a:spcBef>
                <a:spcPts val="0"/>
              </a:spcBef>
              <a:buNone/>
            </a:pPr>
            <a:r>
              <a:rPr lang="en" dirty="0"/>
              <a:t>	</a:t>
            </a:r>
            <a:r>
              <a:rPr lang="en" dirty="0" smtClean="0"/>
              <a:t>*</a:t>
            </a:r>
            <a:r>
              <a:rPr lang="en" dirty="0"/>
              <a:t>Swim-a-Thon</a:t>
            </a:r>
            <a:br>
              <a:rPr lang="en" dirty="0"/>
            </a:br>
            <a:r>
              <a:rPr lang="en" dirty="0"/>
              <a:t>	*Team Parties &amp; Social Events</a:t>
            </a:r>
            <a:br>
              <a:rPr lang="en" dirty="0"/>
            </a:br>
            <a:r>
              <a:rPr lang="en" dirty="0"/>
              <a:t>	*ESA’s End of Season Banquet</a:t>
            </a:r>
            <a:br>
              <a:rPr lang="en" dirty="0"/>
            </a:br>
            <a:r>
              <a:rPr lang="en" dirty="0"/>
              <a:t>	*And more!</a:t>
            </a:r>
          </a:p>
          <a:p>
            <a:pPr lvl="0">
              <a:spcBef>
                <a:spcPts val="0"/>
              </a:spcBef>
              <a:buNone/>
            </a:pPr>
            <a:r>
              <a:rPr lang="en" dirty="0"/>
              <a:t>Your membership donation of $10 helps support booster club activities &amp; includes an ESA Car Magnet or Drawstring Bag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Swim-a-Thon</a:t>
            </a:r>
          </a:p>
        </p:txBody>
      </p:sp>
      <p:sp>
        <p:nvSpPr>
          <p:cNvPr id="211" name="Shape 211"/>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a:spcBef>
                <a:spcPts val="0"/>
              </a:spcBef>
              <a:buNone/>
            </a:pPr>
            <a:r>
              <a:rPr lang="en"/>
              <a:t>ESA’s biggest FUNdraiser!</a:t>
            </a:r>
          </a:p>
          <a:p>
            <a:pPr lvl="0" rtl="0">
              <a:spcBef>
                <a:spcPts val="0"/>
              </a:spcBef>
              <a:buNone/>
            </a:pPr>
            <a:r>
              <a:rPr lang="en"/>
              <a:t>Nov. 3</a:t>
            </a:r>
            <a:r>
              <a:rPr lang="en" baseline="30000"/>
              <a:t>rd</a:t>
            </a:r>
          </a:p>
        </p:txBody>
      </p:sp>
      <p:sp>
        <p:nvSpPr>
          <p:cNvPr id="212" name="Shape 212"/>
          <p:cNvSpPr txBox="1">
            <a:spLocks noGrp="1"/>
          </p:cNvSpPr>
          <p:nvPr>
            <p:ph type="body" idx="2"/>
          </p:nvPr>
        </p:nvSpPr>
        <p:spPr>
          <a:xfrm>
            <a:off x="4939500" y="598200"/>
            <a:ext cx="3837000" cy="3947100"/>
          </a:xfrm>
          <a:prstGeom prst="rect">
            <a:avLst/>
          </a:prstGeom>
        </p:spPr>
        <p:txBody>
          <a:bodyPr wrap="square" lIns="91425" tIns="91425" rIns="91425" bIns="91425" anchor="ctr" anchorCtr="0">
            <a:noAutofit/>
          </a:bodyPr>
          <a:lstStyle/>
          <a:p>
            <a:pPr lvl="0">
              <a:spcBef>
                <a:spcPts val="0"/>
              </a:spcBef>
              <a:buNone/>
            </a:pPr>
            <a:r>
              <a:rPr lang="en"/>
              <a:t>Swim-a-Thon raises needed money for the team while supporting the USA Swimming Foundation.  Swimmers ask family members, friends, &amp; neighbors to pledge a certain amount of money per length of the pool swam or to make a flat tax deductible donation in support of ESA.  Swimmers can earn participation and incentive awards, and we have extra fun with food &amp; games.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Business Sponsorships</a:t>
            </a:r>
          </a:p>
        </p:txBody>
      </p:sp>
      <p:sp>
        <p:nvSpPr>
          <p:cNvPr id="218" name="Shape 218"/>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a:spcBef>
                <a:spcPts val="0"/>
              </a:spcBef>
              <a:buNone/>
            </a:pPr>
            <a:r>
              <a:rPr lang="en" sz="1800"/>
              <a:t>Business Sponsor Challenge ends Oct. 10</a:t>
            </a:r>
            <a:r>
              <a:rPr lang="en" sz="1800" baseline="30000"/>
              <a:t>th</a:t>
            </a:r>
            <a:r>
              <a:rPr lang="en" sz="1800"/>
              <a:t> (so logos/banners can be ready for meets)</a:t>
            </a:r>
            <a:br>
              <a:rPr lang="en" sz="1800"/>
            </a:br>
            <a:r>
              <a:rPr lang="en" sz="1800"/>
              <a:t>All groups can win!</a:t>
            </a:r>
          </a:p>
        </p:txBody>
      </p:sp>
      <p:sp>
        <p:nvSpPr>
          <p:cNvPr id="219" name="Shape 219"/>
          <p:cNvSpPr txBox="1">
            <a:spLocks noGrp="1"/>
          </p:cNvSpPr>
          <p:nvPr>
            <p:ph type="body" idx="2"/>
          </p:nvPr>
        </p:nvSpPr>
        <p:spPr>
          <a:xfrm>
            <a:off x="4939500" y="128800"/>
            <a:ext cx="3837000" cy="4947600"/>
          </a:xfrm>
          <a:prstGeom prst="rect">
            <a:avLst/>
          </a:prstGeom>
        </p:spPr>
        <p:txBody>
          <a:bodyPr wrap="square" lIns="91425" tIns="91425" rIns="91425" bIns="91425" anchor="ctr" anchorCtr="0">
            <a:noAutofit/>
          </a:bodyPr>
          <a:lstStyle/>
          <a:p>
            <a:pPr lvl="0">
              <a:spcBef>
                <a:spcPts val="0"/>
              </a:spcBef>
              <a:buNone/>
            </a:pPr>
            <a:r>
              <a:rPr lang="en"/>
              <a:t>We ask our families to help us reach our business sponsor goal by participating in our Business Sponsor Challenge - a friendly competition amongst our swim groups.  We ask that swimmers approach local businesses (or employers) for tax deductible donations to the team for which they will receive advertisements posted at the swim meets, in our heat sheets, and on our website.  Parents, for every $250 worth of business sponsors you bring in, you will be awarded 1 volunteer credit!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65500" y="174950"/>
            <a:ext cx="4045200" cy="758100"/>
          </a:xfrm>
          <a:prstGeom prst="rect">
            <a:avLst/>
          </a:prstGeom>
        </p:spPr>
        <p:txBody>
          <a:bodyPr wrap="square" lIns="91425" tIns="91425" rIns="91425" bIns="91425" anchor="b" anchorCtr="0">
            <a:noAutofit/>
          </a:bodyPr>
          <a:lstStyle/>
          <a:p>
            <a:pPr lvl="0">
              <a:spcBef>
                <a:spcPts val="0"/>
              </a:spcBef>
              <a:buNone/>
            </a:pPr>
            <a:r>
              <a:rPr lang="en"/>
              <a:t>Practice Groups</a:t>
            </a:r>
          </a:p>
        </p:txBody>
      </p:sp>
      <p:sp>
        <p:nvSpPr>
          <p:cNvPr id="225" name="Shape 225"/>
          <p:cNvSpPr txBox="1">
            <a:spLocks noGrp="1"/>
          </p:cNvSpPr>
          <p:nvPr>
            <p:ph type="subTitle" idx="1"/>
          </p:nvPr>
        </p:nvSpPr>
        <p:spPr>
          <a:xfrm>
            <a:off x="265500" y="1516225"/>
            <a:ext cx="4045200" cy="3417300"/>
          </a:xfrm>
          <a:prstGeom prst="rect">
            <a:avLst/>
          </a:prstGeom>
        </p:spPr>
        <p:txBody>
          <a:bodyPr wrap="square" lIns="91425" tIns="91425" rIns="91425" bIns="91425" anchor="t" anchorCtr="0">
            <a:noAutofit/>
          </a:bodyPr>
          <a:lstStyle/>
          <a:p>
            <a:pPr marL="457200" lvl="0" indent="-317500" algn="l" rtl="0">
              <a:spcBef>
                <a:spcPts val="0"/>
              </a:spcBef>
              <a:buSzPct val="100000"/>
              <a:buAutoNum type="arabicPeriod"/>
            </a:pPr>
            <a:r>
              <a:rPr lang="en" sz="1400"/>
              <a:t>This is a DEVELOPMENTAL PROGRAM. </a:t>
            </a:r>
          </a:p>
          <a:p>
            <a:pPr marL="457200" lvl="0" indent="-317500" algn="l" rtl="0">
              <a:spcBef>
                <a:spcPts val="0"/>
              </a:spcBef>
              <a:buSzPct val="100000"/>
              <a:buAutoNum type="arabicPeriod"/>
            </a:pPr>
            <a:r>
              <a:rPr lang="en" sz="1400"/>
              <a:t>We want to create LEADERS at every level of our program.  If you move swimmers up too early, they lose their confidence (they aren’t leading lanes anymore) and they lose their vocal leadership (no 15 year old is going to listen to a ten year old)</a:t>
            </a:r>
          </a:p>
          <a:p>
            <a:pPr marL="457200" lvl="0" indent="-317500" algn="l" rtl="0">
              <a:spcBef>
                <a:spcPts val="0"/>
              </a:spcBef>
              <a:buSzPct val="100000"/>
              <a:buAutoNum type="arabicPeriod"/>
            </a:pPr>
            <a:r>
              <a:rPr lang="en" sz="1400"/>
              <a:t>there are exceptions based on maturity, but not many</a:t>
            </a:r>
          </a:p>
          <a:p>
            <a:pPr marL="457200" lvl="0" indent="-317500" algn="l" rtl="0">
              <a:spcBef>
                <a:spcPts val="0"/>
              </a:spcBef>
              <a:buSzPct val="100000"/>
              <a:buAutoNum type="arabicPeriod"/>
            </a:pPr>
            <a:r>
              <a:rPr lang="en" sz="1400"/>
              <a:t>AGE BASED 10-Under Program</a:t>
            </a:r>
          </a:p>
          <a:p>
            <a:pPr marL="457200" lvl="0" indent="-317500" algn="l" rtl="0">
              <a:spcBef>
                <a:spcPts val="0"/>
              </a:spcBef>
              <a:buSzPct val="100000"/>
              <a:buAutoNum type="arabicPeriod"/>
            </a:pPr>
            <a:r>
              <a:rPr lang="en" sz="1400"/>
              <a:t>11-Over Age AND Ability based</a:t>
            </a:r>
          </a:p>
          <a:p>
            <a:pPr lvl="0" algn="l" rtl="0">
              <a:spcBef>
                <a:spcPts val="0"/>
              </a:spcBef>
              <a:buNone/>
            </a:pPr>
            <a:endParaRPr sz="1400"/>
          </a:p>
          <a:p>
            <a:pPr lvl="0" algn="l" rtl="0">
              <a:spcBef>
                <a:spcPts val="0"/>
              </a:spcBef>
              <a:buNone/>
            </a:pPr>
            <a:r>
              <a:rPr lang="en" sz="1400"/>
              <a:t>NOTE:Please email coaches ahead of time to set up a meeting for after workouts</a:t>
            </a:r>
          </a:p>
        </p:txBody>
      </p:sp>
      <p:sp>
        <p:nvSpPr>
          <p:cNvPr id="226" name="Shape 226"/>
          <p:cNvSpPr txBox="1">
            <a:spLocks noGrp="1"/>
          </p:cNvSpPr>
          <p:nvPr>
            <p:ph type="body" idx="2"/>
          </p:nvPr>
        </p:nvSpPr>
        <p:spPr>
          <a:xfrm>
            <a:off x="4939500" y="724200"/>
            <a:ext cx="3837000" cy="3695100"/>
          </a:xfrm>
          <a:prstGeom prst="rect">
            <a:avLst/>
          </a:prstGeom>
        </p:spPr>
        <p:txBody>
          <a:bodyPr wrap="square" lIns="91425" tIns="91425" rIns="91425" bIns="91425" anchor="ctr" anchorCtr="0">
            <a:noAutofit/>
          </a:bodyPr>
          <a:lstStyle/>
          <a:p>
            <a:pPr lvl="0" rtl="0">
              <a:spcBef>
                <a:spcPts val="0"/>
              </a:spcBef>
              <a:buNone/>
            </a:pP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265500" y="174950"/>
            <a:ext cx="4045200" cy="1166400"/>
          </a:xfrm>
          <a:prstGeom prst="rect">
            <a:avLst/>
          </a:prstGeom>
        </p:spPr>
        <p:txBody>
          <a:bodyPr wrap="square" lIns="91425" tIns="91425" rIns="91425" bIns="91425" anchor="b" anchorCtr="0">
            <a:noAutofit/>
          </a:bodyPr>
          <a:lstStyle/>
          <a:p>
            <a:pPr lvl="0">
              <a:spcBef>
                <a:spcPts val="0"/>
              </a:spcBef>
              <a:buNone/>
            </a:pPr>
            <a:r>
              <a:rPr lang="en">
                <a:solidFill>
                  <a:srgbClr val="000000"/>
                </a:solidFill>
              </a:rPr>
              <a:t>Practice Groups Cont.</a:t>
            </a:r>
          </a:p>
        </p:txBody>
      </p:sp>
      <p:sp>
        <p:nvSpPr>
          <p:cNvPr id="232" name="Shape 232"/>
          <p:cNvSpPr txBox="1">
            <a:spLocks noGrp="1"/>
          </p:cNvSpPr>
          <p:nvPr>
            <p:ph type="subTitle" idx="1"/>
          </p:nvPr>
        </p:nvSpPr>
        <p:spPr>
          <a:xfrm>
            <a:off x="265500" y="1294621"/>
            <a:ext cx="4045200" cy="3580500"/>
          </a:xfrm>
          <a:prstGeom prst="rect">
            <a:avLst/>
          </a:prstGeom>
        </p:spPr>
        <p:txBody>
          <a:bodyPr wrap="square" lIns="91425" tIns="91425" rIns="91425" bIns="91425" anchor="t" anchorCtr="0">
            <a:noAutofit/>
          </a:bodyPr>
          <a:lstStyle/>
          <a:p>
            <a:pPr lvl="0" rtl="0">
              <a:spcBef>
                <a:spcPts val="0"/>
              </a:spcBef>
              <a:buNone/>
            </a:pPr>
            <a:r>
              <a:rPr lang="en">
                <a:solidFill>
                  <a:srgbClr val="000000"/>
                </a:solidFill>
              </a:rPr>
              <a:t>Structure</a:t>
            </a:r>
          </a:p>
          <a:p>
            <a:pPr lvl="0" rtl="0">
              <a:spcBef>
                <a:spcPts val="0"/>
              </a:spcBef>
              <a:buNone/>
            </a:pPr>
            <a:endParaRPr>
              <a:solidFill>
                <a:srgbClr val="000000"/>
              </a:solidFill>
            </a:endParaRPr>
          </a:p>
          <a:p>
            <a:pPr lvl="0" algn="l" rtl="0">
              <a:spcBef>
                <a:spcPts val="0"/>
              </a:spcBef>
              <a:buNone/>
            </a:pPr>
            <a:r>
              <a:rPr lang="en">
                <a:solidFill>
                  <a:srgbClr val="000000"/>
                </a:solidFill>
              </a:rPr>
              <a:t>Developmental, AG1,AG2,AG3,AG4, Junior and Senior</a:t>
            </a:r>
          </a:p>
          <a:p>
            <a:pPr lvl="0" algn="l">
              <a:spcBef>
                <a:spcPts val="0"/>
              </a:spcBef>
              <a:buNone/>
            </a:pPr>
            <a:r>
              <a:rPr lang="en">
                <a:solidFill>
                  <a:srgbClr val="000000"/>
                </a:solidFill>
              </a:rPr>
              <a:t>We are looking at future possibilities of adding groups, but this requires pool space</a:t>
            </a:r>
          </a:p>
        </p:txBody>
      </p:sp>
      <p:sp>
        <p:nvSpPr>
          <p:cNvPr id="233" name="Shape 233"/>
          <p:cNvSpPr txBox="1">
            <a:spLocks noGrp="1"/>
          </p:cNvSpPr>
          <p:nvPr>
            <p:ph type="body" idx="2"/>
          </p:nvPr>
        </p:nvSpPr>
        <p:spPr>
          <a:xfrm>
            <a:off x="4939500" y="174950"/>
            <a:ext cx="3837000" cy="4244400"/>
          </a:xfrm>
          <a:prstGeom prst="rect">
            <a:avLst/>
          </a:prstGeom>
        </p:spPr>
        <p:txBody>
          <a:bodyPr wrap="square" lIns="91425" tIns="91425" rIns="91425" bIns="91425" anchor="ctr" anchorCtr="0">
            <a:noAutofit/>
          </a:bodyPr>
          <a:lstStyle/>
          <a:p>
            <a:pPr lvl="0">
              <a:spcBef>
                <a:spcPts val="0"/>
              </a:spcBef>
              <a:buNone/>
            </a:pPr>
            <a:r>
              <a:rPr lang="en"/>
              <a:t>The Group Structures and Group Placements are Fluid.</a:t>
            </a:r>
          </a:p>
          <a:p>
            <a:pPr lvl="0">
              <a:spcBef>
                <a:spcPts val="0"/>
              </a:spcBef>
              <a:buNone/>
            </a:pPr>
            <a:r>
              <a:rPr lang="en"/>
              <a:t>As we improve and get faster as a team, the groups will need to be arranged accordingly</a:t>
            </a: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265500" y="1233175"/>
            <a:ext cx="4045200" cy="1482300"/>
          </a:xfrm>
          <a:prstGeom prst="rect">
            <a:avLst/>
          </a:prstGeom>
        </p:spPr>
        <p:txBody>
          <a:bodyPr wrap="square" lIns="91425" tIns="91425" rIns="91425" bIns="91425" anchor="b" anchorCtr="0">
            <a:noAutofit/>
          </a:bodyPr>
          <a:lstStyle/>
          <a:p>
            <a:pPr lvl="0">
              <a:spcBef>
                <a:spcPts val="0"/>
              </a:spcBef>
              <a:buNone/>
            </a:pPr>
            <a:r>
              <a:rPr lang="en"/>
              <a:t>Workout/Meet Schedule</a:t>
            </a:r>
          </a:p>
        </p:txBody>
      </p:sp>
      <p:sp>
        <p:nvSpPr>
          <p:cNvPr id="239" name="Shape 239"/>
          <p:cNvSpPr txBox="1">
            <a:spLocks noGrp="1"/>
          </p:cNvSpPr>
          <p:nvPr>
            <p:ph type="subTitle" idx="1"/>
          </p:nvPr>
        </p:nvSpPr>
        <p:spPr>
          <a:xfrm>
            <a:off x="265500" y="2779466"/>
            <a:ext cx="4045200" cy="1235099"/>
          </a:xfrm>
          <a:prstGeom prst="rect">
            <a:avLst/>
          </a:prstGeom>
        </p:spPr>
        <p:txBody>
          <a:bodyPr wrap="square" lIns="91425" tIns="91425" rIns="91425" bIns="91425" anchor="t" anchorCtr="0">
            <a:noAutofit/>
          </a:bodyPr>
          <a:lstStyle/>
          <a:p>
            <a:pPr lvl="0">
              <a:spcBef>
                <a:spcPts val="0"/>
              </a:spcBef>
              <a:buNone/>
            </a:pPr>
            <a:r>
              <a:rPr lang="en"/>
              <a:t>All Online</a:t>
            </a:r>
          </a:p>
        </p:txBody>
      </p:sp>
      <p:sp>
        <p:nvSpPr>
          <p:cNvPr id="240" name="Shape 240"/>
          <p:cNvSpPr txBox="1">
            <a:spLocks noGrp="1"/>
          </p:cNvSpPr>
          <p:nvPr>
            <p:ph type="body" idx="2"/>
          </p:nvPr>
        </p:nvSpPr>
        <p:spPr>
          <a:xfrm>
            <a:off x="4731300" y="69975"/>
            <a:ext cx="4045200" cy="5073600"/>
          </a:xfrm>
          <a:prstGeom prst="rect">
            <a:avLst/>
          </a:prstGeom>
        </p:spPr>
        <p:txBody>
          <a:bodyPr wrap="square" lIns="91425" tIns="91425" rIns="91425" bIns="91425" anchor="ctr" anchorCtr="0">
            <a:noAutofit/>
          </a:bodyPr>
          <a:lstStyle/>
          <a:p>
            <a:pPr marL="457200" lvl="0" indent="-317500" rtl="0">
              <a:spcBef>
                <a:spcPts val="0"/>
              </a:spcBef>
              <a:buSzPct val="100000"/>
              <a:buAutoNum type="arabicPeriod"/>
            </a:pPr>
            <a:r>
              <a:rPr lang="en" sz="1400"/>
              <a:t>Under “MEET and EVENTS” Tab on the website.</a:t>
            </a:r>
          </a:p>
          <a:p>
            <a:pPr marL="457200" lvl="0" indent="-317500">
              <a:spcBef>
                <a:spcPts val="0"/>
              </a:spcBef>
              <a:buSzPct val="100000"/>
              <a:buAutoNum type="arabicPeriod"/>
            </a:pPr>
            <a:r>
              <a:rPr lang="en" sz="1400"/>
              <a:t>(https://www.teamunify.com/EventsCurrent.jsp?_tabid_=30610&amp;team=guesa)</a:t>
            </a:r>
          </a:p>
          <a:p>
            <a:pPr marL="457200" lvl="0" indent="-317500" rtl="0">
              <a:spcBef>
                <a:spcPts val="0"/>
              </a:spcBef>
              <a:buSzPct val="100000"/>
              <a:buAutoNum type="arabicPeriod"/>
            </a:pPr>
            <a:r>
              <a:rPr lang="en" sz="1400"/>
              <a:t>Championship meets are expected 100% participation (8-un champs, Fall Champs, Gulf AG Champs, Senior Champs, TAGS, Sectionals, Junior Nationals, Nationals, NCSA, Olympic Trials)</a:t>
            </a:r>
          </a:p>
          <a:p>
            <a:pPr marL="457200" lvl="0" indent="-317500">
              <a:spcBef>
                <a:spcPts val="0"/>
              </a:spcBef>
              <a:buSzPct val="100000"/>
              <a:buAutoNum type="arabicPeriod"/>
            </a:pPr>
            <a:r>
              <a:rPr lang="en" sz="1400"/>
              <a:t>For Workout Schedule, look under “Calendar” Tab on Website and go to “Pick a calendar” and look for your group</a:t>
            </a:r>
          </a:p>
          <a:p>
            <a:pPr lvl="0">
              <a:spcBef>
                <a:spcPts val="0"/>
              </a:spcBef>
              <a:buNone/>
            </a:pPr>
            <a:endParaRPr/>
          </a:p>
          <a:p>
            <a:pPr lvl="0">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idx="4294967295"/>
          </p:nvPr>
        </p:nvSpPr>
        <p:spPr>
          <a:xfrm>
            <a:off x="773700" y="1663450"/>
            <a:ext cx="7596600" cy="761699"/>
          </a:xfrm>
          <a:prstGeom prst="rect">
            <a:avLst/>
          </a:prstGeom>
        </p:spPr>
        <p:txBody>
          <a:bodyPr wrap="square" lIns="91425" tIns="91425" rIns="91425" bIns="91425" anchor="ctr" anchorCtr="0">
            <a:noAutofit/>
          </a:bodyPr>
          <a:lstStyle/>
          <a:p>
            <a:pPr lvl="0" algn="ctr">
              <a:spcBef>
                <a:spcPts val="0"/>
              </a:spcBef>
              <a:buNone/>
            </a:pPr>
            <a:r>
              <a:rPr lang="en">
                <a:solidFill>
                  <a:schemeClr val="lt2"/>
                </a:solidFill>
              </a:rPr>
              <a:t>“Great Cultures Attract Great People.  If You Build a Great Culture, Great People Will Come”</a:t>
            </a:r>
          </a:p>
        </p:txBody>
      </p:sp>
      <p:cxnSp>
        <p:nvCxnSpPr>
          <p:cNvPr id="246" name="Shape 246"/>
          <p:cNvCxnSpPr/>
          <p:nvPr/>
        </p:nvCxnSpPr>
        <p:spPr>
          <a:xfrm>
            <a:off x="4295550" y="2693400"/>
            <a:ext cx="552900" cy="0"/>
          </a:xfrm>
          <a:prstGeom prst="straightConnector1">
            <a:avLst/>
          </a:prstGeom>
          <a:noFill/>
          <a:ln w="28575" cap="flat" cmpd="sng">
            <a:solidFill>
              <a:schemeClr val="dk1"/>
            </a:solidFill>
            <a:prstDash val="solid"/>
            <a:round/>
            <a:headEnd type="none" w="med" len="med"/>
            <a:tailEnd type="none" w="med" len="med"/>
          </a:ln>
        </p:spPr>
      </p:cxnSp>
      <p:sp>
        <p:nvSpPr>
          <p:cNvPr id="247" name="Shape 247"/>
          <p:cNvSpPr txBox="1">
            <a:spLocks noGrp="1"/>
          </p:cNvSpPr>
          <p:nvPr>
            <p:ph type="body" idx="4294967295"/>
          </p:nvPr>
        </p:nvSpPr>
        <p:spPr>
          <a:xfrm>
            <a:off x="773700" y="2961650"/>
            <a:ext cx="7596600" cy="518400"/>
          </a:xfrm>
          <a:prstGeom prst="rect">
            <a:avLst/>
          </a:prstGeom>
        </p:spPr>
        <p:txBody>
          <a:bodyPr wrap="square" lIns="91425" tIns="91425" rIns="91425" bIns="91425" anchor="t" anchorCtr="0">
            <a:noAutofit/>
          </a:bodyPr>
          <a:lstStyle/>
          <a:p>
            <a:pPr lvl="0" algn="ctr">
              <a:lnSpc>
                <a:spcPct val="100000"/>
              </a:lnSpc>
              <a:spcBef>
                <a:spcPts val="0"/>
              </a:spcBef>
              <a:spcAft>
                <a:spcPts val="0"/>
              </a:spcAft>
              <a:buNone/>
            </a:pPr>
            <a:r>
              <a:rPr lang="en"/>
              <a:t>- John Wooden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90250" y="488250"/>
            <a:ext cx="6227100" cy="4090800"/>
          </a:xfrm>
          <a:prstGeom prst="rect">
            <a:avLst/>
          </a:prstGeom>
        </p:spPr>
        <p:txBody>
          <a:bodyPr wrap="square" lIns="91425" tIns="91425" rIns="91425" bIns="91425" anchor="ctr" anchorCtr="0">
            <a:noAutofit/>
          </a:bodyPr>
          <a:lstStyle/>
          <a:p>
            <a:pPr lvl="0">
              <a:spcBef>
                <a:spcPts val="0"/>
              </a:spcBef>
              <a:buNone/>
            </a:pPr>
            <a:r>
              <a:rPr lang="en" sz="4800"/>
              <a:t>Think of ESA as a community, a family, and a really fun place to come and achieve your goals.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0" y="-1433100"/>
            <a:ext cx="2808600" cy="4090800"/>
          </a:xfrm>
          <a:prstGeom prst="rect">
            <a:avLst/>
          </a:prstGeom>
        </p:spPr>
        <p:txBody>
          <a:bodyPr wrap="square" lIns="91425" tIns="91425" rIns="91425" bIns="91425" anchor="ctr" anchorCtr="0">
            <a:noAutofit/>
          </a:bodyPr>
          <a:lstStyle/>
          <a:p>
            <a:pPr lvl="0">
              <a:spcBef>
                <a:spcPts val="0"/>
              </a:spcBef>
              <a:buNone/>
            </a:pPr>
            <a:r>
              <a:rPr lang="en" sz="3000">
                <a:solidFill>
                  <a:schemeClr val="lt1"/>
                </a:solidFill>
              </a:rPr>
              <a:t>Thanks!</a:t>
            </a:r>
          </a:p>
        </p:txBody>
      </p:sp>
      <p:sp>
        <p:nvSpPr>
          <p:cNvPr id="258" name="Shape 258"/>
          <p:cNvSpPr txBox="1">
            <a:spLocks noGrp="1"/>
          </p:cNvSpPr>
          <p:nvPr>
            <p:ph type="body" idx="4294967295"/>
          </p:nvPr>
        </p:nvSpPr>
        <p:spPr>
          <a:xfrm>
            <a:off x="225500" y="1601050"/>
            <a:ext cx="3203500" cy="3028200"/>
          </a:xfrm>
          <a:prstGeom prst="rect">
            <a:avLst/>
          </a:prstGeom>
        </p:spPr>
        <p:txBody>
          <a:bodyPr wrap="square" lIns="91425" tIns="91425" rIns="91425" bIns="91425" anchor="t" anchorCtr="0">
            <a:noAutofit/>
          </a:bodyPr>
          <a:lstStyle/>
          <a:p>
            <a:pPr lvl="0">
              <a:spcBef>
                <a:spcPts val="0"/>
              </a:spcBef>
              <a:buNone/>
            </a:pPr>
            <a:r>
              <a:rPr lang="en" sz="1400" dirty="0">
                <a:solidFill>
                  <a:schemeClr val="lt1"/>
                </a:solidFill>
              </a:rPr>
              <a:t>Contact us:</a:t>
            </a:r>
          </a:p>
          <a:p>
            <a:pPr lvl="0">
              <a:spcBef>
                <a:spcPts val="0"/>
              </a:spcBef>
              <a:spcAft>
                <a:spcPts val="0"/>
              </a:spcAft>
              <a:buNone/>
            </a:pPr>
            <a:r>
              <a:rPr lang="en" sz="1400" dirty="0" smtClean="0">
                <a:solidFill>
                  <a:schemeClr val="lt1"/>
                </a:solidFill>
              </a:rPr>
              <a:t>www.eagleswimmingassociation.com</a:t>
            </a:r>
            <a:endParaRPr lang="en" sz="1400" dirty="0">
              <a:solidFill>
                <a:schemeClr val="lt1"/>
              </a:solidFill>
            </a:endParaRPr>
          </a:p>
          <a:p>
            <a:pPr lvl="0">
              <a:spcBef>
                <a:spcPts val="0"/>
              </a:spcBef>
              <a:spcAft>
                <a:spcPts val="0"/>
              </a:spcAft>
              <a:buNone/>
            </a:pPr>
            <a:endParaRPr sz="1400" dirty="0"/>
          </a:p>
          <a:p>
            <a:pPr lvl="0">
              <a:spcBef>
                <a:spcPts val="0"/>
              </a:spcBef>
              <a:spcAft>
                <a:spcPts val="0"/>
              </a:spcAft>
              <a:buNone/>
            </a:pPr>
            <a:r>
              <a:rPr lang="en" sz="14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695575" y="75925"/>
            <a:ext cx="2373375" cy="3353699"/>
          </a:xfrm>
          <a:prstGeom prst="rect">
            <a:avLst/>
          </a:prstGeom>
          <a:noFill/>
          <a:ln>
            <a:noFill/>
          </a:ln>
        </p:spPr>
      </p:pic>
      <p:pic>
        <p:nvPicPr>
          <p:cNvPr id="85" name="Shape 85" descr="Image result for competitive swimming"/>
          <p:cNvPicPr preferRelativeResize="0"/>
          <p:nvPr/>
        </p:nvPicPr>
        <p:blipFill>
          <a:blip r:embed="rId4">
            <a:alphaModFix/>
          </a:blip>
          <a:stretch>
            <a:fillRect/>
          </a:stretch>
        </p:blipFill>
        <p:spPr>
          <a:xfrm>
            <a:off x="3589750" y="402624"/>
            <a:ext cx="3274949" cy="25404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390525" y="569125"/>
            <a:ext cx="8222100" cy="933600"/>
          </a:xfrm>
          <a:prstGeom prst="rect">
            <a:avLst/>
          </a:prstGeom>
          <a:solidFill>
            <a:srgbClr val="FF0000"/>
          </a:solidFill>
        </p:spPr>
        <p:txBody>
          <a:bodyPr wrap="square" lIns="91425" tIns="91425" rIns="91425" bIns="91425" anchor="b" anchorCtr="0">
            <a:noAutofit/>
          </a:bodyPr>
          <a:lstStyle/>
          <a:p>
            <a:pPr lvl="0" algn="ctr">
              <a:spcBef>
                <a:spcPts val="0"/>
              </a:spcBef>
              <a:buNone/>
            </a:pPr>
            <a:r>
              <a:rPr lang="en" b="1"/>
              <a:t>WELCOME TO ESA</a:t>
            </a:r>
          </a:p>
        </p:txBody>
      </p:sp>
      <p:sp>
        <p:nvSpPr>
          <p:cNvPr id="91" name="Shape 91"/>
          <p:cNvSpPr txBox="1"/>
          <p:nvPr/>
        </p:nvSpPr>
        <p:spPr>
          <a:xfrm>
            <a:off x="1250150" y="1812725"/>
            <a:ext cx="6750900" cy="2402100"/>
          </a:xfrm>
          <a:prstGeom prst="rect">
            <a:avLst/>
          </a:prstGeom>
          <a:noFill/>
          <a:ln>
            <a:noFill/>
          </a:ln>
        </p:spPr>
        <p:txBody>
          <a:bodyPr wrap="square" lIns="91425" tIns="91425" rIns="91425" bIns="91425" anchor="t" anchorCtr="0">
            <a:noAutofit/>
          </a:bodyPr>
          <a:lstStyle/>
          <a:p>
            <a:pPr lvl="0" algn="ctr" rtl="0">
              <a:spcBef>
                <a:spcPts val="0"/>
              </a:spcBef>
              <a:buNone/>
            </a:pPr>
            <a:r>
              <a:rPr lang="en" sz="2400"/>
              <a:t>The best place to swim!</a:t>
            </a:r>
          </a:p>
          <a:p>
            <a:pPr lvl="0" rtl="0">
              <a:spcBef>
                <a:spcPts val="0"/>
              </a:spcBef>
              <a:buNone/>
            </a:pPr>
            <a:endParaRPr/>
          </a:p>
          <a:p>
            <a:pPr marL="457200" lvl="0" indent="-228600" rtl="0">
              <a:spcBef>
                <a:spcPts val="0"/>
              </a:spcBef>
              <a:buChar char="●"/>
            </a:pPr>
            <a:r>
              <a:rPr lang="en"/>
              <a:t>250 + members</a:t>
            </a:r>
          </a:p>
          <a:p>
            <a:pPr marL="457200" lvl="0" indent="-228600" rtl="0">
              <a:spcBef>
                <a:spcPts val="0"/>
              </a:spcBef>
              <a:buChar char="●"/>
            </a:pPr>
            <a:r>
              <a:rPr lang="en"/>
              <a:t>National Presence with Sr Program (NCSA, Winter Jrs, Olympic Trials) </a:t>
            </a:r>
          </a:p>
          <a:p>
            <a:pPr marL="457200" lvl="0" indent="-228600" rtl="0">
              <a:spcBef>
                <a:spcPts val="0"/>
              </a:spcBef>
              <a:buChar char="●"/>
            </a:pPr>
            <a:r>
              <a:rPr lang="en"/>
              <a:t>NCAA / Scholarship  Athletes</a:t>
            </a:r>
          </a:p>
          <a:p>
            <a:pPr marL="457200" lvl="0" indent="-228600" rtl="0">
              <a:spcBef>
                <a:spcPts val="0"/>
              </a:spcBef>
              <a:buChar char="●"/>
            </a:pPr>
            <a:r>
              <a:rPr lang="en"/>
              <a:t>High School State Champions &amp; Record Holders</a:t>
            </a:r>
          </a:p>
          <a:p>
            <a:pPr marL="457200" lvl="0" indent="-228600" rtl="0">
              <a:spcBef>
                <a:spcPts val="0"/>
              </a:spcBef>
              <a:buChar char="●"/>
            </a:pPr>
            <a:r>
              <a:rPr lang="en"/>
              <a:t>Texas Top 15 Age Group Program</a:t>
            </a:r>
          </a:p>
          <a:p>
            <a:pPr marL="457200" lvl="0" indent="-228600" rtl="0">
              <a:spcBef>
                <a:spcPts val="0"/>
              </a:spcBef>
              <a:buChar char="●"/>
            </a:pPr>
            <a:r>
              <a:rPr lang="en" u="sng"/>
              <a:t>Very strong</a:t>
            </a:r>
            <a:r>
              <a:rPr lang="en"/>
              <a:t> sense of community / support system</a:t>
            </a:r>
          </a:p>
          <a:p>
            <a:pPr marL="914400" lvl="1" indent="-228600" rtl="0">
              <a:spcBef>
                <a:spcPts val="0"/>
              </a:spcBef>
              <a:buChar char="○"/>
            </a:pPr>
            <a:r>
              <a:rPr lang="en"/>
              <a:t>With-in membership</a:t>
            </a:r>
          </a:p>
          <a:p>
            <a:pPr marL="914400" lvl="1" indent="-228600" rtl="0">
              <a:spcBef>
                <a:spcPts val="0"/>
              </a:spcBef>
              <a:buChar char="○"/>
            </a:pPr>
            <a:r>
              <a:rPr lang="en"/>
              <a:t>With Humble ISD</a:t>
            </a:r>
          </a:p>
          <a:p>
            <a:pPr lvl="0">
              <a:spcBef>
                <a:spcPts val="0"/>
              </a:spcBef>
              <a:buNone/>
            </a:pPr>
            <a:endParaRPr/>
          </a:p>
          <a:p>
            <a:pPr lvl="0">
              <a:spcBef>
                <a:spcPts val="0"/>
              </a:spcBef>
              <a:buNone/>
            </a:pPr>
            <a:r>
              <a:rPr lang="en"/>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390525" y="536500"/>
            <a:ext cx="8222100" cy="839700"/>
          </a:xfrm>
          <a:prstGeom prst="rect">
            <a:avLst/>
          </a:prstGeom>
        </p:spPr>
        <p:txBody>
          <a:bodyPr wrap="square" lIns="91425" tIns="91425" rIns="91425" bIns="91425" anchor="b" anchorCtr="0">
            <a:noAutofit/>
          </a:bodyPr>
          <a:lstStyle/>
          <a:p>
            <a:pPr lvl="0">
              <a:spcBef>
                <a:spcPts val="0"/>
              </a:spcBef>
              <a:buNone/>
            </a:pPr>
            <a:r>
              <a:rPr lang="en"/>
              <a:t>Harvey’s Impact</a:t>
            </a:r>
          </a:p>
        </p:txBody>
      </p:sp>
      <p:sp>
        <p:nvSpPr>
          <p:cNvPr id="97" name="Shape 97"/>
          <p:cNvSpPr txBox="1">
            <a:spLocks noGrp="1"/>
          </p:cNvSpPr>
          <p:nvPr>
            <p:ph type="subTitle" idx="1"/>
          </p:nvPr>
        </p:nvSpPr>
        <p:spPr>
          <a:xfrm>
            <a:off x="390525" y="1308661"/>
            <a:ext cx="8222100" cy="2764200"/>
          </a:xfrm>
          <a:prstGeom prst="rect">
            <a:avLst/>
          </a:prstGeom>
        </p:spPr>
        <p:txBody>
          <a:bodyPr wrap="square" lIns="91425" tIns="91425" rIns="91425" bIns="91425" anchor="t" anchorCtr="0">
            <a:noAutofit/>
          </a:bodyPr>
          <a:lstStyle/>
          <a:p>
            <a:pPr lvl="0">
              <a:spcBef>
                <a:spcPts val="0"/>
              </a:spcBef>
              <a:buNone/>
            </a:pPr>
            <a:endParaRPr/>
          </a:p>
          <a:p>
            <a:pPr marL="457200" lvl="0" indent="-228600">
              <a:spcBef>
                <a:spcPts val="0"/>
              </a:spcBef>
              <a:buChar char="●"/>
            </a:pPr>
            <a:r>
              <a:rPr lang="en"/>
              <a:t>The Staff recognizes that everyone will have to make sacrifices</a:t>
            </a:r>
          </a:p>
          <a:p>
            <a:pPr marL="457200" lvl="0" indent="-228600">
              <a:spcBef>
                <a:spcPts val="0"/>
              </a:spcBef>
              <a:buChar char="●"/>
            </a:pPr>
            <a:r>
              <a:rPr lang="en"/>
              <a:t>We also recognize that these are temporary sacrifices</a:t>
            </a:r>
          </a:p>
          <a:p>
            <a:pPr marL="914400" lvl="1" indent="-228600" rtl="0">
              <a:spcBef>
                <a:spcPts val="0"/>
              </a:spcBef>
              <a:buChar char="○"/>
            </a:pPr>
            <a:r>
              <a:rPr lang="en"/>
              <a:t>Drive time, later nights, shorter workouts, less pool space and pool time issues are all possible scenarios</a:t>
            </a:r>
          </a:p>
          <a:p>
            <a:pPr marL="457200" lvl="0" indent="0" rtl="0">
              <a:spcBef>
                <a:spcPts val="0"/>
              </a:spcBef>
              <a:buNone/>
            </a:pPr>
            <a:endParaRPr/>
          </a:p>
          <a:p>
            <a:pPr marL="457200" lvl="0" indent="-228600">
              <a:spcBef>
                <a:spcPts val="0"/>
              </a:spcBef>
              <a:buChar char="●"/>
            </a:pPr>
            <a:r>
              <a:rPr lang="en"/>
              <a:t>We all have to remain patient and diligent, and understand that the Staff will do everything it can to accommodate everyone, but it will not be perfect. </a:t>
            </a:r>
          </a:p>
          <a:p>
            <a:pPr lvl="0">
              <a:spcBef>
                <a:spcPts val="0"/>
              </a:spcBef>
              <a:buNone/>
            </a:pPr>
            <a:endParaRPr/>
          </a:p>
          <a:p>
            <a:pPr lvl="0">
              <a:spcBef>
                <a:spcPts val="0"/>
              </a:spcBef>
              <a:buNone/>
            </a:pPr>
            <a:endParaRPr/>
          </a:p>
        </p:txBody>
      </p:sp>
      <p:sp>
        <p:nvSpPr>
          <p:cNvPr id="98" name="Shape 98"/>
          <p:cNvSpPr txBox="1"/>
          <p:nvPr/>
        </p:nvSpPr>
        <p:spPr>
          <a:xfrm>
            <a:off x="594850" y="291575"/>
            <a:ext cx="6717900" cy="783900"/>
          </a:xfrm>
          <a:prstGeom prst="rect">
            <a:avLst/>
          </a:prstGeom>
          <a:noFill/>
          <a:ln>
            <a:noFill/>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rtl="0">
              <a:spcBef>
                <a:spcPts val="0"/>
              </a:spcBef>
              <a:buNone/>
            </a:pPr>
            <a:r>
              <a:rPr lang="en"/>
              <a:t>Coaching Staff</a:t>
            </a:r>
          </a:p>
        </p:txBody>
      </p:sp>
      <p:sp>
        <p:nvSpPr>
          <p:cNvPr id="104" name="Shape 104"/>
          <p:cNvSpPr txBox="1">
            <a:spLocks noGrp="1"/>
          </p:cNvSpPr>
          <p:nvPr>
            <p:ph type="body" idx="1"/>
          </p:nvPr>
        </p:nvSpPr>
        <p:spPr>
          <a:xfrm>
            <a:off x="471900" y="1919075"/>
            <a:ext cx="3999900" cy="2710199"/>
          </a:xfrm>
          <a:prstGeom prst="rect">
            <a:avLst/>
          </a:prstGeom>
        </p:spPr>
        <p:txBody>
          <a:bodyPr wrap="square" lIns="91425" tIns="91425" rIns="91425" bIns="91425" anchor="t" anchorCtr="0">
            <a:noAutofit/>
          </a:bodyPr>
          <a:lstStyle/>
          <a:p>
            <a:pPr lvl="0">
              <a:spcBef>
                <a:spcPts val="0"/>
              </a:spcBef>
              <a:buNone/>
            </a:pPr>
            <a:r>
              <a:rPr lang="en"/>
              <a:t>Ian Cross: Head Coach, Junior, Senior Lead</a:t>
            </a:r>
          </a:p>
          <a:p>
            <a:pPr lvl="0">
              <a:spcBef>
                <a:spcPts val="0"/>
              </a:spcBef>
              <a:buNone/>
            </a:pPr>
            <a:r>
              <a:rPr lang="en"/>
              <a:t>David Pink: President, Administration, Junior Assistant</a:t>
            </a:r>
          </a:p>
          <a:p>
            <a:pPr lvl="0">
              <a:spcBef>
                <a:spcPts val="0"/>
              </a:spcBef>
              <a:buNone/>
            </a:pPr>
            <a:r>
              <a:rPr lang="en"/>
              <a:t>Laurie Grafmiller: Age Group 3 Lead</a:t>
            </a:r>
          </a:p>
          <a:p>
            <a:pPr lvl="0">
              <a:spcBef>
                <a:spcPts val="0"/>
              </a:spcBef>
              <a:buNone/>
            </a:pPr>
            <a:r>
              <a:rPr lang="en"/>
              <a:t>Jorge Huerta: Age group 2,4 Lead</a:t>
            </a:r>
          </a:p>
          <a:p>
            <a:pPr lvl="0">
              <a:spcBef>
                <a:spcPts val="0"/>
              </a:spcBef>
              <a:buNone/>
            </a:pPr>
            <a:r>
              <a:rPr lang="en"/>
              <a:t>Josh Stibrich: Senior, Junior, Age Group 4 coach</a:t>
            </a:r>
          </a:p>
          <a:p>
            <a:pPr lvl="0" rtl="0">
              <a:spcBef>
                <a:spcPts val="0"/>
              </a:spcBef>
              <a:buNone/>
            </a:pPr>
            <a:endParaRPr sz="1100"/>
          </a:p>
          <a:p>
            <a:pPr lvl="0">
              <a:spcBef>
                <a:spcPts val="0"/>
              </a:spcBef>
              <a:buNone/>
            </a:pPr>
            <a:endParaRPr sz="1200"/>
          </a:p>
        </p:txBody>
      </p:sp>
      <p:sp>
        <p:nvSpPr>
          <p:cNvPr id="105" name="Shape 105"/>
          <p:cNvSpPr txBox="1">
            <a:spLocks noGrp="1"/>
          </p:cNvSpPr>
          <p:nvPr>
            <p:ph type="body" idx="2"/>
          </p:nvPr>
        </p:nvSpPr>
        <p:spPr>
          <a:xfrm>
            <a:off x="4588750" y="1919075"/>
            <a:ext cx="4150200" cy="2710200"/>
          </a:xfrm>
          <a:prstGeom prst="rect">
            <a:avLst/>
          </a:prstGeom>
        </p:spPr>
        <p:txBody>
          <a:bodyPr wrap="square" lIns="91425" tIns="91425" rIns="91425" bIns="91425" anchor="t" anchorCtr="0">
            <a:noAutofit/>
          </a:bodyPr>
          <a:lstStyle/>
          <a:p>
            <a:pPr lvl="0">
              <a:spcBef>
                <a:spcPts val="0"/>
              </a:spcBef>
              <a:buNone/>
            </a:pPr>
            <a:r>
              <a:rPr lang="en"/>
              <a:t>Katy Stibrich: Age Group 1, Age Group 2</a:t>
            </a:r>
          </a:p>
          <a:p>
            <a:pPr lvl="0">
              <a:spcBef>
                <a:spcPts val="0"/>
              </a:spcBef>
              <a:buNone/>
            </a:pPr>
            <a:r>
              <a:rPr lang="en"/>
              <a:t>Morgan Rosentreter: Age Group 1, Developmental</a:t>
            </a:r>
          </a:p>
          <a:p>
            <a:pPr lvl="0">
              <a:spcBef>
                <a:spcPts val="0"/>
              </a:spcBef>
              <a:buNone/>
            </a:pPr>
            <a:r>
              <a:rPr lang="en"/>
              <a:t>James Maxwell: Age Group 1,2,3,4, Developmental</a:t>
            </a:r>
          </a:p>
          <a:p>
            <a:pPr lvl="0">
              <a:spcBef>
                <a:spcPts val="0"/>
              </a:spcBef>
              <a:buNone/>
            </a:pPr>
            <a:r>
              <a:rPr lang="en"/>
              <a:t>Amy Kline: Developmental</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390525" y="443200"/>
            <a:ext cx="8222100" cy="466500"/>
          </a:xfrm>
          <a:prstGeom prst="rect">
            <a:avLst/>
          </a:prstGeom>
        </p:spPr>
        <p:txBody>
          <a:bodyPr wrap="square" lIns="91425" tIns="91425" rIns="91425" bIns="91425" anchor="b" anchorCtr="0">
            <a:noAutofit/>
          </a:bodyPr>
          <a:lstStyle/>
          <a:p>
            <a:pPr lvl="0">
              <a:spcBef>
                <a:spcPts val="0"/>
              </a:spcBef>
              <a:buNone/>
            </a:pPr>
            <a:r>
              <a:rPr lang="en" sz="2400"/>
              <a:t>About Coach Cross</a:t>
            </a:r>
          </a:p>
        </p:txBody>
      </p:sp>
      <p:sp>
        <p:nvSpPr>
          <p:cNvPr id="111" name="Shape 111"/>
          <p:cNvSpPr txBox="1">
            <a:spLocks noGrp="1"/>
          </p:cNvSpPr>
          <p:nvPr>
            <p:ph type="subTitle" idx="1"/>
          </p:nvPr>
        </p:nvSpPr>
        <p:spPr>
          <a:xfrm>
            <a:off x="390525" y="1189625"/>
            <a:ext cx="8222100" cy="3849000"/>
          </a:xfrm>
          <a:prstGeom prst="rect">
            <a:avLst/>
          </a:prstGeom>
        </p:spPr>
        <p:txBody>
          <a:bodyPr wrap="square" lIns="91425" tIns="91425" rIns="91425" bIns="91425" anchor="t" anchorCtr="0">
            <a:noAutofit/>
          </a:bodyPr>
          <a:lstStyle/>
          <a:p>
            <a:pPr marL="457200" lvl="0" indent="-317500" rtl="0">
              <a:spcBef>
                <a:spcPts val="0"/>
              </a:spcBef>
              <a:buSzPct val="100000"/>
              <a:buChar char="●"/>
            </a:pPr>
            <a:r>
              <a:rPr lang="en" sz="1400"/>
              <a:t>Wife Angela and Daughters Abby and Eve</a:t>
            </a:r>
          </a:p>
          <a:p>
            <a:pPr marL="457200" lvl="0" indent="-317500">
              <a:spcBef>
                <a:spcPts val="0"/>
              </a:spcBef>
              <a:buSzPct val="100000"/>
              <a:buChar char="●"/>
            </a:pPr>
            <a:r>
              <a:rPr lang="en" sz="1400"/>
              <a:t>ASCA Level 5 Coach at age 28</a:t>
            </a:r>
          </a:p>
          <a:p>
            <a:pPr marL="457200" lvl="0" indent="-317500" rtl="0">
              <a:spcBef>
                <a:spcPts val="0"/>
              </a:spcBef>
              <a:buSzPct val="100000"/>
              <a:buChar char="●"/>
            </a:pPr>
            <a:r>
              <a:rPr lang="en" sz="1400"/>
              <a:t>Swam for </a:t>
            </a:r>
          </a:p>
          <a:p>
            <a:pPr marL="914400" lvl="1" indent="-317500">
              <a:spcBef>
                <a:spcPts val="0"/>
              </a:spcBef>
              <a:buSzPct val="100000"/>
              <a:buChar char="○"/>
            </a:pPr>
            <a:r>
              <a:rPr lang="en" sz="1400"/>
              <a:t>SCSC/SJA/Fresno Dolphins in California</a:t>
            </a:r>
          </a:p>
          <a:p>
            <a:pPr marL="914400" lvl="1" indent="-317500" rtl="0">
              <a:spcBef>
                <a:spcPts val="0"/>
              </a:spcBef>
              <a:buSzPct val="100000"/>
              <a:buChar char="○"/>
            </a:pPr>
            <a:r>
              <a:rPr lang="en" sz="1400"/>
              <a:t>Parkway Swim Club in Saint Louis</a:t>
            </a:r>
          </a:p>
          <a:p>
            <a:pPr marL="0" lvl="0" indent="0" rtl="0">
              <a:spcBef>
                <a:spcPts val="0"/>
              </a:spcBef>
              <a:buNone/>
            </a:pPr>
            <a:endParaRPr sz="1400"/>
          </a:p>
          <a:p>
            <a:pPr marL="457200" lvl="0" indent="-317500" rtl="0">
              <a:spcBef>
                <a:spcPts val="0"/>
              </a:spcBef>
              <a:buSzPct val="100000"/>
              <a:buChar char="●"/>
            </a:pPr>
            <a:r>
              <a:rPr lang="en" sz="1400"/>
              <a:t>National Record Holder (50 Free)/National Select Camp (Bronze/Silver and Gold)/National Qualifier (50/100 Free/200 Back)/Team Captain for Parkway Swim Club 3 years</a:t>
            </a:r>
          </a:p>
          <a:p>
            <a:pPr marL="457200" lvl="0" indent="-317500" rtl="0">
              <a:spcBef>
                <a:spcPts val="0"/>
              </a:spcBef>
              <a:buSzPct val="100000"/>
              <a:buChar char="●"/>
            </a:pPr>
            <a:r>
              <a:rPr lang="en" sz="1400"/>
              <a:t>U.S. Marine stationed out of Kaneohe Bay, HI (Echo Co 2 Bat 3rd Marines)</a:t>
            </a:r>
          </a:p>
          <a:p>
            <a:pPr marL="457200" lvl="0" indent="-317500" rtl="0">
              <a:spcBef>
                <a:spcPts val="0"/>
              </a:spcBef>
              <a:buSzPct val="100000"/>
              <a:buChar char="●"/>
            </a:pPr>
            <a:r>
              <a:rPr lang="en" sz="1400"/>
              <a:t>Coached for FLA Swimming in Fort Lauderdale 10 years and Coached in Saint Louis for FAST/CSP for 10 Years</a:t>
            </a:r>
          </a:p>
          <a:p>
            <a:pPr marL="914400" lvl="1" indent="-317500" rtl="0">
              <a:spcBef>
                <a:spcPts val="0"/>
              </a:spcBef>
              <a:buSzPct val="100000"/>
              <a:buChar char="○"/>
            </a:pPr>
            <a:r>
              <a:rPr lang="en" sz="1400"/>
              <a:t>Over 120 Top 10/Top 16 times</a:t>
            </a:r>
          </a:p>
          <a:p>
            <a:pPr marL="914400" lvl="1" indent="-317500" rtl="0">
              <a:spcBef>
                <a:spcPts val="0"/>
              </a:spcBef>
              <a:buSzPct val="100000"/>
              <a:buChar char="○"/>
            </a:pPr>
            <a:r>
              <a:rPr lang="en" sz="1400"/>
              <a:t>Over 15 #1 ranked times</a:t>
            </a:r>
          </a:p>
          <a:p>
            <a:pPr marL="914400" lvl="1" indent="-317500" rtl="0">
              <a:spcBef>
                <a:spcPts val="0"/>
              </a:spcBef>
              <a:buSzPct val="100000"/>
              <a:buChar char="○"/>
            </a:pPr>
            <a:r>
              <a:rPr lang="en" sz="1400"/>
              <a:t>Sectional Titles for women at FLA (2), CSP (1), and 2 times Sectional Titles for men 1 at FLA/1 at FAST.  2 times Combine team titles (1 at CSP/1 @at FLA)</a:t>
            </a:r>
          </a:p>
          <a:p>
            <a:pPr marL="914400" lvl="1" indent="-317500">
              <a:spcBef>
                <a:spcPts val="0"/>
              </a:spcBef>
              <a:buSzPct val="100000"/>
              <a:buChar char="○"/>
            </a:pPr>
            <a:r>
              <a:rPr lang="en" sz="1400"/>
              <a:t>2 National Junior Team Members/5 OT qualifiers</a:t>
            </a:r>
          </a:p>
          <a:p>
            <a:pPr lvl="0">
              <a:spcBef>
                <a:spcPts val="0"/>
              </a:spcBef>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60950" y="104975"/>
            <a:ext cx="8222100" cy="4630200"/>
          </a:xfrm>
          <a:prstGeom prst="rect">
            <a:avLst/>
          </a:prstGeom>
        </p:spPr>
        <p:txBody>
          <a:bodyPr wrap="square" lIns="91425" tIns="91425" rIns="91425" bIns="91425" anchor="ctr" anchorCtr="0">
            <a:noAutofit/>
          </a:bodyPr>
          <a:lstStyle/>
          <a:p>
            <a:pPr lvl="0" algn="ctr" rtl="0">
              <a:spcBef>
                <a:spcPts val="0"/>
              </a:spcBef>
              <a:buNone/>
            </a:pPr>
            <a:r>
              <a:rPr lang="en"/>
              <a:t>Vision:</a:t>
            </a:r>
          </a:p>
          <a:p>
            <a:pPr lvl="0" algn="ctr">
              <a:spcBef>
                <a:spcPts val="0"/>
              </a:spcBef>
              <a:buNone/>
            </a:pPr>
            <a:r>
              <a:rPr lang="en" sz="3000"/>
              <a:t>A Scientific Approach (Physiological) to Swimming with an Uncompromising Work Ethic, combined with TEAM values and a Strong Family Bond, are the Foundations for Making OUR swim club great.</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71900" y="738725"/>
            <a:ext cx="8222100" cy="767700"/>
          </a:xfrm>
          <a:prstGeom prst="rect">
            <a:avLst/>
          </a:prstGeom>
        </p:spPr>
        <p:txBody>
          <a:bodyPr wrap="square" lIns="91425" tIns="91425" rIns="91425" bIns="91425" anchor="b" anchorCtr="0">
            <a:noAutofit/>
          </a:bodyPr>
          <a:lstStyle/>
          <a:p>
            <a:pPr lvl="0">
              <a:spcBef>
                <a:spcPts val="0"/>
              </a:spcBef>
              <a:buNone/>
            </a:pPr>
            <a:r>
              <a:rPr lang="en"/>
              <a:t>Team Culture</a:t>
            </a:r>
          </a:p>
        </p:txBody>
      </p:sp>
      <p:sp>
        <p:nvSpPr>
          <p:cNvPr id="122" name="Shape 122"/>
          <p:cNvSpPr txBox="1">
            <a:spLocks noGrp="1"/>
          </p:cNvSpPr>
          <p:nvPr>
            <p:ph type="body" idx="1"/>
          </p:nvPr>
        </p:nvSpPr>
        <p:spPr>
          <a:xfrm>
            <a:off x="471900" y="1919075"/>
            <a:ext cx="3999900" cy="2710199"/>
          </a:xfrm>
          <a:prstGeom prst="rect">
            <a:avLst/>
          </a:prstGeom>
        </p:spPr>
        <p:txBody>
          <a:bodyPr wrap="square" lIns="91425" tIns="91425" rIns="91425" bIns="91425" anchor="t" anchorCtr="0">
            <a:noAutofit/>
          </a:bodyPr>
          <a:lstStyle/>
          <a:p>
            <a:pPr marL="457200" lvl="0" indent="-228600" rtl="0">
              <a:spcBef>
                <a:spcPts val="0"/>
              </a:spcBef>
              <a:buAutoNum type="arabicPeriod"/>
            </a:pPr>
            <a:r>
              <a:rPr lang="en"/>
              <a:t>Outwork Everyone, anyway we can.  The only way I know how to be successful is to work hard. </a:t>
            </a:r>
          </a:p>
          <a:p>
            <a:pPr marL="457200" lvl="0" indent="-228600" rtl="0">
              <a:spcBef>
                <a:spcPts val="0"/>
              </a:spcBef>
              <a:buAutoNum type="arabicPeriod"/>
            </a:pPr>
            <a:r>
              <a:rPr lang="en"/>
              <a:t>TEAM First Approach.  Are the swimmers actions being a positive influence on the team?</a:t>
            </a:r>
          </a:p>
          <a:p>
            <a:pPr marL="457200" lvl="0" indent="-228600" rtl="0">
              <a:spcBef>
                <a:spcPts val="0"/>
              </a:spcBef>
              <a:buAutoNum type="arabicPeriod"/>
            </a:pPr>
            <a:r>
              <a:rPr lang="en"/>
              <a:t>Respect for Teammates and coaches, and treat each other like Family. Family does not always get along, but family always respects each other.   </a:t>
            </a: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1461</Words>
  <Application>Microsoft Office PowerPoint</Application>
  <PresentationFormat>On-screen Show (16:9)</PresentationFormat>
  <Paragraphs>165</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Roboto</vt:lpstr>
      <vt:lpstr>Calibri</vt:lpstr>
      <vt:lpstr>Material</vt:lpstr>
      <vt:lpstr>ESA</vt:lpstr>
      <vt:lpstr>PowerPoint Presentation</vt:lpstr>
      <vt:lpstr>PowerPoint Presentation</vt:lpstr>
      <vt:lpstr>WELCOME TO ESA</vt:lpstr>
      <vt:lpstr>Harvey’s Impact</vt:lpstr>
      <vt:lpstr>Coaching Staff</vt:lpstr>
      <vt:lpstr>About Coach Cross</vt:lpstr>
      <vt:lpstr>Vision: A Scientific Approach (Physiological) to Swimming with an Uncompromising Work Ethic, combined with TEAM values and a Strong Family Bond, are the Foundations for Making OUR swim club great. </vt:lpstr>
      <vt:lpstr>Team Culture</vt:lpstr>
      <vt:lpstr>Parenting Young Swimmers</vt:lpstr>
      <vt:lpstr>Policies</vt:lpstr>
      <vt:lpstr>Volunteering and Officiating With ESA</vt:lpstr>
      <vt:lpstr>VOLUNTEER REQUIREMENTS</vt:lpstr>
      <vt:lpstr>VOLUNTEER REQUIREMENTS</vt:lpstr>
      <vt:lpstr>WHAT’S NEW THIS YEAR?</vt:lpstr>
      <vt:lpstr>LEADERSHIP POSITIONS</vt:lpstr>
      <vt:lpstr>Anti Bullying, Hazing</vt:lpstr>
      <vt:lpstr>Finals and Relays</vt:lpstr>
      <vt:lpstr>A Bit on Finances</vt:lpstr>
      <vt:lpstr>ESA Booster Club</vt:lpstr>
      <vt:lpstr>Swim-a-Thon</vt:lpstr>
      <vt:lpstr>Business Sponsorships</vt:lpstr>
      <vt:lpstr>Practice Groups</vt:lpstr>
      <vt:lpstr>Practice Groups Cont.</vt:lpstr>
      <vt:lpstr>Workout/Meet Schedule</vt:lpstr>
      <vt:lpstr>“Great Cultures Attract Great People.  If You Build a Great Culture, Great People Will Come”</vt:lpstr>
      <vt:lpstr>Think of ESA as a community, a family, and a really fun place to come and achieve your goals.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dc:title>
  <dc:creator>Brent Ozenne</dc:creator>
  <cp:lastModifiedBy>OzTigers</cp:lastModifiedBy>
  <cp:revision>3</cp:revision>
  <dcterms:modified xsi:type="dcterms:W3CDTF">2017-11-30T17:39:41Z</dcterms:modified>
</cp:coreProperties>
</file>