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281A-1A11-1648-A876-0D4200989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CHIEF JUDGE -WHO, WHY AND HOW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0C13B-7169-E647-91FD-78985E626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Iowa swimming officials conference</a:t>
            </a:r>
          </a:p>
          <a:p>
            <a:r>
              <a:rPr lang="en-US" dirty="0"/>
              <a:t>September 13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  <a:p>
            <a:r>
              <a:rPr lang="en-US" dirty="0"/>
              <a:t>Jeff Wilkins – Iowa Swimming</a:t>
            </a:r>
          </a:p>
        </p:txBody>
      </p:sp>
    </p:spTree>
    <p:extLst>
      <p:ext uri="{BB962C8B-B14F-4D97-AF65-F5344CB8AC3E}">
        <p14:creationId xmlns:p14="http://schemas.microsoft.com/office/powerpoint/2010/main" val="56427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4447D-62D4-1D4E-A00B-37A75B8AC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CHIEF JUDGE?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0C6CE-5D89-244A-AA65-8528000526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FROM USA SWIMMING RULE BOOK 102.13.1  [An overall “Chief Judge” may assign and supervise the activities of all stroke, turn, place and take-off judges and may report their decisions. If desired, any judging category may have a designated “Chief.” Any “Chief” may act as liaison for the judges and may serve simultaneously in one of the judging positions and shall assign those judges within the “Chief’s” category.]</a:t>
            </a:r>
          </a:p>
          <a:p>
            <a:r>
              <a:rPr lang="en-US" dirty="0"/>
              <a:t>Main representative to the deck officials for the Meet Referee (Team Lead) and liaison on deck between officials and the Referee</a:t>
            </a:r>
          </a:p>
          <a:p>
            <a:r>
              <a:rPr lang="en-US" dirty="0"/>
              <a:t>Duties are extensive and focus on managing all the deck officials in accordance with meet needs and Meet Referee preferences.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1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45B4-09B4-6F4B-AFC9-97097B112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Qualities of an excellent Chief Judge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5B568-BCD7-D94F-9080-3F11C441B8C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15966" y="2367092"/>
            <a:ext cx="7561634" cy="3424107"/>
          </a:xfrm>
        </p:spPr>
        <p:txBody>
          <a:bodyPr/>
          <a:lstStyle/>
          <a:p>
            <a:r>
              <a:rPr lang="en-US" dirty="0"/>
              <a:t>Organized - Most important attribute</a:t>
            </a:r>
          </a:p>
          <a:p>
            <a:r>
              <a:rPr lang="en-US" dirty="0"/>
              <a:t>Energetic</a:t>
            </a:r>
          </a:p>
          <a:p>
            <a:r>
              <a:rPr lang="en-US" dirty="0"/>
              <a:t>Excellent Communicator</a:t>
            </a:r>
          </a:p>
          <a:p>
            <a:r>
              <a:rPr lang="en-US" dirty="0"/>
              <a:t>Knowledgeable</a:t>
            </a:r>
          </a:p>
          <a:p>
            <a:r>
              <a:rPr lang="en-US" dirty="0"/>
              <a:t>Alert and Attentive</a:t>
            </a:r>
          </a:p>
          <a:p>
            <a:r>
              <a:rPr lang="en-US" dirty="0"/>
              <a:t>Calm/Unflappable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1497-7037-4647-BBD6-81872F0A3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Pre-Meet Duties - Do the work ahead of time!!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AF1DF-3981-D640-A1F3-1A571B5EFA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46706" y="2367092"/>
            <a:ext cx="7230894" cy="3424107"/>
          </a:xfrm>
        </p:spPr>
        <p:txBody>
          <a:bodyPr/>
          <a:lstStyle/>
          <a:p>
            <a:r>
              <a:rPr lang="en-US" dirty="0"/>
              <a:t>Deck assignments</a:t>
            </a:r>
          </a:p>
          <a:p>
            <a:r>
              <a:rPr lang="en-US" dirty="0"/>
              <a:t>RTOs</a:t>
            </a:r>
          </a:p>
          <a:p>
            <a:r>
              <a:rPr lang="en-US" dirty="0"/>
              <a:t>Attendance</a:t>
            </a:r>
          </a:p>
          <a:p>
            <a:r>
              <a:rPr lang="en-US" dirty="0"/>
              <a:t>Equipment management</a:t>
            </a:r>
          </a:p>
          <a:p>
            <a:r>
              <a:rPr lang="en-US" dirty="0"/>
              <a:t>Chairs</a:t>
            </a:r>
          </a:p>
          <a:p>
            <a:r>
              <a:rPr lang="en-US" dirty="0"/>
              <a:t>Radios</a:t>
            </a:r>
          </a:p>
          <a:p>
            <a:r>
              <a:rPr lang="en-US" dirty="0"/>
              <a:t>Welcome/briefing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7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72010-8B43-9F4A-89B4-CF0A45E73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Meet Duties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D1687-F4AA-3C41-A168-1BD44B326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27251" y="2367092"/>
            <a:ext cx="7250349" cy="3424107"/>
          </a:xfrm>
        </p:spPr>
        <p:txBody>
          <a:bodyPr/>
          <a:lstStyle/>
          <a:p>
            <a:r>
              <a:rPr lang="en-US" dirty="0"/>
              <a:t>Write ups (DQs, NS, DFS etc.)</a:t>
            </a:r>
          </a:p>
          <a:p>
            <a:r>
              <a:rPr lang="en-US" dirty="0"/>
              <a:t>Vet and radio DQs</a:t>
            </a:r>
          </a:p>
          <a:p>
            <a:r>
              <a:rPr lang="en-US" dirty="0"/>
              <a:t>Monitor deck protocol</a:t>
            </a:r>
          </a:p>
          <a:p>
            <a:r>
              <a:rPr lang="en-US" dirty="0"/>
              <a:t>Offer mentoring when needed</a:t>
            </a:r>
          </a:p>
          <a:p>
            <a:r>
              <a:rPr lang="en-US" dirty="0"/>
              <a:t>Relays</a:t>
            </a:r>
          </a:p>
          <a:p>
            <a:r>
              <a:rPr lang="en-US" dirty="0"/>
              <a:t>Notify swimmers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1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4DE4-9623-3440-A012-7ECB83720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Post-Meet Duties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8DCFE-CA7D-4844-A5DB-E8966CF725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64604" y="2367092"/>
            <a:ext cx="7512996" cy="3424107"/>
          </a:xfrm>
        </p:spPr>
        <p:txBody>
          <a:bodyPr/>
          <a:lstStyle/>
          <a:p>
            <a:r>
              <a:rPr lang="en-US" dirty="0"/>
              <a:t>Thank/release officials</a:t>
            </a:r>
          </a:p>
          <a:p>
            <a:r>
              <a:rPr lang="en-US" dirty="0"/>
              <a:t>Collect equipment</a:t>
            </a:r>
          </a:p>
          <a:p>
            <a:r>
              <a:rPr lang="en-US" dirty="0"/>
              <a:t>Clean deck</a:t>
            </a:r>
          </a:p>
          <a:p>
            <a:r>
              <a:rPr lang="en-US" dirty="0"/>
              <a:t>Evaluations for ST officials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8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E26C4-DE4A-9048-BF88-B9D7A98F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Lead Responsibilities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0928C-30A2-E046-A639-C46C4278FF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Organize yourself</a:t>
            </a:r>
          </a:p>
          <a:p>
            <a:pPr lvl="1"/>
            <a:r>
              <a:rPr lang="en-US" dirty="0"/>
              <a:t>Meet Book</a:t>
            </a:r>
          </a:p>
          <a:p>
            <a:pPr lvl="1"/>
            <a:r>
              <a:rPr lang="en-US" dirty="0"/>
              <a:t>Supplies</a:t>
            </a:r>
          </a:p>
          <a:p>
            <a:pPr lvl="1"/>
            <a:r>
              <a:rPr lang="en-US" dirty="0"/>
              <a:t>Meet Referee expectations</a:t>
            </a:r>
          </a:p>
          <a:p>
            <a:r>
              <a:rPr lang="en-US" dirty="0"/>
              <a:t>Organize your team</a:t>
            </a:r>
          </a:p>
          <a:p>
            <a:pPr lvl="1"/>
            <a:r>
              <a:rPr lang="en-US" dirty="0"/>
              <a:t>Duties and rotations</a:t>
            </a:r>
          </a:p>
          <a:p>
            <a:pPr lvl="1"/>
            <a:r>
              <a:rPr lang="en-US" dirty="0"/>
              <a:t>Deck organization</a:t>
            </a:r>
          </a:p>
          <a:p>
            <a:r>
              <a:rPr lang="en-US" dirty="0"/>
              <a:t>Stay involved during the meet - Close liaison with Meet Referee</a:t>
            </a:r>
          </a:p>
          <a:p>
            <a:r>
              <a:rPr lang="en-US" dirty="0"/>
              <a:t>Evaluations - Either contribute or perform, depending on evaluator status/level </a:t>
            </a:r>
          </a:p>
        </p:txBody>
      </p:sp>
    </p:spTree>
    <p:extLst>
      <p:ext uri="{BB962C8B-B14F-4D97-AF65-F5344CB8AC3E}">
        <p14:creationId xmlns:p14="http://schemas.microsoft.com/office/powerpoint/2010/main" val="41361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35C1-615E-2045-A217-63712DC8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I use a Chief Judge?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909C8-E36A-C742-B6F6-044140ACC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Obvious situations (National Meets, Large Invitationals)</a:t>
            </a:r>
          </a:p>
          <a:p>
            <a:r>
              <a:rPr lang="en-US" dirty="0"/>
              <a:t>Smaller local meets, double duty as ST/CJ?</a:t>
            </a:r>
          </a:p>
          <a:p>
            <a:r>
              <a:rPr lang="en-US" dirty="0"/>
              <a:t>Take every opportunity to utilize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8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62C7-CF11-CD47-899E-6A76958533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465980F-7CB3-7246-B7DC-76DFE405A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6899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319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CHIEF JUDGE -WHO, WHY AND HOW </vt:lpstr>
      <vt:lpstr>WHAT IS A CHIEF JUDGE?</vt:lpstr>
      <vt:lpstr>Qualities of an excellent Chief Judge </vt:lpstr>
      <vt:lpstr>Pre-Meet Duties - Do the work ahead of time!! </vt:lpstr>
      <vt:lpstr>During Meet Duties </vt:lpstr>
      <vt:lpstr>Post-Meet Duties </vt:lpstr>
      <vt:lpstr>Team Lead Responsibilities </vt:lpstr>
      <vt:lpstr>When do I use a Chief Judge? </vt:lpstr>
      <vt:lpstr>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CHIEF JUDGE</dc:title>
  <dc:creator>Microsoft Office User</dc:creator>
  <cp:lastModifiedBy>Microsoft Office User</cp:lastModifiedBy>
  <cp:revision>4</cp:revision>
  <dcterms:created xsi:type="dcterms:W3CDTF">2020-09-09T02:01:25Z</dcterms:created>
  <dcterms:modified xsi:type="dcterms:W3CDTF">2020-09-09T02:39:23Z</dcterms:modified>
</cp:coreProperties>
</file>