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1"/>
  </p:notesMasterIdLst>
  <p:sldIdLst>
    <p:sldId id="264" r:id="rId2"/>
    <p:sldId id="285" r:id="rId3"/>
    <p:sldId id="286" r:id="rId4"/>
    <p:sldId id="256" r:id="rId5"/>
    <p:sldId id="257" r:id="rId6"/>
    <p:sldId id="258" r:id="rId7"/>
    <p:sldId id="259" r:id="rId8"/>
    <p:sldId id="260" r:id="rId9"/>
    <p:sldId id="261" r:id="rId10"/>
    <p:sldId id="262"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284" r:id="rId29"/>
    <p:sldId id="283" r:id="rId30"/>
  </p:sldIdLst>
  <p:sldSz cx="9144000" cy="5143500" type="screen16x9"/>
  <p:notesSz cx="6858000" cy="9144000"/>
  <p:embeddedFontLst>
    <p:embeddedFont>
      <p:font typeface="Candara" panose="020E0502030303020204" pitchFamily="34" charset="0"/>
      <p:regular r:id="rId32"/>
      <p:bold r:id="rId33"/>
      <p:italic r:id="rId34"/>
      <p:boldItalic r:id="rId35"/>
    </p:embeddedFont>
    <p:embeddedFont>
      <p:font typeface="Economica" panose="020B0604020202020204" charset="0"/>
      <p:regular r:id="rId36"/>
      <p:bold r:id="rId37"/>
      <p:italic r:id="rId38"/>
      <p:boldItalic r:id="rId39"/>
    </p:embeddedFont>
    <p:embeddedFont>
      <p:font typeface="Open Sans" panose="020B0604020202020204" charset="0"/>
      <p:regular r:id="rId40"/>
      <p:bold r:id="rId41"/>
      <p:italic r:id="rId42"/>
      <p:boldItalic r:id="rId43"/>
    </p:embeddedFont>
    <p:embeddedFont>
      <p:font typeface="Roboto" panose="020B0604020202020204" charset="0"/>
      <p:regular r:id="rId44"/>
      <p:bold r:id="rId45"/>
      <p:italic r:id="rId46"/>
      <p:boldItalic r:id="rId47"/>
    </p:embeddedFont>
    <p:embeddedFont>
      <p:font typeface="Tahoma" panose="020B0604030504040204" pitchFamily="34" charset="0"/>
      <p:regular r:id="rId48"/>
      <p:bold r:id="rId49"/>
    </p:embeddedFont>
    <p:embeddedFont>
      <p:font typeface="Trebuchet MS" panose="020B0603020202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8E731-0AB5-4C3C-E1EC-53AD78F52DEA}" v="11" dt="2020-09-01T13:46:26.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snapToGrid="0">
      <p:cViewPr varScale="1">
        <p:scale>
          <a:sx n="90" d="100"/>
          <a:sy n="90" d="100"/>
        </p:scale>
        <p:origin x="816" y="72"/>
      </p:cViewPr>
      <p:guideLst/>
    </p:cSldViewPr>
  </p:slideViewPr>
  <p:notesTextViewPr>
    <p:cViewPr>
      <p:scale>
        <a:sx n="3" d="2"/>
        <a:sy n="3" d="2"/>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Hi-</a:t>
            </a:r>
          </a:p>
          <a:p>
            <a:pPr marL="0" lvl="0" indent="0" algn="l" rtl="0">
              <a:lnSpc>
                <a:spcPct val="100000"/>
              </a:lnSpc>
              <a:spcBef>
                <a:spcPts val="0"/>
              </a:spcBef>
              <a:spcAft>
                <a:spcPts val="0"/>
              </a:spcAft>
              <a:buSzPts val="1100"/>
              <a:buNone/>
            </a:pPr>
            <a:r>
              <a:rPr lang="en-US" dirty="0"/>
              <a:t>I am Susan Mechler </a:t>
            </a:r>
          </a:p>
          <a:p>
            <a:pPr marL="0" lvl="0" indent="0" algn="l" rtl="0">
              <a:lnSpc>
                <a:spcPct val="100000"/>
              </a:lnSpc>
              <a:spcBef>
                <a:spcPts val="0"/>
              </a:spcBef>
              <a:spcAft>
                <a:spcPts val="0"/>
              </a:spcAft>
              <a:buSzPts val="1100"/>
              <a:buNone/>
            </a:pPr>
            <a:r>
              <a:rPr lang="en-US" dirty="0"/>
              <a:t> First WOW!!</a:t>
            </a:r>
          </a:p>
          <a:p>
            <a:pPr marL="0" lvl="0" indent="0" algn="l" rtl="0">
              <a:lnSpc>
                <a:spcPct val="100000"/>
              </a:lnSpc>
              <a:spcBef>
                <a:spcPts val="0"/>
              </a:spcBef>
              <a:spcAft>
                <a:spcPts val="0"/>
              </a:spcAft>
              <a:buSzPts val="1100"/>
              <a:buNone/>
            </a:pPr>
            <a:r>
              <a:rPr lang="en-US" dirty="0"/>
              <a:t>You all are very fortunate to have Chrissy she is amazing and tireless when it comes to Diversity Equality  Inclusion,  disability swimming  and officials  for all of you in Iowa</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Thank you for inviting me to participate and present to you all Today.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 am a member of the Ohio Swimming LSC and am based in Southwest Ohio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 have been a USA swimming official since 2006 and have been involved with disability swimming officiating since 2010. I am currently a level II US Paralympics Swimming official, N3 USA-S official, and the current Central Zone Disability Coordinator. I was recently appointed to sit on the National Disability Committee and co-chair the engaging competition subcommittee.  I am the past Regional US Paralympics Swimming Officials Coordinator for the Central Region.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 am extremely fortunate to have the opportunity to  </a:t>
            </a:r>
            <a:r>
              <a:rPr lang="en-US"/>
              <a:t>meet and talk </a:t>
            </a:r>
            <a:r>
              <a:rPr lang="en-US" dirty="0"/>
              <a:t>with many coaches, parents, swimmers about disability swimming and connect them with resources and people to educate them further.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Everyone get what they need to succeed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Diversity and Inclusion are not Disability but disability is Diversity and Inclusion</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We need to work and collaborate for the benefit of our </a:t>
            </a:r>
            <a:r>
              <a:rPr lang="en-US" dirty="0" err="1"/>
              <a:t>athlets</a:t>
            </a:r>
            <a:r>
              <a:rPr lang="en-US" dirty="0"/>
              <a:t> </a:t>
            </a:r>
          </a:p>
        </p:txBody>
      </p:sp>
      <p:sp>
        <p:nvSpPr>
          <p:cNvPr id="122" name="Google Shape;1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These  Pictures show some accommodations coaches may ask for when they are entering a SWAD into a USA-S  meet </a:t>
            </a:r>
          </a:p>
          <a:p>
            <a:pPr marL="0" lvl="0" indent="0" algn="l" rtl="0">
              <a:lnSpc>
                <a:spcPct val="100000"/>
              </a:lnSpc>
              <a:spcBef>
                <a:spcPts val="0"/>
              </a:spcBef>
              <a:spcAft>
                <a:spcPts val="0"/>
              </a:spcAft>
              <a:buSzPts val="1100"/>
              <a:buNone/>
            </a:pPr>
            <a:r>
              <a:rPr lang="en-US" dirty="0"/>
              <a:t> tapper ( visually impaired)  </a:t>
            </a:r>
          </a:p>
          <a:p>
            <a:pPr marL="0" lvl="0" indent="0" algn="l" rtl="0">
              <a:lnSpc>
                <a:spcPct val="100000"/>
              </a:lnSpc>
              <a:spcBef>
                <a:spcPts val="0"/>
              </a:spcBef>
              <a:spcAft>
                <a:spcPts val="0"/>
              </a:spcAft>
              <a:buSzPts val="1100"/>
              <a:buNone/>
            </a:pPr>
            <a:r>
              <a:rPr lang="en-US" dirty="0"/>
              <a:t> getting out of the pool by the ladder,</a:t>
            </a:r>
          </a:p>
          <a:p>
            <a:pPr marL="0" lvl="0" indent="0" algn="l" rtl="0">
              <a:lnSpc>
                <a:spcPct val="100000"/>
              </a:lnSpc>
              <a:spcBef>
                <a:spcPts val="0"/>
              </a:spcBef>
              <a:spcAft>
                <a:spcPts val="0"/>
              </a:spcAft>
              <a:buSzPts val="1100"/>
              <a:buNone/>
            </a:pPr>
            <a:r>
              <a:rPr lang="en-US" dirty="0"/>
              <a:t>  assistant on deck and for start ,</a:t>
            </a:r>
          </a:p>
          <a:p>
            <a:pPr marL="0" lvl="0" indent="0" algn="l" rtl="0">
              <a:lnSpc>
                <a:spcPct val="100000"/>
              </a:lnSpc>
              <a:spcBef>
                <a:spcPts val="0"/>
              </a:spcBef>
              <a:spcAft>
                <a:spcPts val="0"/>
              </a:spcAft>
              <a:buSzPts val="1100"/>
              <a:buNone/>
            </a:pPr>
            <a:r>
              <a:rPr lang="en-US" dirty="0"/>
              <a:t>  start from the pool deck</a:t>
            </a:r>
          </a:p>
          <a:p>
            <a:pPr marL="0" lvl="0" indent="0" algn="l" rtl="0">
              <a:lnSpc>
                <a:spcPct val="100000"/>
              </a:lnSpc>
              <a:spcBef>
                <a:spcPts val="0"/>
              </a:spcBef>
              <a:spcAft>
                <a:spcPts val="0"/>
              </a:spcAft>
              <a:buSzPts val="1100"/>
              <a:buNone/>
            </a:pPr>
            <a:r>
              <a:rPr lang="en-US" dirty="0"/>
              <a:t>In water start </a:t>
            </a:r>
          </a:p>
          <a:p>
            <a:pPr marL="0" lvl="0" indent="0" algn="l" rtl="0">
              <a:lnSpc>
                <a:spcPct val="100000"/>
              </a:lnSpc>
              <a:spcBef>
                <a:spcPts val="0"/>
              </a:spcBef>
              <a:spcAft>
                <a:spcPts val="0"/>
              </a:spcAft>
              <a:buSzPts val="1100"/>
              <a:buNone/>
            </a:pPr>
            <a:r>
              <a:rPr lang="en-US" dirty="0"/>
              <a:t>,headphones when others are talking around a swimmer This is not necessarily a accommodation but something we need to be aware of</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 . Notice the swimmer on Crutches ..  The coach may let the meet Referee know when entering the SWAD in the meet  that this swimmer will not be swimming breast stoke/ butter fly  with simultaneous leg movements.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600" dirty="0"/>
              <a:t>US Olympic Committee and US Paralympic Swimming combined together for organization and funding of athletes in 2019 </a:t>
            </a:r>
          </a:p>
          <a:p>
            <a:pPr marL="158750" lvl="0" indent="0" algn="l" rtl="0">
              <a:lnSpc>
                <a:spcPct val="100000"/>
              </a:lnSpc>
              <a:spcBef>
                <a:spcPts val="0"/>
              </a:spcBef>
              <a:spcAft>
                <a:spcPts val="0"/>
              </a:spcAft>
              <a:buSzPts val="1100"/>
              <a:buNone/>
            </a:pPr>
            <a:r>
              <a:rPr lang="en-US" sz="1600" dirty="0"/>
              <a:t>USP swimming is under US Olympic Paralympic Committee as well as other sports.  USP manages competition which includes athletes from all the disability groups think of an umbrella. Each group may hold their own competitions, but they all compete under USP for selection to International events </a:t>
            </a:r>
            <a:r>
              <a:rPr lang="en-US" sz="1600" dirty="0" err="1"/>
              <a:t>ie</a:t>
            </a:r>
            <a:r>
              <a:rPr lang="en-US" sz="1600" dirty="0"/>
              <a:t> Paralympic games (Tokyo).  Each disability group feeds into one Collective Organization USP for selection to go to the Paralympic games </a:t>
            </a:r>
          </a:p>
          <a:p>
            <a:pPr marL="158750" lvl="0" indent="0" algn="l" rtl="0">
              <a:lnSpc>
                <a:spcPct val="100000"/>
              </a:lnSpc>
              <a:spcBef>
                <a:spcPts val="0"/>
              </a:spcBef>
              <a:spcAft>
                <a:spcPts val="0"/>
              </a:spcAft>
              <a:buSzPts val="1100"/>
              <a:buNone/>
            </a:pPr>
            <a:r>
              <a:rPr lang="en-US" sz="1600" dirty="0"/>
              <a:t>FUN FACT: the 2016 Summer Games in Rio, The Paralympic Games had more people visit the Olympic Village than during the Olympics</a:t>
            </a:r>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a:t>
            </a:r>
            <a:r>
              <a:rPr lang="en-US" sz="1400" dirty="0"/>
              <a:t>Paralympics and Special Olympics  </a:t>
            </a:r>
          </a:p>
          <a:p>
            <a:pPr marL="0" lvl="0" indent="0" algn="l" rtl="0">
              <a:lnSpc>
                <a:spcPct val="100000"/>
              </a:lnSpc>
              <a:spcBef>
                <a:spcPts val="0"/>
              </a:spcBef>
              <a:spcAft>
                <a:spcPts val="0"/>
              </a:spcAft>
              <a:buSzPts val="1100"/>
              <a:buNone/>
            </a:pPr>
            <a:r>
              <a:rPr lang="en-US" sz="1400" dirty="0"/>
              <a:t> Have different Categories, Training Criteria, and  Philosophy</a:t>
            </a:r>
            <a:endParaRPr sz="14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600" dirty="0"/>
              <a:t>Paralympics: mostly physical disabilities although intellectual and visual disabilities are included.  No age limit however,  Paralympians  are between 18- 30 years of age </a:t>
            </a:r>
          </a:p>
          <a:p>
            <a:pPr marL="0" lvl="0" indent="0" algn="l" rtl="0">
              <a:lnSpc>
                <a:spcPct val="100000"/>
              </a:lnSpc>
              <a:spcBef>
                <a:spcPts val="0"/>
              </a:spcBef>
              <a:spcAft>
                <a:spcPts val="0"/>
              </a:spcAft>
              <a:buSzPts val="1100"/>
              <a:buNone/>
            </a:pPr>
            <a:r>
              <a:rPr lang="en-US" sz="1600" dirty="0"/>
              <a:t>The   level of competition is elite  there are divisions but when  junior athletes  move to actual Paralympics competition there is no age division</a:t>
            </a:r>
          </a:p>
          <a:p>
            <a:pPr marL="0" lvl="0" indent="0" algn="l" rtl="0">
              <a:lnSpc>
                <a:spcPct val="100000"/>
              </a:lnSpc>
              <a:spcBef>
                <a:spcPts val="0"/>
              </a:spcBef>
              <a:spcAft>
                <a:spcPts val="0"/>
              </a:spcAft>
              <a:buSzPts val="1100"/>
              <a:buNone/>
            </a:pPr>
            <a:endParaRPr sz="1600" dirty="0"/>
          </a:p>
          <a:p>
            <a:pPr marL="0" lvl="0" indent="0" algn="l" rtl="0">
              <a:lnSpc>
                <a:spcPct val="100000"/>
              </a:lnSpc>
              <a:spcBef>
                <a:spcPts val="0"/>
              </a:spcBef>
              <a:spcAft>
                <a:spcPts val="0"/>
              </a:spcAft>
              <a:buSzPts val="1100"/>
              <a:buNone/>
            </a:pPr>
            <a:r>
              <a:rPr lang="en-US" sz="1600" dirty="0"/>
              <a:t>Special Olympics: Athletes  must have intellectual or developmental delays minimum age is 8 </a:t>
            </a:r>
            <a:r>
              <a:rPr lang="en-US" sz="1600" dirty="0" err="1"/>
              <a:t>yrs</a:t>
            </a:r>
            <a:r>
              <a:rPr lang="en-US" sz="1600" dirty="0"/>
              <a:t> old. Majority of participants are children </a:t>
            </a:r>
            <a:endParaRPr sz="16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600" dirty="0"/>
              <a:t> For Paralympic athletes it is </a:t>
            </a:r>
            <a:r>
              <a:rPr lang="en-US" sz="1600" b="0" i="0" u="none" strike="noStrike" cap="none" dirty="0">
                <a:solidFill>
                  <a:srgbClr val="000000"/>
                </a:solidFill>
                <a:latin typeface="Tahoma"/>
                <a:ea typeface="Tahoma"/>
                <a:cs typeface="Tahoma"/>
                <a:sym typeface="Tahoma"/>
              </a:rPr>
              <a:t>essentially the same training regimen as an Olympic athlete  year round intense specialized training in a specific sport with own training facilities train along side traditional Olympics athletes.</a:t>
            </a:r>
            <a:endParaRPr sz="1600" dirty="0"/>
          </a:p>
          <a:p>
            <a:pPr marL="0" lvl="0" indent="0" algn="l" rtl="0">
              <a:lnSpc>
                <a:spcPct val="100000"/>
              </a:lnSpc>
              <a:spcBef>
                <a:spcPts val="0"/>
              </a:spcBef>
              <a:spcAft>
                <a:spcPts val="0"/>
              </a:spcAft>
              <a:buSzPts val="1100"/>
              <a:buNone/>
            </a:pPr>
            <a:r>
              <a:rPr lang="en-US" sz="1600" b="0" i="0" u="none" strike="noStrike" cap="none" dirty="0">
                <a:solidFill>
                  <a:srgbClr val="000000"/>
                </a:solidFill>
                <a:latin typeface="Tahoma"/>
                <a:ea typeface="Tahoma"/>
                <a:cs typeface="Tahoma"/>
                <a:sym typeface="Tahoma"/>
              </a:rPr>
              <a:t>Colorado Springs  Olympic training center. Has both  traditional and Paralympic athletes living and training in their resident halls. </a:t>
            </a:r>
            <a:endParaRPr sz="1600" dirty="0"/>
          </a:p>
          <a:p>
            <a:pPr marL="0" lvl="0" indent="0" algn="l" rtl="0">
              <a:lnSpc>
                <a:spcPct val="100000"/>
              </a:lnSpc>
              <a:spcBef>
                <a:spcPts val="0"/>
              </a:spcBef>
              <a:spcAft>
                <a:spcPts val="0"/>
              </a:spcAft>
              <a:buSzPts val="1100"/>
              <a:buNone/>
            </a:pPr>
            <a:r>
              <a:rPr lang="en-US" sz="1600" b="0" i="0" u="none" strike="noStrike" cap="none" dirty="0">
                <a:solidFill>
                  <a:srgbClr val="000000"/>
                </a:solidFill>
                <a:latin typeface="Tahoma"/>
                <a:ea typeface="Tahoma"/>
                <a:cs typeface="Tahoma"/>
                <a:sym typeface="Tahoma"/>
              </a:rPr>
              <a:t>Special Olympic: one season practicing  a sport , practice 1-2 times a week then compete. The next season may practice another sport and compete</a:t>
            </a:r>
            <a:r>
              <a:rPr lang="en-US" b="0" i="0" u="none" strike="noStrike" cap="none" dirty="0">
                <a:solidFill>
                  <a:srgbClr val="000000"/>
                </a:solidFill>
                <a:latin typeface="Tahoma"/>
                <a:ea typeface="Tahoma"/>
                <a:cs typeface="Tahoma"/>
                <a:sym typeface="Tahoma"/>
              </a:rPr>
              <a:t>.</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Paralympics: </a:t>
            </a:r>
            <a:r>
              <a:rPr lang="en-US" b="0" i="0" u="none" strike="noStrike" cap="none" dirty="0">
                <a:solidFill>
                  <a:srgbClr val="000000"/>
                </a:solidFill>
                <a:latin typeface="Tahoma"/>
                <a:ea typeface="Tahoma"/>
                <a:cs typeface="Tahoma"/>
                <a:sym typeface="Tahoma"/>
              </a:rPr>
              <a:t>athletes with disabilities are welcomed to train. but the emphasis is on elite-level competition. Each sport  has its own criteria and standards, so to compete, an athlete must be one of the best based on her or his performance. but the emphasis is on elite-level competition</a:t>
            </a:r>
            <a:endParaRPr dirty="0"/>
          </a:p>
          <a:p>
            <a:pPr marL="0" marR="0" lvl="0" indent="0" algn="l" rtl="0">
              <a:lnSpc>
                <a:spcPct val="100000"/>
              </a:lnSpc>
              <a:spcBef>
                <a:spcPts val="0"/>
              </a:spcBef>
              <a:spcAft>
                <a:spcPts val="0"/>
              </a:spcAft>
              <a:buClr>
                <a:schemeClr val="dk1"/>
              </a:buClr>
              <a:buSzPts val="1100"/>
              <a:buFont typeface="Arial"/>
              <a:buNone/>
            </a:pPr>
            <a:r>
              <a:rPr lang="en-US" sz="1050" b="0" i="0" u="none" strike="noStrike" cap="none" dirty="0">
                <a:solidFill>
                  <a:srgbClr val="000000"/>
                </a:solidFill>
                <a:latin typeface="Tahoma"/>
                <a:ea typeface="Tahoma"/>
                <a:cs typeface="Tahoma"/>
                <a:sym typeface="Tahoma"/>
              </a:rPr>
              <a:t>Special Olympics: </a:t>
            </a:r>
            <a:r>
              <a:rPr lang="en-US" sz="1200" b="0" i="0" u="none" strike="noStrike" cap="none" dirty="0">
                <a:solidFill>
                  <a:srgbClr val="000000"/>
                </a:solidFill>
                <a:latin typeface="Tahoma"/>
                <a:ea typeface="Tahoma"/>
                <a:cs typeface="Tahoma"/>
                <a:sym typeface="Tahoma"/>
              </a:rPr>
              <a:t>Special Olympics believes in using  </a:t>
            </a:r>
            <a:r>
              <a:rPr lang="en-US" sz="1200" b="1" i="0" u="none" strike="noStrike" cap="none" dirty="0">
                <a:solidFill>
                  <a:srgbClr val="000000"/>
                </a:solidFill>
                <a:latin typeface="Tahoma"/>
                <a:ea typeface="Tahoma"/>
                <a:cs typeface="Tahoma"/>
                <a:sym typeface="Tahoma"/>
              </a:rPr>
              <a:t> athletics   </a:t>
            </a:r>
            <a:r>
              <a:rPr lang="en-US" sz="1200" b="0" i="0" u="none" strike="noStrike" cap="none" dirty="0">
                <a:solidFill>
                  <a:srgbClr val="000000"/>
                </a:solidFill>
                <a:latin typeface="Tahoma"/>
                <a:ea typeface="Tahoma"/>
                <a:cs typeface="Tahoma"/>
                <a:sym typeface="Tahoma"/>
              </a:rPr>
              <a:t>as an avenue to reach an individual’s maximum potential. No one is excluded or left out based on their skill. Selection such as state and   national level competition may occur through a lottery type system</a:t>
            </a:r>
            <a:r>
              <a:rPr lang="en-US" sz="1100" b="0" i="0" u="none" strike="noStrike" cap="none" dirty="0">
                <a:solidFill>
                  <a:srgbClr val="000000"/>
                </a:solidFill>
                <a:latin typeface="Tahoma"/>
                <a:ea typeface="Tahoma"/>
                <a:cs typeface="Tahoma"/>
                <a:sym typeface="Tahoma"/>
              </a:rPr>
              <a:t>.</a:t>
            </a:r>
            <a:endParaRPr sz="1050" b="1" i="0" u="none" strike="noStrike" cap="none" dirty="0">
              <a:solidFill>
                <a:srgbClr val="000000"/>
              </a:solidFill>
              <a:latin typeface="Tahoma"/>
              <a:ea typeface="Tahoma"/>
              <a:cs typeface="Tahoma"/>
              <a:sym typeface="Tahoma"/>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In USA-S  SWADS participate in  inclusion programs  and USAS-Swimming   aims  to have  SWADS  compete in existing competitions and programing  vs providing </a:t>
            </a:r>
            <a:r>
              <a:rPr lang="en-US" sz="1100" b="0" i="0" u="none" strike="noStrike" cap="none" dirty="0">
                <a:solidFill>
                  <a:srgbClr val="000000"/>
                </a:solidFill>
                <a:latin typeface="Tahoma"/>
                <a:ea typeface="Tahoma"/>
                <a:cs typeface="Tahoma"/>
                <a:sym typeface="Tahoma"/>
              </a:rPr>
              <a:t>disability-only opportunities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Parallel  competition not disability competitions.  Which was why the USA-S Championship  time standards for  swimmers with a disability  where developed about 3 years ago.  You may know them as Motivational Time standards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USA-S defines a swimmer with a disability as  any swimmer who has a permanent physical or cognitive impairment that substantially limits one or more major life activities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800" dirty="0">
                <a:solidFill>
                  <a:srgbClr val="000000"/>
                </a:solidFill>
                <a:latin typeface="Trebuchet MS"/>
                <a:ea typeface="Trebuchet MS"/>
                <a:cs typeface="Trebuchet MS"/>
                <a:sym typeface="Trebuchet MS"/>
              </a:rPr>
              <a:t>  Phil as  a Handout of times standards and groupings based on a SWADs abilities to send to everyone. </a:t>
            </a:r>
          </a:p>
          <a:p>
            <a:pPr marL="457200" lvl="0" indent="-298450" algn="l" rtl="0">
              <a:lnSpc>
                <a:spcPct val="100000"/>
              </a:lnSpc>
              <a:spcBef>
                <a:spcPts val="0"/>
              </a:spcBef>
              <a:spcAft>
                <a:spcPts val="0"/>
              </a:spcAft>
              <a:buSzPts val="1100"/>
              <a:buChar char="●"/>
            </a:pPr>
            <a:r>
              <a:rPr lang="en-US" sz="1800" dirty="0">
                <a:solidFill>
                  <a:srgbClr val="000000"/>
                </a:solidFill>
                <a:latin typeface="Trebuchet MS"/>
                <a:ea typeface="Trebuchet MS"/>
                <a:cs typeface="Trebuchet MS"/>
                <a:sym typeface="Trebuchet MS"/>
              </a:rPr>
              <a:t>I am going to give you a background and rational for why these time standards where developed</a:t>
            </a:r>
            <a:endParaRPr sz="1800" dirty="0">
              <a:solidFill>
                <a:srgbClr val="000000"/>
              </a:solidFill>
              <a:latin typeface="Trebuchet MS"/>
              <a:ea typeface="Trebuchet MS"/>
              <a:cs typeface="Trebuchet MS"/>
              <a:sym typeface="Trebuchet MS"/>
            </a:endParaRPr>
          </a:p>
          <a:p>
            <a:pPr marL="457200" lvl="0" indent="-298450" algn="l" rtl="0">
              <a:lnSpc>
                <a:spcPct val="100000"/>
              </a:lnSpc>
              <a:spcBef>
                <a:spcPts val="0"/>
              </a:spcBef>
              <a:spcAft>
                <a:spcPts val="0"/>
              </a:spcAft>
              <a:buSzPts val="1100"/>
              <a:buChar char="●"/>
            </a:pPr>
            <a:r>
              <a:rPr lang="en-US" sz="1800" b="0" i="0" u="none" strike="noStrike" dirty="0">
                <a:solidFill>
                  <a:srgbClr val="000000"/>
                </a:solidFill>
                <a:latin typeface="Trebuchet MS"/>
                <a:ea typeface="Trebuchet MS"/>
                <a:cs typeface="Trebuchet MS"/>
                <a:sym typeface="Trebuchet MS"/>
              </a:rPr>
              <a:t>At the Developmental Level age -group swimming-  USA-S is inclusion.</a:t>
            </a:r>
            <a:endParaRPr b="0" dirty="0"/>
          </a:p>
          <a:p>
            <a:pPr marL="457200" lvl="0" indent="-298450" algn="l" rtl="0">
              <a:lnSpc>
                <a:spcPct val="100000"/>
              </a:lnSpc>
              <a:spcBef>
                <a:spcPts val="0"/>
              </a:spcBef>
              <a:spcAft>
                <a:spcPts val="0"/>
              </a:spcAft>
              <a:buSzPts val="1100"/>
              <a:buChar char="●"/>
            </a:pPr>
            <a:r>
              <a:rPr lang="en-US" sz="1800" b="0" i="0" u="none" strike="noStrike" dirty="0">
                <a:solidFill>
                  <a:srgbClr val="000000"/>
                </a:solidFill>
                <a:latin typeface="Trebuchet MS"/>
                <a:ea typeface="Trebuchet MS"/>
                <a:cs typeface="Trebuchet MS"/>
                <a:sym typeface="Trebuchet MS"/>
              </a:rPr>
              <a:t>Once swimmers get to the upper level meets  USA-S separates swimmers out based on a qualifying time ( you need to have a qualifying time to be entered into a championship meet)   these times where developed  to provide SWADS with a time standard  to shot for in order to keep advancing to more competitive meets in USA-Swimming. It is also about paper work,  These times go into the swims database so as a USA- swimmer with a disability continues  to advance there are valid times for other swim programs  like U.S. Paralympic swimming.    These time standards give  swimmer with a disability a time standard within USA-S.  To be competitively included in USA-S competitions </a:t>
            </a:r>
            <a:endParaRPr b="0" dirty="0"/>
          </a:p>
          <a:p>
            <a:pPr marL="457200" marR="0" lvl="0" indent="-298450" algn="l" rtl="0">
              <a:lnSpc>
                <a:spcPct val="100000"/>
              </a:lnSpc>
              <a:spcBef>
                <a:spcPts val="0"/>
              </a:spcBef>
              <a:spcAft>
                <a:spcPts val="0"/>
              </a:spcAft>
              <a:buClr>
                <a:schemeClr val="dk1"/>
              </a:buClr>
              <a:buSzPts val="1100"/>
              <a:buFont typeface="Arial"/>
              <a:buChar char="●"/>
            </a:pPr>
            <a:br>
              <a:rPr lang="en-US" dirty="0"/>
            </a:b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indent="0">
              <a:buNone/>
            </a:pPr>
            <a:r>
              <a:rPr lang="en-US" dirty="0"/>
              <a:t>So Today, Chrissy and I will be talking with you about  Diversity Equality  Inclusion and Disability Swimming</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DEI </a:t>
            </a:r>
            <a:r>
              <a:rPr lang="en-US" sz="1100" dirty="0">
                <a:latin typeface="Tahoma"/>
                <a:ea typeface="Tahoma"/>
                <a:cs typeface="Tahoma"/>
                <a:sym typeface="Tahoma"/>
              </a:rPr>
              <a:t>dedicated to making sure our athletes get what they need to be successful.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sz="1100" dirty="0">
                <a:latin typeface="Tahoma"/>
                <a:ea typeface="Tahoma"/>
                <a:cs typeface="Tahoma"/>
                <a:sym typeface="Tahoma"/>
              </a:rPr>
              <a:t>Disability : </a:t>
            </a:r>
            <a:r>
              <a:rPr lang="en-US" dirty="0">
                <a:latin typeface="Tahoma"/>
                <a:ea typeface="Tahoma"/>
                <a:cs typeface="Tahoma"/>
                <a:sym typeface="Tahoma"/>
              </a:rPr>
              <a:t>seeks</a:t>
            </a:r>
            <a:r>
              <a:rPr lang="en-US" sz="1100" dirty="0">
                <a:latin typeface="Tahoma"/>
                <a:ea typeface="Tahoma"/>
                <a:cs typeface="Tahoma"/>
                <a:sym typeface="Tahoma"/>
              </a:rPr>
              <a:t> to involve </a:t>
            </a:r>
            <a:r>
              <a:rPr lang="en-US" dirty="0">
                <a:latin typeface="Tahoma"/>
                <a:ea typeface="Tahoma"/>
                <a:cs typeface="Tahoma"/>
                <a:sym typeface="Tahoma"/>
              </a:rPr>
              <a:t>swimmers</a:t>
            </a:r>
            <a:r>
              <a:rPr lang="en-US" sz="1100" dirty="0">
                <a:latin typeface="Tahoma"/>
                <a:ea typeface="Tahoma"/>
                <a:cs typeface="Tahoma"/>
                <a:sym typeface="Tahoma"/>
              </a:rPr>
              <a:t> with disabilities in existing competitions and programs for all swimmers by giving SWADS -- Swimmers with a disability -what they need to be competitive within USA-S programs.</a:t>
            </a:r>
          </a:p>
          <a:p>
            <a:pPr marL="0" lvl="0" indent="0" algn="l" rtl="0">
              <a:lnSpc>
                <a:spcPct val="100000"/>
              </a:lnSpc>
              <a:spcBef>
                <a:spcPts val="0"/>
              </a:spcBef>
              <a:spcAft>
                <a:spcPts val="0"/>
              </a:spcAft>
              <a:buSzPts val="1100"/>
              <a:buNone/>
            </a:pPr>
            <a:endParaRPr dirty="0"/>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3046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As I mentioned before, USA-S developed 3 groupings of abilities tied to time standards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 SWAD is identified by their abilities/ placed in a group by the coach or swimmer themselves. There is no medical documentation tied to these groupings.</a:t>
            </a:r>
          </a:p>
          <a:p>
            <a:pPr marL="0" lvl="0" indent="0" algn="l" rtl="0">
              <a:lnSpc>
                <a:spcPct val="100000"/>
              </a:lnSpc>
              <a:spcBef>
                <a:spcPts val="0"/>
              </a:spcBef>
              <a:spcAft>
                <a:spcPts val="0"/>
              </a:spcAft>
              <a:buSzPts val="1100"/>
              <a:buNone/>
            </a:pPr>
            <a:r>
              <a:rPr lang="en-US" dirty="0"/>
              <a:t>If a swimmer or a coach states the swimmer has those abilities then they are attached to that grouping and aim for those times for that group</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 the first group  non-ambulatory (wheelchair bound):  limited use of all four extremities.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second group dwarfism, multiple limb deficiencies, ambulatory with assistance, can be wheelchair bound with high functioning upper body.</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third group- single limb deficiencies, visual impairments, and intellectual impairments, ambulatory without significant assistance.</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These time standards are for entry into LSC , Zone and Sectional Championship level meets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When a SWAD is going to swim in a meet, The  coach  enters    swimmers with a disability  into  the meet electronically, or, on the paper entry form.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coach  provides  advance notice of any necessary accommodations the  SWAD my need to be inclusively competitive   To the meet referee or the meet director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meet referee and coach discuss necessary accommodations </a:t>
            </a:r>
          </a:p>
          <a:p>
            <a:pPr marL="0" lvl="0" indent="0" algn="l" rtl="0">
              <a:lnSpc>
                <a:spcPct val="100000"/>
              </a:lnSpc>
              <a:spcBef>
                <a:spcPts val="0"/>
              </a:spcBef>
              <a:spcAft>
                <a:spcPts val="0"/>
              </a:spcAft>
              <a:buSzPts val="1100"/>
              <a:buNone/>
            </a:pPr>
            <a:r>
              <a:rPr lang="en-US" dirty="0"/>
              <a:t>The meet referee communicates with involved officials any accommodations agreed upon.</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Here are some examples of necessary accommodations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 As  stroke and turn officials   we  are interested in any stroke movement(s)  that are different from technical rules &amp; regulations of USA-S swimming.</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Not able to turn rt foot out during breaststroke.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As I mentioned before with the swimmer – not able to preform simultaneous leg movements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One hand touch</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Non simultaneous arm movements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Char char="●"/>
            </a:pPr>
            <a:r>
              <a:rPr lang="en-US" sz="1800" dirty="0">
                <a:solidFill>
                  <a:srgbClr val="000000"/>
                </a:solidFill>
                <a:latin typeface="Arial"/>
                <a:ea typeface="Arial"/>
                <a:cs typeface="Arial"/>
                <a:sym typeface="Arial"/>
              </a:rPr>
              <a:t>It is the official’s job to know the rules, observe the swims and report any violations we observed </a:t>
            </a:r>
          </a:p>
          <a:p>
            <a:pPr marL="0" marR="0" lvl="0" indent="0" algn="l" rtl="0">
              <a:lnSpc>
                <a:spcPct val="100000"/>
              </a:lnSpc>
              <a:spcBef>
                <a:spcPts val="0"/>
              </a:spcBef>
              <a:spcAft>
                <a:spcPts val="0"/>
              </a:spcAft>
              <a:buSzPts val="1100"/>
              <a:buChar char="●"/>
            </a:pPr>
            <a:endParaRPr lang="en-US" sz="1800" dirty="0">
              <a:solidFill>
                <a:srgbClr val="000000"/>
              </a:solidFill>
            </a:endParaRPr>
          </a:p>
          <a:p>
            <a:pPr marL="0" marR="0" lvl="0" indent="0" algn="l" rtl="0">
              <a:lnSpc>
                <a:spcPct val="100000"/>
              </a:lnSpc>
              <a:spcBef>
                <a:spcPts val="0"/>
              </a:spcBef>
              <a:spcAft>
                <a:spcPts val="0"/>
              </a:spcAft>
              <a:buSzPts val="1100"/>
              <a:buChar char="●"/>
            </a:pPr>
            <a:r>
              <a:rPr lang="en-US" sz="1800" dirty="0">
                <a:solidFill>
                  <a:srgbClr val="000000"/>
                </a:solidFill>
                <a:latin typeface="Arial"/>
                <a:ea typeface="Arial"/>
                <a:cs typeface="Arial"/>
                <a:sym typeface="Arial"/>
              </a:rPr>
              <a:t>Remember when I talked earlier about the paperwork </a:t>
            </a:r>
            <a:endParaRPr sz="1800" dirty="0">
              <a:latin typeface="Times New Roman"/>
              <a:ea typeface="Times New Roman"/>
              <a:cs typeface="Times New Roman"/>
              <a:sym typeface="Times New Roman"/>
            </a:endParaRPr>
          </a:p>
          <a:p>
            <a:pPr marL="0" marR="0" lvl="0" indent="0" algn="l" rtl="0">
              <a:lnSpc>
                <a:spcPct val="100000"/>
              </a:lnSpc>
              <a:spcBef>
                <a:spcPts val="0"/>
              </a:spcBef>
              <a:spcAft>
                <a:spcPts val="0"/>
              </a:spcAft>
              <a:buSzPts val="1100"/>
              <a:buChar char="●"/>
            </a:pPr>
            <a:r>
              <a:rPr lang="en-US" sz="1800" dirty="0">
                <a:solidFill>
                  <a:srgbClr val="000000"/>
                </a:solidFill>
                <a:latin typeface="Arial"/>
                <a:ea typeface="Arial"/>
                <a:cs typeface="Arial"/>
                <a:sym typeface="Arial"/>
              </a:rPr>
              <a:t>Here is a Story</a:t>
            </a:r>
            <a:endParaRPr sz="1800" dirty="0">
              <a:latin typeface="Times New Roman"/>
              <a:ea typeface="Times New Roman"/>
              <a:cs typeface="Times New Roman"/>
              <a:sym typeface="Times New Roman"/>
            </a:endParaRPr>
          </a:p>
          <a:p>
            <a:pPr marL="0" marR="0" lvl="0" indent="0" algn="l" rtl="0">
              <a:lnSpc>
                <a:spcPct val="100000"/>
              </a:lnSpc>
              <a:spcBef>
                <a:spcPts val="0"/>
              </a:spcBef>
              <a:spcAft>
                <a:spcPts val="0"/>
              </a:spcAft>
              <a:buSzPts val="1100"/>
              <a:buChar char="●"/>
            </a:pPr>
            <a:r>
              <a:rPr lang="en-US" sz="1800" dirty="0">
                <a:solidFill>
                  <a:srgbClr val="000000"/>
                </a:solidFill>
                <a:latin typeface="Arial"/>
                <a:ea typeface="Arial"/>
                <a:cs typeface="Arial"/>
                <a:sym typeface="Arial"/>
              </a:rPr>
              <a:t>   I was at a senior meet, Coach came up to me, I was deck ref at the time,  " Why did I not see any officials hands go up?"  "My swimmer just swam 50  </a:t>
            </a:r>
            <a:r>
              <a:rPr lang="en-US" sz="1800" dirty="0">
                <a:solidFill>
                  <a:srgbClr val="000000"/>
                </a:solidFill>
              </a:rPr>
              <a:t>breast with a scissor kick</a:t>
            </a:r>
            <a:r>
              <a:rPr lang="en-US" sz="1800" dirty="0">
                <a:solidFill>
                  <a:srgbClr val="000000"/>
                </a:solidFill>
                <a:latin typeface="Arial"/>
                <a:ea typeface="Arial"/>
                <a:cs typeface="Arial"/>
                <a:sym typeface="Arial"/>
              </a:rPr>
              <a:t>."  I need to see hands go up and then discuss if it was because of her necessary accommodation or because of something else she did.</a:t>
            </a:r>
            <a:endParaRPr sz="18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Char char="●"/>
            </a:pPr>
            <a:r>
              <a:rPr lang="en-US" sz="1800" dirty="0">
                <a:latin typeface="Times New Roman"/>
                <a:ea typeface="Times New Roman"/>
                <a:cs typeface="Times New Roman"/>
                <a:sym typeface="Times New Roman"/>
              </a:rPr>
              <a:t>During the next briefing, we discussed what happened.  I got this question: “Why didn’t you let us know that a disabled swimmer was swimming.”  My response, was 2 fold. </a:t>
            </a:r>
            <a:endParaRPr dirty="0"/>
          </a:p>
          <a:p>
            <a:pPr marL="0" marR="0" lvl="0" indent="0" algn="l" rtl="0">
              <a:lnSpc>
                <a:spcPct val="100000"/>
              </a:lnSpc>
              <a:spcBef>
                <a:spcPts val="0"/>
              </a:spcBef>
              <a:spcAft>
                <a:spcPts val="0"/>
              </a:spcAft>
              <a:buSzPts val="1100"/>
              <a:buChar char="●"/>
            </a:pPr>
            <a:r>
              <a:rPr lang="en-US" sz="1800" dirty="0">
                <a:latin typeface="Times New Roman"/>
                <a:ea typeface="Times New Roman"/>
                <a:cs typeface="Times New Roman"/>
                <a:sym typeface="Times New Roman"/>
              </a:rPr>
              <a:t>  First- The swimmer comes first,  The same with DEI  USA-S. put the swimmer first.</a:t>
            </a:r>
          </a:p>
          <a:p>
            <a:pPr marL="0" marR="0" lvl="0" indent="0" algn="l" rtl="0">
              <a:lnSpc>
                <a:spcPct val="100000"/>
              </a:lnSpc>
              <a:spcBef>
                <a:spcPts val="0"/>
              </a:spcBef>
              <a:spcAft>
                <a:spcPts val="0"/>
              </a:spcAft>
              <a:buSzPts val="1100"/>
              <a:buChar char="●"/>
            </a:pPr>
            <a:r>
              <a:rPr lang="en-US" sz="1800" dirty="0">
                <a:latin typeface="Times New Roman"/>
                <a:ea typeface="Times New Roman"/>
                <a:cs typeface="Times New Roman"/>
                <a:sym typeface="Times New Roman"/>
              </a:rPr>
              <a:t> Swimmer with a disability </a:t>
            </a:r>
            <a:endParaRPr dirty="0"/>
          </a:p>
          <a:p>
            <a:pPr marL="0" marR="0" lvl="0" indent="0" algn="l" rtl="0">
              <a:lnSpc>
                <a:spcPct val="100000"/>
              </a:lnSpc>
              <a:spcBef>
                <a:spcPts val="0"/>
              </a:spcBef>
              <a:spcAft>
                <a:spcPts val="0"/>
              </a:spcAft>
              <a:buSzPts val="1100"/>
              <a:buChar char="●"/>
            </a:pPr>
            <a:r>
              <a:rPr lang="en-US" sz="1800" dirty="0">
                <a:latin typeface="Times New Roman"/>
                <a:ea typeface="Times New Roman"/>
                <a:cs typeface="Times New Roman"/>
                <a:sym typeface="Times New Roman"/>
              </a:rPr>
              <a:t>  Second . Why did you need to know in they have a disability? </a:t>
            </a:r>
          </a:p>
          <a:p>
            <a:pPr marL="0" marR="0" lvl="0" indent="0" algn="l" rtl="0">
              <a:lnSpc>
                <a:spcPct val="100000"/>
              </a:lnSpc>
              <a:spcBef>
                <a:spcPts val="0"/>
              </a:spcBef>
              <a:spcAft>
                <a:spcPts val="0"/>
              </a:spcAft>
              <a:buSzPts val="1100"/>
              <a:buChar char="●"/>
            </a:pPr>
            <a:endParaRPr lang="en-US" sz="1800" dirty="0">
              <a:latin typeface="Times New Roman"/>
              <a:ea typeface="Times New Roman"/>
              <a:cs typeface="Times New Roman"/>
              <a:sym typeface="Times New Roman"/>
            </a:endParaRPr>
          </a:p>
          <a:p>
            <a:pPr marL="0" marR="0" lvl="0" indent="0" algn="l" rtl="0">
              <a:lnSpc>
                <a:spcPct val="100000"/>
              </a:lnSpc>
              <a:spcBef>
                <a:spcPts val="0"/>
              </a:spcBef>
              <a:spcAft>
                <a:spcPts val="0"/>
              </a:spcAft>
              <a:buSzPts val="1100"/>
              <a:buChar char="●"/>
            </a:pPr>
            <a:r>
              <a:rPr lang="en-US" sz="1800" dirty="0">
                <a:latin typeface="Times New Roman"/>
                <a:ea typeface="Times New Roman"/>
                <a:cs typeface="Times New Roman"/>
                <a:sym typeface="Times New Roman"/>
              </a:rPr>
              <a:t>Every swimmer in the meet is swimming under the USA-S rules and regulations.  The Meet referee is aware of any necessary accommodations for any swimmers and has passed that    information as needed to the appropriate official </a:t>
            </a:r>
            <a:endParaRPr dirty="0"/>
          </a:p>
          <a:p>
            <a:pPr marL="0" marR="0" lvl="0" indent="0" algn="l" rtl="0">
              <a:lnSpc>
                <a:spcPct val="100000"/>
              </a:lnSpc>
              <a:spcBef>
                <a:spcPts val="0"/>
              </a:spcBef>
              <a:spcAft>
                <a:spcPts val="0"/>
              </a:spcAft>
              <a:buSzPts val="1100"/>
              <a:buChar char="●"/>
            </a:pPr>
            <a:r>
              <a:rPr lang="en-US" sz="1800" dirty="0">
                <a:latin typeface="Times New Roman"/>
                <a:ea typeface="Times New Roman"/>
                <a:cs typeface="Times New Roman"/>
                <a:sym typeface="Times New Roman"/>
              </a:rPr>
              <a:t> What needed to happen to provide inclusive competitive competition.</a:t>
            </a:r>
            <a:endParaRPr dirty="0"/>
          </a:p>
          <a:p>
            <a:pPr marL="0" marR="0" lvl="0" indent="0" algn="l" rtl="0">
              <a:lnSpc>
                <a:spcPct val="100000"/>
              </a:lnSpc>
              <a:spcBef>
                <a:spcPts val="0"/>
              </a:spcBef>
              <a:spcAft>
                <a:spcPts val="0"/>
              </a:spcAft>
              <a:buSzPts val="1100"/>
              <a:buChar char="●"/>
            </a:pPr>
            <a:r>
              <a:rPr lang="en-US" sz="1800" dirty="0">
                <a:latin typeface="Times New Roman"/>
                <a:ea typeface="Times New Roman"/>
                <a:cs typeface="Times New Roman"/>
                <a:sym typeface="Times New Roman"/>
              </a:rPr>
              <a:t>Official, raise your hand if you observed something in violation of the rules, (under water recovery, non-simultaneous arms, one arm touch, scissor kick, foot not turned out,  alternating kick,) whatever you </a:t>
            </a:r>
            <a:r>
              <a:rPr lang="en-US" sz="1800" b="1" dirty="0">
                <a:latin typeface="Times New Roman"/>
                <a:ea typeface="Times New Roman"/>
                <a:cs typeface="Times New Roman"/>
                <a:sym typeface="Times New Roman"/>
              </a:rPr>
              <a:t>observe</a:t>
            </a:r>
            <a:r>
              <a:rPr lang="en-US" sz="1800" dirty="0">
                <a:latin typeface="Times New Roman"/>
                <a:ea typeface="Times New Roman"/>
                <a:cs typeface="Times New Roman"/>
                <a:sym typeface="Times New Roman"/>
              </a:rPr>
              <a:t> in violation. </a:t>
            </a:r>
            <a:r>
              <a:rPr lang="en-US" sz="1800" b="1" dirty="0">
                <a:latin typeface="Times New Roman"/>
                <a:ea typeface="Times New Roman"/>
                <a:cs typeface="Times New Roman"/>
                <a:sym typeface="Times New Roman"/>
              </a:rPr>
              <a:t> Report</a:t>
            </a:r>
            <a:r>
              <a:rPr lang="en-US" sz="1800" dirty="0">
                <a:latin typeface="Times New Roman"/>
                <a:ea typeface="Times New Roman"/>
                <a:cs typeface="Times New Roman"/>
                <a:sym typeface="Times New Roman"/>
              </a:rPr>
              <a:t> that to the CJ. The CJ should have information to vet it. Because no hands went up, we failed in provide   INCLUSIVE competition. By not reporting what was observed we simply provided a lane of water with no competitive  opportunity for the swimmer and coach  to learn and improve.   </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Same rules apply in USA Swimming for both traditional and swimmers with a disability</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  As official’s,  we Observe swims per the meet protocol</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If something is observed in violation of the rules, raise your hand and report it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Phil also, has the USA-S Trifold for officiating a swimmer with a disability   to sent to everyone which is a pocket guide to rule 105  that you can keep with you. </a:t>
            </a:r>
          </a:p>
          <a:p>
            <a:pPr marL="0" lvl="0" indent="0" algn="l" rtl="0">
              <a:lnSpc>
                <a:spcPct val="100000"/>
              </a:lnSpc>
              <a:spcBef>
                <a:spcPts val="0"/>
              </a:spcBef>
              <a:spcAft>
                <a:spcPts val="0"/>
              </a:spcAft>
              <a:buSzPts val="1100"/>
              <a:buNone/>
            </a:pPr>
            <a:r>
              <a:rPr lang="en-US" dirty="0"/>
              <a:t>This trifold is editable to include your LSC Logo</a:t>
            </a:r>
          </a:p>
          <a:p>
            <a:pPr marL="0" lvl="0" indent="0" algn="l" rtl="0">
              <a:lnSpc>
                <a:spcPct val="100000"/>
              </a:lnSpc>
              <a:spcBef>
                <a:spcPts val="0"/>
              </a:spcBef>
              <a:spcAft>
                <a:spcPts val="0"/>
              </a:spcAft>
              <a:buSzPts val="1100"/>
              <a:buNone/>
            </a:pPr>
            <a:r>
              <a:rPr lang="en-US" dirty="0"/>
              <a:t>Officials chair and disability contact information.</a:t>
            </a:r>
          </a:p>
          <a:p>
            <a:pPr marL="0" lvl="0" indent="0" algn="l" rtl="0">
              <a:lnSpc>
                <a:spcPct val="100000"/>
              </a:lnSpc>
              <a:spcBef>
                <a:spcPts val="0"/>
              </a:spcBef>
              <a:spcAft>
                <a:spcPts val="0"/>
              </a:spcAft>
              <a:buSzPts val="1100"/>
              <a:buNone/>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Thank you all for your time and attention today. I appreciate the invitation to come and speak with you all..</a:t>
            </a:r>
          </a:p>
          <a:p>
            <a:pPr marL="0" lvl="0" indent="0" algn="l" rtl="0">
              <a:lnSpc>
                <a:spcPct val="100000"/>
              </a:lnSpc>
              <a:spcBef>
                <a:spcPts val="0"/>
              </a:spcBef>
              <a:spcAft>
                <a:spcPts val="0"/>
              </a:spcAft>
              <a:buSzPts val="1100"/>
              <a:buNone/>
            </a:pPr>
            <a:r>
              <a:rPr lang="en-US" dirty="0"/>
              <a:t>Does anyone have any questions for Chrissy or myself.? </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Thinks to know:</a:t>
            </a:r>
          </a:p>
          <a:p>
            <a:pPr marL="0" lvl="0" indent="0" algn="l" rtl="0">
              <a:lnSpc>
                <a:spcPct val="100000"/>
              </a:lnSpc>
              <a:spcBef>
                <a:spcPts val="0"/>
              </a:spcBef>
              <a:spcAft>
                <a:spcPts val="0"/>
              </a:spcAft>
              <a:buSzPts val="1100"/>
              <a:buNone/>
            </a:pPr>
            <a:r>
              <a:rPr lang="en-US" dirty="0"/>
              <a:t>Please put any questions you may have in the chat  Kerry and Phil will be monitoring the chat room  for questions </a:t>
            </a:r>
          </a:p>
          <a:p>
            <a:pPr marL="0" lvl="0" indent="0" algn="l" rtl="0">
              <a:lnSpc>
                <a:spcPct val="100000"/>
              </a:lnSpc>
              <a:spcBef>
                <a:spcPts val="0"/>
              </a:spcBef>
              <a:spcAft>
                <a:spcPts val="0"/>
              </a:spcAft>
              <a:buSzPts val="1100"/>
              <a:buNone/>
            </a:pPr>
            <a:r>
              <a:rPr lang="en-US" dirty="0"/>
              <a:t>There will be time at the end to answer any question and I will send Kerry  my contact information if any of you would like to speak further or get more information.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Also Phil has sent handouts on </a:t>
            </a:r>
          </a:p>
          <a:p>
            <a:pPr marL="0" lvl="0" indent="0" algn="l" rtl="0">
              <a:lnSpc>
                <a:spcPct val="100000"/>
              </a:lnSpc>
              <a:spcBef>
                <a:spcPts val="0"/>
              </a:spcBef>
              <a:spcAft>
                <a:spcPts val="0"/>
              </a:spcAft>
              <a:buSzPts val="1100"/>
              <a:buNone/>
            </a:pPr>
            <a:r>
              <a:rPr lang="en-US" dirty="0"/>
              <a:t> SWAD disability time standards</a:t>
            </a:r>
          </a:p>
          <a:p>
            <a:pPr marL="0" lvl="0" indent="0" algn="l" rtl="0">
              <a:lnSpc>
                <a:spcPct val="100000"/>
              </a:lnSpc>
              <a:spcBef>
                <a:spcPts val="0"/>
              </a:spcBef>
              <a:spcAft>
                <a:spcPts val="0"/>
              </a:spcAft>
              <a:buSzPts val="1100"/>
              <a:buNone/>
            </a:pPr>
            <a:r>
              <a:rPr lang="en-US" dirty="0"/>
              <a:t> Officiating a swimmer with a disability</a:t>
            </a:r>
          </a:p>
          <a:p>
            <a:pPr marL="0" lvl="0" indent="0" algn="l" rtl="0">
              <a:lnSpc>
                <a:spcPct val="100000"/>
              </a:lnSpc>
              <a:spcBef>
                <a:spcPts val="0"/>
              </a:spcBef>
              <a:spcAft>
                <a:spcPts val="0"/>
              </a:spcAft>
              <a:buSzPts val="1100"/>
              <a:buNone/>
            </a:pPr>
            <a:r>
              <a:rPr lang="en-US" dirty="0"/>
              <a:t>Information on the differences between  Paralympics Swimming and  Special Olympics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Take it away Chrissy.</a:t>
            </a:r>
          </a:p>
          <a:p>
            <a:pPr marL="0" lvl="0" indent="0" algn="l" rtl="0">
              <a:lnSpc>
                <a:spcPct val="100000"/>
              </a:lnSpc>
              <a:spcBef>
                <a:spcPts val="0"/>
              </a:spcBef>
              <a:spcAft>
                <a:spcPts val="0"/>
              </a:spcAft>
              <a:buSzPts val="1100"/>
              <a:buNone/>
            </a:pPr>
            <a:endParaRPr dirty="0"/>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983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 name="Google Shape;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 name="Google Shape;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343399"/>
            <a:ext cx="5486400" cy="453683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dirty="0"/>
              <a:t>  Ok,  now that we are comfortable with DEI  let’s include disability into the conversation  notice what I did there? </a:t>
            </a:r>
          </a:p>
          <a:p>
            <a:pPr marL="0" lvl="0" indent="0" algn="l" rtl="0">
              <a:lnSpc>
                <a:spcPct val="100000"/>
              </a:lnSpc>
              <a:spcBef>
                <a:spcPts val="0"/>
              </a:spcBef>
              <a:spcAft>
                <a:spcPts val="0"/>
              </a:spcAft>
              <a:buSzPts val="1100"/>
              <a:buNone/>
            </a:pPr>
            <a:endParaRPr lang="en-US" sz="1400" dirty="0"/>
          </a:p>
          <a:p>
            <a:pPr marL="0" lvl="0" indent="0" algn="l" rtl="0">
              <a:lnSpc>
                <a:spcPct val="100000"/>
              </a:lnSpc>
              <a:spcBef>
                <a:spcPts val="0"/>
              </a:spcBef>
              <a:spcAft>
                <a:spcPts val="0"/>
              </a:spcAft>
              <a:buSzPts val="1100"/>
              <a:buNone/>
            </a:pPr>
            <a:r>
              <a:rPr lang="en-US" sz="1400" dirty="0"/>
              <a:t> This is a picture Erin Popovich., current co high performance director for US Paralympic Swimming  </a:t>
            </a:r>
          </a:p>
          <a:p>
            <a:pPr marL="0" lvl="0" indent="0" algn="l" rtl="0">
              <a:lnSpc>
                <a:spcPct val="100000"/>
              </a:lnSpc>
              <a:spcBef>
                <a:spcPts val="0"/>
              </a:spcBef>
              <a:spcAft>
                <a:spcPts val="0"/>
              </a:spcAft>
              <a:buSzPts val="1100"/>
              <a:buNone/>
            </a:pPr>
            <a:endParaRPr lang="en-US" sz="1400" dirty="0"/>
          </a:p>
          <a:p>
            <a:pPr marL="0" lvl="0" indent="0" algn="l" rtl="0">
              <a:lnSpc>
                <a:spcPct val="100000"/>
              </a:lnSpc>
              <a:spcBef>
                <a:spcPts val="0"/>
              </a:spcBef>
              <a:spcAft>
                <a:spcPts val="0"/>
              </a:spcAft>
              <a:buSzPts val="1100"/>
              <a:buNone/>
            </a:pPr>
            <a:r>
              <a:rPr lang="en-US" sz="1400" dirty="0"/>
              <a:t>Three-time Paralympian and 19-time medalist, including 14 golds;  she won seven golds in seven races, setting three world records and four Paralympic Games records at Athens in 2004</a:t>
            </a:r>
          </a:p>
          <a:p>
            <a:pPr marL="0" lvl="0" indent="0" algn="l" rtl="0">
              <a:lnSpc>
                <a:spcPct val="100000"/>
              </a:lnSpc>
              <a:spcBef>
                <a:spcPts val="0"/>
              </a:spcBef>
              <a:spcAft>
                <a:spcPts val="0"/>
              </a:spcAft>
              <a:buSzPts val="1100"/>
              <a:buNone/>
            </a:pPr>
            <a:endParaRPr lang="en-US" sz="1400" dirty="0"/>
          </a:p>
          <a:p>
            <a:pPr marL="0" lvl="0" indent="0" algn="l" rtl="0">
              <a:lnSpc>
                <a:spcPct val="100000"/>
              </a:lnSpc>
              <a:spcBef>
                <a:spcPts val="0"/>
              </a:spcBef>
              <a:spcAft>
                <a:spcPts val="0"/>
              </a:spcAft>
              <a:buSzPts val="1100"/>
              <a:buNone/>
            </a:pPr>
            <a:r>
              <a:rPr lang="en-US" sz="1400" dirty="0"/>
              <a:t>If you ask Michael Phelps and he will say she is my hero. </a:t>
            </a:r>
          </a:p>
          <a:p>
            <a:pPr marL="0" lvl="0" indent="0" algn="l" rtl="0">
              <a:lnSpc>
                <a:spcPct val="100000"/>
              </a:lnSpc>
              <a:spcBef>
                <a:spcPts val="0"/>
              </a:spcBef>
              <a:spcAft>
                <a:spcPts val="0"/>
              </a:spcAft>
              <a:buSzPts val="1100"/>
              <a:buNone/>
            </a:pPr>
            <a:endParaRPr lang="en-US" sz="1400" dirty="0"/>
          </a:p>
          <a:p>
            <a:pPr marL="0" lvl="0" indent="0" algn="l" rtl="0">
              <a:lnSpc>
                <a:spcPct val="100000"/>
              </a:lnSpc>
              <a:spcBef>
                <a:spcPts val="0"/>
              </a:spcBef>
              <a:spcAft>
                <a:spcPts val="0"/>
              </a:spcAft>
              <a:buSzPts val="1100"/>
              <a:buNone/>
            </a:pPr>
            <a:r>
              <a:rPr lang="en-US" sz="1400" dirty="0"/>
              <a:t>A little back ground information. </a:t>
            </a:r>
          </a:p>
          <a:p>
            <a:pPr marL="158750" lvl="0" indent="0" algn="l" rtl="0">
              <a:lnSpc>
                <a:spcPct val="100000"/>
              </a:lnSpc>
              <a:spcBef>
                <a:spcPts val="0"/>
              </a:spcBef>
              <a:spcAft>
                <a:spcPts val="0"/>
              </a:spcAft>
              <a:buSzPts val="1100"/>
              <a:buNone/>
            </a:pPr>
            <a:r>
              <a:rPr lang="en-US" sz="1400" dirty="0"/>
              <a:t>US Olympic Committee and US Paralympic Swimming combined together for organization and funding of athletes in 2019 </a:t>
            </a:r>
          </a:p>
          <a:p>
            <a:pPr marL="158750" lvl="0" indent="0" algn="l" rtl="0">
              <a:lnSpc>
                <a:spcPct val="100000"/>
              </a:lnSpc>
              <a:spcBef>
                <a:spcPts val="0"/>
              </a:spcBef>
              <a:spcAft>
                <a:spcPts val="0"/>
              </a:spcAft>
              <a:buSzPts val="1100"/>
              <a:buNone/>
            </a:pPr>
            <a:r>
              <a:rPr lang="en-US" sz="1400" dirty="0"/>
              <a:t>USP swimming is under US Olympic Paralympic Committee as well as other sports.</a:t>
            </a:r>
          </a:p>
          <a:p>
            <a:pPr marL="158750" lvl="0" indent="0" algn="l" rtl="0">
              <a:lnSpc>
                <a:spcPct val="100000"/>
              </a:lnSpc>
              <a:spcBef>
                <a:spcPts val="0"/>
              </a:spcBef>
              <a:spcAft>
                <a:spcPts val="0"/>
              </a:spcAft>
              <a:buSzPts val="1100"/>
              <a:buNone/>
            </a:pPr>
            <a:r>
              <a:rPr lang="en-US" sz="1400" dirty="0"/>
              <a:t>Phil has sent a handout with want more information </a:t>
            </a:r>
          </a:p>
          <a:p>
            <a:pPr marL="0" indent="0">
              <a:buNone/>
            </a:pPr>
            <a:r>
              <a:rPr lang="en-US" sz="1400" b="1" dirty="0"/>
              <a:t>FUN FACT</a:t>
            </a:r>
            <a:r>
              <a:rPr lang="en-US" sz="1400" dirty="0"/>
              <a:t>: the 2016 Summer Games in Rio, The Paralympic Games had more people visit the Olympic Village than during the Olympics</a:t>
            </a:r>
          </a:p>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sp>
        <p:nvSpPr>
          <p:cNvPr id="10" name="Google Shape;10;p2"/>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title"/>
          </p:nvPr>
        </p:nvSpPr>
        <p:spPr>
          <a:xfrm>
            <a:off x="773700" y="1806450"/>
            <a:ext cx="7596600" cy="1530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1"/>
          <p:cNvSpPr txBox="1">
            <a:spLocks noGrp="1"/>
          </p:cNvSpPr>
          <p:nvPr>
            <p:ph type="title" hasCustomPrompt="1"/>
          </p:nvPr>
        </p:nvSpPr>
        <p:spPr>
          <a:xfrm>
            <a:off x="311700" y="957125"/>
            <a:ext cx="8520600" cy="212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16000"/>
              <a:buNone/>
              <a:defRPr sz="16000">
                <a:solidFill>
                  <a:schemeClr val="lt2"/>
                </a:solidFill>
              </a:defRPr>
            </a:lvl1pPr>
            <a:lvl2pPr lvl="1" algn="ctr">
              <a:lnSpc>
                <a:spcPct val="100000"/>
              </a:lnSpc>
              <a:spcBef>
                <a:spcPts val="0"/>
              </a:spcBef>
              <a:spcAft>
                <a:spcPts val="0"/>
              </a:spcAft>
              <a:buClr>
                <a:schemeClr val="lt2"/>
              </a:buClr>
              <a:buSzPts val="16000"/>
              <a:buNone/>
              <a:defRPr sz="16000">
                <a:solidFill>
                  <a:schemeClr val="lt2"/>
                </a:solidFill>
              </a:defRPr>
            </a:lvl2pPr>
            <a:lvl3pPr lvl="2" algn="ctr">
              <a:lnSpc>
                <a:spcPct val="100000"/>
              </a:lnSpc>
              <a:spcBef>
                <a:spcPts val="0"/>
              </a:spcBef>
              <a:spcAft>
                <a:spcPts val="0"/>
              </a:spcAft>
              <a:buClr>
                <a:schemeClr val="lt2"/>
              </a:buClr>
              <a:buSzPts val="16000"/>
              <a:buNone/>
              <a:defRPr sz="16000">
                <a:solidFill>
                  <a:schemeClr val="lt2"/>
                </a:solidFill>
              </a:defRPr>
            </a:lvl3pPr>
            <a:lvl4pPr lvl="3" algn="ctr">
              <a:lnSpc>
                <a:spcPct val="100000"/>
              </a:lnSpc>
              <a:spcBef>
                <a:spcPts val="0"/>
              </a:spcBef>
              <a:spcAft>
                <a:spcPts val="0"/>
              </a:spcAft>
              <a:buClr>
                <a:schemeClr val="lt2"/>
              </a:buClr>
              <a:buSzPts val="16000"/>
              <a:buNone/>
              <a:defRPr sz="16000">
                <a:solidFill>
                  <a:schemeClr val="lt2"/>
                </a:solidFill>
              </a:defRPr>
            </a:lvl4pPr>
            <a:lvl5pPr lvl="4" algn="ctr">
              <a:lnSpc>
                <a:spcPct val="100000"/>
              </a:lnSpc>
              <a:spcBef>
                <a:spcPts val="0"/>
              </a:spcBef>
              <a:spcAft>
                <a:spcPts val="0"/>
              </a:spcAft>
              <a:buClr>
                <a:schemeClr val="lt2"/>
              </a:buClr>
              <a:buSzPts val="16000"/>
              <a:buNone/>
              <a:defRPr sz="16000">
                <a:solidFill>
                  <a:schemeClr val="lt2"/>
                </a:solidFill>
              </a:defRPr>
            </a:lvl5pPr>
            <a:lvl6pPr lvl="5" algn="ctr">
              <a:lnSpc>
                <a:spcPct val="100000"/>
              </a:lnSpc>
              <a:spcBef>
                <a:spcPts val="0"/>
              </a:spcBef>
              <a:spcAft>
                <a:spcPts val="0"/>
              </a:spcAft>
              <a:buClr>
                <a:schemeClr val="lt2"/>
              </a:buClr>
              <a:buSzPts val="16000"/>
              <a:buNone/>
              <a:defRPr sz="16000">
                <a:solidFill>
                  <a:schemeClr val="lt2"/>
                </a:solidFill>
              </a:defRPr>
            </a:lvl6pPr>
            <a:lvl7pPr lvl="6" algn="ctr">
              <a:lnSpc>
                <a:spcPct val="100000"/>
              </a:lnSpc>
              <a:spcBef>
                <a:spcPts val="0"/>
              </a:spcBef>
              <a:spcAft>
                <a:spcPts val="0"/>
              </a:spcAft>
              <a:buClr>
                <a:schemeClr val="lt2"/>
              </a:buClr>
              <a:buSzPts val="16000"/>
              <a:buNone/>
              <a:defRPr sz="16000">
                <a:solidFill>
                  <a:schemeClr val="lt2"/>
                </a:solidFill>
              </a:defRPr>
            </a:lvl7pPr>
            <a:lvl8pPr lvl="7" algn="ctr">
              <a:lnSpc>
                <a:spcPct val="100000"/>
              </a:lnSpc>
              <a:spcBef>
                <a:spcPts val="0"/>
              </a:spcBef>
              <a:spcAft>
                <a:spcPts val="0"/>
              </a:spcAft>
              <a:buClr>
                <a:schemeClr val="lt2"/>
              </a:buClr>
              <a:buSzPts val="16000"/>
              <a:buNone/>
              <a:defRPr sz="16000">
                <a:solidFill>
                  <a:schemeClr val="lt2"/>
                </a:solidFill>
              </a:defRPr>
            </a:lvl8pPr>
            <a:lvl9pPr lvl="8" algn="ctr">
              <a:lnSpc>
                <a:spcPct val="100000"/>
              </a:lnSpc>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872070" y="2006600"/>
            <a:ext cx="7408200" cy="2587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84"/>
              </a:spcBef>
              <a:spcAft>
                <a:spcPts val="0"/>
              </a:spcAft>
              <a:buSzPts val="1800"/>
              <a:buChar char="●"/>
              <a:defRPr/>
            </a:lvl6pPr>
            <a:lvl7pPr marL="3200400" lvl="6" indent="-342900" algn="l">
              <a:lnSpc>
                <a:spcPct val="100000"/>
              </a:lnSpc>
              <a:spcBef>
                <a:spcPts val="384"/>
              </a:spcBef>
              <a:spcAft>
                <a:spcPts val="0"/>
              </a:spcAft>
              <a:buSzPts val="1800"/>
              <a:buChar char="●"/>
              <a:defRPr/>
            </a:lvl7pPr>
            <a:lvl8pPr marL="3657600" lvl="7" indent="-342900" algn="l">
              <a:lnSpc>
                <a:spcPct val="100000"/>
              </a:lnSpc>
              <a:spcBef>
                <a:spcPts val="384"/>
              </a:spcBef>
              <a:spcAft>
                <a:spcPts val="0"/>
              </a:spcAft>
              <a:buSzPts val="1800"/>
              <a:buChar char="●"/>
              <a:defRPr/>
            </a:lvl8pPr>
            <a:lvl9pPr marL="4114800" lvl="8" indent="-342900" algn="l">
              <a:lnSpc>
                <a:spcPct val="100000"/>
              </a:lnSpc>
              <a:spcBef>
                <a:spcPts val="384"/>
              </a:spcBef>
              <a:spcAft>
                <a:spcPts val="0"/>
              </a:spcAft>
              <a:buSzPts val="1800"/>
              <a:buChar char="●"/>
              <a:defRPr/>
            </a:lvl9pPr>
          </a:lstStyle>
          <a:p>
            <a:endParaRPr/>
          </a:p>
        </p:txBody>
      </p:sp>
      <p:sp>
        <p:nvSpPr>
          <p:cNvPr id="16" name="Google Shape;16;p3"/>
          <p:cNvSpPr txBox="1">
            <a:spLocks noGrp="1"/>
          </p:cNvSpPr>
          <p:nvPr>
            <p:ph type="dt" idx="10"/>
          </p:nvPr>
        </p:nvSpPr>
        <p:spPr>
          <a:xfrm>
            <a:off x="5163672" y="4687625"/>
            <a:ext cx="3786600" cy="2739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3"/>
          <p:cNvSpPr txBox="1">
            <a:spLocks noGrp="1"/>
          </p:cNvSpPr>
          <p:nvPr>
            <p:ph type="ftr" idx="11"/>
          </p:nvPr>
        </p:nvSpPr>
        <p:spPr>
          <a:xfrm>
            <a:off x="193641" y="4687625"/>
            <a:ext cx="3786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ldNum" idx="12"/>
          </p:nvPr>
        </p:nvSpPr>
        <p:spPr>
          <a:xfrm>
            <a:off x="3991089" y="4687625"/>
            <a:ext cx="11619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US"/>
              <a:t>‹#›</a:t>
            </a:fld>
            <a:endParaRPr/>
          </a:p>
        </p:txBody>
      </p:sp>
      <p:sp>
        <p:nvSpPr>
          <p:cNvPr id="19" name="Google Shape;19;p3"/>
          <p:cNvSpPr txBox="1">
            <a:spLocks noGrp="1"/>
          </p:cNvSpPr>
          <p:nvPr>
            <p:ph type="title"/>
          </p:nvPr>
        </p:nvSpPr>
        <p:spPr>
          <a:xfrm>
            <a:off x="457200" y="253746"/>
            <a:ext cx="8229600" cy="939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8"/>
          <p:cNvSpPr txBox="1">
            <a:spLocks noGrp="1"/>
          </p:cNvSpPr>
          <p:nvPr>
            <p:ph type="title"/>
          </p:nvPr>
        </p:nvSpPr>
        <p:spPr>
          <a:xfrm>
            <a:off x="490250" y="450150"/>
            <a:ext cx="5878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2"/>
              </a:buClr>
              <a:buSzPts val="4200"/>
              <a:buNone/>
              <a:defRPr>
                <a:solidFill>
                  <a:schemeClr val="lt2"/>
                </a:solidFill>
              </a:defRPr>
            </a:lvl1pPr>
            <a:lvl2pPr lvl="1" algn="ctr">
              <a:lnSpc>
                <a:spcPct val="100000"/>
              </a:lnSpc>
              <a:spcBef>
                <a:spcPts val="0"/>
              </a:spcBef>
              <a:spcAft>
                <a:spcPts val="0"/>
              </a:spcAft>
              <a:buClr>
                <a:schemeClr val="lt2"/>
              </a:buClr>
              <a:buSzPts val="4200"/>
              <a:buNone/>
              <a:defRPr>
                <a:solidFill>
                  <a:schemeClr val="lt2"/>
                </a:solidFill>
              </a:defRPr>
            </a:lvl2pPr>
            <a:lvl3pPr lvl="2" algn="ctr">
              <a:lnSpc>
                <a:spcPct val="100000"/>
              </a:lnSpc>
              <a:spcBef>
                <a:spcPts val="0"/>
              </a:spcBef>
              <a:spcAft>
                <a:spcPts val="0"/>
              </a:spcAft>
              <a:buClr>
                <a:schemeClr val="lt2"/>
              </a:buClr>
              <a:buSzPts val="4200"/>
              <a:buNone/>
              <a:defRPr>
                <a:solidFill>
                  <a:schemeClr val="lt2"/>
                </a:solidFill>
              </a:defRPr>
            </a:lvl3pPr>
            <a:lvl4pPr lvl="3" algn="ctr">
              <a:lnSpc>
                <a:spcPct val="100000"/>
              </a:lnSpc>
              <a:spcBef>
                <a:spcPts val="0"/>
              </a:spcBef>
              <a:spcAft>
                <a:spcPts val="0"/>
              </a:spcAft>
              <a:buClr>
                <a:schemeClr val="lt2"/>
              </a:buClr>
              <a:buSzPts val="4200"/>
              <a:buNone/>
              <a:defRPr>
                <a:solidFill>
                  <a:schemeClr val="lt2"/>
                </a:solidFill>
              </a:defRPr>
            </a:lvl4pPr>
            <a:lvl5pPr lvl="4" algn="ctr">
              <a:lnSpc>
                <a:spcPct val="100000"/>
              </a:lnSpc>
              <a:spcBef>
                <a:spcPts val="0"/>
              </a:spcBef>
              <a:spcAft>
                <a:spcPts val="0"/>
              </a:spcAft>
              <a:buClr>
                <a:schemeClr val="lt2"/>
              </a:buClr>
              <a:buSzPts val="4200"/>
              <a:buNone/>
              <a:defRPr>
                <a:solidFill>
                  <a:schemeClr val="lt2"/>
                </a:solidFill>
              </a:defRPr>
            </a:lvl5pPr>
            <a:lvl6pPr lvl="5" algn="ctr">
              <a:lnSpc>
                <a:spcPct val="100000"/>
              </a:lnSpc>
              <a:spcBef>
                <a:spcPts val="0"/>
              </a:spcBef>
              <a:spcAft>
                <a:spcPts val="0"/>
              </a:spcAft>
              <a:buClr>
                <a:schemeClr val="lt2"/>
              </a:buClr>
              <a:buSzPts val="4200"/>
              <a:buNone/>
              <a:defRPr>
                <a:solidFill>
                  <a:schemeClr val="lt2"/>
                </a:solidFill>
              </a:defRPr>
            </a:lvl6pPr>
            <a:lvl7pPr lvl="6" algn="ctr">
              <a:lnSpc>
                <a:spcPct val="100000"/>
              </a:lnSpc>
              <a:spcBef>
                <a:spcPts val="0"/>
              </a:spcBef>
              <a:spcAft>
                <a:spcPts val="0"/>
              </a:spcAft>
              <a:buClr>
                <a:schemeClr val="lt2"/>
              </a:buClr>
              <a:buSzPts val="4200"/>
              <a:buNone/>
              <a:defRPr>
                <a:solidFill>
                  <a:schemeClr val="lt2"/>
                </a:solidFill>
              </a:defRPr>
            </a:lvl7pPr>
            <a:lvl8pPr lvl="7" algn="ctr">
              <a:lnSpc>
                <a:spcPct val="100000"/>
              </a:lnSpc>
              <a:spcBef>
                <a:spcPts val="0"/>
              </a:spcBef>
              <a:spcAft>
                <a:spcPts val="0"/>
              </a:spcAft>
              <a:buClr>
                <a:schemeClr val="lt2"/>
              </a:buClr>
              <a:buSzPts val="4200"/>
              <a:buNone/>
              <a:defRPr>
                <a:solidFill>
                  <a:schemeClr val="lt2"/>
                </a:solidFill>
              </a:defRPr>
            </a:lvl8pPr>
            <a:lvl9pPr lvl="8" algn="ctr">
              <a:lnSpc>
                <a:spcPct val="100000"/>
              </a:lnSpc>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rgbClr val="4A86E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chrissy.beagle@iaswim.or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hyperlink" Target="mailto:susan.mechler@gmail.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1581475" y="576425"/>
            <a:ext cx="6640500" cy="1640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400"/>
              <a:buFont typeface="Arial"/>
              <a:buNone/>
            </a:pPr>
            <a:r>
              <a:rPr lang="en-US" sz="2400" b="1">
                <a:solidFill>
                  <a:srgbClr val="222222"/>
                </a:solidFill>
                <a:latin typeface="Tahoma"/>
                <a:ea typeface="Tahoma"/>
                <a:cs typeface="Tahoma"/>
                <a:sym typeface="Tahoma"/>
              </a:rPr>
              <a:t>Diversity and Inclusion is not Disability</a:t>
            </a:r>
            <a:endParaRPr sz="2400" b="1">
              <a:solidFill>
                <a:srgbClr val="222222"/>
              </a:solidFill>
              <a:latin typeface="Tahoma"/>
              <a:ea typeface="Tahoma"/>
              <a:cs typeface="Tahoma"/>
              <a:sym typeface="Tahoma"/>
            </a:endParaRPr>
          </a:p>
          <a:p>
            <a:pPr marL="0" lvl="0" indent="0" algn="l" rtl="0">
              <a:lnSpc>
                <a:spcPct val="100000"/>
              </a:lnSpc>
              <a:spcBef>
                <a:spcPts val="0"/>
              </a:spcBef>
              <a:spcAft>
                <a:spcPts val="0"/>
              </a:spcAft>
              <a:buClr>
                <a:schemeClr val="dk1"/>
              </a:buClr>
              <a:buSzPts val="2400"/>
              <a:buFont typeface="Arial"/>
              <a:buNone/>
            </a:pPr>
            <a:r>
              <a:rPr lang="en-US" sz="2400" b="1">
                <a:solidFill>
                  <a:srgbClr val="222222"/>
                </a:solidFill>
                <a:latin typeface="Tahoma"/>
                <a:ea typeface="Tahoma"/>
                <a:cs typeface="Tahoma"/>
                <a:sym typeface="Tahoma"/>
              </a:rPr>
              <a:t>                                    But </a:t>
            </a:r>
            <a:endParaRPr sz="2400" b="1">
              <a:solidFill>
                <a:srgbClr val="222222"/>
              </a:solidFill>
              <a:latin typeface="Tahoma"/>
              <a:ea typeface="Tahoma"/>
              <a:cs typeface="Tahoma"/>
              <a:sym typeface="Tahoma"/>
            </a:endParaRPr>
          </a:p>
          <a:p>
            <a:pPr marL="0" lvl="0" indent="0" algn="l" rtl="0">
              <a:lnSpc>
                <a:spcPct val="100000"/>
              </a:lnSpc>
              <a:spcBef>
                <a:spcPts val="0"/>
              </a:spcBef>
              <a:spcAft>
                <a:spcPts val="0"/>
              </a:spcAft>
              <a:buClr>
                <a:schemeClr val="dk1"/>
              </a:buClr>
              <a:buSzPts val="2400"/>
              <a:buFont typeface="Arial"/>
              <a:buNone/>
            </a:pPr>
            <a:r>
              <a:rPr lang="en-US" sz="2400" b="1">
                <a:solidFill>
                  <a:srgbClr val="222222"/>
                </a:solidFill>
                <a:latin typeface="Tahoma"/>
                <a:ea typeface="Tahoma"/>
                <a:cs typeface="Tahoma"/>
                <a:sym typeface="Tahoma"/>
              </a:rPr>
              <a:t>           Disability is Diversity and Inclusion</a:t>
            </a:r>
            <a:endParaRPr sz="2700" b="1">
              <a:latin typeface="Tahoma"/>
              <a:ea typeface="Tahoma"/>
              <a:cs typeface="Tahoma"/>
              <a:sym typeface="Tahoma"/>
            </a:endParaRPr>
          </a:p>
          <a:p>
            <a:pPr marL="0" lvl="0" indent="0" algn="ctr" rtl="0">
              <a:lnSpc>
                <a:spcPct val="100000"/>
              </a:lnSpc>
              <a:spcBef>
                <a:spcPts val="0"/>
              </a:spcBef>
              <a:spcAft>
                <a:spcPts val="0"/>
              </a:spcAft>
              <a:buSzPts val="4200"/>
              <a:buNone/>
            </a:pPr>
            <a:endParaRPr>
              <a:solidFill>
                <a:srgbClr val="000000"/>
              </a:solidFill>
              <a:latin typeface="Tahoma"/>
              <a:ea typeface="Tahoma"/>
              <a:cs typeface="Tahoma"/>
              <a:sym typeface="Tahoma"/>
            </a:endParaRPr>
          </a:p>
        </p:txBody>
      </p:sp>
      <p:pic>
        <p:nvPicPr>
          <p:cNvPr id="125" name="Google Shape;125;p20"/>
          <p:cNvPicPr preferRelativeResize="0"/>
          <p:nvPr/>
        </p:nvPicPr>
        <p:blipFill rotWithShape="1">
          <a:blip r:embed="rId3">
            <a:alphaModFix/>
          </a:blip>
          <a:srcRect/>
          <a:stretch/>
        </p:blipFill>
        <p:spPr>
          <a:xfrm>
            <a:off x="1182425" y="1729375"/>
            <a:ext cx="3384650" cy="2653625"/>
          </a:xfrm>
          <a:prstGeom prst="rect">
            <a:avLst/>
          </a:prstGeom>
          <a:noFill/>
          <a:ln>
            <a:noFill/>
          </a:ln>
        </p:spPr>
      </p:pic>
      <p:pic>
        <p:nvPicPr>
          <p:cNvPr id="126" name="Google Shape;126;p20"/>
          <p:cNvPicPr preferRelativeResize="0"/>
          <p:nvPr/>
        </p:nvPicPr>
        <p:blipFill rotWithShape="1">
          <a:blip r:embed="rId4">
            <a:alphaModFix/>
          </a:blip>
          <a:srcRect/>
          <a:stretch/>
        </p:blipFill>
        <p:spPr>
          <a:xfrm>
            <a:off x="5073500" y="1729375"/>
            <a:ext cx="3148475" cy="2714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8"/>
          <p:cNvPicPr preferRelativeResize="0"/>
          <p:nvPr/>
        </p:nvPicPr>
        <p:blipFill rotWithShape="1">
          <a:blip r:embed="rId3">
            <a:alphaModFix/>
          </a:blip>
          <a:srcRect/>
          <a:stretch/>
        </p:blipFill>
        <p:spPr>
          <a:xfrm>
            <a:off x="3917600" y="3283238"/>
            <a:ext cx="2628900" cy="1743075"/>
          </a:xfrm>
          <a:prstGeom prst="rect">
            <a:avLst/>
          </a:prstGeom>
          <a:noFill/>
          <a:ln>
            <a:noFill/>
          </a:ln>
        </p:spPr>
      </p:pic>
      <p:pic>
        <p:nvPicPr>
          <p:cNvPr id="105" name="Google Shape;105;p18"/>
          <p:cNvPicPr preferRelativeResize="0"/>
          <p:nvPr/>
        </p:nvPicPr>
        <p:blipFill rotWithShape="1">
          <a:blip r:embed="rId4">
            <a:alphaModFix/>
          </a:blip>
          <a:srcRect/>
          <a:stretch/>
        </p:blipFill>
        <p:spPr>
          <a:xfrm>
            <a:off x="3754738" y="83288"/>
            <a:ext cx="1866900" cy="1238250"/>
          </a:xfrm>
          <a:prstGeom prst="rect">
            <a:avLst/>
          </a:prstGeom>
          <a:noFill/>
          <a:ln>
            <a:noFill/>
          </a:ln>
        </p:spPr>
      </p:pic>
      <p:pic>
        <p:nvPicPr>
          <p:cNvPr id="106" name="Google Shape;106;p18"/>
          <p:cNvPicPr preferRelativeResize="0"/>
          <p:nvPr/>
        </p:nvPicPr>
        <p:blipFill rotWithShape="1">
          <a:blip r:embed="rId5">
            <a:alphaModFix/>
          </a:blip>
          <a:srcRect/>
          <a:stretch/>
        </p:blipFill>
        <p:spPr>
          <a:xfrm>
            <a:off x="6784495" y="3101750"/>
            <a:ext cx="1749825" cy="1053525"/>
          </a:xfrm>
          <a:prstGeom prst="rect">
            <a:avLst/>
          </a:prstGeom>
          <a:noFill/>
          <a:ln>
            <a:noFill/>
          </a:ln>
        </p:spPr>
      </p:pic>
      <p:pic>
        <p:nvPicPr>
          <p:cNvPr id="107" name="Google Shape;107;p18"/>
          <p:cNvPicPr preferRelativeResize="0"/>
          <p:nvPr/>
        </p:nvPicPr>
        <p:blipFill rotWithShape="1">
          <a:blip r:embed="rId6">
            <a:alphaModFix/>
          </a:blip>
          <a:srcRect/>
          <a:stretch/>
        </p:blipFill>
        <p:spPr>
          <a:xfrm>
            <a:off x="483350" y="702622"/>
            <a:ext cx="2659626" cy="1327542"/>
          </a:xfrm>
          <a:prstGeom prst="rect">
            <a:avLst/>
          </a:prstGeom>
          <a:noFill/>
          <a:ln>
            <a:noFill/>
          </a:ln>
        </p:spPr>
      </p:pic>
      <p:pic>
        <p:nvPicPr>
          <p:cNvPr id="108" name="Google Shape;108;p18"/>
          <p:cNvPicPr preferRelativeResize="0"/>
          <p:nvPr/>
        </p:nvPicPr>
        <p:blipFill rotWithShape="1">
          <a:blip r:embed="rId7">
            <a:alphaModFix/>
          </a:blip>
          <a:srcRect/>
          <a:stretch/>
        </p:blipFill>
        <p:spPr>
          <a:xfrm>
            <a:off x="960700" y="2426024"/>
            <a:ext cx="2424450" cy="1563475"/>
          </a:xfrm>
          <a:prstGeom prst="rect">
            <a:avLst/>
          </a:prstGeom>
          <a:noFill/>
          <a:ln>
            <a:noFill/>
          </a:ln>
        </p:spPr>
      </p:pic>
      <p:pic>
        <p:nvPicPr>
          <p:cNvPr id="109" name="Google Shape;109;p18"/>
          <p:cNvPicPr preferRelativeResize="0"/>
          <p:nvPr/>
        </p:nvPicPr>
        <p:blipFill rotWithShape="1">
          <a:blip r:embed="rId8">
            <a:alphaModFix/>
          </a:blip>
          <a:srcRect/>
          <a:stretch/>
        </p:blipFill>
        <p:spPr>
          <a:xfrm>
            <a:off x="3917600" y="1516525"/>
            <a:ext cx="1943475" cy="1462725"/>
          </a:xfrm>
          <a:prstGeom prst="rect">
            <a:avLst/>
          </a:prstGeom>
          <a:noFill/>
          <a:ln>
            <a:noFill/>
          </a:ln>
        </p:spPr>
      </p:pic>
      <p:pic>
        <p:nvPicPr>
          <p:cNvPr id="110" name="Google Shape;110;p18"/>
          <p:cNvPicPr preferRelativeResize="0"/>
          <p:nvPr/>
        </p:nvPicPr>
        <p:blipFill rotWithShape="1">
          <a:blip r:embed="rId9">
            <a:alphaModFix/>
          </a:blip>
          <a:srcRect/>
          <a:stretch/>
        </p:blipFill>
        <p:spPr>
          <a:xfrm>
            <a:off x="6635700" y="837075"/>
            <a:ext cx="1395875" cy="1946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30"/>
        <p:cNvGrpSpPr/>
        <p:nvPr/>
      </p:nvGrpSpPr>
      <p:grpSpPr>
        <a:xfrm>
          <a:off x="0" y="0"/>
          <a:ext cx="0" cy="0"/>
          <a:chOff x="0" y="0"/>
          <a:chExt cx="0" cy="0"/>
        </a:xfrm>
      </p:grpSpPr>
      <p:pic>
        <p:nvPicPr>
          <p:cNvPr id="131" name="Google Shape;131;p21"/>
          <p:cNvPicPr preferRelativeResize="0"/>
          <p:nvPr/>
        </p:nvPicPr>
        <p:blipFill rotWithShape="1">
          <a:blip r:embed="rId3">
            <a:alphaModFix/>
          </a:blip>
          <a:srcRect/>
          <a:stretch/>
        </p:blipFill>
        <p:spPr>
          <a:xfrm>
            <a:off x="4782802" y="1806700"/>
            <a:ext cx="1021430" cy="1061977"/>
          </a:xfrm>
          <a:prstGeom prst="rect">
            <a:avLst/>
          </a:prstGeom>
          <a:noFill/>
          <a:ln>
            <a:noFill/>
          </a:ln>
        </p:spPr>
      </p:pic>
      <p:pic>
        <p:nvPicPr>
          <p:cNvPr id="132" name="Google Shape;132;p21"/>
          <p:cNvPicPr preferRelativeResize="0"/>
          <p:nvPr/>
        </p:nvPicPr>
        <p:blipFill rotWithShape="1">
          <a:blip r:embed="rId4">
            <a:alphaModFix/>
          </a:blip>
          <a:srcRect/>
          <a:stretch/>
        </p:blipFill>
        <p:spPr>
          <a:xfrm>
            <a:off x="1138444" y="1127413"/>
            <a:ext cx="1445500" cy="1278802"/>
          </a:xfrm>
          <a:prstGeom prst="rect">
            <a:avLst/>
          </a:prstGeom>
          <a:noFill/>
          <a:ln>
            <a:noFill/>
          </a:ln>
        </p:spPr>
      </p:pic>
      <p:pic>
        <p:nvPicPr>
          <p:cNvPr id="133" name="Google Shape;133;p21"/>
          <p:cNvPicPr preferRelativeResize="0"/>
          <p:nvPr/>
        </p:nvPicPr>
        <p:blipFill rotWithShape="1">
          <a:blip r:embed="rId5">
            <a:alphaModFix/>
          </a:blip>
          <a:srcRect/>
          <a:stretch/>
        </p:blipFill>
        <p:spPr>
          <a:xfrm>
            <a:off x="3117298" y="1827352"/>
            <a:ext cx="1132150" cy="1020675"/>
          </a:xfrm>
          <a:prstGeom prst="rect">
            <a:avLst/>
          </a:prstGeom>
          <a:noFill/>
          <a:ln>
            <a:noFill/>
          </a:ln>
        </p:spPr>
      </p:pic>
      <p:pic>
        <p:nvPicPr>
          <p:cNvPr id="134" name="Google Shape;134;p21"/>
          <p:cNvPicPr preferRelativeResize="0"/>
          <p:nvPr/>
        </p:nvPicPr>
        <p:blipFill rotWithShape="1">
          <a:blip r:embed="rId6">
            <a:alphaModFix/>
          </a:blip>
          <a:srcRect/>
          <a:stretch/>
        </p:blipFill>
        <p:spPr>
          <a:xfrm>
            <a:off x="6997669" y="1243737"/>
            <a:ext cx="1246523" cy="1100901"/>
          </a:xfrm>
          <a:prstGeom prst="rect">
            <a:avLst/>
          </a:prstGeom>
          <a:noFill/>
          <a:ln>
            <a:noFill/>
          </a:ln>
        </p:spPr>
      </p:pic>
      <p:pic>
        <p:nvPicPr>
          <p:cNvPr id="135" name="Google Shape;135;p21"/>
          <p:cNvPicPr preferRelativeResize="0"/>
          <p:nvPr/>
        </p:nvPicPr>
        <p:blipFill rotWithShape="1">
          <a:blip r:embed="rId7">
            <a:alphaModFix/>
          </a:blip>
          <a:srcRect/>
          <a:stretch/>
        </p:blipFill>
        <p:spPr>
          <a:xfrm>
            <a:off x="3113291" y="168166"/>
            <a:ext cx="2917418" cy="1445500"/>
          </a:xfrm>
          <a:prstGeom prst="rect">
            <a:avLst/>
          </a:prstGeom>
          <a:noFill/>
          <a:ln>
            <a:noFill/>
          </a:ln>
        </p:spPr>
      </p:pic>
      <p:sp>
        <p:nvSpPr>
          <p:cNvPr id="136" name="Google Shape;136;p21"/>
          <p:cNvSpPr txBox="1"/>
          <p:nvPr/>
        </p:nvSpPr>
        <p:spPr>
          <a:xfrm>
            <a:off x="988828" y="2466753"/>
            <a:ext cx="186069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Tahoma"/>
                <a:ea typeface="Tahoma"/>
                <a:cs typeface="Tahoma"/>
                <a:sym typeface="Tahoma"/>
              </a:rPr>
              <a:t>Olympic Sports</a:t>
            </a:r>
            <a:r>
              <a:rPr lang="en-US" sz="1400" b="0" i="0" u="none" strike="noStrike" cap="none">
                <a:solidFill>
                  <a:srgbClr val="000000"/>
                </a:solidFill>
                <a:latin typeface="Roboto"/>
                <a:ea typeface="Roboto"/>
                <a:cs typeface="Roboto"/>
                <a:sym typeface="Roboto"/>
              </a:rPr>
              <a:t> </a:t>
            </a:r>
            <a:endParaRPr/>
          </a:p>
        </p:txBody>
      </p:sp>
      <p:sp>
        <p:nvSpPr>
          <p:cNvPr id="137" name="Google Shape;137;p21"/>
          <p:cNvSpPr txBox="1"/>
          <p:nvPr/>
        </p:nvSpPr>
        <p:spPr>
          <a:xfrm>
            <a:off x="3211033" y="3349256"/>
            <a:ext cx="2690037" cy="159864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Track and Field</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Cycling </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Sitting Volleyball</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Sled Hockey</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Wheelchair Basketball</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Swimming</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ahoma"/>
                <a:ea typeface="Tahoma"/>
                <a:cs typeface="Tahoma"/>
                <a:sym typeface="Tahoma"/>
              </a:rPr>
              <a:t>ETC……………</a:t>
            </a:r>
            <a:endParaRPr/>
          </a:p>
        </p:txBody>
      </p:sp>
      <p:sp>
        <p:nvSpPr>
          <p:cNvPr id="138" name="Google Shape;138;p21"/>
          <p:cNvSpPr txBox="1"/>
          <p:nvPr/>
        </p:nvSpPr>
        <p:spPr>
          <a:xfrm>
            <a:off x="3113291" y="3147237"/>
            <a:ext cx="3053593"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Tahoma"/>
                <a:ea typeface="Tahoma"/>
                <a:cs typeface="Tahoma"/>
                <a:sym typeface="Tahoma"/>
              </a:rPr>
              <a:t>     U.S. Paralympics Sports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42"/>
        <p:cNvGrpSpPr/>
        <p:nvPr/>
      </p:nvGrpSpPr>
      <p:grpSpPr>
        <a:xfrm>
          <a:off x="0" y="0"/>
          <a:ext cx="0" cy="0"/>
          <a:chOff x="0" y="0"/>
          <a:chExt cx="0" cy="0"/>
        </a:xfrm>
      </p:grpSpPr>
      <p:sp>
        <p:nvSpPr>
          <p:cNvPr id="143" name="Google Shape;143;p22"/>
          <p:cNvSpPr txBox="1"/>
          <p:nvPr/>
        </p:nvSpPr>
        <p:spPr>
          <a:xfrm>
            <a:off x="2647507" y="1661701"/>
            <a:ext cx="4306186" cy="266575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30000"/>
              </a:lnSpc>
              <a:spcBef>
                <a:spcPts val="0"/>
              </a:spcBef>
              <a:spcAft>
                <a:spcPts val="0"/>
              </a:spcAft>
              <a:buClr>
                <a:srgbClr val="000000"/>
              </a:buClr>
              <a:buSzPts val="1400"/>
              <a:buFont typeface="Tahoma"/>
              <a:buChar char="●"/>
            </a:pPr>
            <a:r>
              <a:rPr lang="en-US" sz="1400" b="0" i="0" u="none" strike="noStrike" cap="none">
                <a:solidFill>
                  <a:srgbClr val="000000"/>
                </a:solidFill>
                <a:latin typeface="Tahoma"/>
                <a:ea typeface="Tahoma"/>
                <a:cs typeface="Tahoma"/>
                <a:sym typeface="Tahoma"/>
              </a:rPr>
              <a:t>The disability categories of athletes that compete in the programs are different.</a:t>
            </a:r>
            <a:endParaRPr/>
          </a:p>
          <a:p>
            <a:pPr marL="457200" marR="0" lvl="0" indent="-228600" algn="l" rtl="0">
              <a:lnSpc>
                <a:spcPct val="130000"/>
              </a:lnSpc>
              <a:spcBef>
                <a:spcPts val="0"/>
              </a:spcBef>
              <a:spcAft>
                <a:spcPts val="0"/>
              </a:spcAft>
              <a:buClr>
                <a:srgbClr val="000000"/>
              </a:buClr>
              <a:buSzPts val="1400"/>
              <a:buFont typeface="Tahoma"/>
              <a:buNone/>
            </a:pPr>
            <a:endParaRPr sz="1400" b="0" i="0" u="none" strike="noStrike" cap="none">
              <a:solidFill>
                <a:srgbClr val="000000"/>
              </a:solidFill>
              <a:latin typeface="Tahoma"/>
              <a:ea typeface="Tahoma"/>
              <a:cs typeface="Tahoma"/>
              <a:sym typeface="Tahoma"/>
            </a:endParaRPr>
          </a:p>
          <a:p>
            <a:pPr marL="457200" marR="0" lvl="0" indent="-317500" algn="l" rtl="0">
              <a:lnSpc>
                <a:spcPct val="130000"/>
              </a:lnSpc>
              <a:spcBef>
                <a:spcPts val="0"/>
              </a:spcBef>
              <a:spcAft>
                <a:spcPts val="0"/>
              </a:spcAft>
              <a:buClr>
                <a:srgbClr val="000000"/>
              </a:buClr>
              <a:buSzPts val="1400"/>
              <a:buFont typeface="Tahoma"/>
              <a:buChar char="●"/>
            </a:pPr>
            <a:r>
              <a:rPr lang="en-US" sz="1400" b="0" i="0" u="none" strike="noStrike" cap="none">
                <a:solidFill>
                  <a:srgbClr val="000000"/>
                </a:solidFill>
                <a:latin typeface="Tahoma"/>
                <a:ea typeface="Tahoma"/>
                <a:cs typeface="Tahoma"/>
                <a:sym typeface="Tahoma"/>
              </a:rPr>
              <a:t>The training, criteria, and philosophy under which the athletes compete are different.</a:t>
            </a:r>
            <a:endParaRPr/>
          </a:p>
          <a:p>
            <a:pPr marL="457200" marR="0" lvl="0" indent="-228600" algn="l" rtl="0">
              <a:lnSpc>
                <a:spcPct val="130000"/>
              </a:lnSpc>
              <a:spcBef>
                <a:spcPts val="0"/>
              </a:spcBef>
              <a:spcAft>
                <a:spcPts val="0"/>
              </a:spcAft>
              <a:buClr>
                <a:srgbClr val="000000"/>
              </a:buClr>
              <a:buSzPts val="1400"/>
              <a:buFont typeface="Tahoma"/>
              <a:buNone/>
            </a:pPr>
            <a:endParaRPr sz="1400" b="0" i="0" u="none" strike="noStrike" cap="none">
              <a:solidFill>
                <a:srgbClr val="000000"/>
              </a:solidFill>
              <a:latin typeface="Tahoma"/>
              <a:ea typeface="Tahoma"/>
              <a:cs typeface="Tahoma"/>
              <a:sym typeface="Tahoma"/>
            </a:endParaRPr>
          </a:p>
          <a:p>
            <a:pPr marL="457200" marR="0" lvl="0" indent="-317500" algn="l" rtl="0">
              <a:lnSpc>
                <a:spcPct val="130000"/>
              </a:lnSpc>
              <a:spcBef>
                <a:spcPts val="0"/>
              </a:spcBef>
              <a:spcAft>
                <a:spcPts val="0"/>
              </a:spcAft>
              <a:buClr>
                <a:srgbClr val="000000"/>
              </a:buClr>
              <a:buSzPts val="1400"/>
              <a:buFont typeface="Tahoma"/>
              <a:buChar char="●"/>
            </a:pPr>
            <a:r>
              <a:rPr lang="en-US" sz="1400" b="0" i="0" u="none" strike="noStrike" cap="none">
                <a:solidFill>
                  <a:srgbClr val="000000"/>
                </a:solidFill>
                <a:latin typeface="Tahoma"/>
                <a:ea typeface="Tahoma"/>
                <a:cs typeface="Tahoma"/>
                <a:sym typeface="Tahoma"/>
              </a:rPr>
              <a:t>The structures of the individual organizations are different.</a:t>
            </a:r>
            <a:endParaRPr/>
          </a:p>
        </p:txBody>
      </p:sp>
      <p:sp>
        <p:nvSpPr>
          <p:cNvPr id="144" name="Google Shape;144;p22"/>
          <p:cNvSpPr txBox="1"/>
          <p:nvPr/>
        </p:nvSpPr>
        <p:spPr>
          <a:xfrm>
            <a:off x="2108791" y="347999"/>
            <a:ext cx="5156790"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Tahoma"/>
                <a:ea typeface="Tahoma"/>
                <a:cs typeface="Tahoma"/>
                <a:sym typeface="Tahoma"/>
              </a:rPr>
              <a:t>Paralympics VS. Special Olympics</a:t>
            </a:r>
            <a:endParaRPr sz="1400" b="0" i="0" u="none" strike="noStrike" cap="none">
              <a:solidFill>
                <a:srgbClr val="000000"/>
              </a:solidFill>
              <a:latin typeface="Arial"/>
              <a:ea typeface="Arial"/>
              <a:cs typeface="Arial"/>
              <a:sym typeface="Arial"/>
            </a:endParaRPr>
          </a:p>
        </p:txBody>
      </p:sp>
      <p:sp>
        <p:nvSpPr>
          <p:cNvPr id="145" name="Google Shape;145;p22"/>
          <p:cNvSpPr txBox="1"/>
          <p:nvPr/>
        </p:nvSpPr>
        <p:spPr>
          <a:xfrm>
            <a:off x="2796363" y="1169581"/>
            <a:ext cx="4469218"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1400" b="1" i="0" u="none" strike="noStrike" cap="none">
                <a:solidFill>
                  <a:schemeClr val="dk1"/>
                </a:solidFill>
                <a:latin typeface="Tahoma"/>
                <a:ea typeface="Tahoma"/>
                <a:cs typeface="Tahoma"/>
                <a:sym typeface="Tahoma"/>
              </a:rPr>
              <a:t>What is the difference?</a:t>
            </a:r>
            <a:endParaRPr/>
          </a:p>
        </p:txBody>
      </p:sp>
      <p:sp>
        <p:nvSpPr>
          <p:cNvPr id="146" name="Google Shape;146;p22"/>
          <p:cNvSpPr txBox="1"/>
          <p:nvPr/>
        </p:nvSpPr>
        <p:spPr>
          <a:xfrm>
            <a:off x="3735572" y="4327451"/>
            <a:ext cx="5156790" cy="810543"/>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900"/>
              <a:buFont typeface="Arial"/>
              <a:buNone/>
            </a:pPr>
            <a:r>
              <a:rPr lang="en-US" sz="1400" b="0" i="1" u="none" strike="noStrike" cap="none">
                <a:solidFill>
                  <a:srgbClr val="000000"/>
                </a:solidFill>
                <a:latin typeface="Tahoma"/>
                <a:ea typeface="Tahoma"/>
                <a:cs typeface="Tahoma"/>
                <a:sym typeface="Tahoma"/>
              </a:rPr>
              <a:t>https://isacra.org/information-and-resources/for-coaches/paralympics-or-special-olympics-what-is-the-difference/</a:t>
            </a:r>
            <a:endParaRPr sz="1400" b="0" i="1" u="none" strike="noStrike" cap="none">
              <a:solidFill>
                <a:srgbClr val="000000"/>
              </a:solidFill>
              <a:latin typeface="Tahoma"/>
              <a:ea typeface="Tahoma"/>
              <a:cs typeface="Tahoma"/>
              <a:sym typeface="Tahoma"/>
            </a:endParaRPr>
          </a:p>
        </p:txBody>
      </p:sp>
      <p:pic>
        <p:nvPicPr>
          <p:cNvPr id="147" name="Google Shape;147;p22"/>
          <p:cNvPicPr preferRelativeResize="0"/>
          <p:nvPr/>
        </p:nvPicPr>
        <p:blipFill rotWithShape="1">
          <a:blip r:embed="rId3">
            <a:alphaModFix/>
          </a:blip>
          <a:srcRect/>
          <a:stretch/>
        </p:blipFill>
        <p:spPr>
          <a:xfrm>
            <a:off x="385357" y="1642606"/>
            <a:ext cx="1804950" cy="1351970"/>
          </a:xfrm>
          <a:prstGeom prst="rect">
            <a:avLst/>
          </a:prstGeom>
          <a:noFill/>
          <a:ln>
            <a:noFill/>
          </a:ln>
        </p:spPr>
      </p:pic>
      <p:pic>
        <p:nvPicPr>
          <p:cNvPr id="148" name="Google Shape;148;p22"/>
          <p:cNvPicPr preferRelativeResize="0"/>
          <p:nvPr/>
        </p:nvPicPr>
        <p:blipFill rotWithShape="1">
          <a:blip r:embed="rId4">
            <a:alphaModFix/>
          </a:blip>
          <a:srcRect/>
          <a:stretch/>
        </p:blipFill>
        <p:spPr>
          <a:xfrm>
            <a:off x="7448793" y="1508803"/>
            <a:ext cx="1309850" cy="1619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52"/>
        <p:cNvGrpSpPr/>
        <p:nvPr/>
      </p:nvGrpSpPr>
      <p:grpSpPr>
        <a:xfrm>
          <a:off x="0" y="0"/>
          <a:ext cx="0" cy="0"/>
          <a:chOff x="0" y="0"/>
          <a:chExt cx="0" cy="0"/>
        </a:xfrm>
      </p:grpSpPr>
      <p:sp>
        <p:nvSpPr>
          <p:cNvPr id="153" name="Google Shape;153;p23"/>
          <p:cNvSpPr txBox="1"/>
          <p:nvPr/>
        </p:nvSpPr>
        <p:spPr>
          <a:xfrm>
            <a:off x="552893" y="759377"/>
            <a:ext cx="4444409" cy="4086411"/>
          </a:xfrm>
          <a:prstGeom prst="rect">
            <a:avLst/>
          </a:prstGeom>
          <a:noFill/>
          <a:ln>
            <a:noFill/>
          </a:ln>
        </p:spPr>
        <p:txBody>
          <a:bodyPr spcFirstLastPara="1" wrap="square" lIns="91425" tIns="91425" rIns="91425" bIns="91425" anchor="t" anchorCtr="0">
            <a:noAutofit/>
          </a:bodyPr>
          <a:lstStyle/>
          <a:p>
            <a:pPr>
              <a:buSzPts val="1100"/>
            </a:pPr>
            <a:r>
              <a:rPr lang="en-US" sz="2000" b="1" dirty="0">
                <a:latin typeface="Tahoma"/>
                <a:ea typeface="Tahoma"/>
                <a:cs typeface="Tahoma"/>
                <a:sym typeface="Tahoma"/>
              </a:rPr>
              <a:t> </a:t>
            </a:r>
            <a:r>
              <a:rPr lang="en-US" sz="2000" b="1" i="0" u="none" strike="noStrike" cap="none" dirty="0">
                <a:solidFill>
                  <a:srgbClr val="000000"/>
                </a:solidFill>
                <a:latin typeface="Tahoma"/>
                <a:ea typeface="Tahoma"/>
                <a:cs typeface="Tahoma"/>
                <a:sym typeface="Tahoma"/>
              </a:rPr>
              <a:t>Paralympics</a:t>
            </a:r>
            <a:r>
              <a:rPr lang="en-US" sz="1600" dirty="0">
                <a:latin typeface="Tahoma"/>
                <a:ea typeface="Tahoma"/>
                <a:cs typeface="Tahoma"/>
                <a:sym typeface="Tahoma"/>
              </a:rPr>
              <a:t> </a:t>
            </a:r>
            <a:endParaRPr sz="1600" b="0" i="0" u="none" strike="noStrike" cap="none">
              <a:solidFill>
                <a:srgbClr val="000000"/>
              </a:solidFill>
              <a:latin typeface="Tahoma"/>
              <a:ea typeface="Tahoma"/>
              <a:cs typeface="Tahoma"/>
              <a:sym typeface="Tahoma"/>
            </a:endParaRPr>
          </a:p>
          <a:p>
            <a:pPr marL="457200" indent="-317500">
              <a:buSzPts val="1400"/>
              <a:buFont typeface="Times New Roman"/>
              <a:buChar char="●"/>
            </a:pPr>
            <a:r>
              <a:rPr lang="en-US" sz="2000" dirty="0">
                <a:latin typeface="Times New Roman"/>
                <a:ea typeface="Tahoma"/>
                <a:cs typeface="Times New Roman"/>
                <a:sym typeface="Times New Roman"/>
              </a:rPr>
              <a:t> </a:t>
            </a:r>
            <a:r>
              <a:rPr lang="en-US" sz="1400" b="0" i="0" u="none" strike="noStrike" cap="none" dirty="0">
                <a:solidFill>
                  <a:srgbClr val="000000"/>
                </a:solidFill>
                <a:latin typeface="Tahoma"/>
                <a:ea typeface="Tahoma"/>
                <a:cs typeface="Tahoma"/>
                <a:sym typeface="Tahoma"/>
              </a:rPr>
              <a:t>Athletes mainly have physical disabilities as opposed to intellectual ones. However, there are also</a:t>
            </a:r>
            <a:r>
              <a:rPr lang="en-US" dirty="0">
                <a:latin typeface="Tahoma"/>
                <a:ea typeface="Tahoma"/>
                <a:cs typeface="Tahoma"/>
                <a:sym typeface="Tahoma"/>
              </a:rPr>
              <a:t> three</a:t>
            </a:r>
            <a:r>
              <a:rPr lang="en-US" sz="1400" b="0" i="0" u="none" strike="noStrike" cap="none" dirty="0">
                <a:solidFill>
                  <a:srgbClr val="000000"/>
                </a:solidFill>
                <a:latin typeface="Tahoma"/>
                <a:ea typeface="Tahoma"/>
                <a:cs typeface="Tahoma"/>
                <a:sym typeface="Tahoma"/>
              </a:rPr>
              <a:t> categories for blind swimmers and one for swimmers with intellectual disabilities. Although there is no age limit or minimum for the Paralympic games, as long as the athlete is at a reasonable age to compete, most Paralympians are young adults between 18 and 30 years of age because the level of competition is elite.</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457200" marR="0" lvl="0" indent="-301625" algn="l" rtl="0">
              <a:lnSpc>
                <a:spcPct val="100000"/>
              </a:lnSpc>
              <a:spcBef>
                <a:spcPts val="0"/>
              </a:spcBef>
              <a:spcAft>
                <a:spcPts val="0"/>
              </a:spcAft>
              <a:buClr>
                <a:srgbClr val="000000"/>
              </a:buClr>
              <a:buSzPts val="1150"/>
              <a:buFont typeface="Times New Roman"/>
              <a:buChar char="●"/>
            </a:pPr>
            <a:r>
              <a:rPr lang="en-US" sz="1400" b="0" i="0" u="none" strike="noStrike" cap="none" dirty="0">
                <a:solidFill>
                  <a:srgbClr val="000000"/>
                </a:solidFill>
                <a:latin typeface="Tahoma"/>
                <a:ea typeface="Tahoma"/>
                <a:cs typeface="Tahoma"/>
                <a:sym typeface="Tahoma"/>
              </a:rPr>
              <a:t>Development in the technique and power of the sport requires many years of training. There are age divisions at a junior level, but when a junior age athlete moves into actual Paralympic competition events, there are no age divisions.</a:t>
            </a:r>
            <a:endParaRPr sz="1400" b="0" i="0" u="none" strike="noStrike" cap="none" dirty="0">
              <a:solidFill>
                <a:srgbClr val="000000"/>
              </a:solidFill>
              <a:latin typeface="Tahoma"/>
              <a:ea typeface="Tahoma"/>
              <a:cs typeface="Tahoma"/>
              <a:sym typeface="Tahoma"/>
            </a:endParaRPr>
          </a:p>
        </p:txBody>
      </p:sp>
      <p:sp>
        <p:nvSpPr>
          <p:cNvPr id="154" name="Google Shape;154;p23"/>
          <p:cNvSpPr txBox="1"/>
          <p:nvPr/>
        </p:nvSpPr>
        <p:spPr>
          <a:xfrm>
            <a:off x="5252483" y="1095153"/>
            <a:ext cx="3612491" cy="251991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a:solidFill>
                  <a:srgbClr val="000000"/>
                </a:solidFill>
                <a:latin typeface="Tahoma"/>
                <a:ea typeface="Tahoma"/>
                <a:cs typeface="Tahoma"/>
                <a:sym typeface="Tahoma"/>
              </a:rPr>
              <a:t>Special Olympics </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homa"/>
              <a:ea typeface="Tahoma"/>
              <a:cs typeface="Tahoma"/>
              <a:sym typeface="Tahoma"/>
            </a:endParaRPr>
          </a:p>
          <a:p>
            <a:pPr marL="457200" marR="0" lvl="0" indent="-317500" algn="l" rtl="0">
              <a:lnSpc>
                <a:spcPct val="100000"/>
              </a:lnSpc>
              <a:spcBef>
                <a:spcPts val="0"/>
              </a:spcBef>
              <a:spcAft>
                <a:spcPts val="0"/>
              </a:spcAft>
              <a:buClr>
                <a:srgbClr val="000000"/>
              </a:buClr>
              <a:buSzPts val="1400"/>
              <a:buFont typeface="Tahoma"/>
              <a:buChar char="●"/>
            </a:pPr>
            <a:r>
              <a:rPr lang="en-US" sz="1400" b="0" i="0" u="none" strike="noStrike" cap="none">
                <a:solidFill>
                  <a:srgbClr val="000000"/>
                </a:solidFill>
                <a:latin typeface="Tahoma"/>
                <a:ea typeface="Tahoma"/>
                <a:cs typeface="Tahoma"/>
                <a:sym typeface="Tahoma"/>
              </a:rPr>
              <a:t>Athletes must have cognitive delays (intellectual or developmental disabilities). The age minimum is eight years old, and a majority of athletes involved with Special Olympics are children, although adults do participate, too. There are age divisions.</a:t>
            </a:r>
            <a:endParaRPr/>
          </a:p>
        </p:txBody>
      </p:sp>
      <p:sp>
        <p:nvSpPr>
          <p:cNvPr id="155" name="Google Shape;155;p23"/>
          <p:cNvSpPr txBox="1"/>
          <p:nvPr/>
        </p:nvSpPr>
        <p:spPr>
          <a:xfrm>
            <a:off x="3391786" y="297712"/>
            <a:ext cx="3306726"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ahoma"/>
                <a:ea typeface="Tahoma"/>
                <a:cs typeface="Tahoma"/>
                <a:sym typeface="Tahoma"/>
              </a:rPr>
              <a:t>Athletes</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59"/>
        <p:cNvGrpSpPr/>
        <p:nvPr/>
      </p:nvGrpSpPr>
      <p:grpSpPr>
        <a:xfrm>
          <a:off x="0" y="0"/>
          <a:ext cx="0" cy="0"/>
          <a:chOff x="0" y="0"/>
          <a:chExt cx="0" cy="0"/>
        </a:xfrm>
      </p:grpSpPr>
      <p:sp>
        <p:nvSpPr>
          <p:cNvPr id="160" name="Google Shape;160;p24"/>
          <p:cNvSpPr txBox="1"/>
          <p:nvPr/>
        </p:nvSpPr>
        <p:spPr>
          <a:xfrm>
            <a:off x="727112" y="999460"/>
            <a:ext cx="3540600" cy="39484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a:solidFill>
                  <a:srgbClr val="000000"/>
                </a:solidFill>
                <a:latin typeface="Roboto"/>
                <a:ea typeface="Roboto"/>
                <a:cs typeface="Roboto"/>
                <a:sym typeface="Roboto"/>
              </a:rPr>
              <a:t>P</a:t>
            </a:r>
            <a:r>
              <a:rPr lang="en-US" sz="2000" b="1" i="0" u="none" strike="noStrike" cap="none">
                <a:solidFill>
                  <a:srgbClr val="000000"/>
                </a:solidFill>
                <a:latin typeface="Tahoma"/>
                <a:ea typeface="Tahoma"/>
                <a:cs typeface="Tahoma"/>
                <a:sym typeface="Tahoma"/>
              </a:rPr>
              <a:t>aralympics</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homa"/>
              <a:ea typeface="Tahoma"/>
              <a:cs typeface="Tahoma"/>
              <a:sym typeface="Tahoma"/>
            </a:endParaRPr>
          </a:p>
          <a:p>
            <a:pPr marL="457200" marR="0" lvl="0" indent="-317500" algn="l" rtl="0">
              <a:lnSpc>
                <a:spcPct val="100000"/>
              </a:lnSpc>
              <a:spcBef>
                <a:spcPts val="0"/>
              </a:spcBef>
              <a:spcAft>
                <a:spcPts val="0"/>
              </a:spcAft>
              <a:buClr>
                <a:srgbClr val="000000"/>
              </a:buClr>
              <a:buSzPts val="1400"/>
              <a:buFont typeface="Tahoma"/>
              <a:buChar char="●"/>
            </a:pPr>
            <a:r>
              <a:rPr lang="en-US" sz="1400" b="0" i="0" u="none" strike="noStrike" cap="none">
                <a:solidFill>
                  <a:srgbClr val="000000"/>
                </a:solidFill>
                <a:latin typeface="Tahoma"/>
                <a:ea typeface="Tahoma"/>
                <a:cs typeface="Tahoma"/>
                <a:sym typeface="Tahoma"/>
              </a:rPr>
              <a:t>An athlete training for the Paralympics, on the other hand, has essentially the same training regimen as an Olympic athlete, with year-round, intense daily and highly specialized training in a specific sport. Some Paralympic athletes train along with Olympic athletes at the Olympic training facilities in their countries.</a:t>
            </a:r>
            <a:endParaRPr sz="1400" b="1" i="0" u="none" strike="noStrike" cap="none">
              <a:solidFill>
                <a:srgbClr val="000000"/>
              </a:solidFill>
              <a:latin typeface="Tahoma"/>
              <a:ea typeface="Tahoma"/>
              <a:cs typeface="Tahoma"/>
              <a:sym typeface="Tahoma"/>
            </a:endParaRPr>
          </a:p>
        </p:txBody>
      </p:sp>
      <p:sp>
        <p:nvSpPr>
          <p:cNvPr id="161" name="Google Shape;161;p24"/>
          <p:cNvSpPr txBox="1"/>
          <p:nvPr/>
        </p:nvSpPr>
        <p:spPr>
          <a:xfrm>
            <a:off x="4780775" y="1944225"/>
            <a:ext cx="4084200" cy="314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Roboto"/>
              <a:ea typeface="Roboto"/>
              <a:cs typeface="Roboto"/>
              <a:sym typeface="Roboto"/>
            </a:endParaRPr>
          </a:p>
        </p:txBody>
      </p:sp>
      <p:sp>
        <p:nvSpPr>
          <p:cNvPr id="162" name="Google Shape;162;p24"/>
          <p:cNvSpPr txBox="1"/>
          <p:nvPr/>
        </p:nvSpPr>
        <p:spPr>
          <a:xfrm>
            <a:off x="3189767" y="195599"/>
            <a:ext cx="3317359"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ahoma"/>
                <a:ea typeface="Tahoma"/>
                <a:cs typeface="Tahoma"/>
                <a:sym typeface="Tahoma"/>
              </a:rPr>
              <a:t>Training</a:t>
            </a:r>
            <a:endParaRPr sz="2400" b="0" i="0" u="none" strike="noStrike" cap="none">
              <a:solidFill>
                <a:srgbClr val="000000"/>
              </a:solidFill>
              <a:latin typeface="Arial"/>
              <a:ea typeface="Arial"/>
              <a:cs typeface="Arial"/>
              <a:sym typeface="Arial"/>
            </a:endParaRPr>
          </a:p>
        </p:txBody>
      </p:sp>
      <p:sp>
        <p:nvSpPr>
          <p:cNvPr id="163" name="Google Shape;163;p24"/>
          <p:cNvSpPr txBox="1"/>
          <p:nvPr/>
        </p:nvSpPr>
        <p:spPr>
          <a:xfrm>
            <a:off x="5422605" y="1573618"/>
            <a:ext cx="3317359" cy="29771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a:solidFill>
                  <a:srgbClr val="000000"/>
                </a:solidFill>
                <a:latin typeface="Tahoma"/>
                <a:ea typeface="Tahoma"/>
                <a:cs typeface="Tahoma"/>
                <a:sym typeface="Tahoma"/>
              </a:rPr>
              <a:t>Special Olympics </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ahoma"/>
              <a:ea typeface="Tahoma"/>
              <a:cs typeface="Tahoma"/>
              <a:sym typeface="Tahoma"/>
            </a:endParaRPr>
          </a:p>
          <a:p>
            <a:pPr marL="457200" marR="0" lvl="0" indent="-317500" algn="l" rtl="0">
              <a:lnSpc>
                <a:spcPct val="100000"/>
              </a:lnSpc>
              <a:spcBef>
                <a:spcPts val="0"/>
              </a:spcBef>
              <a:spcAft>
                <a:spcPts val="0"/>
              </a:spcAft>
              <a:buClr>
                <a:srgbClr val="000000"/>
              </a:buClr>
              <a:buSzPts val="1400"/>
              <a:buFont typeface="Tahoma"/>
              <a:buChar char="●"/>
            </a:pPr>
            <a:r>
              <a:rPr lang="en-US" sz="1400" b="0" i="0" u="none" strike="noStrike" cap="none">
                <a:solidFill>
                  <a:srgbClr val="000000"/>
                </a:solidFill>
                <a:latin typeface="Tahoma"/>
                <a:ea typeface="Tahoma"/>
                <a:cs typeface="Tahoma"/>
                <a:sym typeface="Tahoma"/>
              </a:rPr>
              <a:t> Although there are some exceptions, generally, an athlete going to a Special Olympic competition may spend one season learning to swim and practicing swimming once or twice a week and then go to a swim meet. The next season, the athlete may practice volleyball and then compete in Special Olympics volleyball games.</a:t>
            </a:r>
            <a:endParaRPr sz="1400" b="1" i="0" u="none" strike="noStrike" cap="none">
              <a:solidFill>
                <a:srgbClr val="000000"/>
              </a:solidFill>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67"/>
        <p:cNvGrpSpPr/>
        <p:nvPr/>
      </p:nvGrpSpPr>
      <p:grpSpPr>
        <a:xfrm>
          <a:off x="0" y="0"/>
          <a:ext cx="0" cy="0"/>
          <a:chOff x="0" y="0"/>
          <a:chExt cx="0" cy="0"/>
        </a:xfrm>
      </p:grpSpPr>
      <p:sp>
        <p:nvSpPr>
          <p:cNvPr id="168" name="Google Shape;168;p25"/>
          <p:cNvSpPr txBox="1"/>
          <p:nvPr/>
        </p:nvSpPr>
        <p:spPr>
          <a:xfrm>
            <a:off x="727112" y="1661701"/>
            <a:ext cx="3540600" cy="328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6"/>
                </a:solidFill>
                <a:latin typeface="Tahoma"/>
                <a:ea typeface="Tahoma"/>
                <a:cs typeface="Tahoma"/>
                <a:sym typeface="Tahoma"/>
              </a:rPr>
              <a:t>                          </a:t>
            </a:r>
            <a:r>
              <a:rPr lang="en-US" sz="2400" b="1" i="0" u="none" strike="noStrike" cap="none">
                <a:solidFill>
                  <a:srgbClr val="000000"/>
                </a:solidFill>
                <a:latin typeface="Tahoma"/>
                <a:ea typeface="Tahoma"/>
                <a:cs typeface="Tahoma"/>
                <a:sym typeface="Tahoma"/>
              </a:rPr>
              <a:t> </a:t>
            </a:r>
            <a:endParaRPr sz="2400" b="1"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lt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500"/>
              <a:buFont typeface="Arial"/>
              <a:buNone/>
            </a:pPr>
            <a:br>
              <a:rPr lang="en-US" sz="2500" b="0" i="0" u="none" strike="noStrike" cap="none">
                <a:solidFill>
                  <a:schemeClr val="lt1"/>
                </a:solidFill>
                <a:latin typeface="Tahoma"/>
                <a:ea typeface="Tahoma"/>
                <a:cs typeface="Tahoma"/>
                <a:sym typeface="Tahoma"/>
              </a:rPr>
            </a:br>
            <a:br>
              <a:rPr lang="en-US" sz="2000" b="0" i="0" u="none" strike="noStrike" cap="none">
                <a:solidFill>
                  <a:schemeClr val="lt1"/>
                </a:solidFill>
                <a:latin typeface="Tahoma"/>
                <a:ea typeface="Tahoma"/>
                <a:cs typeface="Tahoma"/>
                <a:sym typeface="Tahoma"/>
              </a:rPr>
            </a:br>
            <a:br>
              <a:rPr lang="en-US" sz="2400" b="0" i="0" u="none" strike="noStrike" cap="none">
                <a:solidFill>
                  <a:schemeClr val="accent6"/>
                </a:solidFill>
                <a:latin typeface="Tahoma"/>
                <a:ea typeface="Tahoma"/>
                <a:cs typeface="Tahoma"/>
                <a:sym typeface="Tahoma"/>
              </a:rPr>
            </a:br>
            <a:endParaRPr sz="1400" b="0" i="0" u="none" strike="noStrike" cap="none">
              <a:solidFill>
                <a:srgbClr val="000000"/>
              </a:solidFill>
              <a:latin typeface="Arial"/>
              <a:ea typeface="Arial"/>
              <a:cs typeface="Arial"/>
              <a:sym typeface="Arial"/>
            </a:endParaRPr>
          </a:p>
        </p:txBody>
      </p:sp>
      <p:sp>
        <p:nvSpPr>
          <p:cNvPr id="169" name="Google Shape;169;p25"/>
          <p:cNvSpPr txBox="1"/>
          <p:nvPr/>
        </p:nvSpPr>
        <p:spPr>
          <a:xfrm>
            <a:off x="4780775" y="1944225"/>
            <a:ext cx="4084200" cy="314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Roboto"/>
              <a:ea typeface="Roboto"/>
              <a:cs typeface="Roboto"/>
              <a:sym typeface="Roboto"/>
            </a:endParaRPr>
          </a:p>
        </p:txBody>
      </p:sp>
      <p:sp>
        <p:nvSpPr>
          <p:cNvPr id="170" name="Google Shape;170;p25"/>
          <p:cNvSpPr txBox="1"/>
          <p:nvPr/>
        </p:nvSpPr>
        <p:spPr>
          <a:xfrm>
            <a:off x="627321" y="195599"/>
            <a:ext cx="7283302" cy="400110"/>
          </a:xfrm>
          <a:prstGeom prst="rect">
            <a:avLst/>
          </a:prstGeom>
          <a:noFill/>
          <a:ln>
            <a:noFill/>
          </a:ln>
        </p:spPr>
        <p:txBody>
          <a:bodyPr spcFirstLastPara="1" wrap="square" lIns="91425" tIns="45700" rIns="91425" bIns="45700" anchor="t" anchorCtr="0">
            <a:noAutofit/>
          </a:bodyPr>
          <a:lstStyle/>
          <a:p>
            <a:pPr>
              <a:buSzPts val="2400"/>
            </a:pPr>
            <a:r>
              <a:rPr lang="en-US" sz="2000" b="1" i="0" u="none" strike="noStrike" cap="none" dirty="0">
                <a:solidFill>
                  <a:srgbClr val="000000"/>
                </a:solidFill>
                <a:latin typeface="Tahoma"/>
                <a:ea typeface="Tahoma"/>
                <a:cs typeface="Tahoma"/>
                <a:sym typeface="Tahoma"/>
              </a:rPr>
              <a:t>Criteria &amp; Philosophy</a:t>
            </a:r>
            <a:r>
              <a:rPr lang="en-US" sz="2000" b="1" dirty="0">
                <a:latin typeface="Tahoma"/>
                <a:ea typeface="Tahoma"/>
                <a:cs typeface="Tahoma"/>
                <a:sym typeface="Tahoma"/>
              </a:rPr>
              <a:t> </a:t>
            </a:r>
            <a:r>
              <a:rPr lang="en-US" sz="2000" b="1" i="0" u="none" strike="noStrike" cap="none" dirty="0">
                <a:solidFill>
                  <a:srgbClr val="000000"/>
                </a:solidFill>
                <a:latin typeface="Tahoma"/>
                <a:ea typeface="Tahoma"/>
                <a:cs typeface="Tahoma"/>
                <a:sym typeface="Tahoma"/>
              </a:rPr>
              <a:t> under which athletes participate</a:t>
            </a:r>
            <a:r>
              <a:rPr lang="en-US" sz="2000" dirty="0">
                <a:latin typeface="Tahoma"/>
                <a:ea typeface="Tahoma"/>
                <a:cs typeface="Tahoma"/>
                <a:sym typeface="Tahoma"/>
              </a:rPr>
              <a:t> </a:t>
            </a:r>
            <a:endParaRPr sz="2000" b="0" i="0" u="none" strike="noStrike" cap="none">
              <a:solidFill>
                <a:srgbClr val="000000"/>
              </a:solidFill>
              <a:latin typeface="Tahoma"/>
              <a:ea typeface="Tahoma"/>
              <a:cs typeface="Tahoma"/>
              <a:sym typeface="Tahoma"/>
            </a:endParaRPr>
          </a:p>
        </p:txBody>
      </p:sp>
      <p:sp>
        <p:nvSpPr>
          <p:cNvPr id="171" name="Google Shape;171;p25"/>
          <p:cNvSpPr txBox="1"/>
          <p:nvPr/>
        </p:nvSpPr>
        <p:spPr>
          <a:xfrm>
            <a:off x="393405" y="723015"/>
            <a:ext cx="3969821" cy="35702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500" b="1" i="0" u="none" strike="noStrike" cap="none" dirty="0">
                <a:solidFill>
                  <a:srgbClr val="000000"/>
                </a:solidFill>
                <a:latin typeface="Roboto"/>
                <a:ea typeface="Roboto"/>
                <a:cs typeface="Roboto"/>
                <a:sym typeface="Roboto"/>
              </a:rPr>
              <a:t>P</a:t>
            </a:r>
            <a:r>
              <a:rPr lang="en-US" sz="1600" b="1" i="0" u="none" strike="noStrike" cap="none" dirty="0">
                <a:solidFill>
                  <a:srgbClr val="000000"/>
                </a:solidFill>
                <a:latin typeface="Tahoma"/>
                <a:ea typeface="Tahoma"/>
                <a:cs typeface="Tahoma"/>
                <a:sym typeface="Tahoma"/>
              </a:rPr>
              <a:t>aralympics</a:t>
            </a:r>
            <a:endParaRPr dirty="0"/>
          </a:p>
          <a:p>
            <a:pPr marL="457200" indent="-317500">
              <a:buSzPts val="1400"/>
              <a:buFont typeface="Tahoma"/>
              <a:buChar char="●"/>
            </a:pPr>
            <a:r>
              <a:rPr lang="en-US" sz="1400" b="0" i="0" u="none" strike="noStrike" cap="none" dirty="0">
                <a:solidFill>
                  <a:srgbClr val="000000"/>
                </a:solidFill>
                <a:latin typeface="Tahoma"/>
                <a:ea typeface="Tahoma"/>
                <a:cs typeface="Tahoma"/>
                <a:sym typeface="Tahoma"/>
              </a:rPr>
              <a:t>In Paralympic activities, athletes with disabilities are welcomed to train, and the benefit to physical health is noted, but the emphasis is on elite-level competition. Only the few athletes who meet qualifying standards compete at national and international levels. Qualifying standards </a:t>
            </a:r>
            <a:r>
              <a:rPr lang="en-US" dirty="0">
                <a:latin typeface="Tahoma"/>
                <a:ea typeface="Tahoma"/>
                <a:cs typeface="Tahoma"/>
                <a:sym typeface="Tahoma"/>
              </a:rPr>
              <a:t>are set </a:t>
            </a:r>
            <a:r>
              <a:rPr lang="en-US" sz="1400" b="0" i="0" u="none" strike="noStrike" cap="none" dirty="0">
                <a:solidFill>
                  <a:srgbClr val="000000"/>
                </a:solidFill>
                <a:latin typeface="Tahoma"/>
                <a:ea typeface="Tahoma"/>
                <a:cs typeface="Tahoma"/>
                <a:sym typeface="Tahoma"/>
              </a:rPr>
              <a:t>for each event and become harder and harder at each level of competition.</a:t>
            </a:r>
            <a:r>
              <a:rPr lang="en-US" dirty="0">
                <a:latin typeface="Tahoma"/>
                <a:ea typeface="Tahoma"/>
                <a:cs typeface="Tahoma"/>
                <a:sym typeface="Tahoma"/>
              </a:rPr>
              <a:t> </a:t>
            </a:r>
            <a:endParaRPr/>
          </a:p>
          <a:p>
            <a:pPr marL="0" marR="0" lvl="0" indent="0" algn="l" rtl="0">
              <a:lnSpc>
                <a:spcPct val="100000"/>
              </a:lnSpc>
              <a:spcBef>
                <a:spcPts val="0"/>
              </a:spcBef>
              <a:spcAft>
                <a:spcPts val="0"/>
              </a:spcAft>
              <a:buClr>
                <a:srgbClr val="000000"/>
              </a:buClr>
              <a:buSzPts val="1200"/>
              <a:buFont typeface="Arial"/>
              <a:buNone/>
            </a:pPr>
            <a:endParaRPr sz="1400" b="0" i="0" u="none" strike="noStrike" cap="none">
              <a:solidFill>
                <a:srgbClr val="000000"/>
              </a:solidFill>
              <a:latin typeface="Tahoma"/>
              <a:ea typeface="Tahoma"/>
              <a:cs typeface="Tahoma"/>
              <a:sym typeface="Tahoma"/>
            </a:endParaRPr>
          </a:p>
          <a:p>
            <a:pPr marL="457200" marR="0" lvl="0" indent="-304800" algn="l" rtl="0">
              <a:lnSpc>
                <a:spcPct val="100000"/>
              </a:lnSpc>
              <a:spcBef>
                <a:spcPts val="0"/>
              </a:spcBef>
              <a:spcAft>
                <a:spcPts val="0"/>
              </a:spcAft>
              <a:buClr>
                <a:srgbClr val="000000"/>
              </a:buClr>
              <a:buSzPts val="1200"/>
              <a:buFont typeface="Tahoma"/>
              <a:buChar char="●"/>
            </a:pPr>
            <a:r>
              <a:rPr lang="en-US" sz="1400" b="0" i="0" u="none" strike="noStrike" cap="none" dirty="0">
                <a:solidFill>
                  <a:srgbClr val="000000"/>
                </a:solidFill>
                <a:latin typeface="Tahoma"/>
                <a:ea typeface="Tahoma"/>
                <a:cs typeface="Tahoma"/>
                <a:sym typeface="Tahoma"/>
              </a:rPr>
              <a:t>Each sport in the Paralympic Games has its own criteria and standards, so to compete, an athlete must be one of the best based on her or his performance. but the emphasis is on elite-level competition</a:t>
            </a:r>
            <a:endParaRPr sz="1200" b="1" i="0" u="none" strike="noStrike" cap="none" dirty="0">
              <a:solidFill>
                <a:srgbClr val="000000"/>
              </a:solidFill>
              <a:latin typeface="Tahoma"/>
              <a:ea typeface="Tahoma"/>
              <a:cs typeface="Tahoma"/>
              <a:sym typeface="Tahoma"/>
            </a:endParaRPr>
          </a:p>
        </p:txBody>
      </p:sp>
      <p:sp>
        <p:nvSpPr>
          <p:cNvPr id="172" name="Google Shape;172;p25"/>
          <p:cNvSpPr txBox="1"/>
          <p:nvPr/>
        </p:nvSpPr>
        <p:spPr>
          <a:xfrm>
            <a:off x="5497033" y="1127051"/>
            <a:ext cx="3125972" cy="3498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a:solidFill>
                  <a:srgbClr val="000000"/>
                </a:solidFill>
                <a:latin typeface="Roboto"/>
                <a:ea typeface="Roboto"/>
                <a:cs typeface="Roboto"/>
                <a:sym typeface="Roboto"/>
              </a:rPr>
              <a:t>Special Olympics</a:t>
            </a:r>
            <a:endParaRPr sz="1400" b="0" i="0" u="none" strike="noStrike" cap="none">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Arial"/>
              <a:buChar char="●"/>
            </a:pPr>
            <a:r>
              <a:rPr lang="en-US" sz="1300" b="0" i="0" u="none" strike="noStrike" cap="none">
                <a:solidFill>
                  <a:srgbClr val="000000"/>
                </a:solidFill>
                <a:latin typeface="Roboto"/>
                <a:ea typeface="Roboto"/>
                <a:cs typeface="Roboto"/>
                <a:sym typeface="Roboto"/>
              </a:rPr>
              <a:t> </a:t>
            </a:r>
            <a:r>
              <a:rPr lang="en-US" sz="1600" b="0" i="0" u="none" strike="noStrike" cap="none">
                <a:solidFill>
                  <a:srgbClr val="000000"/>
                </a:solidFill>
                <a:latin typeface="Tahoma"/>
                <a:ea typeface="Tahoma"/>
                <a:cs typeface="Tahoma"/>
                <a:sym typeface="Tahoma"/>
              </a:rPr>
              <a:t> </a:t>
            </a:r>
            <a:r>
              <a:rPr lang="en-US" sz="1400" b="0" i="0" u="none" strike="noStrike" cap="none">
                <a:solidFill>
                  <a:srgbClr val="000000"/>
                </a:solidFill>
                <a:latin typeface="Tahoma"/>
                <a:ea typeface="Tahoma"/>
                <a:cs typeface="Tahoma"/>
                <a:sym typeface="Tahoma"/>
              </a:rPr>
              <a:t>The Special Olympics believes in using athletics as an avenue to reach an individual person’s maximum potential. No one is excluded or left out based on their skill. All athletes are welcomed and rewarded for working hard, trying their best, and maximizing their potential. Selection for higher level competition, such as advancing from a state to a national level, may occur through a lottery type system</a:t>
            </a:r>
            <a:r>
              <a:rPr lang="en-US" sz="1600" b="0" i="0" u="none" strike="noStrike" cap="none">
                <a:solidFill>
                  <a:srgbClr val="000000"/>
                </a:solidFill>
                <a:latin typeface="Tahoma"/>
                <a:ea typeface="Tahoma"/>
                <a:cs typeface="Tahoma"/>
                <a:sym typeface="Tahoma"/>
              </a:rPr>
              <a:t>.</a:t>
            </a:r>
            <a:endParaRPr sz="1600" b="0" i="0" u="none" strike="noStrike" cap="none">
              <a:solidFill>
                <a:srgbClr val="000000"/>
              </a:solidFill>
              <a:latin typeface="Tahoma"/>
              <a:ea typeface="Tahoma"/>
              <a:cs typeface="Tahoma"/>
              <a:sym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p:nvPr/>
        </p:nvSpPr>
        <p:spPr>
          <a:xfrm>
            <a:off x="727112" y="1661701"/>
            <a:ext cx="3540600" cy="328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6"/>
                </a:solidFill>
                <a:latin typeface="Tahoma"/>
                <a:ea typeface="Tahoma"/>
                <a:cs typeface="Tahoma"/>
                <a:sym typeface="Tahoma"/>
              </a:rPr>
              <a:t>                          </a:t>
            </a:r>
            <a:r>
              <a:rPr lang="en-US" sz="2400" b="1" i="0" u="none" strike="noStrike" cap="none">
                <a:solidFill>
                  <a:srgbClr val="000000"/>
                </a:solidFill>
                <a:latin typeface="Tahoma"/>
                <a:ea typeface="Tahoma"/>
                <a:cs typeface="Tahoma"/>
                <a:sym typeface="Tahoma"/>
              </a:rPr>
              <a:t> </a:t>
            </a:r>
            <a:endParaRPr sz="2400" b="1"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lt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500"/>
              <a:buFont typeface="Arial"/>
              <a:buNone/>
            </a:pPr>
            <a:br>
              <a:rPr lang="en-US" sz="2500" b="0" i="0" u="none" strike="noStrike" cap="none">
                <a:solidFill>
                  <a:schemeClr val="lt1"/>
                </a:solidFill>
                <a:latin typeface="Tahoma"/>
                <a:ea typeface="Tahoma"/>
                <a:cs typeface="Tahoma"/>
                <a:sym typeface="Tahoma"/>
              </a:rPr>
            </a:br>
            <a:br>
              <a:rPr lang="en-US" sz="2000" b="0" i="0" u="none" strike="noStrike" cap="none">
                <a:solidFill>
                  <a:schemeClr val="lt1"/>
                </a:solidFill>
                <a:latin typeface="Tahoma"/>
                <a:ea typeface="Tahoma"/>
                <a:cs typeface="Tahoma"/>
                <a:sym typeface="Tahoma"/>
              </a:rPr>
            </a:br>
            <a:br>
              <a:rPr lang="en-US" sz="2400" b="0" i="0" u="none" strike="noStrike" cap="none">
                <a:solidFill>
                  <a:schemeClr val="accent6"/>
                </a:solidFill>
                <a:latin typeface="Tahoma"/>
                <a:ea typeface="Tahoma"/>
                <a:cs typeface="Tahoma"/>
                <a:sym typeface="Tahoma"/>
              </a:rPr>
            </a:br>
            <a:endParaRPr sz="1400" b="0" i="0" u="none" strike="noStrike" cap="none">
              <a:solidFill>
                <a:srgbClr val="000000"/>
              </a:solidFill>
              <a:latin typeface="Arial"/>
              <a:ea typeface="Arial"/>
              <a:cs typeface="Arial"/>
              <a:sym typeface="Arial"/>
            </a:endParaRPr>
          </a:p>
        </p:txBody>
      </p:sp>
      <p:sp>
        <p:nvSpPr>
          <p:cNvPr id="178" name="Google Shape;178;p26"/>
          <p:cNvSpPr txBox="1"/>
          <p:nvPr/>
        </p:nvSpPr>
        <p:spPr>
          <a:xfrm>
            <a:off x="4780775" y="1944225"/>
            <a:ext cx="4084200" cy="314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Roboto"/>
              <a:ea typeface="Roboto"/>
              <a:cs typeface="Roboto"/>
              <a:sym typeface="Roboto"/>
            </a:endParaRPr>
          </a:p>
        </p:txBody>
      </p:sp>
      <p:sp>
        <p:nvSpPr>
          <p:cNvPr id="179" name="Google Shape;179;p26"/>
          <p:cNvSpPr txBox="1"/>
          <p:nvPr/>
        </p:nvSpPr>
        <p:spPr>
          <a:xfrm>
            <a:off x="1316430" y="1251727"/>
            <a:ext cx="7119716" cy="22467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800"/>
              <a:buFont typeface="Arial"/>
              <a:buNone/>
            </a:pPr>
            <a:r>
              <a:rPr lang="en-US" sz="1400" b="0" i="0" u="none" strike="noStrike" cap="none">
                <a:solidFill>
                  <a:srgbClr val="000000"/>
                </a:solidFill>
                <a:latin typeface="Tahoma"/>
                <a:ea typeface="Tahoma"/>
                <a:cs typeface="Tahoma"/>
                <a:sym typeface="Tahoma"/>
              </a:rPr>
              <a:t>USA Swimming encourages people with disabilities to participate in the sport of swimming and facilitates their inclusion in USA Swimming programs through education and collaboration.</a:t>
            </a:r>
            <a:endParaRPr/>
          </a:p>
          <a:p>
            <a:pPr marL="0" marR="0" lvl="0" indent="0" algn="l" rtl="0">
              <a:lnSpc>
                <a:spcPct val="100000"/>
              </a:lnSpc>
              <a:spcBef>
                <a:spcPts val="0"/>
              </a:spcBef>
              <a:spcAft>
                <a:spcPts val="0"/>
              </a:spcAft>
              <a:buClr>
                <a:srgbClr val="000000"/>
              </a:buClr>
              <a:buSzPts val="1800"/>
              <a:buFont typeface="Arial"/>
              <a:buNone/>
            </a:pPr>
            <a:r>
              <a:rPr lang="en-US" sz="1400" b="0" i="0" u="none" strike="noStrike" cap="none">
                <a:solidFill>
                  <a:srgbClr val="000000"/>
                </a:solidFill>
                <a:latin typeface="Tahoma"/>
                <a:ea typeface="Tahoma"/>
                <a:cs typeface="Tahoma"/>
                <a:sym typeface="Tahoma"/>
              </a:rPr>
              <a:t> </a:t>
            </a:r>
            <a:endParaRPr/>
          </a:p>
          <a:p>
            <a:pPr marL="0" marR="0" lvl="0" indent="0" algn="l" rtl="0">
              <a:lnSpc>
                <a:spcPct val="100000"/>
              </a:lnSpc>
              <a:spcBef>
                <a:spcPts val="0"/>
              </a:spcBef>
              <a:spcAft>
                <a:spcPts val="0"/>
              </a:spcAft>
              <a:buClr>
                <a:srgbClr val="000000"/>
              </a:buClr>
              <a:buSzPts val="1800"/>
              <a:buFont typeface="Arial"/>
              <a:buNone/>
            </a:pPr>
            <a:r>
              <a:rPr lang="en-US" sz="1400" b="0" i="0" u="none" strike="noStrike" cap="none">
                <a:solidFill>
                  <a:srgbClr val="000000"/>
                </a:solidFill>
                <a:latin typeface="Tahoma"/>
                <a:ea typeface="Tahoma"/>
                <a:cs typeface="Tahoma"/>
                <a:sym typeface="Tahoma"/>
              </a:rPr>
              <a:t>We seek to involve people with disabilities in existing competitions and programs for all swimmers, rather than provide unique disability-only opportunities.</a:t>
            </a:r>
            <a:endParaRPr/>
          </a:p>
        </p:txBody>
      </p:sp>
      <p:pic>
        <p:nvPicPr>
          <p:cNvPr id="180" name="Google Shape;180;p26"/>
          <p:cNvPicPr preferRelativeResize="0"/>
          <p:nvPr/>
        </p:nvPicPr>
        <p:blipFill rotWithShape="1">
          <a:blip r:embed="rId3">
            <a:alphaModFix/>
          </a:blip>
          <a:srcRect/>
          <a:stretch/>
        </p:blipFill>
        <p:spPr>
          <a:xfrm>
            <a:off x="3773016" y="345903"/>
            <a:ext cx="1719275" cy="1401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p:nvPr/>
        </p:nvSpPr>
        <p:spPr>
          <a:xfrm>
            <a:off x="1180215" y="265813"/>
            <a:ext cx="7049386"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800"/>
              <a:buFont typeface="Roboto"/>
              <a:buNone/>
            </a:pPr>
            <a:r>
              <a:rPr lang="en-US" sz="2400" b="1" i="0" u="none" strike="noStrike" cap="none">
                <a:solidFill>
                  <a:srgbClr val="212121"/>
                </a:solidFill>
                <a:latin typeface="Tahoma"/>
                <a:ea typeface="Tahoma"/>
                <a:cs typeface="Tahoma"/>
                <a:sym typeface="Tahoma"/>
              </a:rPr>
              <a:t>Disability Swimming in USA-S </a:t>
            </a:r>
            <a:endParaRPr/>
          </a:p>
          <a:p>
            <a:pPr marL="0" marR="0" lvl="0" indent="0" algn="ctr" rtl="0">
              <a:lnSpc>
                <a:spcPct val="100000"/>
              </a:lnSpc>
              <a:spcBef>
                <a:spcPts val="0"/>
              </a:spcBef>
              <a:spcAft>
                <a:spcPts val="0"/>
              </a:spcAft>
              <a:buClr>
                <a:schemeClr val="lt1"/>
              </a:buClr>
              <a:buSzPts val="4800"/>
              <a:buFont typeface="Roboto"/>
              <a:buNone/>
            </a:pPr>
            <a:r>
              <a:rPr lang="en-US" sz="2400" b="1" i="0" u="none" strike="noStrike" cap="none">
                <a:solidFill>
                  <a:srgbClr val="212121"/>
                </a:solidFill>
                <a:latin typeface="Tahoma"/>
                <a:ea typeface="Tahoma"/>
                <a:cs typeface="Tahoma"/>
                <a:sym typeface="Tahoma"/>
              </a:rPr>
              <a:t>is about creating parallel competition for USA-S swimmers with a disability.</a:t>
            </a:r>
            <a:endParaRPr sz="2400" b="0" i="0" u="none" strike="noStrike" cap="none">
              <a:solidFill>
                <a:srgbClr val="000000"/>
              </a:solidFill>
              <a:latin typeface="Tahoma"/>
              <a:ea typeface="Tahoma"/>
              <a:cs typeface="Tahoma"/>
              <a:sym typeface="Tahoma"/>
            </a:endParaRPr>
          </a:p>
        </p:txBody>
      </p:sp>
      <p:pic>
        <p:nvPicPr>
          <p:cNvPr id="186" name="Google Shape;186;p27"/>
          <p:cNvPicPr preferRelativeResize="0"/>
          <p:nvPr/>
        </p:nvPicPr>
        <p:blipFill rotWithShape="1">
          <a:blip r:embed="rId3">
            <a:alphaModFix/>
          </a:blip>
          <a:srcRect/>
          <a:stretch/>
        </p:blipFill>
        <p:spPr>
          <a:xfrm>
            <a:off x="2200940" y="1735981"/>
            <a:ext cx="5061098" cy="28255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p:nvPr/>
        </p:nvSpPr>
        <p:spPr>
          <a:xfrm>
            <a:off x="318978" y="287079"/>
            <a:ext cx="7432158"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ahoma"/>
                <a:ea typeface="Tahoma"/>
                <a:cs typeface="Tahoma"/>
                <a:sym typeface="Tahoma"/>
              </a:rPr>
              <a:t>USA Swimming -swimmers with a disability</a:t>
            </a:r>
            <a:endParaRPr sz="2400" b="0" i="0" u="none" strike="noStrike" cap="none">
              <a:solidFill>
                <a:srgbClr val="000000"/>
              </a:solidFill>
              <a:latin typeface="Arial"/>
              <a:ea typeface="Arial"/>
              <a:cs typeface="Arial"/>
              <a:sym typeface="Arial"/>
            </a:endParaRPr>
          </a:p>
        </p:txBody>
      </p:sp>
      <p:sp>
        <p:nvSpPr>
          <p:cNvPr id="192" name="Google Shape;192;p28"/>
          <p:cNvSpPr txBox="1"/>
          <p:nvPr/>
        </p:nvSpPr>
        <p:spPr>
          <a:xfrm>
            <a:off x="2222205" y="1754372"/>
            <a:ext cx="4848446" cy="2838893"/>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Clr>
                <a:srgbClr val="000000"/>
              </a:buClr>
              <a:buSzPts val="1400"/>
              <a:buFont typeface="Tahoma"/>
              <a:buChar char="●"/>
            </a:pPr>
            <a:r>
              <a:rPr lang="en-US" sz="1800" b="1" i="0" u="none" strike="noStrike" cap="none" dirty="0">
                <a:solidFill>
                  <a:srgbClr val="212121"/>
                </a:solidFill>
                <a:latin typeface="Tahoma"/>
                <a:ea typeface="Tahoma"/>
                <a:cs typeface="Tahoma"/>
                <a:sym typeface="Tahoma"/>
              </a:rPr>
              <a:t>Any swimmer who has a permanent physical or cognitive impairment that substantially limits one or more major life activities</a:t>
            </a:r>
            <a:endParaRPr sz="1800" b="0" i="0" u="none" strike="noStrike" cap="none" dirty="0">
              <a:solidFill>
                <a:schemeClr val="lt1"/>
              </a:solidFill>
              <a:latin typeface="Roboto"/>
              <a:ea typeface="Roboto"/>
              <a:cs typeface="Roboto"/>
              <a:sym typeface="Roboto"/>
            </a:endParaRPr>
          </a:p>
          <a:p>
            <a:pPr marL="0" marR="0" lvl="0" indent="0" algn="l" rtl="0">
              <a:lnSpc>
                <a:spcPct val="100000"/>
              </a:lnSpc>
              <a:spcBef>
                <a:spcPts val="0"/>
              </a:spcBef>
              <a:spcAft>
                <a:spcPts val="0"/>
              </a:spcAft>
              <a:buClr>
                <a:schemeClr val="lt1"/>
              </a:buClr>
              <a:buSzPts val="1800"/>
              <a:buFont typeface="Roboto"/>
              <a:buNone/>
            </a:pPr>
            <a:endParaRPr sz="1800" b="0" i="0" u="none" strike="noStrike" cap="none" dirty="0">
              <a:solidFill>
                <a:srgbClr val="212121"/>
              </a:solidFill>
              <a:latin typeface="Tahoma"/>
              <a:ea typeface="Tahoma"/>
              <a:cs typeface="Tahoma"/>
              <a:sym typeface="Tahoma"/>
            </a:endParaRPr>
          </a:p>
          <a:p>
            <a:pPr marL="457200" marR="0" lvl="0" indent="-317500" algn="l" rtl="0">
              <a:lnSpc>
                <a:spcPct val="100000"/>
              </a:lnSpc>
              <a:spcBef>
                <a:spcPts val="0"/>
              </a:spcBef>
              <a:spcAft>
                <a:spcPts val="0"/>
              </a:spcAft>
              <a:buClr>
                <a:srgbClr val="000000"/>
              </a:buClr>
              <a:buSzPts val="1400"/>
              <a:buFont typeface="Tahoma"/>
              <a:buChar char="●"/>
            </a:pPr>
            <a:r>
              <a:rPr lang="en-US" sz="1800" b="1" i="0" u="none" strike="noStrike" cap="none" dirty="0">
                <a:solidFill>
                  <a:srgbClr val="212121"/>
                </a:solidFill>
                <a:latin typeface="Tahoma"/>
                <a:ea typeface="Tahoma"/>
                <a:cs typeface="Tahoma"/>
                <a:sym typeface="Tahoma"/>
              </a:rPr>
              <a:t>Includes persons with:</a:t>
            </a:r>
            <a:endParaRPr sz="1800" b="0" i="0" u="none" strike="noStrike" cap="none" dirty="0">
              <a:solidFill>
                <a:schemeClr val="lt1"/>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Tahoma"/>
              <a:buChar char="●"/>
            </a:pPr>
            <a:r>
              <a:rPr lang="en-US" sz="1800" b="0" i="0" u="none" strike="noStrike" cap="none" dirty="0">
                <a:solidFill>
                  <a:srgbClr val="212121"/>
                </a:solidFill>
                <a:latin typeface="Tahoma"/>
                <a:ea typeface="Tahoma"/>
                <a:cs typeface="Tahoma"/>
                <a:sym typeface="Tahoma"/>
              </a:rPr>
              <a:t>Physical</a:t>
            </a:r>
            <a:endParaRPr sz="1800" b="0" i="0" u="none" strike="noStrike" cap="none" dirty="0">
              <a:solidFill>
                <a:schemeClr val="lt1"/>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Tahoma"/>
              <a:buChar char="●"/>
            </a:pPr>
            <a:r>
              <a:rPr lang="en-US" sz="1800" b="0" i="0" u="none" strike="noStrike" cap="none" dirty="0">
                <a:solidFill>
                  <a:srgbClr val="212121"/>
                </a:solidFill>
                <a:latin typeface="Tahoma"/>
                <a:ea typeface="Tahoma"/>
                <a:cs typeface="Tahoma"/>
                <a:sym typeface="Tahoma"/>
              </a:rPr>
              <a:t>Visual</a:t>
            </a:r>
            <a:endParaRPr sz="1800" b="0" i="0" u="none" strike="noStrike" cap="none" dirty="0">
              <a:solidFill>
                <a:schemeClr val="lt1"/>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Tahoma"/>
              <a:buChar char="●"/>
            </a:pPr>
            <a:r>
              <a:rPr lang="en-US" sz="1800" b="0" i="0" u="none" strike="noStrike" cap="none" dirty="0">
                <a:solidFill>
                  <a:srgbClr val="212121"/>
                </a:solidFill>
                <a:latin typeface="Tahoma"/>
                <a:ea typeface="Tahoma"/>
                <a:cs typeface="Tahoma"/>
                <a:sym typeface="Tahoma"/>
              </a:rPr>
              <a:t>Hearing</a:t>
            </a:r>
            <a:endParaRPr sz="1800" b="0" i="0" u="none" strike="noStrike" cap="none" dirty="0">
              <a:solidFill>
                <a:schemeClr val="lt1"/>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Tahoma"/>
              <a:buChar char="●"/>
            </a:pPr>
            <a:r>
              <a:rPr lang="en-US" sz="1800" b="0" i="0" u="none" strike="noStrike" cap="none" dirty="0">
                <a:solidFill>
                  <a:srgbClr val="212121"/>
                </a:solidFill>
                <a:latin typeface="Tahoma"/>
                <a:ea typeface="Tahoma"/>
                <a:cs typeface="Tahoma"/>
                <a:sym typeface="Tahoma"/>
              </a:rPr>
              <a:t>Cognitive disabilities</a:t>
            </a:r>
            <a:endParaRPr sz="1400" b="0" i="0" u="none" strike="noStrike" cap="none" dirty="0">
              <a:solidFill>
                <a:srgbClr val="000000"/>
              </a:solidFill>
              <a:latin typeface="Roboto"/>
              <a:ea typeface="Roboto"/>
              <a:cs typeface="Roboto"/>
              <a:sym typeface="Roboto"/>
            </a:endParaRPr>
          </a:p>
        </p:txBody>
      </p:sp>
      <p:pic>
        <p:nvPicPr>
          <p:cNvPr id="193" name="Google Shape;193;p28"/>
          <p:cNvPicPr preferRelativeResize="0"/>
          <p:nvPr/>
        </p:nvPicPr>
        <p:blipFill rotWithShape="1">
          <a:blip r:embed="rId3">
            <a:alphaModFix/>
          </a:blip>
          <a:srcRect/>
          <a:stretch/>
        </p:blipFill>
        <p:spPr>
          <a:xfrm>
            <a:off x="435934" y="1020726"/>
            <a:ext cx="1519045" cy="10389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p:nvPr/>
        </p:nvSpPr>
        <p:spPr>
          <a:xfrm>
            <a:off x="2083982" y="195600"/>
            <a:ext cx="5220586"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ahoma"/>
                <a:ea typeface="Tahoma"/>
                <a:cs typeface="Tahoma"/>
                <a:sym typeface="Tahoma"/>
              </a:rPr>
              <a:t>      USAS Para Swimming Motivational Time Standards</a:t>
            </a:r>
            <a:endParaRPr sz="2400" b="0" i="0" u="none" strike="noStrike" cap="none">
              <a:solidFill>
                <a:srgbClr val="000000"/>
              </a:solidFill>
              <a:latin typeface="Tahoma"/>
              <a:ea typeface="Tahoma"/>
              <a:cs typeface="Tahoma"/>
              <a:sym typeface="Tahoma"/>
            </a:endParaRPr>
          </a:p>
        </p:txBody>
      </p:sp>
      <p:sp>
        <p:nvSpPr>
          <p:cNvPr id="199" name="Google Shape;199;p29"/>
          <p:cNvSpPr txBox="1"/>
          <p:nvPr/>
        </p:nvSpPr>
        <p:spPr>
          <a:xfrm>
            <a:off x="1041991" y="1026597"/>
            <a:ext cx="2902688"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ahoma"/>
                <a:ea typeface="Tahoma"/>
                <a:cs typeface="Tahoma"/>
                <a:sym typeface="Tahoma"/>
              </a:rPr>
              <a:t>History and Rational</a:t>
            </a:r>
            <a:endParaRPr/>
          </a:p>
        </p:txBody>
      </p:sp>
      <p:sp>
        <p:nvSpPr>
          <p:cNvPr id="200" name="Google Shape;200;p29"/>
          <p:cNvSpPr txBox="1"/>
          <p:nvPr/>
        </p:nvSpPr>
        <p:spPr>
          <a:xfrm>
            <a:off x="1286540" y="1520456"/>
            <a:ext cx="7284564" cy="4401205"/>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chemeClr val="dk1"/>
                </a:solidFill>
                <a:latin typeface="Arial"/>
                <a:ea typeface="Arial"/>
                <a:cs typeface="Arial"/>
                <a:sym typeface="Arial"/>
              </a:rPr>
              <a:t>Para swimmers have had no standards in which to attach personal goals until they’ve been classified and reached the Can-Am standard.  From there it’s quite a leap to emerging times with U.S. Paralympics. </a:t>
            </a:r>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chemeClr val="dk1"/>
                </a:solidFill>
                <a:latin typeface="Arial"/>
                <a:ea typeface="Arial"/>
                <a:cs typeface="Arial"/>
                <a:sym typeface="Arial"/>
              </a:rPr>
              <a:t>SWADS have been graciously accepted in many meets, but with little consistency.</a:t>
            </a:r>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chemeClr val="dk1"/>
                </a:solidFill>
                <a:latin typeface="Arial"/>
                <a:ea typeface="Arial"/>
                <a:cs typeface="Arial"/>
                <a:sym typeface="Arial"/>
              </a:rPr>
              <a:t>Unfortunately, they have also been denied access to several meets due to no available standards.</a:t>
            </a:r>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chemeClr val="dk1"/>
                </a:solidFill>
                <a:latin typeface="Arial"/>
                <a:ea typeface="Arial"/>
                <a:cs typeface="Arial"/>
                <a:sym typeface="Arial"/>
              </a:rPr>
              <a:t>More recently, standards for para-swimmers have been despairingly applied across meets of similar ability in comparison to those for traditional swimmers.</a:t>
            </a:r>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chemeClr val="dk1"/>
                </a:solidFill>
                <a:latin typeface="Arial"/>
                <a:ea typeface="Arial"/>
                <a:cs typeface="Arial"/>
                <a:sym typeface="Arial"/>
              </a:rPr>
              <a:t>These standards represent 3 years of research and development by several members of the disability committee in collaboration with other professionals and volunteers with a vested interest in disability swimming.</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0" y="-12"/>
            <a:ext cx="8222100" cy="1130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en-US" sz="2400" b="1" dirty="0">
                <a:solidFill>
                  <a:srgbClr val="000000"/>
                </a:solidFill>
                <a:latin typeface="Tahoma"/>
                <a:ea typeface="Tahoma"/>
                <a:cs typeface="Tahoma"/>
                <a:sym typeface="Tahoma"/>
              </a:rPr>
              <a:t>IOWA DEI and Disability Presentation</a:t>
            </a:r>
            <a:endParaRPr dirty="0">
              <a:solidFill>
                <a:srgbClr val="000000"/>
              </a:solidFill>
              <a:latin typeface="Tahoma"/>
              <a:ea typeface="Tahoma"/>
              <a:cs typeface="Tahoma"/>
              <a:sym typeface="Tahoma"/>
            </a:endParaRPr>
          </a:p>
        </p:txBody>
      </p:sp>
      <p:sp>
        <p:nvSpPr>
          <p:cNvPr id="3" name="TextBox 2">
            <a:extLst>
              <a:ext uri="{FF2B5EF4-FFF2-40B4-BE49-F238E27FC236}">
                <a16:creationId xmlns:a16="http://schemas.microsoft.com/office/drawing/2014/main" id="{988BE20D-5AA5-4B63-A9FB-FB13ECDA0858}"/>
              </a:ext>
            </a:extLst>
          </p:cNvPr>
          <p:cNvSpPr txBox="1"/>
          <p:nvPr/>
        </p:nvSpPr>
        <p:spPr>
          <a:xfrm>
            <a:off x="921900" y="2147777"/>
            <a:ext cx="3075942" cy="1477328"/>
          </a:xfrm>
          <a:prstGeom prst="rect">
            <a:avLst/>
          </a:prstGeom>
          <a:noFill/>
        </p:spPr>
        <p:txBody>
          <a:bodyPr wrap="square" rtlCol="0">
            <a:spAutoFit/>
          </a:bodyPr>
          <a:lstStyle/>
          <a:p>
            <a:pPr marL="0" marR="0" lvl="0" indent="0" algn="l" rtl="0">
              <a:lnSpc>
                <a:spcPct val="100000"/>
              </a:lnSpc>
              <a:spcBef>
                <a:spcPts val="0"/>
              </a:spcBef>
              <a:spcAft>
                <a:spcPts val="0"/>
              </a:spcAft>
              <a:buClr>
                <a:srgbClr val="000000"/>
              </a:buClr>
              <a:buSzPts val="2500"/>
              <a:buFont typeface="Arial"/>
              <a:buNone/>
            </a:pPr>
            <a:endParaRPr lang="en-US" sz="2000" b="0" i="0" u="none" strike="noStrike" cap="none" dirty="0">
              <a:solidFill>
                <a:schemeClr val="lt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800"/>
              <a:buFont typeface="Arial"/>
              <a:buNone/>
            </a:pPr>
            <a:r>
              <a:rPr lang="en-US" sz="1400" b="0" i="0" u="none" strike="noStrike" cap="none" dirty="0">
                <a:solidFill>
                  <a:srgbClr val="000000"/>
                </a:solidFill>
                <a:latin typeface="Tahoma"/>
                <a:ea typeface="Tahoma"/>
                <a:cs typeface="Tahoma"/>
                <a:sym typeface="Tahoma"/>
              </a:rPr>
              <a:t>In USA Swimming we are dedicated to making sure our athletes get what they need to be successful. We value diversity and promote inclusion</a:t>
            </a:r>
            <a:endParaRPr lang="en-US" dirty="0"/>
          </a:p>
        </p:txBody>
      </p:sp>
      <p:sp>
        <p:nvSpPr>
          <p:cNvPr id="4" name="TextBox 3">
            <a:extLst>
              <a:ext uri="{FF2B5EF4-FFF2-40B4-BE49-F238E27FC236}">
                <a16:creationId xmlns:a16="http://schemas.microsoft.com/office/drawing/2014/main" id="{711D0DC1-1B3B-41A8-B872-6D950BFC9371}"/>
              </a:ext>
            </a:extLst>
          </p:cNvPr>
          <p:cNvSpPr txBox="1"/>
          <p:nvPr/>
        </p:nvSpPr>
        <p:spPr>
          <a:xfrm>
            <a:off x="5146160" y="2360428"/>
            <a:ext cx="3476846" cy="2462213"/>
          </a:xfrm>
          <a:prstGeom prst="rect">
            <a:avLst/>
          </a:prstGeom>
          <a:noFill/>
        </p:spPr>
        <p:txBody>
          <a:bodyPr wrap="square" rtlCol="0">
            <a:spAutoFit/>
          </a:bodyPr>
          <a:lstStyle/>
          <a:p>
            <a:pPr marL="0" marR="0" lvl="0" indent="0" algn="l" rtl="0">
              <a:lnSpc>
                <a:spcPct val="100000"/>
              </a:lnSpc>
              <a:spcBef>
                <a:spcPts val="0"/>
              </a:spcBef>
              <a:spcAft>
                <a:spcPts val="0"/>
              </a:spcAft>
              <a:buClr>
                <a:srgbClr val="000000"/>
              </a:buClr>
              <a:buSzPts val="1800"/>
              <a:buFont typeface="Arial"/>
              <a:buNone/>
            </a:pPr>
            <a:r>
              <a:rPr lang="en-US" sz="1400" b="0" i="0" u="none" strike="noStrike" cap="none" dirty="0">
                <a:solidFill>
                  <a:srgbClr val="000000"/>
                </a:solidFill>
                <a:latin typeface="Tahoma"/>
                <a:ea typeface="Tahoma"/>
                <a:cs typeface="Tahoma"/>
                <a:sym typeface="Tahoma"/>
              </a:rPr>
              <a:t>USA Swimming encourages people with disabilities to participate in the sport of swimming and facilitates their inclusion in USA Swimming programs through education and collaboration.</a:t>
            </a:r>
          </a:p>
          <a:p>
            <a:pPr marL="0" marR="0" lvl="0" indent="0" algn="l" rtl="0">
              <a:lnSpc>
                <a:spcPct val="100000"/>
              </a:lnSpc>
              <a:spcBef>
                <a:spcPts val="0"/>
              </a:spcBef>
              <a:spcAft>
                <a:spcPts val="0"/>
              </a:spcAft>
              <a:buClr>
                <a:srgbClr val="000000"/>
              </a:buClr>
              <a:buSzPts val="1800"/>
              <a:buFont typeface="Arial"/>
              <a:buNone/>
            </a:pPr>
            <a:r>
              <a:rPr lang="en-US" sz="1400" b="0" i="0" u="none" strike="noStrike" cap="none" dirty="0">
                <a:solidFill>
                  <a:srgbClr val="000000"/>
                </a:solidFill>
                <a:latin typeface="Tahoma"/>
                <a:ea typeface="Tahoma"/>
                <a:cs typeface="Tahoma"/>
                <a:sym typeface="Tahoma"/>
              </a:rPr>
              <a:t> </a:t>
            </a:r>
          </a:p>
          <a:p>
            <a:pPr marL="0" marR="0" lvl="0" indent="0" algn="l" rtl="0">
              <a:lnSpc>
                <a:spcPct val="100000"/>
              </a:lnSpc>
              <a:spcBef>
                <a:spcPts val="0"/>
              </a:spcBef>
              <a:spcAft>
                <a:spcPts val="0"/>
              </a:spcAft>
              <a:buClr>
                <a:srgbClr val="000000"/>
              </a:buClr>
              <a:buSzPts val="1800"/>
              <a:buFont typeface="Arial"/>
              <a:buNone/>
            </a:pPr>
            <a:r>
              <a:rPr lang="en-US" sz="1400" b="0" i="0" u="none" strike="noStrike" cap="none" dirty="0">
                <a:solidFill>
                  <a:srgbClr val="000000"/>
                </a:solidFill>
                <a:latin typeface="Tahoma"/>
                <a:ea typeface="Tahoma"/>
                <a:cs typeface="Tahoma"/>
                <a:sym typeface="Tahoma"/>
              </a:rPr>
              <a:t>We seek to involve people with disabilities in existing competitions and programs for all swimmers, rather than provide unique disability-only opportunities.</a:t>
            </a:r>
            <a:endParaRPr lang="en-US" sz="1100" b="0" i="0" u="none" strike="noStrike" cap="none" dirty="0">
              <a:solidFill>
                <a:srgbClr val="000000"/>
              </a:solidFill>
              <a:latin typeface="Roboto"/>
              <a:ea typeface="Roboto"/>
              <a:cs typeface="Roboto"/>
              <a:sym typeface="Roboto"/>
            </a:endParaRPr>
          </a:p>
        </p:txBody>
      </p:sp>
      <p:pic>
        <p:nvPicPr>
          <p:cNvPr id="5" name="Google Shape;118;p19">
            <a:extLst>
              <a:ext uri="{FF2B5EF4-FFF2-40B4-BE49-F238E27FC236}">
                <a16:creationId xmlns:a16="http://schemas.microsoft.com/office/drawing/2014/main" id="{7F768CFB-B819-414F-B7F7-C962607464FA}"/>
              </a:ext>
            </a:extLst>
          </p:cNvPr>
          <p:cNvPicPr preferRelativeResize="0"/>
          <p:nvPr/>
        </p:nvPicPr>
        <p:blipFill rotWithShape="1">
          <a:blip r:embed="rId3">
            <a:alphaModFix/>
          </a:blip>
          <a:srcRect/>
          <a:stretch/>
        </p:blipFill>
        <p:spPr>
          <a:xfrm>
            <a:off x="694594" y="931599"/>
            <a:ext cx="1390750" cy="1074425"/>
          </a:xfrm>
          <a:prstGeom prst="rect">
            <a:avLst/>
          </a:prstGeom>
          <a:noFill/>
          <a:ln>
            <a:noFill/>
          </a:ln>
        </p:spPr>
      </p:pic>
      <p:pic>
        <p:nvPicPr>
          <p:cNvPr id="6" name="Google Shape;116;p19">
            <a:extLst>
              <a:ext uri="{FF2B5EF4-FFF2-40B4-BE49-F238E27FC236}">
                <a16:creationId xmlns:a16="http://schemas.microsoft.com/office/drawing/2014/main" id="{955B2B0C-AE99-4CC0-B889-EE4F535B5DDE}"/>
              </a:ext>
            </a:extLst>
          </p:cNvPr>
          <p:cNvPicPr preferRelativeResize="0"/>
          <p:nvPr/>
        </p:nvPicPr>
        <p:blipFill rotWithShape="1">
          <a:blip r:embed="rId4">
            <a:alphaModFix/>
          </a:blip>
          <a:srcRect/>
          <a:stretch/>
        </p:blipFill>
        <p:spPr>
          <a:xfrm>
            <a:off x="3149079" y="876094"/>
            <a:ext cx="1697525" cy="1383925"/>
          </a:xfrm>
          <a:prstGeom prst="rect">
            <a:avLst/>
          </a:prstGeom>
          <a:noFill/>
          <a:ln>
            <a:noFill/>
          </a:ln>
        </p:spPr>
      </p:pic>
      <p:pic>
        <p:nvPicPr>
          <p:cNvPr id="7" name="Google Shape;119;p19">
            <a:extLst>
              <a:ext uri="{FF2B5EF4-FFF2-40B4-BE49-F238E27FC236}">
                <a16:creationId xmlns:a16="http://schemas.microsoft.com/office/drawing/2014/main" id="{DA8FDA50-D559-4B84-87BC-6E9985FF2F94}"/>
              </a:ext>
            </a:extLst>
          </p:cNvPr>
          <p:cNvPicPr preferRelativeResize="0"/>
          <p:nvPr/>
        </p:nvPicPr>
        <p:blipFill rotWithShape="1">
          <a:blip r:embed="rId3">
            <a:alphaModFix/>
          </a:blip>
          <a:srcRect/>
          <a:stretch/>
        </p:blipFill>
        <p:spPr>
          <a:xfrm>
            <a:off x="6130433" y="931599"/>
            <a:ext cx="1508300" cy="1165250"/>
          </a:xfrm>
          <a:prstGeom prst="rect">
            <a:avLst/>
          </a:prstGeom>
          <a:noFill/>
          <a:ln>
            <a:noFill/>
          </a:ln>
        </p:spPr>
      </p:pic>
    </p:spTree>
    <p:extLst>
      <p:ext uri="{BB962C8B-B14F-4D97-AF65-F5344CB8AC3E}">
        <p14:creationId xmlns:p14="http://schemas.microsoft.com/office/powerpoint/2010/main" val="899759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p:nvPr/>
        </p:nvSpPr>
        <p:spPr>
          <a:xfrm>
            <a:off x="1434025" y="566600"/>
            <a:ext cx="6107400" cy="12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latin typeface="Tahoma"/>
                <a:ea typeface="Tahoma"/>
                <a:cs typeface="Tahoma"/>
                <a:sym typeface="Tahoma"/>
              </a:rPr>
              <a:t>USA-S Groupings For </a:t>
            </a:r>
            <a:r>
              <a:rPr lang="en-US" sz="2400" b="1" i="0" u="none" strike="noStrike" cap="none">
                <a:solidFill>
                  <a:srgbClr val="000000"/>
                </a:solidFill>
                <a:latin typeface="Tahoma"/>
                <a:ea typeface="Tahoma"/>
                <a:cs typeface="Tahoma"/>
                <a:sym typeface="Tahoma"/>
              </a:rPr>
              <a:t>Time Standards</a:t>
            </a:r>
            <a:endParaRPr sz="2400" b="0" i="0" u="none" strike="noStrike" cap="none">
              <a:solidFill>
                <a:srgbClr val="000000"/>
              </a:solidFill>
              <a:latin typeface="Tahoma"/>
              <a:ea typeface="Tahoma"/>
              <a:cs typeface="Tahoma"/>
              <a:sym typeface="Tahoma"/>
            </a:endParaRPr>
          </a:p>
        </p:txBody>
      </p:sp>
      <p:sp>
        <p:nvSpPr>
          <p:cNvPr id="206" name="Google Shape;206;p30"/>
          <p:cNvSpPr txBox="1"/>
          <p:nvPr/>
        </p:nvSpPr>
        <p:spPr>
          <a:xfrm>
            <a:off x="2690025" y="1161625"/>
            <a:ext cx="3763800" cy="38277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chemeClr val="dk1"/>
              </a:buClr>
              <a:buSzPts val="1800"/>
              <a:buFont typeface="Arial"/>
              <a:buNone/>
            </a:pPr>
            <a:r>
              <a:rPr lang="en-US" sz="1600" b="1" i="0" u="none" strike="noStrike" cap="none" dirty="0">
                <a:solidFill>
                  <a:srgbClr val="000000"/>
                </a:solidFill>
                <a:latin typeface="Tahoma"/>
                <a:ea typeface="Tahoma"/>
                <a:cs typeface="Tahoma"/>
                <a:sym typeface="Tahoma"/>
              </a:rPr>
              <a:t>P1</a:t>
            </a:r>
            <a:r>
              <a:rPr lang="en-US" b="0" i="0" u="none" strike="noStrike" cap="none" dirty="0">
                <a:solidFill>
                  <a:srgbClr val="000000"/>
                </a:solidFill>
                <a:latin typeface="Tahoma"/>
                <a:ea typeface="Tahoma"/>
                <a:cs typeface="Tahoma"/>
                <a:sym typeface="Tahoma"/>
              </a:rPr>
              <a:t> </a:t>
            </a:r>
            <a:r>
              <a:rPr lang="en-US" sz="1600" b="0" i="0" u="none" strike="noStrike" cap="none" dirty="0">
                <a:solidFill>
                  <a:srgbClr val="000000"/>
                </a:solidFill>
                <a:latin typeface="Tahoma"/>
                <a:ea typeface="Tahoma"/>
                <a:cs typeface="Tahoma"/>
                <a:sym typeface="Tahoma"/>
              </a:rPr>
              <a:t>- non-ambulatory (wheelchair bound):  limited use of all four extremities.</a:t>
            </a:r>
            <a:endParaRPr sz="1600" b="0" i="0" u="none" strike="noStrike" cap="none" dirty="0">
              <a:solidFill>
                <a:srgbClr val="000000"/>
              </a:solidFill>
              <a:latin typeface="Tahoma"/>
              <a:ea typeface="Tahoma"/>
              <a:cs typeface="Tahoma"/>
              <a:sym typeface="Tahoma"/>
            </a:endParaRPr>
          </a:p>
          <a:p>
            <a:pPr marL="457200" lvl="0" indent="0" algn="l" rtl="0">
              <a:spcBef>
                <a:spcPts val="0"/>
              </a:spcBef>
              <a:spcAft>
                <a:spcPts val="0"/>
              </a:spcAft>
              <a:buClr>
                <a:schemeClr val="dk1"/>
              </a:buClr>
              <a:buFont typeface="Arial"/>
              <a:buNone/>
            </a:pPr>
            <a:r>
              <a:rPr lang="en-US" sz="1600" b="1" dirty="0">
                <a:solidFill>
                  <a:schemeClr val="dk1"/>
                </a:solidFill>
                <a:latin typeface="Tahoma"/>
                <a:ea typeface="Tahoma"/>
                <a:cs typeface="Tahoma"/>
                <a:sym typeface="Tahoma"/>
              </a:rPr>
              <a:t>P2</a:t>
            </a:r>
            <a:r>
              <a:rPr lang="en-US" dirty="0">
                <a:solidFill>
                  <a:schemeClr val="dk1"/>
                </a:solidFill>
                <a:latin typeface="Tahoma"/>
                <a:ea typeface="Tahoma"/>
                <a:cs typeface="Tahoma"/>
                <a:sym typeface="Tahoma"/>
              </a:rPr>
              <a:t> - </a:t>
            </a:r>
            <a:r>
              <a:rPr lang="en-US" sz="1600" dirty="0">
                <a:solidFill>
                  <a:schemeClr val="dk1"/>
                </a:solidFill>
                <a:latin typeface="Tahoma"/>
                <a:ea typeface="Tahoma"/>
                <a:cs typeface="Tahoma"/>
                <a:sym typeface="Tahoma"/>
              </a:rPr>
              <a:t>dwarfism, multiple limb deficiencies, ambulatory with assistance, can be wheelchair bound with high functioning upper body</a:t>
            </a:r>
            <a:r>
              <a:rPr lang="en-US" sz="1600" dirty="0">
                <a:solidFill>
                  <a:schemeClr val="dk1"/>
                </a:solidFill>
              </a:rPr>
              <a:t>.</a:t>
            </a:r>
            <a:endParaRPr sz="1600" dirty="0">
              <a:solidFill>
                <a:schemeClr val="dk1"/>
              </a:solidFill>
            </a:endParaRPr>
          </a:p>
          <a:p>
            <a:pPr marL="457200" lvl="0" indent="0" algn="l" rtl="0">
              <a:spcBef>
                <a:spcPts val="0"/>
              </a:spcBef>
              <a:spcAft>
                <a:spcPts val="0"/>
              </a:spcAft>
              <a:buClr>
                <a:schemeClr val="dk1"/>
              </a:buClr>
              <a:buSzPts val="1800"/>
              <a:buFont typeface="Arial"/>
              <a:buNone/>
            </a:pPr>
            <a:r>
              <a:rPr lang="en-US" sz="1600" b="1" dirty="0">
                <a:solidFill>
                  <a:schemeClr val="dk1"/>
                </a:solidFill>
                <a:latin typeface="Tahoma"/>
                <a:ea typeface="Tahoma"/>
                <a:cs typeface="Tahoma"/>
                <a:sym typeface="Tahoma"/>
              </a:rPr>
              <a:t>P3</a:t>
            </a:r>
            <a:r>
              <a:rPr lang="en-US" sz="2000" dirty="0">
                <a:solidFill>
                  <a:schemeClr val="dk1"/>
                </a:solidFill>
                <a:latin typeface="Tahoma"/>
                <a:ea typeface="Tahoma"/>
                <a:cs typeface="Tahoma"/>
                <a:sym typeface="Tahoma"/>
              </a:rPr>
              <a:t> </a:t>
            </a:r>
            <a:r>
              <a:rPr lang="en-US" sz="1600" dirty="0">
                <a:solidFill>
                  <a:schemeClr val="dk1"/>
                </a:solidFill>
                <a:latin typeface="Tahoma"/>
                <a:ea typeface="Tahoma"/>
                <a:cs typeface="Tahoma"/>
                <a:sym typeface="Tahoma"/>
              </a:rPr>
              <a:t>- single limb deficiencies, visual impairments, and intellectual impairments, ambulatory without significant assistance.</a:t>
            </a:r>
            <a:endParaRPr sz="1600" dirty="0">
              <a:solidFill>
                <a:schemeClr val="dk1"/>
              </a:solidFill>
              <a:latin typeface="Tahoma"/>
              <a:ea typeface="Tahoma"/>
              <a:cs typeface="Tahoma"/>
              <a:sym typeface="Tahoma"/>
            </a:endParaRPr>
          </a:p>
          <a:p>
            <a:pPr marL="457200" marR="0" lvl="0" indent="0" algn="l" rtl="0">
              <a:lnSpc>
                <a:spcPct val="100000"/>
              </a:lnSpc>
              <a:spcBef>
                <a:spcPts val="0"/>
              </a:spcBef>
              <a:spcAft>
                <a:spcPts val="0"/>
              </a:spcAft>
              <a:buClr>
                <a:schemeClr val="dk1"/>
              </a:buClr>
              <a:buSzPts val="1800"/>
              <a:buFont typeface="Arial"/>
              <a:buNone/>
            </a:pPr>
            <a:endParaRPr sz="2000" dirty="0">
              <a:latin typeface="Tahoma"/>
              <a:ea typeface="Tahoma"/>
              <a:cs typeface="Tahoma"/>
              <a:sym typeface="Tahoma"/>
            </a:endParaRPr>
          </a:p>
          <a:p>
            <a:pPr marL="457200" marR="0" lvl="0" indent="0" algn="l" rtl="0">
              <a:lnSpc>
                <a:spcPct val="100000"/>
              </a:lnSpc>
              <a:spcBef>
                <a:spcPts val="0"/>
              </a:spcBef>
              <a:spcAft>
                <a:spcPts val="0"/>
              </a:spcAft>
              <a:buClr>
                <a:schemeClr val="dk1"/>
              </a:buClr>
              <a:buSzPts val="1800"/>
              <a:buFont typeface="Arial"/>
              <a:buNone/>
            </a:pPr>
            <a:endParaRPr sz="2000" dirty="0">
              <a:latin typeface="Tahoma"/>
              <a:ea typeface="Tahoma"/>
              <a:cs typeface="Tahoma"/>
              <a:sym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p:nvPr/>
        </p:nvSpPr>
        <p:spPr>
          <a:xfrm>
            <a:off x="531629" y="361507"/>
            <a:ext cx="6858000"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ahoma"/>
                <a:ea typeface="Tahoma"/>
                <a:cs typeface="Tahoma"/>
                <a:sym typeface="Tahoma"/>
              </a:rPr>
              <a:t>USAS National Disability Committee </a:t>
            </a:r>
            <a:br>
              <a:rPr lang="en-US" sz="2400" b="1" i="0" u="none" strike="noStrike" cap="none">
                <a:solidFill>
                  <a:srgbClr val="000000"/>
                </a:solidFill>
                <a:latin typeface="Tahoma"/>
                <a:ea typeface="Tahoma"/>
                <a:cs typeface="Tahoma"/>
                <a:sym typeface="Tahoma"/>
              </a:rPr>
            </a:br>
            <a:r>
              <a:rPr lang="en-US" sz="2400" b="1" i="0" u="none" strike="noStrike" cap="none">
                <a:solidFill>
                  <a:srgbClr val="000000"/>
                </a:solidFill>
                <a:latin typeface="Tahoma"/>
                <a:ea typeface="Tahoma"/>
                <a:cs typeface="Tahoma"/>
                <a:sym typeface="Tahoma"/>
              </a:rPr>
              <a:t>Motivational Para Time Standards</a:t>
            </a:r>
            <a:endParaRPr sz="2400" b="0" i="0" u="none" strike="noStrike" cap="none">
              <a:solidFill>
                <a:srgbClr val="000000"/>
              </a:solidFill>
              <a:latin typeface="Tahoma"/>
              <a:ea typeface="Tahoma"/>
              <a:cs typeface="Tahoma"/>
              <a:sym typeface="Tahoma"/>
            </a:endParaRPr>
          </a:p>
        </p:txBody>
      </p:sp>
      <p:sp>
        <p:nvSpPr>
          <p:cNvPr id="212" name="Google Shape;212;p31"/>
          <p:cNvSpPr txBox="1"/>
          <p:nvPr/>
        </p:nvSpPr>
        <p:spPr>
          <a:xfrm>
            <a:off x="1594884" y="1839433"/>
            <a:ext cx="6251944" cy="30008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600" b="0" i="0" u="none" strike="noStrike" cap="none">
                <a:solidFill>
                  <a:schemeClr val="dk1"/>
                </a:solidFill>
                <a:latin typeface="Tahoma"/>
                <a:ea typeface="Tahoma"/>
                <a:cs typeface="Tahoma"/>
                <a:sym typeface="Tahoma"/>
              </a:rPr>
              <a:t>LSC Championships</a:t>
            </a:r>
            <a:endParaRPr sz="3600" b="0"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None/>
            </a:pPr>
            <a:r>
              <a:rPr lang="en-US" sz="3600" b="0" i="0" u="none" strike="noStrike" cap="none">
                <a:solidFill>
                  <a:schemeClr val="dk1"/>
                </a:solidFill>
                <a:latin typeface="Tahoma"/>
                <a:ea typeface="Tahoma"/>
                <a:cs typeface="Tahoma"/>
                <a:sym typeface="Tahoma"/>
              </a:rPr>
              <a:t>Zone Championships</a:t>
            </a:r>
            <a:endParaRPr sz="36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None/>
            </a:pPr>
            <a:r>
              <a:rPr lang="en-US" sz="3600" b="0" i="0" u="none" strike="noStrike" cap="none">
                <a:solidFill>
                  <a:schemeClr val="dk1"/>
                </a:solidFill>
                <a:latin typeface="Tahoma"/>
                <a:ea typeface="Tahoma"/>
                <a:cs typeface="Tahoma"/>
                <a:sym typeface="Tahoma"/>
              </a:rPr>
              <a:t>Sectional Championships</a:t>
            </a:r>
            <a:endParaRPr sz="36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800"/>
              <a:buFont typeface="Arial"/>
              <a:buNone/>
            </a:pPr>
            <a:endParaRPr sz="3600" b="0"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800"/>
              <a:buFont typeface="Arial"/>
              <a:buNone/>
            </a:pP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p:nvPr/>
        </p:nvSpPr>
        <p:spPr>
          <a:xfrm>
            <a:off x="308344" y="606055"/>
            <a:ext cx="808074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800"/>
              <a:buFont typeface="Arial"/>
              <a:buNone/>
            </a:pPr>
            <a:r>
              <a:rPr lang="en-US" sz="2400" b="1" i="0" u="none" strike="noStrike" cap="none">
                <a:solidFill>
                  <a:schemeClr val="dk1"/>
                </a:solidFill>
                <a:latin typeface="Tahoma"/>
                <a:ea typeface="Tahoma"/>
                <a:cs typeface="Tahoma"/>
                <a:sym typeface="Tahoma"/>
              </a:rPr>
              <a:t>Protocol for officiating a swimmer with a disability</a:t>
            </a:r>
            <a:endParaRPr sz="2400" b="0" i="0" u="none" strike="noStrike" cap="none">
              <a:solidFill>
                <a:srgbClr val="000000"/>
              </a:solidFill>
              <a:latin typeface="Open Sans"/>
              <a:ea typeface="Open Sans"/>
              <a:cs typeface="Open Sans"/>
              <a:sym typeface="Open Sans"/>
            </a:endParaRPr>
          </a:p>
        </p:txBody>
      </p:sp>
      <p:sp>
        <p:nvSpPr>
          <p:cNvPr id="218" name="Google Shape;218;p32"/>
          <p:cNvSpPr txBox="1"/>
          <p:nvPr/>
        </p:nvSpPr>
        <p:spPr>
          <a:xfrm>
            <a:off x="3296093" y="1573619"/>
            <a:ext cx="4901609" cy="133946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Tahoma"/>
                <a:ea typeface="Tahoma"/>
                <a:cs typeface="Tahoma"/>
                <a:sym typeface="Tahoma"/>
              </a:rPr>
              <a:t>The coach notifies the Meet Committee/ Meet Referee when a swimmer with a disability is entered into a meet and requests necessary accommodations.</a:t>
            </a:r>
            <a:endParaRPr/>
          </a:p>
        </p:txBody>
      </p:sp>
      <p:sp>
        <p:nvSpPr>
          <p:cNvPr id="219" name="Google Shape;219;p32"/>
          <p:cNvSpPr txBox="1"/>
          <p:nvPr/>
        </p:nvSpPr>
        <p:spPr>
          <a:xfrm>
            <a:off x="1318437" y="3296093"/>
            <a:ext cx="7176977"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200" b="1" i="1" u="none" strike="noStrike" cap="none">
                <a:solidFill>
                  <a:schemeClr val="dk1"/>
                </a:solidFill>
                <a:latin typeface="Tahoma"/>
                <a:ea typeface="Tahoma"/>
                <a:cs typeface="Tahoma"/>
                <a:sym typeface="Tahoma"/>
              </a:rPr>
              <a:t>Responsibilities - Swimmer:  105.1.2A</a:t>
            </a:r>
            <a:endParaRPr sz="1200" b="0" i="1"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1400"/>
              <a:buFont typeface="Arial"/>
              <a:buNone/>
            </a:pPr>
            <a:endParaRPr sz="1200" b="0" i="1"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1400"/>
              <a:buFont typeface="Arial"/>
              <a:buNone/>
            </a:pPr>
            <a:r>
              <a:rPr lang="en-US" sz="1200" b="1" i="1" u="none" strike="noStrike" cap="none">
                <a:solidFill>
                  <a:schemeClr val="dk1"/>
                </a:solidFill>
                <a:latin typeface="Tahoma"/>
                <a:ea typeface="Tahoma"/>
                <a:cs typeface="Tahoma"/>
                <a:sym typeface="Tahoma"/>
              </a:rPr>
              <a:t>The swimmer (or the swimmer's coach) is responsible for notifying the Referee, </a:t>
            </a:r>
            <a:r>
              <a:rPr lang="en-US" sz="1200" b="1" i="1" u="sng" strike="noStrike" cap="none">
                <a:solidFill>
                  <a:schemeClr val="dk1"/>
                </a:solidFill>
                <a:latin typeface="Tahoma"/>
                <a:ea typeface="Tahoma"/>
                <a:cs typeface="Tahoma"/>
                <a:sym typeface="Tahoma"/>
              </a:rPr>
              <a:t>prior to the competition</a:t>
            </a:r>
            <a:r>
              <a:rPr lang="en-US" sz="1200" b="0" i="1" u="none" strike="noStrike" cap="none">
                <a:solidFill>
                  <a:schemeClr val="dk1"/>
                </a:solidFill>
                <a:latin typeface="Tahoma"/>
                <a:ea typeface="Tahoma"/>
                <a:cs typeface="Tahoma"/>
                <a:sym typeface="Tahoma"/>
              </a:rPr>
              <a:t>, of any disability of the swimmer and of the requested modification. The swimmer/coach shall provide any assistant(s) or equipment (tappers, deck mats, etc.) if required</a:t>
            </a:r>
            <a:endParaRPr sz="1200" b="0" i="0" u="none" strike="noStrike" cap="none">
              <a:solidFill>
                <a:srgbClr val="000000"/>
              </a:solidFill>
              <a:latin typeface="Tahoma"/>
              <a:ea typeface="Tahoma"/>
              <a:cs typeface="Tahoma"/>
              <a:sym typeface="Tahoma"/>
            </a:endParaRPr>
          </a:p>
        </p:txBody>
      </p:sp>
      <p:pic>
        <p:nvPicPr>
          <p:cNvPr id="220" name="Google Shape;220;p32"/>
          <p:cNvPicPr preferRelativeResize="0"/>
          <p:nvPr/>
        </p:nvPicPr>
        <p:blipFill rotWithShape="1">
          <a:blip r:embed="rId3">
            <a:alphaModFix/>
          </a:blip>
          <a:srcRect/>
          <a:stretch/>
        </p:blipFill>
        <p:spPr>
          <a:xfrm>
            <a:off x="503789" y="1361413"/>
            <a:ext cx="1811125" cy="1551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p:nvPr/>
        </p:nvSpPr>
        <p:spPr>
          <a:xfrm>
            <a:off x="382772" y="563526"/>
            <a:ext cx="798505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Tahoma"/>
                <a:ea typeface="Tahoma"/>
                <a:cs typeface="Tahoma"/>
                <a:sym typeface="Tahoma"/>
              </a:rPr>
              <a:t>Protocol for officiating a swimmer with a disability</a:t>
            </a:r>
            <a:endParaRPr sz="2400" b="0" i="0" u="none" strike="noStrike" cap="none">
              <a:solidFill>
                <a:srgbClr val="000000"/>
              </a:solidFill>
              <a:latin typeface="Arial"/>
              <a:ea typeface="Arial"/>
              <a:cs typeface="Arial"/>
              <a:sym typeface="Arial"/>
            </a:endParaRPr>
          </a:p>
        </p:txBody>
      </p:sp>
      <p:sp>
        <p:nvSpPr>
          <p:cNvPr id="226" name="Google Shape;226;p33"/>
          <p:cNvSpPr txBox="1"/>
          <p:nvPr/>
        </p:nvSpPr>
        <p:spPr>
          <a:xfrm>
            <a:off x="1371600" y="1722474"/>
            <a:ext cx="6645349" cy="1976567"/>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latin typeface="Tahoma"/>
                <a:ea typeface="Tahoma"/>
                <a:cs typeface="Tahoma"/>
                <a:sym typeface="Tahoma"/>
              </a:rPr>
              <a:t>The Meet Referee communicates back with the coach and makes any reasonable accommodation(s) for swimmer.</a:t>
            </a:r>
            <a:endParaRPr/>
          </a:p>
          <a:p>
            <a:pPr marL="0" marR="0" lvl="0" indent="0" algn="l" rtl="0">
              <a:lnSpc>
                <a:spcPct val="115000"/>
              </a:lnSpc>
              <a:spcBef>
                <a:spcPts val="0"/>
              </a:spcBef>
              <a:spcAft>
                <a:spcPts val="0"/>
              </a:spcAft>
              <a:buClr>
                <a:schemeClr val="dk1"/>
              </a:buClr>
              <a:buSzPts val="1800"/>
              <a:buFont typeface="Arial"/>
              <a:buNone/>
            </a:pPr>
            <a:endParaRPr sz="1800" b="0" i="0" u="none" strike="noStrike" cap="none">
              <a:solidFill>
                <a:schemeClr val="dk1"/>
              </a:solidFill>
              <a:latin typeface="Tahoma"/>
              <a:ea typeface="Tahoma"/>
              <a:cs typeface="Tahoma"/>
              <a:sym typeface="Tahoma"/>
            </a:endParaRPr>
          </a:p>
          <a:p>
            <a:pPr marL="457200" marR="0" lvl="0" indent="-34290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latin typeface="Tahoma"/>
                <a:ea typeface="Tahoma"/>
                <a:cs typeface="Tahoma"/>
                <a:sym typeface="Tahoma"/>
              </a:rPr>
              <a:t>The Meet Referee is responsible for communicating any swimmer and accommodation(s) to assigned officials before the meet begins.  </a:t>
            </a:r>
            <a:endParaRPr/>
          </a:p>
        </p:txBody>
      </p:sp>
      <p:sp>
        <p:nvSpPr>
          <p:cNvPr id="227" name="Google Shape;227;p33"/>
          <p:cNvSpPr txBox="1"/>
          <p:nvPr/>
        </p:nvSpPr>
        <p:spPr>
          <a:xfrm>
            <a:off x="3636335" y="4231758"/>
            <a:ext cx="5263116" cy="714426"/>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US" sz="1200" b="0" i="1" u="none" strike="noStrike" cap="none">
                <a:solidFill>
                  <a:srgbClr val="222222"/>
                </a:solidFill>
                <a:latin typeface="Tahoma"/>
                <a:ea typeface="Tahoma"/>
                <a:cs typeface="Tahoma"/>
                <a:sym typeface="Tahoma"/>
              </a:rPr>
              <a:t>105.1.2 B (2)  </a:t>
            </a:r>
            <a:endParaRPr/>
          </a:p>
          <a:p>
            <a:pPr marL="0" marR="0" lvl="0" indent="0" algn="l" rtl="0">
              <a:lnSpc>
                <a:spcPct val="115000"/>
              </a:lnSpc>
              <a:spcBef>
                <a:spcPts val="0"/>
              </a:spcBef>
              <a:spcAft>
                <a:spcPts val="0"/>
              </a:spcAft>
              <a:buClr>
                <a:schemeClr val="dk1"/>
              </a:buClr>
              <a:buSzPts val="1800"/>
              <a:buFont typeface="Arial"/>
              <a:buNone/>
            </a:pPr>
            <a:r>
              <a:rPr lang="en-US" sz="1200" b="0" i="1" u="none" strike="noStrike" cap="none">
                <a:solidFill>
                  <a:srgbClr val="222222"/>
                </a:solidFill>
                <a:latin typeface="Tahoma"/>
                <a:ea typeface="Tahoma"/>
                <a:cs typeface="Tahoma"/>
                <a:sym typeface="Tahoma"/>
              </a:rPr>
              <a:t>Instructing the Starter and Stroke &amp; Turn officials as to the accommodations to be made for the swimmer</a:t>
            </a:r>
            <a:r>
              <a:rPr lang="en-US" sz="1200" b="0" i="0" u="none" strike="noStrike" cap="none">
                <a:solidFill>
                  <a:srgbClr val="222222"/>
                </a:solidFill>
                <a:latin typeface="Tahoma"/>
                <a:ea typeface="Tahoma"/>
                <a:cs typeface="Tahoma"/>
                <a:sym typeface="Tahoma"/>
              </a:rPr>
              <a:t> </a:t>
            </a:r>
            <a:endParaRPr sz="12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p:nvPr/>
        </p:nvSpPr>
        <p:spPr>
          <a:xfrm>
            <a:off x="727112" y="499729"/>
            <a:ext cx="7534386"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Tahoma"/>
                <a:ea typeface="Tahoma"/>
                <a:cs typeface="Tahoma"/>
                <a:sym typeface="Tahoma"/>
              </a:rPr>
              <a:t>                                 </a:t>
            </a:r>
            <a:r>
              <a:rPr lang="en-US" sz="2400" b="1" i="0" u="none" strike="noStrike" cap="none">
                <a:solidFill>
                  <a:schemeClr val="dk1"/>
                </a:solidFill>
                <a:latin typeface="Tahoma"/>
                <a:ea typeface="Tahoma"/>
                <a:cs typeface="Tahoma"/>
                <a:sym typeface="Tahoma"/>
              </a:rPr>
              <a:t>Necessary Accommodations </a:t>
            </a:r>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  Goes beyond, “They need to swim in this lane”</a:t>
            </a:r>
            <a:endParaRPr/>
          </a:p>
        </p:txBody>
      </p:sp>
      <p:sp>
        <p:nvSpPr>
          <p:cNvPr id="233" name="Google Shape;233;p34"/>
          <p:cNvSpPr txBox="1"/>
          <p:nvPr/>
        </p:nvSpPr>
        <p:spPr>
          <a:xfrm>
            <a:off x="1477926" y="1528431"/>
            <a:ext cx="6996223" cy="3539430"/>
          </a:xfrm>
          <a:prstGeom prst="rect">
            <a:avLst/>
          </a:prstGeom>
          <a:noFill/>
          <a:ln>
            <a:noFill/>
          </a:ln>
        </p:spPr>
        <p:txBody>
          <a:bodyPr spcFirstLastPara="1" wrap="square" lIns="91425" tIns="45700" rIns="91425" bIns="45700" anchor="t" anchorCtr="0">
            <a:noAutofit/>
          </a:bodyPr>
          <a:lstStyle/>
          <a:p>
            <a:pPr marL="457200" marR="0" lvl="0" indent="-349250" algn="l" rtl="0">
              <a:lnSpc>
                <a:spcPct val="100000"/>
              </a:lnSpc>
              <a:spcBef>
                <a:spcPts val="0"/>
              </a:spcBef>
              <a:spcAft>
                <a:spcPts val="0"/>
              </a:spcAft>
              <a:buClr>
                <a:schemeClr val="dk1"/>
              </a:buClr>
              <a:buSzPts val="1900"/>
              <a:buFont typeface="Tahoma"/>
              <a:buChar char="●"/>
            </a:pPr>
            <a:r>
              <a:rPr lang="en-US" sz="1600" b="0" i="0" u="none" strike="noStrike" cap="none" dirty="0">
                <a:solidFill>
                  <a:schemeClr val="dk1"/>
                </a:solidFill>
                <a:latin typeface="Tahoma"/>
                <a:ea typeface="Tahoma"/>
                <a:cs typeface="Tahoma"/>
                <a:sym typeface="Tahoma"/>
              </a:rPr>
              <a:t>Take longer to get to blocks</a:t>
            </a:r>
            <a:endParaRPr dirty="0"/>
          </a:p>
          <a:p>
            <a:pPr marL="457200" marR="0" lvl="0" indent="-228600" algn="l" rtl="0">
              <a:lnSpc>
                <a:spcPct val="100000"/>
              </a:lnSpc>
              <a:spcBef>
                <a:spcPts val="0"/>
              </a:spcBef>
              <a:spcAft>
                <a:spcPts val="0"/>
              </a:spcAft>
              <a:buClr>
                <a:schemeClr val="dk1"/>
              </a:buClr>
              <a:buSzPts val="1900"/>
              <a:buFont typeface="Tahoma"/>
              <a:buNone/>
            </a:pPr>
            <a:endParaRPr sz="1600" b="0" i="0" u="none" strike="noStrike" cap="none" dirty="0">
              <a:solidFill>
                <a:schemeClr val="dk1"/>
              </a:solidFill>
              <a:latin typeface="Tahoma"/>
              <a:ea typeface="Tahoma"/>
              <a:cs typeface="Tahoma"/>
              <a:sym typeface="Tahoma"/>
            </a:endParaRPr>
          </a:p>
          <a:p>
            <a:pPr marL="457200" marR="0" lvl="0" indent="-349250" algn="l" rtl="0">
              <a:lnSpc>
                <a:spcPct val="100000"/>
              </a:lnSpc>
              <a:spcBef>
                <a:spcPts val="0"/>
              </a:spcBef>
              <a:spcAft>
                <a:spcPts val="0"/>
              </a:spcAft>
              <a:buClr>
                <a:schemeClr val="dk1"/>
              </a:buClr>
              <a:buSzPts val="1900"/>
              <a:buFont typeface="Tahoma"/>
              <a:buChar char="●"/>
            </a:pPr>
            <a:r>
              <a:rPr lang="en-US" sz="1600" b="0" i="0" u="none" strike="noStrike" cap="none" dirty="0">
                <a:solidFill>
                  <a:schemeClr val="dk1"/>
                </a:solidFill>
                <a:latin typeface="Tahoma"/>
                <a:ea typeface="Tahoma"/>
                <a:cs typeface="Tahoma"/>
                <a:sym typeface="Tahoma"/>
              </a:rPr>
              <a:t>Have an assistant at the blocks</a:t>
            </a:r>
            <a:endParaRPr dirty="0"/>
          </a:p>
          <a:p>
            <a:pPr marL="457200" marR="0" lvl="0" indent="-228600" algn="l" rtl="0">
              <a:lnSpc>
                <a:spcPct val="100000"/>
              </a:lnSpc>
              <a:spcBef>
                <a:spcPts val="0"/>
              </a:spcBef>
              <a:spcAft>
                <a:spcPts val="0"/>
              </a:spcAft>
              <a:buClr>
                <a:schemeClr val="dk1"/>
              </a:buClr>
              <a:buSzPts val="1900"/>
              <a:buFont typeface="Tahoma"/>
              <a:buNone/>
            </a:pPr>
            <a:endParaRPr sz="1600" b="0" i="0" u="none" strike="noStrike" cap="none" dirty="0">
              <a:solidFill>
                <a:schemeClr val="dk1"/>
              </a:solidFill>
              <a:latin typeface="Tahoma"/>
              <a:ea typeface="Tahoma"/>
              <a:cs typeface="Tahoma"/>
              <a:sym typeface="Tahoma"/>
            </a:endParaRPr>
          </a:p>
          <a:p>
            <a:pPr marL="457200" marR="0" lvl="0" indent="-349250" algn="l" rtl="0">
              <a:lnSpc>
                <a:spcPct val="100000"/>
              </a:lnSpc>
              <a:spcBef>
                <a:spcPts val="0"/>
              </a:spcBef>
              <a:spcAft>
                <a:spcPts val="0"/>
              </a:spcAft>
              <a:buClr>
                <a:schemeClr val="dk1"/>
              </a:buClr>
              <a:buSzPts val="1900"/>
              <a:buFont typeface="Tahoma"/>
              <a:buChar char="●"/>
            </a:pPr>
            <a:r>
              <a:rPr lang="en-US" sz="1600" b="0" i="0" u="none" strike="noStrike" cap="none" dirty="0">
                <a:solidFill>
                  <a:schemeClr val="dk1"/>
                </a:solidFill>
                <a:latin typeface="Tahoma"/>
                <a:ea typeface="Tahoma"/>
                <a:cs typeface="Tahoma"/>
                <a:sym typeface="Tahoma"/>
              </a:rPr>
              <a:t>In the water start </a:t>
            </a:r>
            <a:endParaRPr dirty="0"/>
          </a:p>
          <a:p>
            <a:pPr marL="457200" marR="0" lvl="0" indent="-228600" algn="l" rtl="0">
              <a:lnSpc>
                <a:spcPct val="100000"/>
              </a:lnSpc>
              <a:spcBef>
                <a:spcPts val="0"/>
              </a:spcBef>
              <a:spcAft>
                <a:spcPts val="0"/>
              </a:spcAft>
              <a:buClr>
                <a:schemeClr val="dk1"/>
              </a:buClr>
              <a:buSzPts val="1900"/>
              <a:buFont typeface="Tahoma"/>
              <a:buNone/>
            </a:pPr>
            <a:endParaRPr sz="1600" b="0" i="0" u="none" strike="noStrike" cap="none" dirty="0">
              <a:solidFill>
                <a:schemeClr val="dk1"/>
              </a:solidFill>
              <a:latin typeface="Tahoma"/>
              <a:ea typeface="Tahoma"/>
              <a:cs typeface="Tahoma"/>
              <a:sym typeface="Tahoma"/>
            </a:endParaRPr>
          </a:p>
          <a:p>
            <a:pPr marL="457200" marR="0" lvl="0" indent="-349250" algn="l" rtl="0">
              <a:lnSpc>
                <a:spcPct val="100000"/>
              </a:lnSpc>
              <a:spcBef>
                <a:spcPts val="0"/>
              </a:spcBef>
              <a:spcAft>
                <a:spcPts val="0"/>
              </a:spcAft>
              <a:buClr>
                <a:schemeClr val="dk1"/>
              </a:buClr>
              <a:buSzPts val="1900"/>
              <a:buFont typeface="Tahoma"/>
              <a:buChar char="●"/>
            </a:pPr>
            <a:r>
              <a:rPr lang="en-US" sz="1600" b="0" i="0" u="none" strike="noStrike" cap="none" dirty="0">
                <a:solidFill>
                  <a:schemeClr val="dk1"/>
                </a:solidFill>
                <a:latin typeface="Tahoma"/>
                <a:ea typeface="Tahoma"/>
                <a:cs typeface="Tahoma"/>
                <a:sym typeface="Tahoma"/>
              </a:rPr>
              <a:t>Longer to get out of the pool.</a:t>
            </a:r>
            <a:endParaRPr dirty="0"/>
          </a:p>
          <a:p>
            <a:pPr marL="457200" marR="0" lvl="0" indent="-228600" algn="l" rtl="0">
              <a:lnSpc>
                <a:spcPct val="100000"/>
              </a:lnSpc>
              <a:spcBef>
                <a:spcPts val="0"/>
              </a:spcBef>
              <a:spcAft>
                <a:spcPts val="0"/>
              </a:spcAft>
              <a:buClr>
                <a:schemeClr val="dk1"/>
              </a:buClr>
              <a:buSzPts val="1900"/>
              <a:buFont typeface="Tahoma"/>
              <a:buNone/>
            </a:pPr>
            <a:endParaRPr sz="1600" b="0" i="0" u="none" strike="noStrike" cap="none" dirty="0">
              <a:solidFill>
                <a:schemeClr val="dk1"/>
              </a:solidFill>
              <a:latin typeface="Tahoma"/>
              <a:ea typeface="Tahoma"/>
              <a:cs typeface="Tahoma"/>
              <a:sym typeface="Tahoma"/>
            </a:endParaRPr>
          </a:p>
          <a:p>
            <a:pPr marL="457200" marR="0" lvl="0" indent="-349250" algn="l" rtl="0">
              <a:lnSpc>
                <a:spcPct val="100000"/>
              </a:lnSpc>
              <a:spcBef>
                <a:spcPts val="0"/>
              </a:spcBef>
              <a:spcAft>
                <a:spcPts val="0"/>
              </a:spcAft>
              <a:buClr>
                <a:schemeClr val="dk1"/>
              </a:buClr>
              <a:buSzPts val="1900"/>
              <a:buFont typeface="Tahoma"/>
              <a:buChar char="●"/>
            </a:pPr>
            <a:r>
              <a:rPr lang="en-US" sz="1600" b="0" i="0" u="none" strike="noStrike" cap="none" dirty="0">
                <a:solidFill>
                  <a:schemeClr val="dk1"/>
                </a:solidFill>
                <a:latin typeface="Tahoma"/>
                <a:ea typeface="Tahoma"/>
                <a:cs typeface="Tahoma"/>
                <a:sym typeface="Tahoma"/>
              </a:rPr>
              <a:t>Any stroke movement(s)  that are different from technical rules &amp; regulations of USA-S swimming</a:t>
            </a:r>
            <a:endParaRPr dirty="0"/>
          </a:p>
          <a:p>
            <a:pPr marL="457200" marR="0" lvl="0" indent="-228600" algn="l" rtl="0">
              <a:lnSpc>
                <a:spcPct val="100000"/>
              </a:lnSpc>
              <a:spcBef>
                <a:spcPts val="0"/>
              </a:spcBef>
              <a:spcAft>
                <a:spcPts val="0"/>
              </a:spcAft>
              <a:buClr>
                <a:schemeClr val="dk1"/>
              </a:buClr>
              <a:buSzPts val="1900"/>
              <a:buFont typeface="Tahoma"/>
              <a:buNone/>
            </a:pPr>
            <a:endParaRPr sz="1600" b="0" i="0" u="none" strike="noStrike" cap="none" dirty="0">
              <a:solidFill>
                <a:schemeClr val="dk1"/>
              </a:solidFill>
              <a:latin typeface="Tahoma"/>
              <a:ea typeface="Tahoma"/>
              <a:cs typeface="Tahoma"/>
              <a:sym typeface="Tahoma"/>
            </a:endParaRPr>
          </a:p>
          <a:p>
            <a:pPr marL="457200" marR="0" lvl="0" indent="-349250" algn="l" rtl="0">
              <a:lnSpc>
                <a:spcPct val="100000"/>
              </a:lnSpc>
              <a:spcBef>
                <a:spcPts val="0"/>
              </a:spcBef>
              <a:spcAft>
                <a:spcPts val="0"/>
              </a:spcAft>
              <a:buClr>
                <a:schemeClr val="dk1"/>
              </a:buClr>
              <a:buSzPts val="1900"/>
              <a:buFont typeface="Tahoma"/>
              <a:buChar char="●"/>
            </a:pPr>
            <a:r>
              <a:rPr lang="en-US" sz="1600" b="0" i="0" u="none" strike="noStrike" cap="none" dirty="0">
                <a:solidFill>
                  <a:schemeClr val="dk1"/>
                </a:solidFill>
                <a:latin typeface="Tahoma"/>
                <a:ea typeface="Tahoma"/>
                <a:cs typeface="Tahoma"/>
                <a:sym typeface="Tahoma"/>
              </a:rPr>
              <a:t>Ask to see if a mat can be placed at lane getting in and out of the pool</a:t>
            </a:r>
            <a:endParaRPr dirty="0"/>
          </a:p>
          <a:p>
            <a:pPr marL="457200" marR="0" lvl="0" indent="-228600" algn="l" rtl="0">
              <a:lnSpc>
                <a:spcPct val="100000"/>
              </a:lnSpc>
              <a:spcBef>
                <a:spcPts val="0"/>
              </a:spcBef>
              <a:spcAft>
                <a:spcPts val="0"/>
              </a:spcAft>
              <a:buClr>
                <a:schemeClr val="dk1"/>
              </a:buClr>
              <a:buSzPts val="1900"/>
              <a:buFont typeface="Tahoma"/>
              <a:buNone/>
            </a:pPr>
            <a:endParaRPr sz="1600" b="0" i="0" u="none" strike="noStrike" cap="none" dirty="0">
              <a:solidFill>
                <a:schemeClr val="dk1"/>
              </a:solidFill>
              <a:latin typeface="Tahoma"/>
              <a:ea typeface="Tahoma"/>
              <a:cs typeface="Tahoma"/>
              <a:sym typeface="Tahoma"/>
            </a:endParaRPr>
          </a:p>
          <a:p>
            <a:pPr marL="457200" marR="0" lvl="0" indent="-349250" algn="l" rtl="0">
              <a:lnSpc>
                <a:spcPct val="100000"/>
              </a:lnSpc>
              <a:spcBef>
                <a:spcPts val="0"/>
              </a:spcBef>
              <a:spcAft>
                <a:spcPts val="0"/>
              </a:spcAft>
              <a:buClr>
                <a:schemeClr val="dk1"/>
              </a:buClr>
              <a:buSzPts val="1900"/>
              <a:buFont typeface="Tahoma"/>
              <a:buChar char="●"/>
            </a:pPr>
            <a:r>
              <a:rPr lang="en-US" sz="1600" b="0" i="0" u="none" strike="noStrike" cap="none" dirty="0">
                <a:solidFill>
                  <a:schemeClr val="dk1"/>
                </a:solidFill>
                <a:latin typeface="Tahoma"/>
                <a:ea typeface="Tahoma"/>
                <a:cs typeface="Tahoma"/>
                <a:sym typeface="Tahoma"/>
              </a:rPr>
              <a:t>Hand signals for the start</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5"/>
          <p:cNvSpPr txBox="1"/>
          <p:nvPr/>
        </p:nvSpPr>
        <p:spPr>
          <a:xfrm>
            <a:off x="2509284" y="531628"/>
            <a:ext cx="4040372"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ahoma"/>
                <a:ea typeface="Tahoma"/>
                <a:cs typeface="Tahoma"/>
                <a:sym typeface="Tahoma"/>
              </a:rPr>
              <a:t>The Officials’ Job</a:t>
            </a:r>
            <a:endParaRPr sz="2400" b="0" i="0" u="none" strike="noStrike" cap="none">
              <a:solidFill>
                <a:srgbClr val="000000"/>
              </a:solidFill>
              <a:latin typeface="Arial"/>
              <a:ea typeface="Arial"/>
              <a:cs typeface="Arial"/>
              <a:sym typeface="Arial"/>
            </a:endParaRPr>
          </a:p>
        </p:txBody>
      </p:sp>
      <p:sp>
        <p:nvSpPr>
          <p:cNvPr id="239" name="Google Shape;239;p35"/>
          <p:cNvSpPr txBox="1"/>
          <p:nvPr/>
        </p:nvSpPr>
        <p:spPr>
          <a:xfrm>
            <a:off x="2243470" y="1573619"/>
            <a:ext cx="5380074" cy="2294154"/>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rgbClr val="000000"/>
              </a:buClr>
              <a:buSzPts val="1800"/>
              <a:buFont typeface="Arial"/>
              <a:buChar char="●"/>
            </a:pPr>
            <a:r>
              <a:rPr lang="en-US" sz="1800" b="0" i="0" u="none" strike="noStrike" cap="none">
                <a:solidFill>
                  <a:srgbClr val="000000"/>
                </a:solidFill>
                <a:latin typeface="Tahoma"/>
                <a:ea typeface="Tahoma"/>
                <a:cs typeface="Tahoma"/>
                <a:sym typeface="Tahoma"/>
              </a:rPr>
              <a:t>know the rules </a:t>
            </a:r>
            <a:endParaRPr/>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Tahoma"/>
              <a:ea typeface="Tahoma"/>
              <a:cs typeface="Tahoma"/>
              <a:sym typeface="Tahoma"/>
            </a:endParaRPr>
          </a:p>
          <a:p>
            <a:pPr marL="457200" marR="0" lvl="0" indent="-342900" algn="l" rtl="0">
              <a:lnSpc>
                <a:spcPct val="115000"/>
              </a:lnSpc>
              <a:spcBef>
                <a:spcPts val="0"/>
              </a:spcBef>
              <a:spcAft>
                <a:spcPts val="0"/>
              </a:spcAft>
              <a:buClr>
                <a:srgbClr val="000000"/>
              </a:buClr>
              <a:buSzPts val="1800"/>
              <a:buFont typeface="Tahoma"/>
              <a:buChar char="●"/>
            </a:pPr>
            <a:r>
              <a:rPr lang="en-US" sz="1800" b="0" i="0" u="none" strike="noStrike" cap="none">
                <a:solidFill>
                  <a:srgbClr val="000000"/>
                </a:solidFill>
                <a:latin typeface="Tahoma"/>
                <a:ea typeface="Tahoma"/>
                <a:cs typeface="Tahoma"/>
                <a:sym typeface="Tahoma"/>
              </a:rPr>
              <a:t> observe swims</a:t>
            </a:r>
            <a:endParaRPr/>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Tahoma"/>
              <a:ea typeface="Tahoma"/>
              <a:cs typeface="Tahoma"/>
              <a:sym typeface="Tahoma"/>
            </a:endParaRPr>
          </a:p>
          <a:p>
            <a:pPr marL="457200" marR="0" lvl="0" indent="-342900" algn="l" rtl="0">
              <a:lnSpc>
                <a:spcPct val="115000"/>
              </a:lnSpc>
              <a:spcBef>
                <a:spcPts val="0"/>
              </a:spcBef>
              <a:spcAft>
                <a:spcPts val="0"/>
              </a:spcAft>
              <a:buClr>
                <a:srgbClr val="000000"/>
              </a:buClr>
              <a:buSzPts val="1800"/>
              <a:buFont typeface="Tahoma"/>
              <a:buChar char="●"/>
            </a:pPr>
            <a:r>
              <a:rPr lang="en-US" sz="1800" b="0" i="0" u="none" strike="noStrike" cap="none">
                <a:solidFill>
                  <a:srgbClr val="000000"/>
                </a:solidFill>
                <a:latin typeface="Tahoma"/>
                <a:ea typeface="Tahoma"/>
                <a:cs typeface="Tahoma"/>
                <a:sym typeface="Tahoma"/>
              </a:rPr>
              <a:t>when observe something in violation with the rules, raise your hand and report what you observed</a:t>
            </a:r>
            <a:endParaRPr sz="1800" b="0" i="0" u="none" strike="noStrike" cap="none">
              <a:solidFill>
                <a:srgbClr val="000000"/>
              </a:solidFill>
              <a:latin typeface="Arial"/>
              <a:ea typeface="Arial"/>
              <a:cs typeface="Arial"/>
              <a:sym typeface="Arial"/>
            </a:endParaRPr>
          </a:p>
        </p:txBody>
      </p:sp>
      <p:sp>
        <p:nvSpPr>
          <p:cNvPr id="240" name="Google Shape;240;p35"/>
          <p:cNvSpPr txBox="1"/>
          <p:nvPr/>
        </p:nvSpPr>
        <p:spPr>
          <a:xfrm>
            <a:off x="4348716" y="4561367"/>
            <a:ext cx="4625163"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Tahoma"/>
                <a:ea typeface="Tahoma"/>
                <a:cs typeface="Tahoma"/>
                <a:sym typeface="Tahoma"/>
              </a:rPr>
              <a:t>ALL swimmers competing in a USA-S sectioned meets are observed by the rules and regulations of USA-S </a:t>
            </a:r>
            <a:endParaRPr sz="1400" b="0" i="1" u="none" strike="noStrike" cap="none">
              <a:solidFill>
                <a:srgbClr val="000000"/>
              </a:solidFill>
              <a:latin typeface="Tahoma"/>
              <a:ea typeface="Tahoma"/>
              <a:cs typeface="Tahoma"/>
              <a:sym typeface="Tahoma"/>
            </a:endParaRPr>
          </a:p>
        </p:txBody>
      </p:sp>
      <p:pic>
        <p:nvPicPr>
          <p:cNvPr id="241" name="Google Shape;241;p35"/>
          <p:cNvPicPr preferRelativeResize="0"/>
          <p:nvPr/>
        </p:nvPicPr>
        <p:blipFill rotWithShape="1">
          <a:blip r:embed="rId3">
            <a:alphaModFix/>
          </a:blip>
          <a:srcRect/>
          <a:stretch/>
        </p:blipFill>
        <p:spPr>
          <a:xfrm>
            <a:off x="5296434" y="1098996"/>
            <a:ext cx="2729725" cy="1621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p:nvPr/>
        </p:nvSpPr>
        <p:spPr>
          <a:xfrm>
            <a:off x="191387" y="669851"/>
            <a:ext cx="824023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ahoma"/>
                <a:ea typeface="Tahoma"/>
                <a:cs typeface="Tahoma"/>
                <a:sym typeface="Tahoma"/>
              </a:rPr>
              <a:t>Protocol for officiating a swimmer with a disability</a:t>
            </a:r>
            <a:endParaRPr sz="2400" b="0" i="0" u="none" strike="noStrike" cap="none">
              <a:solidFill>
                <a:srgbClr val="000000"/>
              </a:solidFill>
              <a:latin typeface="Arial"/>
              <a:ea typeface="Arial"/>
              <a:cs typeface="Arial"/>
              <a:sym typeface="Arial"/>
            </a:endParaRPr>
          </a:p>
        </p:txBody>
      </p:sp>
      <p:sp>
        <p:nvSpPr>
          <p:cNvPr id="254" name="Google Shape;254;p37"/>
          <p:cNvSpPr txBox="1"/>
          <p:nvPr/>
        </p:nvSpPr>
        <p:spPr>
          <a:xfrm>
            <a:off x="2381693" y="1605516"/>
            <a:ext cx="4954772" cy="1020921"/>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rgbClr val="000000"/>
              </a:buClr>
              <a:buSzPts val="1800"/>
              <a:buFont typeface="Arial"/>
              <a:buChar char="●"/>
            </a:pPr>
            <a:r>
              <a:rPr lang="en-US" sz="1800" b="0" i="0" u="none" strike="noStrike" cap="none">
                <a:solidFill>
                  <a:srgbClr val="000000"/>
                </a:solidFill>
                <a:latin typeface="Tahoma"/>
                <a:ea typeface="Tahoma"/>
                <a:cs typeface="Tahoma"/>
                <a:sym typeface="Tahoma"/>
              </a:rPr>
              <a:t>It is the responsibility of the CJ and/or the Deck Referee to vet any observations reported from an official for ANY swimmer </a:t>
            </a:r>
            <a:endParaRPr/>
          </a:p>
        </p:txBody>
      </p:sp>
      <p:sp>
        <p:nvSpPr>
          <p:cNvPr id="255" name="Google Shape;255;p37"/>
          <p:cNvSpPr txBox="1"/>
          <p:nvPr/>
        </p:nvSpPr>
        <p:spPr>
          <a:xfrm>
            <a:off x="3083443" y="4178595"/>
            <a:ext cx="5901070"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Roboto"/>
                <a:ea typeface="Roboto"/>
                <a:cs typeface="Roboto"/>
                <a:sym typeface="Roboto"/>
              </a:rPr>
              <a:t>A</a:t>
            </a:r>
            <a:r>
              <a:rPr lang="en-US" sz="1400" b="0" i="1" u="none" strike="noStrike" cap="none">
                <a:solidFill>
                  <a:srgbClr val="000000"/>
                </a:solidFill>
                <a:latin typeface="Tahoma"/>
                <a:ea typeface="Tahoma"/>
                <a:cs typeface="Tahoma"/>
                <a:sym typeface="Tahoma"/>
              </a:rPr>
              <a:t>LL swimmers competing in a USA-S sectioned meets are observed by the rules and regulations of USA-S</a:t>
            </a:r>
            <a:endParaRPr sz="1400" b="0" i="0" u="none" strike="noStrike" cap="none">
              <a:solidFill>
                <a:srgbClr val="000000"/>
              </a:solidFill>
              <a:latin typeface="Tahoma"/>
              <a:ea typeface="Tahoma"/>
              <a:cs typeface="Tahoma"/>
              <a:sym typeface="Tahom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8"/>
          <p:cNvSpPr txBox="1"/>
          <p:nvPr/>
        </p:nvSpPr>
        <p:spPr>
          <a:xfrm>
            <a:off x="2977116" y="616688"/>
            <a:ext cx="3732028"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ahoma"/>
                <a:ea typeface="Tahoma"/>
                <a:cs typeface="Tahoma"/>
                <a:sym typeface="Tahoma"/>
              </a:rPr>
              <a:t>REMEMBER</a:t>
            </a:r>
            <a:endParaRPr sz="2400" b="0" i="0" u="none" strike="noStrike" cap="none">
              <a:solidFill>
                <a:srgbClr val="000000"/>
              </a:solidFill>
              <a:latin typeface="Tahoma"/>
              <a:ea typeface="Tahoma"/>
              <a:cs typeface="Tahoma"/>
              <a:sym typeface="Tahoma"/>
            </a:endParaRPr>
          </a:p>
        </p:txBody>
      </p:sp>
      <p:sp>
        <p:nvSpPr>
          <p:cNvPr id="261" name="Google Shape;261;p38"/>
          <p:cNvSpPr txBox="1"/>
          <p:nvPr/>
        </p:nvSpPr>
        <p:spPr>
          <a:xfrm>
            <a:off x="1105786" y="1520456"/>
            <a:ext cx="7804298" cy="2660537"/>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800"/>
              <a:buFont typeface="Arial"/>
              <a:buNone/>
            </a:pPr>
            <a:r>
              <a:rPr lang="en-US" sz="1400" b="1" i="0" u="none" strike="noStrike" cap="none" dirty="0">
                <a:solidFill>
                  <a:schemeClr val="dk1"/>
                </a:solidFill>
                <a:latin typeface="Arial"/>
                <a:ea typeface="Arial"/>
                <a:cs typeface="Arial"/>
                <a:sym typeface="Arial"/>
              </a:rPr>
              <a:t>Same rules apply in USA Swimming for both able-bodied and swimmers with a disability</a:t>
            </a:r>
            <a:endParaRPr sz="1400" b="1" i="0" u="none" strike="noStrike" cap="none" dirty="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dirty="0">
              <a:solidFill>
                <a:srgbClr val="000000"/>
              </a:solidFill>
              <a:latin typeface="Tahoma"/>
              <a:ea typeface="Tahoma"/>
              <a:cs typeface="Tahoma"/>
              <a:sym typeface="Tahoma"/>
            </a:endParaRPr>
          </a:p>
          <a:p>
            <a:pPr marL="457200" marR="0" lvl="0" indent="-342900" algn="l" rtl="0">
              <a:lnSpc>
                <a:spcPct val="115000"/>
              </a:lnSpc>
              <a:spcBef>
                <a:spcPts val="0"/>
              </a:spcBef>
              <a:spcAft>
                <a:spcPts val="0"/>
              </a:spcAft>
              <a:buClr>
                <a:srgbClr val="000000"/>
              </a:buClr>
              <a:buSzPts val="1800"/>
              <a:buFont typeface="Tahoma"/>
              <a:buChar char="●"/>
            </a:pPr>
            <a:r>
              <a:rPr lang="en-US" sz="1800" b="0" i="0" u="none" strike="noStrike" cap="none" dirty="0">
                <a:solidFill>
                  <a:srgbClr val="000000"/>
                </a:solidFill>
                <a:latin typeface="Tahoma"/>
                <a:ea typeface="Tahoma"/>
                <a:cs typeface="Tahoma"/>
                <a:sym typeface="Tahoma"/>
              </a:rPr>
              <a:t>Observe swims per the meet protocol</a:t>
            </a:r>
            <a:endParaRPr dirty="0"/>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rgbClr val="000000"/>
              </a:solidFill>
              <a:latin typeface="Tahoma"/>
              <a:ea typeface="Tahoma"/>
              <a:cs typeface="Tahoma"/>
              <a:sym typeface="Tahoma"/>
            </a:endParaRPr>
          </a:p>
          <a:p>
            <a:pPr marL="457200" marR="0" lvl="0" indent="-342900" algn="l" rtl="0">
              <a:lnSpc>
                <a:spcPct val="115000"/>
              </a:lnSpc>
              <a:spcBef>
                <a:spcPts val="0"/>
              </a:spcBef>
              <a:spcAft>
                <a:spcPts val="0"/>
              </a:spcAft>
              <a:buClr>
                <a:srgbClr val="000000"/>
              </a:buClr>
              <a:buSzPts val="1800"/>
              <a:buFont typeface="Tahoma"/>
              <a:buChar char="●"/>
            </a:pPr>
            <a:r>
              <a:rPr lang="en-US" sz="1800" b="0" i="0" u="none" strike="noStrike" cap="none" dirty="0">
                <a:solidFill>
                  <a:srgbClr val="000000"/>
                </a:solidFill>
                <a:latin typeface="Tahoma"/>
                <a:ea typeface="Tahoma"/>
                <a:cs typeface="Tahoma"/>
                <a:sym typeface="Tahoma"/>
              </a:rPr>
              <a:t>If something is observed in violation of the rules, raise your hand and report it</a:t>
            </a:r>
            <a:endParaRPr sz="1800" b="1" i="0" u="none" strike="noStrike" cap="none" dirty="0">
              <a:solidFill>
                <a:schemeClr val="dk1"/>
              </a:solidFill>
              <a:latin typeface="Tahoma"/>
              <a:ea typeface="Tahoma"/>
              <a:cs typeface="Tahoma"/>
              <a:sym typeface="Tahoma"/>
            </a:endParaRPr>
          </a:p>
          <a:p>
            <a:pPr marL="0" marR="0" lvl="0" indent="0" algn="l" rtl="0">
              <a:lnSpc>
                <a:spcPct val="115000"/>
              </a:lnSpc>
              <a:spcBef>
                <a:spcPts val="0"/>
              </a:spcBef>
              <a:spcAft>
                <a:spcPts val="0"/>
              </a:spcAft>
              <a:buClr>
                <a:schemeClr val="dk1"/>
              </a:buClr>
              <a:buSzPts val="1800"/>
              <a:buFont typeface="Arial"/>
              <a:buNone/>
            </a:pPr>
            <a:endParaRPr sz="1400" b="1" i="0" u="none" strike="noStrike" cap="none" dirty="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800"/>
              <a:buFont typeface="Arial"/>
              <a:buNone/>
            </a:pPr>
            <a:endParaRPr sz="1400" b="1" i="0" u="none" strike="noStrike" cap="none" dirty="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800"/>
              <a:buFont typeface="Arial"/>
              <a:buNone/>
            </a:pPr>
            <a:endParaRPr sz="1400" b="0" i="0" u="none" strike="noStrike" cap="none" dirty="0">
              <a:solidFill>
                <a:srgbClr val="000000"/>
              </a:solidFill>
              <a:latin typeface="Open Sans"/>
              <a:ea typeface="Open Sans"/>
              <a:cs typeface="Open Sans"/>
              <a:sym typeface="Open Sans"/>
            </a:endParaRPr>
          </a:p>
        </p:txBody>
      </p:sp>
      <p:sp>
        <p:nvSpPr>
          <p:cNvPr id="262" name="Google Shape;262;p38"/>
          <p:cNvSpPr txBox="1"/>
          <p:nvPr/>
        </p:nvSpPr>
        <p:spPr>
          <a:xfrm>
            <a:off x="2977116" y="4180993"/>
            <a:ext cx="6049926"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Roboto"/>
                <a:ea typeface="Roboto"/>
                <a:cs typeface="Roboto"/>
                <a:sym typeface="Roboto"/>
              </a:rPr>
              <a:t>A</a:t>
            </a:r>
            <a:r>
              <a:rPr lang="en-US" sz="1400" b="0" i="1" u="none" strike="noStrike" cap="none">
                <a:solidFill>
                  <a:srgbClr val="000000"/>
                </a:solidFill>
                <a:latin typeface="Tahoma"/>
                <a:ea typeface="Tahoma"/>
                <a:cs typeface="Tahoma"/>
                <a:sym typeface="Tahoma"/>
              </a:rPr>
              <a:t>LL swimmers competing in a USA-S sectioned meets are observed by the rules and regulations of USA-S</a:t>
            </a:r>
            <a:endParaRPr sz="1400" b="0" i="0" u="none" strike="noStrike" cap="none">
              <a:solidFill>
                <a:srgbClr val="000000"/>
              </a:solidFill>
              <a:latin typeface="Tahoma"/>
              <a:ea typeface="Tahoma"/>
              <a:cs typeface="Tahoma"/>
              <a:sym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txBox="1"/>
          <p:nvPr/>
        </p:nvSpPr>
        <p:spPr>
          <a:xfrm>
            <a:off x="2785730" y="552893"/>
            <a:ext cx="3891516"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000" b="0" i="0" u="none" strike="noStrike" cap="none">
                <a:solidFill>
                  <a:srgbClr val="000000"/>
                </a:solidFill>
                <a:latin typeface="Tahoma"/>
                <a:ea typeface="Tahoma"/>
                <a:cs typeface="Tahoma"/>
                <a:sym typeface="Tahoma"/>
              </a:rPr>
              <a:t>THANK YOU!</a:t>
            </a:r>
            <a:endParaRPr sz="4000" b="0" i="0" u="none" strike="noStrike" cap="none">
              <a:solidFill>
                <a:srgbClr val="000000"/>
              </a:solidFill>
              <a:latin typeface="Arial"/>
              <a:ea typeface="Arial"/>
              <a:cs typeface="Arial"/>
              <a:sym typeface="Arial"/>
            </a:endParaRPr>
          </a:p>
        </p:txBody>
      </p:sp>
      <p:sp>
        <p:nvSpPr>
          <p:cNvPr id="275" name="Google Shape;275;p40"/>
          <p:cNvSpPr txBox="1"/>
          <p:nvPr/>
        </p:nvSpPr>
        <p:spPr>
          <a:xfrm>
            <a:off x="1190848" y="3051545"/>
            <a:ext cx="2498650"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Christine Beagle </a:t>
            </a:r>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rgbClr val="222222"/>
                </a:solidFill>
                <a:latin typeface="Arial"/>
                <a:ea typeface="Arial"/>
                <a:cs typeface="Arial"/>
                <a:sym typeface="Arial"/>
              </a:rPr>
              <a:t>Chair: Diversity &amp; Inclusion</a:t>
            </a:r>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rgbClr val="222222"/>
                </a:solidFill>
                <a:latin typeface="Arial"/>
                <a:ea typeface="Arial"/>
                <a:cs typeface="Arial"/>
                <a:sym typeface="Arial"/>
              </a:rPr>
              <a:t>Iowa Swimming, Inc</a:t>
            </a:r>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3"/>
              </a:rPr>
              <a:t>chrissy.beagle@iaswim.org</a:t>
            </a:r>
            <a:endParaRPr sz="1400" b="0" i="0" u="none" strike="noStrike" cap="none">
              <a:solidFill>
                <a:srgbClr val="0000FF"/>
              </a:solidFill>
              <a:latin typeface="Arial"/>
              <a:ea typeface="Arial"/>
              <a:cs typeface="Arial"/>
              <a:sym typeface="Arial"/>
            </a:endParaRPr>
          </a:p>
        </p:txBody>
      </p:sp>
      <p:sp>
        <p:nvSpPr>
          <p:cNvPr id="276" name="Google Shape;276;p40"/>
          <p:cNvSpPr txBox="1"/>
          <p:nvPr/>
        </p:nvSpPr>
        <p:spPr>
          <a:xfrm>
            <a:off x="4742121" y="3051544"/>
            <a:ext cx="3508744" cy="11695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rgbClr val="000000"/>
                </a:solidFill>
                <a:latin typeface="Arial"/>
                <a:ea typeface="Arial"/>
                <a:cs typeface="Arial"/>
                <a:sym typeface="Arial"/>
              </a:rPr>
              <a:t>Susan Mechler</a:t>
            </a:r>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rgbClr val="000000"/>
                </a:solidFill>
                <a:latin typeface="Arial"/>
                <a:ea typeface="Arial"/>
                <a:cs typeface="Arial"/>
                <a:sym typeface="Arial"/>
              </a:rPr>
              <a:t>Central Zone Disability Coordinator </a:t>
            </a:r>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rgbClr val="000000"/>
                </a:solidFill>
                <a:latin typeface="Arial"/>
                <a:ea typeface="Arial"/>
                <a:cs typeface="Arial"/>
                <a:sym typeface="Arial"/>
              </a:rPr>
              <a:t>Member: National Disability Committee </a:t>
            </a:r>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rgbClr val="0000FF"/>
                </a:solidFill>
                <a:latin typeface="Arial"/>
                <a:ea typeface="Arial"/>
                <a:cs typeface="Arial"/>
                <a:sym typeface="Arial"/>
              </a:rPr>
              <a:t> </a:t>
            </a:r>
            <a:r>
              <a:rPr lang="en-US" sz="1400" b="0" i="0" u="sng" strike="noStrike" cap="none">
                <a:solidFill>
                  <a:schemeClr val="hlink"/>
                </a:solidFill>
                <a:latin typeface="Arial"/>
                <a:ea typeface="Arial"/>
                <a:cs typeface="Arial"/>
                <a:sym typeface="Arial"/>
                <a:hlinkClick r:id="rId4"/>
              </a:rPr>
              <a:t>susan.mechler@gmail.com</a:t>
            </a:r>
            <a:endParaRPr sz="14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rgbClr val="000000"/>
                </a:solidFill>
                <a:latin typeface="Arial"/>
                <a:ea typeface="Arial"/>
                <a:cs typeface="Arial"/>
                <a:sym typeface="Arial"/>
              </a:rPr>
              <a:t> 513-305-2848</a:t>
            </a:r>
            <a:endParaRPr sz="1400" b="0" i="0" u="none" strike="noStrike" cap="none">
              <a:solidFill>
                <a:srgbClr val="000000"/>
              </a:solidFill>
              <a:latin typeface="Arial"/>
              <a:ea typeface="Arial"/>
              <a:cs typeface="Arial"/>
              <a:sym typeface="Arial"/>
            </a:endParaRPr>
          </a:p>
        </p:txBody>
      </p:sp>
      <p:pic>
        <p:nvPicPr>
          <p:cNvPr id="277" name="Google Shape;277;p40"/>
          <p:cNvPicPr preferRelativeResize="0"/>
          <p:nvPr/>
        </p:nvPicPr>
        <p:blipFill rotWithShape="1">
          <a:blip r:embed="rId5">
            <a:alphaModFix/>
          </a:blip>
          <a:srcRect/>
          <a:stretch/>
        </p:blipFill>
        <p:spPr>
          <a:xfrm>
            <a:off x="3583061" y="1291735"/>
            <a:ext cx="1977877" cy="1600439"/>
          </a:xfrm>
          <a:prstGeom prst="rect">
            <a:avLst/>
          </a:prstGeom>
          <a:noFill/>
          <a:ln>
            <a:noFill/>
          </a:ln>
        </p:spPr>
      </p:pic>
      <p:pic>
        <p:nvPicPr>
          <p:cNvPr id="278" name="Google Shape;278;p40"/>
          <p:cNvPicPr preferRelativeResize="0"/>
          <p:nvPr/>
        </p:nvPicPr>
        <p:blipFill rotWithShape="1">
          <a:blip r:embed="rId6">
            <a:alphaModFix/>
          </a:blip>
          <a:srcRect/>
          <a:stretch/>
        </p:blipFill>
        <p:spPr>
          <a:xfrm>
            <a:off x="924698" y="788190"/>
            <a:ext cx="1390750" cy="1074425"/>
          </a:xfrm>
          <a:prstGeom prst="rect">
            <a:avLst/>
          </a:prstGeom>
          <a:noFill/>
          <a:ln>
            <a:noFill/>
          </a:ln>
        </p:spPr>
      </p:pic>
      <p:pic>
        <p:nvPicPr>
          <p:cNvPr id="279" name="Google Shape;279;p40"/>
          <p:cNvPicPr preferRelativeResize="0"/>
          <p:nvPr/>
        </p:nvPicPr>
        <p:blipFill rotWithShape="1">
          <a:blip r:embed="rId6">
            <a:alphaModFix/>
          </a:blip>
          <a:srcRect/>
          <a:stretch/>
        </p:blipFill>
        <p:spPr>
          <a:xfrm>
            <a:off x="6501503" y="788190"/>
            <a:ext cx="1390750" cy="10744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266"/>
        <p:cNvGrpSpPr/>
        <p:nvPr/>
      </p:nvGrpSpPr>
      <p:grpSpPr>
        <a:xfrm>
          <a:off x="0" y="0"/>
          <a:ext cx="0" cy="0"/>
          <a:chOff x="0" y="0"/>
          <a:chExt cx="0" cy="0"/>
        </a:xfrm>
      </p:grpSpPr>
      <p:sp>
        <p:nvSpPr>
          <p:cNvPr id="267" name="Google Shape;267;p39"/>
          <p:cNvSpPr txBox="1"/>
          <p:nvPr/>
        </p:nvSpPr>
        <p:spPr>
          <a:xfrm>
            <a:off x="727112" y="1661701"/>
            <a:ext cx="3540600" cy="328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6"/>
                </a:solidFill>
                <a:latin typeface="Tahoma"/>
                <a:ea typeface="Tahoma"/>
                <a:cs typeface="Tahoma"/>
                <a:sym typeface="Tahoma"/>
              </a:rPr>
              <a:t>                          </a:t>
            </a:r>
            <a:r>
              <a:rPr lang="en-US" sz="2400" b="1" i="0" u="none" strike="noStrike" cap="none">
                <a:solidFill>
                  <a:srgbClr val="000000"/>
                </a:solidFill>
                <a:latin typeface="Tahoma"/>
                <a:ea typeface="Tahoma"/>
                <a:cs typeface="Tahoma"/>
                <a:sym typeface="Tahoma"/>
              </a:rPr>
              <a:t> </a:t>
            </a:r>
            <a:endParaRPr sz="2400" b="1"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lt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500"/>
              <a:buFont typeface="Arial"/>
              <a:buNone/>
            </a:pPr>
            <a:br>
              <a:rPr lang="en-US" sz="2500" b="0" i="0" u="none" strike="noStrike" cap="none">
                <a:solidFill>
                  <a:schemeClr val="lt1"/>
                </a:solidFill>
                <a:latin typeface="Tahoma"/>
                <a:ea typeface="Tahoma"/>
                <a:cs typeface="Tahoma"/>
                <a:sym typeface="Tahoma"/>
              </a:rPr>
            </a:br>
            <a:br>
              <a:rPr lang="en-US" sz="2000" b="0" i="0" u="none" strike="noStrike" cap="none">
                <a:solidFill>
                  <a:schemeClr val="lt1"/>
                </a:solidFill>
                <a:latin typeface="Tahoma"/>
                <a:ea typeface="Tahoma"/>
                <a:cs typeface="Tahoma"/>
                <a:sym typeface="Tahoma"/>
              </a:rPr>
            </a:br>
            <a:br>
              <a:rPr lang="en-US" sz="2400" b="0" i="0" u="none" strike="noStrike" cap="none">
                <a:solidFill>
                  <a:schemeClr val="accent6"/>
                </a:solidFill>
                <a:latin typeface="Tahoma"/>
                <a:ea typeface="Tahoma"/>
                <a:cs typeface="Tahoma"/>
                <a:sym typeface="Tahoma"/>
              </a:rPr>
            </a:br>
            <a:endParaRPr sz="1400" b="0" i="0" u="none" strike="noStrike" cap="none">
              <a:solidFill>
                <a:srgbClr val="000000"/>
              </a:solidFill>
              <a:latin typeface="Arial"/>
              <a:ea typeface="Arial"/>
              <a:cs typeface="Arial"/>
              <a:sym typeface="Arial"/>
            </a:endParaRPr>
          </a:p>
        </p:txBody>
      </p:sp>
      <p:sp>
        <p:nvSpPr>
          <p:cNvPr id="268" name="Google Shape;268;p39"/>
          <p:cNvSpPr txBox="1"/>
          <p:nvPr/>
        </p:nvSpPr>
        <p:spPr>
          <a:xfrm>
            <a:off x="4780775" y="1944225"/>
            <a:ext cx="4084200" cy="314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Roboto"/>
              <a:ea typeface="Roboto"/>
              <a:cs typeface="Roboto"/>
              <a:sym typeface="Roboto"/>
            </a:endParaRPr>
          </a:p>
        </p:txBody>
      </p:sp>
      <p:pic>
        <p:nvPicPr>
          <p:cNvPr id="269" name="Google Shape;269;p39"/>
          <p:cNvPicPr preferRelativeResize="0"/>
          <p:nvPr/>
        </p:nvPicPr>
        <p:blipFill rotWithShape="1">
          <a:blip r:embed="rId3">
            <a:alphaModFix/>
          </a:blip>
          <a:srcRect/>
          <a:stretch/>
        </p:blipFill>
        <p:spPr>
          <a:xfrm>
            <a:off x="2908365" y="1310046"/>
            <a:ext cx="2764399" cy="23581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0" y="-12"/>
            <a:ext cx="8222100" cy="1130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en-US" sz="2400" b="1" dirty="0">
                <a:solidFill>
                  <a:srgbClr val="000000"/>
                </a:solidFill>
                <a:latin typeface="Tahoma"/>
                <a:ea typeface="Tahoma"/>
                <a:cs typeface="Tahoma"/>
                <a:sym typeface="Tahoma"/>
              </a:rPr>
              <a:t>Objectives</a:t>
            </a:r>
            <a:endParaRPr dirty="0">
              <a:solidFill>
                <a:srgbClr val="000000"/>
              </a:solidFill>
              <a:latin typeface="Tahoma"/>
              <a:ea typeface="Tahoma"/>
              <a:cs typeface="Tahoma"/>
              <a:sym typeface="Tahoma"/>
            </a:endParaRPr>
          </a:p>
        </p:txBody>
      </p:sp>
      <p:sp>
        <p:nvSpPr>
          <p:cNvPr id="2" name="TextBox 1">
            <a:extLst>
              <a:ext uri="{FF2B5EF4-FFF2-40B4-BE49-F238E27FC236}">
                <a16:creationId xmlns:a16="http://schemas.microsoft.com/office/drawing/2014/main" id="{914A37B9-C699-4E3E-9B0C-C4C61CCD66F9}"/>
              </a:ext>
            </a:extLst>
          </p:cNvPr>
          <p:cNvSpPr txBox="1"/>
          <p:nvPr/>
        </p:nvSpPr>
        <p:spPr>
          <a:xfrm>
            <a:off x="2126512" y="1446028"/>
            <a:ext cx="5061097" cy="1754326"/>
          </a:xfrm>
          <a:prstGeom prst="rect">
            <a:avLst/>
          </a:prstGeom>
          <a:noFill/>
        </p:spPr>
        <p:txBody>
          <a:bodyPr wrap="square" rtlCol="0">
            <a:spAutoFit/>
          </a:bodyPr>
          <a:lstStyle/>
          <a:p>
            <a:pPr marL="285750" indent="-285750">
              <a:buFont typeface="Arial" panose="020B0604020202020204" pitchFamily="34" charset="0"/>
              <a:buChar char="•"/>
            </a:pPr>
            <a:r>
              <a:rPr lang="en-US" sz="1800" dirty="0"/>
              <a:t>What is DEI</a:t>
            </a:r>
          </a:p>
          <a:p>
            <a:pPr marL="285750" indent="-285750">
              <a:buFont typeface="Arial" panose="020B0604020202020204" pitchFamily="34" charset="0"/>
              <a:buChar char="•"/>
            </a:pPr>
            <a:r>
              <a:rPr lang="en-US" sz="1800" dirty="0"/>
              <a:t>What is Disability Swimming </a:t>
            </a:r>
          </a:p>
          <a:p>
            <a:pPr marL="285750" indent="-285750">
              <a:buFont typeface="Arial" panose="020B0604020202020204" pitchFamily="34" charset="0"/>
              <a:buChar char="•"/>
            </a:pPr>
            <a:r>
              <a:rPr lang="en-US" sz="1800" dirty="0"/>
              <a:t>Mission Of USA-S disability swimming</a:t>
            </a:r>
          </a:p>
          <a:p>
            <a:pPr marL="285750" indent="-285750">
              <a:buFont typeface="Arial" panose="020B0604020202020204" pitchFamily="34" charset="0"/>
              <a:buChar char="•"/>
            </a:pPr>
            <a:r>
              <a:rPr lang="en-US" sz="1800" dirty="0"/>
              <a:t>Officiating a USA-S swimmer with a disability ( SWAD)</a:t>
            </a:r>
          </a:p>
          <a:p>
            <a:r>
              <a:rPr lang="en-US" sz="1800" dirty="0"/>
              <a:t> </a:t>
            </a:r>
          </a:p>
        </p:txBody>
      </p:sp>
    </p:spTree>
    <p:extLst>
      <p:ext uri="{BB962C8B-B14F-4D97-AF65-F5344CB8AC3E}">
        <p14:creationId xmlns:p14="http://schemas.microsoft.com/office/powerpoint/2010/main" val="81851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0" y="-12"/>
            <a:ext cx="8222100" cy="1130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en-US" sz="2400" b="1">
                <a:solidFill>
                  <a:srgbClr val="000000"/>
                </a:solidFill>
                <a:latin typeface="Tahoma"/>
                <a:ea typeface="Tahoma"/>
                <a:cs typeface="Tahoma"/>
                <a:sym typeface="Tahoma"/>
              </a:rPr>
              <a:t>Introductions and Icebreakers</a:t>
            </a:r>
            <a:br>
              <a:rPr lang="en-US">
                <a:solidFill>
                  <a:schemeClr val="dk2"/>
                </a:solidFill>
              </a:rPr>
            </a:br>
            <a:r>
              <a:rPr lang="en-US" sz="3600">
                <a:solidFill>
                  <a:srgbClr val="000000"/>
                </a:solidFill>
                <a:latin typeface="Tahoma"/>
                <a:ea typeface="Tahoma"/>
                <a:cs typeface="Tahoma"/>
                <a:sym typeface="Tahoma"/>
              </a:rPr>
              <a:t>ACTIVITY: What Do You See?</a:t>
            </a:r>
            <a:endParaRPr>
              <a:solidFill>
                <a:srgbClr val="000000"/>
              </a:solidFill>
              <a:latin typeface="Tahoma"/>
              <a:ea typeface="Tahoma"/>
              <a:cs typeface="Tahoma"/>
              <a:sym typeface="Tahoma"/>
            </a:endParaRPr>
          </a:p>
        </p:txBody>
      </p:sp>
      <p:pic>
        <p:nvPicPr>
          <p:cNvPr id="61" name="Google Shape;61;p12"/>
          <p:cNvPicPr preferRelativeResize="0"/>
          <p:nvPr/>
        </p:nvPicPr>
        <p:blipFill rotWithShape="1">
          <a:blip r:embed="rId3">
            <a:alphaModFix/>
          </a:blip>
          <a:srcRect/>
          <a:stretch/>
        </p:blipFill>
        <p:spPr>
          <a:xfrm>
            <a:off x="1203249" y="1649375"/>
            <a:ext cx="2985551" cy="2621824"/>
          </a:xfrm>
          <a:prstGeom prst="rect">
            <a:avLst/>
          </a:prstGeom>
          <a:noFill/>
          <a:ln>
            <a:noFill/>
          </a:ln>
        </p:spPr>
      </p:pic>
      <p:pic>
        <p:nvPicPr>
          <p:cNvPr id="62" name="Google Shape;62;p12"/>
          <p:cNvPicPr preferRelativeResize="0"/>
          <p:nvPr/>
        </p:nvPicPr>
        <p:blipFill rotWithShape="1">
          <a:blip r:embed="rId4">
            <a:alphaModFix/>
          </a:blip>
          <a:srcRect/>
          <a:stretch/>
        </p:blipFill>
        <p:spPr>
          <a:xfrm>
            <a:off x="4907025" y="1649387"/>
            <a:ext cx="3422949" cy="2621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460950" y="1347425"/>
            <a:ext cx="8222100" cy="111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2000" b="1">
                <a:solidFill>
                  <a:srgbClr val="000000"/>
                </a:solidFill>
                <a:latin typeface="Tahoma"/>
                <a:ea typeface="Tahoma"/>
                <a:cs typeface="Tahoma"/>
                <a:sym typeface="Tahoma"/>
              </a:rPr>
              <a:t>How does fairness come into play with our activity?</a:t>
            </a:r>
            <a:endParaRPr sz="2000" b="1">
              <a:solidFill>
                <a:srgbClr val="000000"/>
              </a:solidFill>
              <a:latin typeface="Tahoma"/>
              <a:ea typeface="Tahoma"/>
              <a:cs typeface="Tahoma"/>
              <a:sym typeface="Tahoma"/>
            </a:endParaRPr>
          </a:p>
        </p:txBody>
      </p:sp>
      <p:sp>
        <p:nvSpPr>
          <p:cNvPr id="68" name="Google Shape;68;p13"/>
          <p:cNvSpPr txBox="1"/>
          <p:nvPr/>
        </p:nvSpPr>
        <p:spPr>
          <a:xfrm>
            <a:off x="1825350" y="479375"/>
            <a:ext cx="5493300" cy="76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69" name="Google Shape;69;p13"/>
          <p:cNvSpPr txBox="1"/>
          <p:nvPr/>
        </p:nvSpPr>
        <p:spPr>
          <a:xfrm>
            <a:off x="460950" y="285025"/>
            <a:ext cx="7999200" cy="85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Tahoma"/>
                <a:ea typeface="Tahoma"/>
                <a:cs typeface="Tahoma"/>
                <a:sym typeface="Tahoma"/>
              </a:rPr>
              <a:t>What is fair and what is right?</a:t>
            </a:r>
            <a:r>
              <a:rPr lang="en-US" sz="4200" b="0" i="0" u="none" strike="noStrike" cap="none">
                <a:solidFill>
                  <a:schemeClr val="dk2"/>
                </a:solidFill>
                <a:latin typeface="Roboto"/>
                <a:ea typeface="Roboto"/>
                <a:cs typeface="Roboto"/>
                <a:sym typeface="Roboto"/>
              </a:rPr>
              <a:t> </a:t>
            </a:r>
            <a:endParaRPr sz="1400" b="0" i="0" u="none" strike="noStrike" cap="none">
              <a:solidFill>
                <a:srgbClr val="000000"/>
              </a:solidFill>
              <a:latin typeface="Roboto"/>
              <a:ea typeface="Roboto"/>
              <a:cs typeface="Roboto"/>
              <a:sym typeface="Roboto"/>
            </a:endParaRPr>
          </a:p>
        </p:txBody>
      </p:sp>
      <p:pic>
        <p:nvPicPr>
          <p:cNvPr id="70" name="Google Shape;70;p13"/>
          <p:cNvPicPr preferRelativeResize="0"/>
          <p:nvPr/>
        </p:nvPicPr>
        <p:blipFill rotWithShape="1">
          <a:blip r:embed="rId3">
            <a:alphaModFix/>
          </a:blip>
          <a:srcRect/>
          <a:stretch/>
        </p:blipFill>
        <p:spPr>
          <a:xfrm>
            <a:off x="2720750" y="2575675"/>
            <a:ext cx="3640600" cy="2065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3">
            <a:alphaModFix/>
          </a:blip>
          <a:srcRect/>
          <a:stretch/>
        </p:blipFill>
        <p:spPr>
          <a:xfrm>
            <a:off x="1995152" y="2274750"/>
            <a:ext cx="4508125" cy="2168525"/>
          </a:xfrm>
          <a:prstGeom prst="rect">
            <a:avLst/>
          </a:prstGeom>
          <a:noFill/>
          <a:ln>
            <a:noFill/>
          </a:ln>
        </p:spPr>
      </p:pic>
      <p:sp>
        <p:nvSpPr>
          <p:cNvPr id="76" name="Google Shape;76;p14"/>
          <p:cNvSpPr txBox="1"/>
          <p:nvPr/>
        </p:nvSpPr>
        <p:spPr>
          <a:xfrm>
            <a:off x="853575" y="453475"/>
            <a:ext cx="7333200" cy="80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Tahoma"/>
                <a:ea typeface="Tahoma"/>
                <a:cs typeface="Tahoma"/>
                <a:sym typeface="Tahoma"/>
              </a:rPr>
              <a:t>Equality aims to promote fairness.</a:t>
            </a:r>
            <a:r>
              <a:rPr lang="en-US" sz="2400" b="0" i="0" u="none" strike="noStrike" cap="none">
                <a:solidFill>
                  <a:schemeClr val="dk2"/>
                </a:solidFill>
                <a:latin typeface="Tahoma"/>
                <a:ea typeface="Tahoma"/>
                <a:cs typeface="Tahoma"/>
                <a:sym typeface="Tahoma"/>
              </a:rPr>
              <a:t> </a:t>
            </a:r>
            <a:br>
              <a:rPr lang="en-US" sz="2400" b="0" i="0" u="none" strike="noStrike" cap="none">
                <a:solidFill>
                  <a:schemeClr val="dk2"/>
                </a:solidFill>
                <a:latin typeface="Roboto"/>
                <a:ea typeface="Roboto"/>
                <a:cs typeface="Roboto"/>
                <a:sym typeface="Roboto"/>
              </a:rPr>
            </a:br>
            <a:endParaRPr sz="1400" b="0" i="0" u="none" strike="noStrike" cap="none">
              <a:solidFill>
                <a:srgbClr val="000000"/>
              </a:solidFill>
              <a:latin typeface="Roboto"/>
              <a:ea typeface="Roboto"/>
              <a:cs typeface="Roboto"/>
              <a:sym typeface="Roboto"/>
            </a:endParaRPr>
          </a:p>
        </p:txBody>
      </p:sp>
      <p:sp>
        <p:nvSpPr>
          <p:cNvPr id="77" name="Google Shape;77;p14"/>
          <p:cNvSpPr txBox="1"/>
          <p:nvPr/>
        </p:nvSpPr>
        <p:spPr>
          <a:xfrm>
            <a:off x="1088300" y="1256575"/>
            <a:ext cx="7255200" cy="93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Tahoma"/>
                <a:ea typeface="Tahoma"/>
                <a:cs typeface="Tahoma"/>
                <a:sym typeface="Tahoma"/>
              </a:rPr>
              <a:t>This can only happen if everyone starts at the same point and needs the same amount of help.</a:t>
            </a:r>
            <a:endParaRPr sz="2400" b="0" i="0" u="none" strike="noStrike" cap="none">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p:nvPr/>
        </p:nvSpPr>
        <p:spPr>
          <a:xfrm>
            <a:off x="725525" y="557100"/>
            <a:ext cx="8162100" cy="91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200"/>
              <a:buFont typeface="Arial"/>
              <a:buNone/>
            </a:pPr>
            <a:r>
              <a:rPr lang="en-US" sz="2400" b="1" i="0" u="none" strike="noStrike" cap="none">
                <a:solidFill>
                  <a:srgbClr val="000000"/>
                </a:solidFill>
                <a:latin typeface="Tahoma"/>
                <a:ea typeface="Tahoma"/>
                <a:cs typeface="Tahoma"/>
                <a:sym typeface="Tahoma"/>
              </a:rPr>
              <a:t>Equity is recognizing differences and coming up with solutions to help everyone reach success.</a:t>
            </a:r>
            <a:r>
              <a:rPr lang="en-US" sz="3000" b="0" i="0" u="none" strike="noStrike" cap="none">
                <a:solidFill>
                  <a:schemeClr val="dk2"/>
                </a:solidFill>
                <a:latin typeface="Roboto"/>
                <a:ea typeface="Roboto"/>
                <a:cs typeface="Roboto"/>
                <a:sym typeface="Roboto"/>
              </a:rPr>
              <a:t> </a:t>
            </a:r>
            <a:br>
              <a:rPr lang="en-US" sz="2400" b="0" i="0" u="none" strike="noStrike" cap="none">
                <a:solidFill>
                  <a:schemeClr val="dk2"/>
                </a:solidFill>
                <a:latin typeface="Roboto"/>
                <a:ea typeface="Roboto"/>
                <a:cs typeface="Roboto"/>
                <a:sym typeface="Roboto"/>
              </a:rPr>
            </a:br>
            <a:r>
              <a:rPr lang="en-US" sz="2200" b="0" i="0" u="none" strike="noStrike" cap="none">
                <a:solidFill>
                  <a:schemeClr val="lt1"/>
                </a:solidFill>
                <a:latin typeface="Roboto"/>
                <a:ea typeface="Roboto"/>
                <a:cs typeface="Roboto"/>
                <a:sym typeface="Roboto"/>
              </a:rPr>
              <a:t> </a:t>
            </a:r>
            <a:endParaRPr sz="1400" b="0" i="0" u="none" strike="noStrike" cap="none">
              <a:solidFill>
                <a:srgbClr val="000000"/>
              </a:solidFill>
              <a:latin typeface="Roboto"/>
              <a:ea typeface="Roboto"/>
              <a:cs typeface="Roboto"/>
              <a:sym typeface="Roboto"/>
            </a:endParaRPr>
          </a:p>
        </p:txBody>
      </p:sp>
      <p:sp>
        <p:nvSpPr>
          <p:cNvPr id="83" name="Google Shape;83;p15"/>
          <p:cNvSpPr txBox="1"/>
          <p:nvPr/>
        </p:nvSpPr>
        <p:spPr>
          <a:xfrm>
            <a:off x="466425" y="2047025"/>
            <a:ext cx="2759700" cy="261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Tahoma"/>
                <a:ea typeface="Tahoma"/>
                <a:cs typeface="Tahoma"/>
                <a:sym typeface="Tahoma"/>
              </a:rPr>
              <a:t>It is always fair as it actively tries to level the playing field for everyone. It is the “right fit”, “right height”, and “aid in stepping forward” to succeed</a:t>
            </a:r>
            <a:r>
              <a:rPr lang="en-US" sz="1800" b="0" i="0" u="none" strike="noStrike" cap="none">
                <a:solidFill>
                  <a:srgbClr val="000000"/>
                </a:solidFill>
                <a:latin typeface="Tahoma"/>
                <a:ea typeface="Tahoma"/>
                <a:cs typeface="Tahoma"/>
                <a:sym typeface="Tahoma"/>
              </a:rPr>
              <a:t>.</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84" name="Google Shape;84;p15"/>
          <p:cNvPicPr preferRelativeResize="0"/>
          <p:nvPr/>
        </p:nvPicPr>
        <p:blipFill rotWithShape="1">
          <a:blip r:embed="rId3">
            <a:alphaModFix/>
          </a:blip>
          <a:srcRect/>
          <a:stretch/>
        </p:blipFill>
        <p:spPr>
          <a:xfrm>
            <a:off x="3530925" y="2207500"/>
            <a:ext cx="5071798" cy="22962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10950" y="116600"/>
            <a:ext cx="8123100" cy="93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2400" b="1">
                <a:solidFill>
                  <a:srgbClr val="000000"/>
                </a:solidFill>
                <a:latin typeface="Tahoma"/>
                <a:ea typeface="Tahoma"/>
                <a:cs typeface="Tahoma"/>
                <a:sym typeface="Tahoma"/>
              </a:rPr>
              <a:t> </a:t>
            </a:r>
            <a:r>
              <a:rPr lang="en-US" sz="2400">
                <a:solidFill>
                  <a:schemeClr val="dk2"/>
                </a:solidFill>
                <a:latin typeface="Tahoma"/>
                <a:ea typeface="Tahoma"/>
                <a:cs typeface="Tahoma"/>
                <a:sym typeface="Tahoma"/>
              </a:rPr>
              <a:t> </a:t>
            </a:r>
            <a:endParaRPr sz="2400">
              <a:solidFill>
                <a:schemeClr val="dk2"/>
              </a:solidFill>
              <a:latin typeface="Tahoma"/>
              <a:ea typeface="Tahoma"/>
              <a:cs typeface="Tahoma"/>
              <a:sym typeface="Tahoma"/>
            </a:endParaRPr>
          </a:p>
          <a:p>
            <a:pPr marL="0" lvl="0" indent="0" algn="l" rtl="0">
              <a:lnSpc>
                <a:spcPct val="100000"/>
              </a:lnSpc>
              <a:spcBef>
                <a:spcPts val="0"/>
              </a:spcBef>
              <a:spcAft>
                <a:spcPts val="0"/>
              </a:spcAft>
              <a:buSzPts val="4200"/>
              <a:buNone/>
            </a:pPr>
            <a:br>
              <a:rPr lang="en-US" sz="2400">
                <a:latin typeface="Tahoma"/>
                <a:ea typeface="Tahoma"/>
                <a:cs typeface="Tahoma"/>
                <a:sym typeface="Tahoma"/>
              </a:rPr>
            </a:br>
            <a:r>
              <a:rPr lang="en-US" sz="2400" b="1">
                <a:solidFill>
                  <a:srgbClr val="000000"/>
                </a:solidFill>
                <a:latin typeface="Tahoma"/>
                <a:ea typeface="Tahoma"/>
                <a:cs typeface="Tahoma"/>
                <a:sym typeface="Tahoma"/>
              </a:rPr>
              <a:t>   Different people need different things to succeed.</a:t>
            </a:r>
            <a:br>
              <a:rPr lang="en-US" sz="2000">
                <a:latin typeface="Tahoma"/>
                <a:ea typeface="Tahoma"/>
                <a:cs typeface="Tahoma"/>
                <a:sym typeface="Tahoma"/>
              </a:rPr>
            </a:br>
            <a:endParaRPr sz="3600">
              <a:solidFill>
                <a:srgbClr val="000000"/>
              </a:solidFill>
              <a:latin typeface="Tahoma"/>
              <a:ea typeface="Tahoma"/>
              <a:cs typeface="Tahoma"/>
              <a:sym typeface="Tahoma"/>
            </a:endParaRPr>
          </a:p>
        </p:txBody>
      </p:sp>
      <p:pic>
        <p:nvPicPr>
          <p:cNvPr id="90" name="Google Shape;90;p16"/>
          <p:cNvPicPr preferRelativeResize="0"/>
          <p:nvPr/>
        </p:nvPicPr>
        <p:blipFill rotWithShape="1">
          <a:blip r:embed="rId3">
            <a:alphaModFix/>
          </a:blip>
          <a:srcRect/>
          <a:stretch/>
        </p:blipFill>
        <p:spPr>
          <a:xfrm>
            <a:off x="3182925" y="2115950"/>
            <a:ext cx="3689826" cy="2495026"/>
          </a:xfrm>
          <a:prstGeom prst="rect">
            <a:avLst/>
          </a:prstGeom>
          <a:noFill/>
          <a:ln>
            <a:noFill/>
          </a:ln>
        </p:spPr>
      </p:pic>
      <p:sp>
        <p:nvSpPr>
          <p:cNvPr id="91" name="Google Shape;91;p16"/>
          <p:cNvSpPr txBox="1"/>
          <p:nvPr/>
        </p:nvSpPr>
        <p:spPr>
          <a:xfrm>
            <a:off x="893950" y="1049450"/>
            <a:ext cx="7540200" cy="106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Tahoma"/>
                <a:ea typeface="Tahoma"/>
                <a:cs typeface="Tahoma"/>
                <a:sym typeface="Tahoma"/>
              </a:rPr>
              <a:t>Instead of focusing on making or having things be fair, try to focus on what you, your teammates, friends, or family members need to succeed.</a:t>
            </a:r>
            <a:endParaRPr sz="2000" b="0" i="0" u="none" strike="noStrike" cap="none">
              <a:solidFill>
                <a:srgbClr val="000000"/>
              </a:solidFill>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p:nvPr/>
        </p:nvSpPr>
        <p:spPr>
          <a:xfrm>
            <a:off x="217325" y="472975"/>
            <a:ext cx="5170800" cy="105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97" name="Google Shape;97;p17"/>
          <p:cNvPicPr preferRelativeResize="0"/>
          <p:nvPr/>
        </p:nvPicPr>
        <p:blipFill rotWithShape="1">
          <a:blip r:embed="rId3">
            <a:alphaModFix/>
          </a:blip>
          <a:srcRect/>
          <a:stretch/>
        </p:blipFill>
        <p:spPr>
          <a:xfrm>
            <a:off x="3082123" y="1226777"/>
            <a:ext cx="3325475" cy="1862275"/>
          </a:xfrm>
          <a:prstGeom prst="rect">
            <a:avLst/>
          </a:prstGeom>
          <a:noFill/>
          <a:ln>
            <a:noFill/>
          </a:ln>
        </p:spPr>
      </p:pic>
      <p:sp>
        <p:nvSpPr>
          <p:cNvPr id="98" name="Google Shape;98;p17"/>
          <p:cNvSpPr txBox="1"/>
          <p:nvPr/>
        </p:nvSpPr>
        <p:spPr>
          <a:xfrm>
            <a:off x="429425" y="472975"/>
            <a:ext cx="8024700" cy="62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Tahoma"/>
                <a:ea typeface="Tahoma"/>
                <a:cs typeface="Tahoma"/>
                <a:sym typeface="Tahoma"/>
              </a:rPr>
              <a:t>         What are some things you need to succeed?</a:t>
            </a:r>
            <a:endParaRPr sz="1400" b="1" i="0" u="none" strike="noStrike" cap="none">
              <a:solidFill>
                <a:srgbClr val="000000"/>
              </a:solidFill>
              <a:latin typeface="Roboto"/>
              <a:ea typeface="Roboto"/>
              <a:cs typeface="Roboto"/>
              <a:sym typeface="Roboto"/>
            </a:endParaRPr>
          </a:p>
        </p:txBody>
      </p:sp>
      <p:sp>
        <p:nvSpPr>
          <p:cNvPr id="99" name="Google Shape;99;p17"/>
          <p:cNvSpPr txBox="1"/>
          <p:nvPr/>
        </p:nvSpPr>
        <p:spPr>
          <a:xfrm>
            <a:off x="1093725" y="3606350"/>
            <a:ext cx="7833600" cy="122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Tahoma"/>
                <a:ea typeface="Tahoma"/>
                <a:cs typeface="Tahoma"/>
                <a:sym typeface="Tahoma"/>
              </a:rPr>
              <a:t>How might that differ or be the same from a teammate, friend, sibling, etc.? </a:t>
            </a:r>
            <a:endParaRPr sz="1800" b="1"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Tahoma"/>
                <a:ea typeface="Tahoma"/>
                <a:cs typeface="Tahoma"/>
                <a:sym typeface="Tahoma"/>
              </a:rPr>
              <a:t>We may not always be able to physically judge what that is.</a:t>
            </a:r>
            <a:endParaRPr sz="1800" b="1"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1600</TotalTime>
  <Words>3627</Words>
  <Application>Microsoft Office PowerPoint</Application>
  <PresentationFormat>On-screen Show (16:9)</PresentationFormat>
  <Paragraphs>322</Paragraphs>
  <Slides>29</Slides>
  <Notes>29</Notes>
  <HiddenSlides>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Candara</vt:lpstr>
      <vt:lpstr>Open Sans</vt:lpstr>
      <vt:lpstr>Tahoma</vt:lpstr>
      <vt:lpstr>Noto Sans Symbols</vt:lpstr>
      <vt:lpstr>Roboto</vt:lpstr>
      <vt:lpstr>Economica</vt:lpstr>
      <vt:lpstr>Times New Roman</vt:lpstr>
      <vt:lpstr>Arial</vt:lpstr>
      <vt:lpstr>Trebuchet MS</vt:lpstr>
      <vt:lpstr>Luxe</vt:lpstr>
      <vt:lpstr>Diversity and Inclusion is not Disability                                     But             Disability is Diversity and Inclusion </vt:lpstr>
      <vt:lpstr>IOWA DEI and Disability Presentation</vt:lpstr>
      <vt:lpstr>Objectives</vt:lpstr>
      <vt:lpstr>Introductions and Icebreakers ACTIVITY: What Do You See?</vt:lpstr>
      <vt:lpstr>How does fairness come into play with our activity?</vt:lpstr>
      <vt:lpstr>PowerPoint Presentation</vt:lpstr>
      <vt:lpstr>PowerPoint Presentation</vt:lpstr>
      <vt:lpstr>       Different people need different things to succeed.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Introductions and Icebreakers ACTIVITY: What Do You See?</dc:title>
  <cp:lastModifiedBy>Susan Mechler</cp:lastModifiedBy>
  <cp:revision>45</cp:revision>
  <dcterms:modified xsi:type="dcterms:W3CDTF">2020-09-08T15:11:43Z</dcterms:modified>
</cp:coreProperties>
</file>