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6858000" cx="9144000"/>
  <p:notesSz cx="7099300" cy="10234600"/>
  <p:embeddedFontLst>
    <p:embeddedFont>
      <p:font typeface="Arial Black"/>
      <p:regular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ArialBlack-regular.fntdata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8162" cy="51276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1137" y="0"/>
            <a:ext cx="3074987" cy="51276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721850"/>
            <a:ext cx="3078162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/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Instructor 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Purpose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Details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Additional information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Transition statement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1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2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3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5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9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6:notes"/>
          <p:cNvSpPr txBox="1"/>
          <p:nvPr/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68" name="Google Shape;168;p16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16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Instructor 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Purpose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Details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Additional information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Transition statement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1c1e20c86_0_5:notes"/>
          <p:cNvSpPr/>
          <p:nvPr>
            <p:ph idx="2" type="sldImg"/>
          </p:nvPr>
        </p:nvSpPr>
        <p:spPr>
          <a:xfrm>
            <a:off x="993775" y="766762"/>
            <a:ext cx="5118000" cy="38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1c1e20c86_0_5:notes"/>
          <p:cNvSpPr txBox="1"/>
          <p:nvPr>
            <p:ph idx="1" type="body"/>
          </p:nvPr>
        </p:nvSpPr>
        <p:spPr>
          <a:xfrm>
            <a:off x="709612" y="4859337"/>
            <a:ext cx="5680200" cy="4608600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61c1e20c86_0_5:notes"/>
          <p:cNvSpPr txBox="1"/>
          <p:nvPr>
            <p:ph idx="12" type="sldNum"/>
          </p:nvPr>
        </p:nvSpPr>
        <p:spPr>
          <a:xfrm>
            <a:off x="4021137" y="9721850"/>
            <a:ext cx="3075000" cy="509700"/>
          </a:xfrm>
          <a:prstGeom prst="rect">
            <a:avLst/>
          </a:prstGeom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7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/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1" name="Google Shape;191;p18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Instructor 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Purpose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Details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Additional information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Transition statement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:notes"/>
          <p:cNvSpPr txBox="1"/>
          <p:nvPr/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97" name="Google Shape;197;p21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21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Instructor 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Purpose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Details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Additional information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Transition statement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1c1e20c86_0_11:notes"/>
          <p:cNvSpPr/>
          <p:nvPr>
            <p:ph idx="2" type="sldImg"/>
          </p:nvPr>
        </p:nvSpPr>
        <p:spPr>
          <a:xfrm>
            <a:off x="993775" y="766762"/>
            <a:ext cx="5118000" cy="38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61c1e20c86_0_11:notes"/>
          <p:cNvSpPr txBox="1"/>
          <p:nvPr>
            <p:ph idx="1" type="body"/>
          </p:nvPr>
        </p:nvSpPr>
        <p:spPr>
          <a:xfrm>
            <a:off x="709612" y="4859337"/>
            <a:ext cx="5680200" cy="4608600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61c1e20c86_0_11:notes"/>
          <p:cNvSpPr txBox="1"/>
          <p:nvPr>
            <p:ph idx="12" type="sldNum"/>
          </p:nvPr>
        </p:nvSpPr>
        <p:spPr>
          <a:xfrm>
            <a:off x="4021137" y="9721850"/>
            <a:ext cx="3075000" cy="509700"/>
          </a:xfrm>
          <a:prstGeom prst="rect">
            <a:avLst/>
          </a:prstGeom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61c1e20c86_0_0:notes"/>
          <p:cNvSpPr/>
          <p:nvPr>
            <p:ph idx="2" type="sldImg"/>
          </p:nvPr>
        </p:nvSpPr>
        <p:spPr>
          <a:xfrm>
            <a:off x="993775" y="766762"/>
            <a:ext cx="5118000" cy="38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61c1e20c86_0_0:notes"/>
          <p:cNvSpPr txBox="1"/>
          <p:nvPr>
            <p:ph idx="1" type="body"/>
          </p:nvPr>
        </p:nvSpPr>
        <p:spPr>
          <a:xfrm>
            <a:off x="709612" y="4859337"/>
            <a:ext cx="5680200" cy="4608600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g61c1e20c86_0_0:notes"/>
          <p:cNvSpPr txBox="1"/>
          <p:nvPr>
            <p:ph idx="12" type="sldNum"/>
          </p:nvPr>
        </p:nvSpPr>
        <p:spPr>
          <a:xfrm>
            <a:off x="4021137" y="9721850"/>
            <a:ext cx="3075000" cy="509700"/>
          </a:xfrm>
          <a:prstGeom prst="rect">
            <a:avLst/>
          </a:prstGeom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2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2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3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3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4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4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5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5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6:notes"/>
          <p:cNvSpPr txBox="1"/>
          <p:nvPr/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40" name="Google Shape;240;p26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1" name="Google Shape;241;p26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Instructor 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Purpose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Details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Additional information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Transition statement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3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5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7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 txBox="1"/>
          <p:nvPr/>
        </p:nvSpPr>
        <p:spPr>
          <a:xfrm>
            <a:off x="4021137" y="9721850"/>
            <a:ext cx="3074987" cy="509587"/>
          </a:xfrm>
          <a:prstGeom prst="rect">
            <a:avLst/>
          </a:prstGeom>
          <a:noFill/>
          <a:ln>
            <a:noFill/>
          </a:ln>
        </p:spPr>
        <p:txBody>
          <a:bodyPr anchorCtr="0" anchor="b" bIns="48675" lIns="97350" spcFirstLastPara="1" rIns="97350" wrap="square" tIns="486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3" name="Google Shape;103;p9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Google Shape;104;p9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Instructor notes: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Purpose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Details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Additional information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Transition statement —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0:notes"/>
          <p:cNvSpPr txBox="1"/>
          <p:nvPr>
            <p:ph idx="1" type="body"/>
          </p:nvPr>
        </p:nvSpPr>
        <p:spPr>
          <a:xfrm>
            <a:off x="709612" y="4859337"/>
            <a:ext cx="5680075" cy="4608512"/>
          </a:xfrm>
          <a:prstGeom prst="rect">
            <a:avLst/>
          </a:prstGeom>
        </p:spPr>
        <p:txBody>
          <a:bodyPr anchorCtr="0" anchor="t" bIns="48675" lIns="97350" spcFirstLastPara="1" rIns="97350" wrap="square" tIns="48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0:notes"/>
          <p:cNvSpPr/>
          <p:nvPr>
            <p:ph idx="2" type="sldImg"/>
          </p:nvPr>
        </p:nvSpPr>
        <p:spPr>
          <a:xfrm>
            <a:off x="993775" y="766762"/>
            <a:ext cx="5118100" cy="3838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1258888" y="3789363"/>
            <a:ext cx="6048375" cy="7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258888" y="4510088"/>
            <a:ext cx="6048375" cy="503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9" name="Google Shape;49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0" name="Google Shape;50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1" name="Google Shape;51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1066800" y="1143000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58888" y="1125538"/>
            <a:ext cx="3667125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5078413" y="1125538"/>
            <a:ext cx="3668712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 rot="5400000">
            <a:off x="4679157" y="2385219"/>
            <a:ext cx="6264275" cy="1871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 rot="5400000">
            <a:off x="858838" y="588963"/>
            <a:ext cx="6264275" cy="5464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 rot="5400000">
            <a:off x="2339181" y="45244"/>
            <a:ext cx="5327650" cy="748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JBS\schroed\personal\BBSC\parent meeting\Bradley Bourbonnais Swim Club.jpg"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599237" y="5410200"/>
            <a:ext cx="2544762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1258887" y="1125537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1258887" y="1125537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C:\JBS\schroed\personal\BBSC\parent meeting\Bradley Bourbonnais Swim Club.jpg" id="19" name="Google Shape;19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599237" y="5410200"/>
            <a:ext cx="2544762" cy="14478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7.jpg"/><Relationship Id="rId5" Type="http://schemas.openxmlformats.org/officeDocument/2006/relationships/image" Target="../media/image9.png"/><Relationship Id="rId6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Relationship Id="rId4" Type="http://schemas.openxmlformats.org/officeDocument/2006/relationships/image" Target="../media/image7.jpg"/><Relationship Id="rId5" Type="http://schemas.openxmlformats.org/officeDocument/2006/relationships/image" Target="../media/image9.png"/><Relationship Id="rId6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00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ctrTitle"/>
          </p:nvPr>
        </p:nvSpPr>
        <p:spPr>
          <a:xfrm>
            <a:off x="381000" y="5029200"/>
            <a:ext cx="8372475" cy="7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 Black"/>
              <a:buNone/>
            </a:pPr>
            <a:r>
              <a:rPr b="1" i="0" lang="en-US" sz="36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BBSC Dolphins Parent Meeting </a:t>
            </a:r>
            <a:endParaRPr/>
          </a:p>
        </p:txBody>
      </p:sp>
      <p:sp>
        <p:nvSpPr>
          <p:cNvPr id="61" name="Google Shape;61;p15"/>
          <p:cNvSpPr txBox="1"/>
          <p:nvPr>
            <p:ph idx="1" type="subTitle"/>
          </p:nvPr>
        </p:nvSpPr>
        <p:spPr>
          <a:xfrm>
            <a:off x="2438400" y="5753100"/>
            <a:ext cx="6048375" cy="503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None/>
            </a:pPr>
            <a:r>
              <a:rPr lang="en-US">
                <a:latin typeface="Arial Black"/>
                <a:ea typeface="Arial Black"/>
                <a:cs typeface="Arial Black"/>
                <a:sym typeface="Arial Black"/>
              </a:rPr>
              <a:t>October 2</a:t>
            </a:r>
            <a:r>
              <a:rPr b="1" i="0" lang="en-US" sz="2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, 201</a:t>
            </a:r>
            <a:r>
              <a:rPr lang="en-US">
                <a:latin typeface="Arial Black"/>
                <a:ea typeface="Arial Black"/>
                <a:cs typeface="Arial Black"/>
                <a:sym typeface="Arial Black"/>
              </a:rPr>
              <a:t>9</a:t>
            </a:r>
            <a:endParaRPr/>
          </a:p>
        </p:txBody>
      </p:sp>
      <p:pic>
        <p:nvPicPr>
          <p:cNvPr descr="C:\JBS\schroed\personal\BBSC\parent meeting\Bradley Bourbonnais Swim Club.jpg" id="62" name="Google Shape;6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304800"/>
            <a:ext cx="8372475" cy="47640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>
            <p:ph type="title"/>
          </p:nvPr>
        </p:nvSpPr>
        <p:spPr>
          <a:xfrm>
            <a:off x="457200" y="152400"/>
            <a:ext cx="830580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What parents can expect at meets:</a:t>
            </a:r>
            <a:endParaRPr/>
          </a:p>
        </p:txBody>
      </p:sp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533400" y="762000"/>
            <a:ext cx="8001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will be </a:t>
            </a:r>
            <a:r>
              <a:rPr b="1" i="1" lang="en-US" sz="2400" u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warm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&amp; </a:t>
            </a:r>
            <a:r>
              <a:rPr b="1" i="1" lang="en-US" sz="2400" u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humid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...dress in layers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Seating	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Some pools are better than others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Bring a stadium chair or seat pad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Addresses for away meets are on our website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Food – have another slice of pizza  ☺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Some pools have better food than others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Parents are NOT allowed on the pool decks (swimmers and coaches ONLY)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needed, swimmers may leave after finished swimming - check in with coach before leaving!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b="0" i="0" lang="en-US" sz="4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Meets Continued…</a:t>
            </a:r>
            <a:endParaRPr/>
          </a:p>
        </p:txBody>
      </p:sp>
      <p:sp>
        <p:nvSpPr>
          <p:cNvPr id="125" name="Google Shape;125;p25"/>
          <p:cNvSpPr txBox="1"/>
          <p:nvPr>
            <p:ph idx="1" type="body"/>
          </p:nvPr>
        </p:nvSpPr>
        <p:spPr>
          <a:xfrm>
            <a:off x="827087" y="1143000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USA Meets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These meets are on weekends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Typically longer meets, but more events and distances are offered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More teams, more athletes, more competition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Conference Championship Meet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Top swimmers in each age group </a:t>
            </a:r>
            <a:endParaRPr sz="2000"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lang="en-US" sz="2000"/>
              <a:t>L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ine-up is put together by coaches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February </a:t>
            </a:r>
            <a:r>
              <a:rPr lang="en-US" sz="2000"/>
              <a:t>13</a:t>
            </a:r>
            <a:r>
              <a:rPr b="1" baseline="3000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2019 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1219200" y="381000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b="0" i="0" lang="en-US" sz="4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SSSC Dual Meet Events</a:t>
            </a:r>
            <a:br>
              <a:rPr b="0" i="0" lang="en-US" sz="4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en-US" sz="2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(South Suburban Swim Conference)</a:t>
            </a:r>
            <a:endParaRPr/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1066800" y="1143000"/>
            <a:ext cx="7488237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t/>
            </a:r>
            <a:endParaRPr b="0" i="0" sz="9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Medley Relays (</a:t>
            </a: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 swimmers; 1 stroke each: back, breast, fly, free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Freestyle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Breaststroke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 (</a:t>
            </a: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Individual medley: fly, back, breast, free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[8 &amp; under do 50 yard free instead]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Backstroke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Butterfly (fly)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Freestyle Relays (4 swimmers)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b="0" i="0" lang="en-US" sz="4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SSSC Conference Meet</a:t>
            </a:r>
            <a:endParaRPr/>
          </a:p>
        </p:txBody>
      </p:sp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914400" y="990600"/>
            <a:ext cx="7488237" cy="5022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The most important club meet of the season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Date: February </a:t>
            </a:r>
            <a:r>
              <a:rPr lang="en-US"/>
              <a:t>13th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2019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Only selected swimmers invited to go – it is an honor to be selected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Coaches put together the “strongest” lineup possible to score the most points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Placement determines our Conference Division </a:t>
            </a:r>
            <a:r>
              <a:rPr lang="en-US"/>
              <a:t>the following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season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>
            <p:ph type="title"/>
          </p:nvPr>
        </p:nvSpPr>
        <p:spPr>
          <a:xfrm>
            <a:off x="1752600" y="0"/>
            <a:ext cx="7391400" cy="725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rgbClr val="F2F2F2"/>
                </a:solidFill>
                <a:latin typeface="Arial Black"/>
                <a:ea typeface="Arial Black"/>
                <a:cs typeface="Arial Black"/>
                <a:sym typeface="Arial Black"/>
              </a:rPr>
              <a:t>Our Place in the Swimming World [1]</a:t>
            </a:r>
            <a:endParaRPr/>
          </a:p>
        </p:txBody>
      </p:sp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1828800" y="838200"/>
            <a:ext cx="73152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FINA</a:t>
            </a:r>
            <a:r>
              <a:rPr b="0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is the International governing body for aquatic sports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Organizes &amp; sets rules for Olympics &amp; World Championships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Determines technical swimming rules</a:t>
            </a:r>
            <a:endParaRPr/>
          </a:p>
          <a:p>
            <a:pPr indent="-158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USA-Swimming </a:t>
            </a:r>
            <a:r>
              <a:rPr b="0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(USA-S) governs swimming in the US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Selects Olympic &amp; national teams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Conducts National Championships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Organized into 4 Zones &amp; 59 Local Swim Committees (LSCs)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JBS\schroed\personal\BBSC\parent meeting\Bradley Bourbonnais Swim Club.jpg" id="144" name="Google Shape;144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5715000"/>
            <a:ext cx="1447800" cy="8239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145" name="Google Shape;145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1447800" cy="1836737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8"/>
          <p:cNvSpPr/>
          <p:nvPr/>
        </p:nvSpPr>
        <p:spPr>
          <a:xfrm>
            <a:off x="152400" y="4724400"/>
            <a:ext cx="1981200" cy="762000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8100000" dist="38100">
              <a:srgbClr val="000000">
                <a:alpha val="3960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South Suburban Swim Conference</a:t>
            </a:r>
            <a:endParaRPr/>
          </a:p>
        </p:txBody>
      </p:sp>
      <p:pic>
        <p:nvPicPr>
          <p:cNvPr descr="USA Swimming Home" id="147" name="Google Shape;147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752600"/>
            <a:ext cx="1717675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usaswimming.org/_Rainbow/LSCPortalImages/IL/LSCLogo.jpg?x=634548362584592494" id="148" name="Google Shape;148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8600" y="3505200"/>
            <a:ext cx="1524000" cy="102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idx="1" type="body"/>
          </p:nvPr>
        </p:nvSpPr>
        <p:spPr>
          <a:xfrm>
            <a:off x="1828800" y="762000"/>
            <a:ext cx="7315200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Illinois Swimming, Inc. </a:t>
            </a:r>
            <a:r>
              <a:rPr b="0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(ISI) – our LSC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Governs club swimming within Illinois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Grants meet sanctions on behalf of USA-Swimming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Governs &amp; Organizes State Championships: </a:t>
            </a:r>
            <a:b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Regionals, Senior Champs, and Age-Group State</a:t>
            </a:r>
            <a:endParaRPr/>
          </a:p>
          <a:p>
            <a:pPr indent="-158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South Suburban Swim Conference (SSSC)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A conference of ~20 teams in the South Suburbs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Grouped in 3 divisions: Gold, Blue, Red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Winter 201</a:t>
            </a:r>
            <a:r>
              <a:rPr b="0" lang="en-US" sz="2000">
                <a:solidFill>
                  <a:srgbClr val="F2F2F2"/>
                </a:solidFill>
              </a:rPr>
              <a:t>9/</a:t>
            </a: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b="0" lang="en-US" sz="2000">
                <a:solidFill>
                  <a:srgbClr val="F2F2F2"/>
                </a:solidFill>
              </a:rPr>
              <a:t>20</a:t>
            </a: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we are in </a:t>
            </a:r>
            <a:r>
              <a:rPr b="0" lang="en-US" sz="2000">
                <a:solidFill>
                  <a:srgbClr val="FFC000"/>
                </a:solidFill>
              </a:rPr>
              <a:t>GOLD</a:t>
            </a:r>
            <a:endParaRPr>
              <a:solidFill>
                <a:srgbClr val="FFC000"/>
              </a:solidFill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Summer </a:t>
            </a:r>
            <a:r>
              <a:rPr b="0" lang="en-US" sz="2000">
                <a:solidFill>
                  <a:srgbClr val="F2F2F2"/>
                </a:solidFill>
              </a:rPr>
              <a:t>2020</a:t>
            </a:r>
            <a:r>
              <a:rPr b="0" i="0" lang="en-US" sz="2000" u="none" cap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we are in </a:t>
            </a:r>
            <a:r>
              <a:rPr b="0" i="0" lang="en-US" sz="20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GOLD</a:t>
            </a:r>
            <a:endParaRPr/>
          </a:p>
        </p:txBody>
      </p:sp>
      <p:pic>
        <p:nvPicPr>
          <p:cNvPr descr="C:\JBS\schroed\personal\BBSC\parent meeting\Bradley Bourbonnais Swim Club.jpg" id="154" name="Google Shape;15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5638800"/>
            <a:ext cx="1447800" cy="8239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155" name="Google Shape;155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52400"/>
            <a:ext cx="1447800" cy="1836737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9"/>
          <p:cNvSpPr/>
          <p:nvPr/>
        </p:nvSpPr>
        <p:spPr>
          <a:xfrm>
            <a:off x="152400" y="4724400"/>
            <a:ext cx="1981200" cy="762000"/>
          </a:xfrm>
          <a:prstGeom prst="roundRect">
            <a:avLst>
              <a:gd fmla="val 16667" name="adj"/>
            </a:avLst>
          </a:prstGeom>
          <a:solidFill>
            <a:srgbClr val="0070C0"/>
          </a:solidFill>
          <a:ln cap="flat" cmpd="sng" w="762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8100000" dist="38100">
              <a:srgbClr val="000000">
                <a:alpha val="3960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South Suburban Swim Conference</a:t>
            </a:r>
            <a:endParaRPr/>
          </a:p>
        </p:txBody>
      </p:sp>
      <p:pic>
        <p:nvPicPr>
          <p:cNvPr descr="USA Swimming Home" id="157" name="Google Shape;157;p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752600"/>
            <a:ext cx="1717675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usaswimming.org/_Rainbow/LSCPortalImages/IL/LSCLogo.jpg?x=634548362584592494" id="158" name="Google Shape;158;p2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8600" y="3505200"/>
            <a:ext cx="1524000" cy="1025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9"/>
          <p:cNvSpPr txBox="1"/>
          <p:nvPr>
            <p:ph type="title"/>
          </p:nvPr>
        </p:nvSpPr>
        <p:spPr>
          <a:xfrm>
            <a:off x="1752600" y="0"/>
            <a:ext cx="7391400" cy="725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rgbClr val="F2F2F2"/>
                </a:solidFill>
                <a:latin typeface="Arial Black"/>
                <a:ea typeface="Arial Black"/>
                <a:cs typeface="Arial Black"/>
                <a:sym typeface="Arial Black"/>
              </a:rPr>
              <a:t>Our Place in the Swimming World [2]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>
            <p:ph type="title"/>
          </p:nvPr>
        </p:nvSpPr>
        <p:spPr>
          <a:xfrm>
            <a:off x="1219200" y="381000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 Black"/>
              <a:buNone/>
            </a:pPr>
            <a:r>
              <a:rPr b="0" i="0" lang="en-US" sz="36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Volunteering</a:t>
            </a:r>
            <a:endParaRPr/>
          </a:p>
        </p:txBody>
      </p:sp>
      <p:sp>
        <p:nvSpPr>
          <p:cNvPr id="165" name="Google Shape;165;p30"/>
          <p:cNvSpPr txBox="1"/>
          <p:nvPr>
            <p:ph idx="1" type="body"/>
          </p:nvPr>
        </p:nvSpPr>
        <p:spPr>
          <a:xfrm>
            <a:off x="838200" y="1219200"/>
            <a:ext cx="7640637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Volunteer </a:t>
            </a:r>
            <a:r>
              <a:rPr b="0" i="0" lang="en-US" sz="24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Four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times per family to </a:t>
            </a:r>
            <a:r>
              <a:rPr lang="en-US" sz="2400"/>
              <a:t>avoid volunteer fee ($150) assessed to your account</a:t>
            </a:r>
            <a:endParaRPr sz="2400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We will not collect a check or shred checks.</a:t>
            </a:r>
            <a:endParaRPr sz="2400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u="sng"/>
              <a:t>One</a:t>
            </a:r>
            <a:r>
              <a:rPr lang="en-US" sz="2400"/>
              <a:t> must be at our hosted USA meet</a:t>
            </a:r>
            <a:endParaRPr sz="2400"/>
          </a:p>
          <a:p>
            <a:pPr indent="-3238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Pentathlon November 10th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Sprint February 1st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 sign-up through Team Unify or On Deck App.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Families can accrue multiple volunteer services at the same event </a:t>
            </a:r>
            <a:r>
              <a:rPr b="0" i="0" lang="en-US" sz="24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not filled by date on sign-up form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(ex: Mom times &amp; Dad works in concessions)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Volunteer opportunities take place mostly at home meets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>
            <p:ph type="title"/>
          </p:nvPr>
        </p:nvSpPr>
        <p:spPr>
          <a:xfrm>
            <a:off x="1905000" y="457200"/>
            <a:ext cx="6407150" cy="649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Benefits of USA-S Membership</a:t>
            </a:r>
            <a:endParaRPr/>
          </a:p>
        </p:txBody>
      </p:sp>
      <p:sp>
        <p:nvSpPr>
          <p:cNvPr id="172" name="Google Shape;172;p31"/>
          <p:cNvSpPr txBox="1"/>
          <p:nvPr>
            <p:ph idx="1" type="body"/>
          </p:nvPr>
        </p:nvSpPr>
        <p:spPr>
          <a:xfrm>
            <a:off x="533400" y="1371600"/>
            <a:ext cx="8097837" cy="5022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USA Swimming card allows member athletes to enter &amp; compete in USA-Swimming sanctioned meets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Required of all members in USA-Swimming registered clubs (like BBSC)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Secondary medical/accident insurance coverage for anything occurring at club practices or sanctioned meets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ISI is Illinois Swimming, Inc. (local swim committee of USA Swimming)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1" i="1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Deck Pass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 USASwimming.org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1" i="1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Deck Pass App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Pool pass for open swim at BBCHS pool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Tues. &amp; Thurs. 7-9 PM (unless a meet is scheduled)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Sat. 1-3 PM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Summer Weekdays 1-3 PM</a:t>
            </a:r>
            <a:endParaRPr/>
          </a:p>
        </p:txBody>
      </p:sp>
      <p:pic>
        <p:nvPicPr>
          <p:cNvPr descr="USA Swimming Home" id="173" name="Google Shape;17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28600"/>
            <a:ext cx="1717675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/>
          <p:nvPr>
            <p:ph type="title"/>
          </p:nvPr>
        </p:nvSpPr>
        <p:spPr>
          <a:xfrm>
            <a:off x="1246212" y="635112"/>
            <a:ext cx="7129500" cy="507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Safe Sport</a:t>
            </a:r>
            <a:endParaRPr/>
          </a:p>
        </p:txBody>
      </p:sp>
      <p:sp>
        <p:nvSpPr>
          <p:cNvPr id="180" name="Google Shape;180;p32"/>
          <p:cNvSpPr txBox="1"/>
          <p:nvPr>
            <p:ph idx="1" type="body"/>
          </p:nvPr>
        </p:nvSpPr>
        <p:spPr>
          <a:xfrm>
            <a:off x="1361500" y="635100"/>
            <a:ext cx="7488300" cy="532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  <a:p>
            <a:pPr indent="0" lvl="0" marL="9144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  <a:p>
            <a:pPr indent="0" lvl="0" marL="0" rtl="0" algn="ctr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900"/>
          </a:p>
          <a:p>
            <a:pPr indent="-381000" lvl="0" marL="4572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One on One interactions with non related adult</a:t>
            </a:r>
            <a:endParaRPr b="1"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Social Media</a:t>
            </a:r>
            <a:endParaRPr b="1"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Travel </a:t>
            </a:r>
            <a:endParaRPr b="1"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Locker rooms</a:t>
            </a:r>
            <a:endParaRPr b="1"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Massages / Rub Downs</a:t>
            </a:r>
            <a:endParaRPr b="1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/>
          <p:nvPr>
            <p:ph type="title"/>
          </p:nvPr>
        </p:nvSpPr>
        <p:spPr>
          <a:xfrm>
            <a:off x="1295400" y="152400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Communication</a:t>
            </a:r>
            <a:endParaRPr/>
          </a:p>
        </p:txBody>
      </p:sp>
      <p:sp>
        <p:nvSpPr>
          <p:cNvPr id="186" name="Google Shape;186;p33"/>
          <p:cNvSpPr txBox="1"/>
          <p:nvPr>
            <p:ph idx="1" type="body"/>
          </p:nvPr>
        </p:nvSpPr>
        <p:spPr>
          <a:xfrm>
            <a:off x="762000" y="1143000"/>
            <a:ext cx="77930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Weekly Emails</a:t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Facebook (Bradley-Bourbonnais Swim Club)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Instagram (#bbscdolphin)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 Unify / On Deck</a:t>
            </a:r>
            <a:endParaRPr sz="24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- Practice Calendar</a:t>
            </a:r>
            <a:endParaRPr sz="2400"/>
          </a:p>
          <a:p>
            <a:pPr indent="-342900" lvl="0" marL="8001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400"/>
              <a:t>- 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Meet sign-up in/out</a:t>
            </a:r>
            <a:endParaRPr sz="24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- USA meet /ev</a:t>
            </a:r>
            <a:r>
              <a:rPr lang="en-US" sz="2400"/>
              <a:t>ents 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sign-up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‘Box’</a:t>
            </a:r>
            <a:endParaRPr sz="2400"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check it at every practice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Really important stuff goes in it</a:t>
            </a:r>
            <a:endParaRPr/>
          </a:p>
          <a:p>
            <a:pPr indent="-203200" lvl="2" marL="11430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Ribbons</a:t>
            </a:r>
            <a:endParaRPr/>
          </a:p>
          <a:p>
            <a:pPr indent="-203200" lvl="2" marL="11430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Informational forms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Cj04419300000[1]" id="187" name="Google Shape;18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46837" y="3200400"/>
            <a:ext cx="1978025" cy="190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Meet the Coaches </a:t>
            </a:r>
            <a:r>
              <a:rPr b="0" i="0" lang="en-US" sz="16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(Coaches</a:t>
            </a:r>
            <a:r>
              <a:rPr lang="en-US" sz="1600"/>
              <a:t>’ Bios on Website)</a:t>
            </a:r>
            <a:endParaRPr sz="1600"/>
          </a:p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1066800" y="1143000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Melissa Tyson ( Head Coach)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/>
              <a:t>Brian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Porter (Ad</a:t>
            </a:r>
            <a:r>
              <a:rPr lang="en-US" sz="2400"/>
              <a:t>ministrative Assistant Coach)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/>
              <a:t>Karim Bouferrache</a:t>
            </a:r>
            <a:endParaRPr sz="2400"/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Holly Knupp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/>
              <a:t>Ashley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Porter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Carrie Rink</a:t>
            </a:r>
            <a:endParaRPr sz="2400"/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Beth Schurman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/>
              <a:t>Jana Sheely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Hope Tapp</a:t>
            </a:r>
            <a:endParaRPr sz="2400"/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Connie Vi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Jake Mitts</a:t>
            </a:r>
            <a:endParaRPr sz="2400"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Cj01861720000[1]" id="69" name="Google Shape;6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9162" y="2667000"/>
            <a:ext cx="1285875" cy="191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CSL00376_0000[1]" id="70" name="Google Shape;7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48200" y="3100387"/>
            <a:ext cx="1620837" cy="104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4"/>
          <p:cNvSpPr txBox="1"/>
          <p:nvPr>
            <p:ph idx="4294967295" type="title"/>
          </p:nvPr>
        </p:nvSpPr>
        <p:spPr>
          <a:xfrm>
            <a:off x="495300" y="381000"/>
            <a:ext cx="861060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To have a successful club, we need:</a:t>
            </a:r>
            <a:endParaRPr/>
          </a:p>
        </p:txBody>
      </p:sp>
      <p:sp>
        <p:nvSpPr>
          <p:cNvPr id="194" name="Google Shape;194;p34"/>
          <p:cNvSpPr txBox="1"/>
          <p:nvPr>
            <p:ph idx="4294967295" type="body"/>
          </p:nvPr>
        </p:nvSpPr>
        <p:spPr>
          <a:xfrm>
            <a:off x="838200" y="1752600"/>
            <a:ext cx="7488237" cy="471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Athletes</a:t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Hard working boys &amp; girls ages 5-18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Coaches</a:t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Dedicated, talented, &amp; trained professionals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Volunteers</a:t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–"/>
            </a:pPr>
            <a:r>
              <a:rPr b="1" i="0" lang="en-US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5"/>
          <p:cNvSpPr txBox="1"/>
          <p:nvPr>
            <p:ph idx="4294967295" type="title"/>
          </p:nvPr>
        </p:nvSpPr>
        <p:spPr>
          <a:xfrm>
            <a:off x="762000" y="188912"/>
            <a:ext cx="838200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 Black"/>
              <a:buNone/>
            </a:pPr>
            <a:r>
              <a:rPr b="0" i="0" lang="en-US" sz="25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Volunteer Opportunities at a Swim Meet</a:t>
            </a:r>
            <a:endParaRPr/>
          </a:p>
        </p:txBody>
      </p:sp>
      <p:sp>
        <p:nvSpPr>
          <p:cNvPr id="201" name="Google Shape;201;p35"/>
          <p:cNvSpPr txBox="1"/>
          <p:nvPr>
            <p:ph idx="4294967295" type="body"/>
          </p:nvPr>
        </p:nvSpPr>
        <p:spPr>
          <a:xfrm>
            <a:off x="762000" y="1066800"/>
            <a:ext cx="4191000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 Dual Meets:</a:t>
            </a:r>
            <a:endParaRPr b="1" i="0" sz="2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Lane timers (16)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Officials (4)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Safety Marshalls (2)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Announcer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Runners (2)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Concession worker (2)</a:t>
            </a:r>
            <a:endParaRPr b="0" i="0" sz="2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Hallway Monitor</a:t>
            </a:r>
            <a:endParaRPr sz="2200"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Scoreboard/Timing Operator</a:t>
            </a:r>
            <a:endParaRPr/>
          </a:p>
        </p:txBody>
      </p:sp>
      <p:sp>
        <p:nvSpPr>
          <p:cNvPr id="202" name="Google Shape;202;p35"/>
          <p:cNvSpPr txBox="1"/>
          <p:nvPr>
            <p:ph idx="4294967295" type="body"/>
          </p:nvPr>
        </p:nvSpPr>
        <p:spPr>
          <a:xfrm>
            <a:off x="5468937" y="1125537"/>
            <a:ext cx="3446462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Additional positions </a:t>
            </a:r>
            <a:br>
              <a:rPr b="1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 USA-S Meets </a:t>
            </a:r>
            <a:br>
              <a:rPr b="1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(Pentathlon, Sprint to the End, &amp; Conference)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Admissions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 Check-in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Bullpen Clerk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Awards Table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Hospitality Room Host</a:t>
            </a:r>
            <a:endParaRPr/>
          </a:p>
          <a:p>
            <a:pPr indent="-139700" lvl="0" marL="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Hall &amp; Door Monitors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6"/>
          <p:cNvSpPr txBox="1"/>
          <p:nvPr/>
        </p:nvSpPr>
        <p:spPr>
          <a:xfrm>
            <a:off x="1004600" y="482200"/>
            <a:ext cx="7350900" cy="52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FFFFFF"/>
                </a:solidFill>
              </a:rPr>
              <a:t>Sponsorships!!!</a:t>
            </a:r>
            <a:endParaRPr b="1" sz="48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b="1" lang="en-US" sz="2400">
                <a:solidFill>
                  <a:srgbClr val="FFFFFF"/>
                </a:solidFill>
              </a:rPr>
              <a:t>Sponsorships help purchase speciality equipment.</a:t>
            </a:r>
            <a:endParaRPr b="1" sz="24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b="1" lang="en-US" sz="2400">
                <a:solidFill>
                  <a:srgbClr val="FFFFFF"/>
                </a:solidFill>
              </a:rPr>
              <a:t>By </a:t>
            </a:r>
            <a:r>
              <a:rPr b="1" lang="en-US" sz="2400">
                <a:solidFill>
                  <a:srgbClr val="FFFFFF"/>
                </a:solidFill>
              </a:rPr>
              <a:t>bringing</a:t>
            </a:r>
            <a:r>
              <a:rPr b="1" lang="en-US" sz="2400">
                <a:solidFill>
                  <a:srgbClr val="FFFFFF"/>
                </a:solidFill>
              </a:rPr>
              <a:t> in sponsorships, you can save money on your season fees!!</a:t>
            </a:r>
            <a:endParaRPr b="1" sz="24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b="1" lang="en-US" sz="2400">
                <a:solidFill>
                  <a:srgbClr val="FFFFFF"/>
                </a:solidFill>
              </a:rPr>
              <a:t>Sponsorships are for one year both winter and summer season. </a:t>
            </a:r>
            <a:endParaRPr b="1" sz="24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b="1" lang="en-US" sz="2400">
                <a:solidFill>
                  <a:srgbClr val="FFFFFF"/>
                </a:solidFill>
              </a:rPr>
              <a:t>Sponsorship Levels: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</a:rPr>
              <a:t>	$100 - Bronze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</a:rPr>
              <a:t>	$250 - Silver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</a:rPr>
              <a:t>	$500 - Gold </a:t>
            </a:r>
            <a:endParaRPr b="1" sz="24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b="1" lang="en-US" sz="2400">
                <a:solidFill>
                  <a:srgbClr val="FFFFFF"/>
                </a:solidFill>
              </a:rPr>
              <a:t>Please have all sponsorships no later than </a:t>
            </a:r>
            <a:endParaRPr b="1" sz="24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</a:rPr>
              <a:t>October ___, 2019</a:t>
            </a:r>
            <a:endParaRPr b="1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7"/>
          <p:cNvSpPr txBox="1"/>
          <p:nvPr/>
        </p:nvSpPr>
        <p:spPr>
          <a:xfrm>
            <a:off x="1366250" y="991200"/>
            <a:ext cx="6965100" cy="20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</a:rPr>
              <a:t>Interested in becoming an Official?</a:t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</a:rPr>
              <a:t>We are hosting a Clinic</a:t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</a:rPr>
              <a:t>October 27, 2019!!</a:t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</a:rPr>
              <a:t>We are looking for at least 4 interested parents.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8"/>
          <p:cNvSpPr txBox="1"/>
          <p:nvPr>
            <p:ph type="title"/>
          </p:nvPr>
        </p:nvSpPr>
        <p:spPr>
          <a:xfrm>
            <a:off x="838200" y="762000"/>
            <a:ext cx="7924800" cy="73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How to Be a Great Swim Parent…</a:t>
            </a:r>
            <a:endParaRPr/>
          </a:p>
        </p:txBody>
      </p:sp>
      <p:sp>
        <p:nvSpPr>
          <p:cNvPr id="220" name="Google Shape;220;p38"/>
          <p:cNvSpPr txBox="1"/>
          <p:nvPr>
            <p:ph idx="1" type="body"/>
          </p:nvPr>
        </p:nvSpPr>
        <p:spPr>
          <a:xfrm>
            <a:off x="838200" y="1524000"/>
            <a:ext cx="7716837" cy="4413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Get them to the pool 5-10 minutes early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Encourage healthy eating &amp; sleeping habits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Encourage your swimmer’s </a:t>
            </a:r>
            <a:r>
              <a:rPr b="0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effort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When improving &amp; dropping time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Gaining &amp; improving swim &amp; competition skills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When they “plateau”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Don’t coach!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Talk with coaches about concerns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Stay off the deck, please!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9"/>
          <p:cNvSpPr txBox="1"/>
          <p:nvPr>
            <p:ph type="title"/>
          </p:nvPr>
        </p:nvSpPr>
        <p:spPr>
          <a:xfrm>
            <a:off x="2133600" y="228600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b="0" i="0" lang="en-US" sz="4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Most Importantly</a:t>
            </a:r>
            <a:endParaRPr/>
          </a:p>
        </p:txBody>
      </p:sp>
      <p:sp>
        <p:nvSpPr>
          <p:cNvPr id="226" name="Google Shape;226;p39"/>
          <p:cNvSpPr txBox="1"/>
          <p:nvPr>
            <p:ph idx="1" type="body"/>
          </p:nvPr>
        </p:nvSpPr>
        <p:spPr>
          <a:xfrm>
            <a:off x="1066800" y="1143000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800"/>
              <a:buFont typeface="Arial"/>
              <a:buNone/>
            </a:pPr>
            <a:r>
              <a:rPr b="1" i="0" lang="en-US" sz="8800" u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WATER WATER WATER!!!!!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/>
          <p:nvPr/>
        </p:nvSpPr>
        <p:spPr>
          <a:xfrm>
            <a:off x="914400" y="990600"/>
            <a:ext cx="7696200" cy="5176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Attendance is taken by the coaches-On Deck App.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Fire – Kids directed out of pool, go to parking 	lot, and attendance taken (bins of extra 	sweats by the door)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Tornado – Kids directed out of pool, keep 	together, hunker down in one of the 	locker rooms and attendance taken</a:t>
            </a:r>
            <a:endParaRPr/>
          </a:p>
          <a:p>
            <a:pPr indent="-17780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Power-outage – Kids directed out of pool and 	probably sent home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40"/>
          <p:cNvSpPr txBox="1"/>
          <p:nvPr>
            <p:ph idx="4294967295" type="title"/>
          </p:nvPr>
        </p:nvSpPr>
        <p:spPr>
          <a:xfrm>
            <a:off x="685800" y="304800"/>
            <a:ext cx="815340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Emergency Procedures at the Pool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1"/>
          <p:cNvSpPr txBox="1"/>
          <p:nvPr/>
        </p:nvSpPr>
        <p:spPr>
          <a:xfrm>
            <a:off x="685800" y="914400"/>
            <a:ext cx="7467600" cy="387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Important Dates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lt1"/>
                </a:solidFill>
              </a:rPr>
              <a:t>TODAY!  October 2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b="1" lang="en-US" sz="2400">
                <a:solidFill>
                  <a:schemeClr val="lt1"/>
                </a:solidFill>
              </a:rPr>
              <a:t>Suit/Equipment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Vendor  </a:t>
            </a:r>
            <a:endParaRPr sz="2400"/>
          </a:p>
          <a:p>
            <a:pPr indent="-1524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lt1"/>
                </a:solidFill>
              </a:rPr>
              <a:t>November 4th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Picture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Day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1" lang="en-US" sz="2400">
                <a:solidFill>
                  <a:schemeClr val="lt1"/>
                </a:solidFill>
              </a:rPr>
              <a:t>wear t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eam suits)</a:t>
            </a:r>
            <a:endParaRPr b="1" sz="2400">
              <a:solidFill>
                <a:schemeClr val="lt1"/>
              </a:solidFill>
            </a:endParaRPr>
          </a:p>
          <a:p>
            <a:pPr indent="-1524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lt1"/>
                </a:solidFill>
              </a:rPr>
              <a:t>TBA--- Swim-a-thon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b="1" lang="en-US" sz="2400">
                <a:solidFill>
                  <a:schemeClr val="lt1"/>
                </a:solidFill>
              </a:rPr>
              <a:t>Chicago Wolves - November 30th</a:t>
            </a:r>
            <a:endParaRPr b="1" sz="2400">
              <a:solidFill>
                <a:schemeClr val="lt1"/>
              </a:solidFill>
            </a:endParaRPr>
          </a:p>
          <a:p>
            <a:pPr indent="-1524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March </a:t>
            </a:r>
            <a:r>
              <a:rPr b="1" lang="en-US" sz="2400">
                <a:solidFill>
                  <a:schemeClr val="lt1"/>
                </a:solidFill>
              </a:rPr>
              <a:t>29th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 Swim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Banquet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Cj00822790000[1]" id="243" name="Google Shape;243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8262" y="1600200"/>
            <a:ext cx="4249737" cy="387667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42"/>
          <p:cNvSpPr txBox="1"/>
          <p:nvPr/>
        </p:nvSpPr>
        <p:spPr>
          <a:xfrm>
            <a:off x="762000" y="1143000"/>
            <a:ext cx="35052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r>
              <a:rPr b="1" i="0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Board Members</a:t>
            </a:r>
            <a:endParaRPr/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90350" y="1073150"/>
            <a:ext cx="5791200" cy="53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/>
              <a:t>Bo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Cresswell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(President)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Amy Fritz </a:t>
            </a: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(Vice President Candidate)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/>
              <a:t>Steve Krause</a:t>
            </a:r>
            <a:r>
              <a:rPr lang="en-US" sz="2000"/>
              <a:t>(Treasurer)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/>
              <a:t>Carrie Tapp </a:t>
            </a:r>
            <a:r>
              <a:rPr lang="en-US" sz="2000"/>
              <a:t>(Secretary)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/>
              <a:t>Ryan Brosseau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John Doolin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Laci Erickson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Jeremy Folk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Jennifer Jackson </a:t>
            </a:r>
            <a:endParaRPr b="0" i="0" sz="20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1258887" y="188912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BBSC Suit and Cap Policy</a:t>
            </a:r>
            <a:endParaRPr/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1258887" y="1125537"/>
            <a:ext cx="7504112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When a swimmer is representing BBSC at a dual meet, USA meet, Conference meet, or Championship meet: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swimmer must wear the team TYR suit (previous or current season) OR the swimmer must wear an all-black TYR suit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the swimmer wears a cap, the swimmer must wear a BBSC team cap (new or old)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are a team and need to look like a team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(TEAM=Together We Achieve More)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1752600" y="228600"/>
            <a:ext cx="7129462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Black"/>
              <a:buNone/>
            </a:pPr>
            <a:r>
              <a:rPr b="0" i="0" lang="en-US" sz="32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BBSC Suit and Cap Continued </a:t>
            </a:r>
            <a:endParaRPr/>
          </a:p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838200" y="990600"/>
            <a:ext cx="7315200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Team </a:t>
            </a:r>
            <a:r>
              <a:rPr lang="en-US" sz="3200"/>
              <a:t>S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wimsuit</a:t>
            </a:r>
            <a:r>
              <a:rPr lang="en-US" sz="3200"/>
              <a:t>, Equipment, and C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 sales start: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When: </a:t>
            </a:r>
            <a:r>
              <a:rPr lang="en-US" sz="4000"/>
              <a:t>Today, October 2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Where: BBCHS </a:t>
            </a:r>
            <a:r>
              <a:rPr lang="en-US" sz="4000"/>
              <a:t>Parent Meeting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Time: </a:t>
            </a:r>
            <a:r>
              <a:rPr lang="en-US" sz="4000"/>
              <a:t>6:00 PM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609600" y="228600"/>
            <a:ext cx="808355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None/>
            </a:pPr>
            <a:r>
              <a:rPr b="0" i="0" lang="en-US" sz="2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Practice Groups and Recommended Equipment </a:t>
            </a:r>
            <a:endParaRPr/>
          </a:p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1066800" y="1143000"/>
            <a:ext cx="6858000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Red 5:30 – 6:30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Blue 5:30 – 6:45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Bronze 5:30 – 7:00 (Pull Buoy and Fins)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Silver 5:30 – 7:00 (Pull Buoy, Fins, &amp; Paddles)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Gold </a:t>
            </a:r>
            <a:r>
              <a:rPr lang="en-US"/>
              <a:t>5:30 – 7:00 (Pull Buoy, Fins, &amp; Paddles)</a:t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/>
              <a:t>Platinum 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Mon, Wed, &amp; Fri 5:30 -7:00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Tues &amp; Thurs 6:30 – 8:30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(Pull Buoy, Fins, &amp; Paddles)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990600" y="228600"/>
            <a:ext cx="720566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</a:pPr>
            <a:r>
              <a:rPr b="0" i="0" lang="en-US" sz="4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Types of Swim Meets</a:t>
            </a:r>
            <a:endParaRPr/>
          </a:p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0" y="990600"/>
            <a:ext cx="74883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Dual Meets (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BBSC vs. another team in our division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Everyone will be included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Parents MUST sign their child in or out for every dual meet (this is very important for line-ups). This can be done on the app or on the website. Very easy to do.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extra fees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Usually on week nights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Coaches pick the swimmers’ events (max 4)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USA-Swimming Meets (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Invitational Meets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Extra fees associated with these meets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Parents sign their child up for these meets and 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pick their events (can do on the app or website).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title"/>
          </p:nvPr>
        </p:nvSpPr>
        <p:spPr>
          <a:xfrm>
            <a:off x="609600" y="188912"/>
            <a:ext cx="815340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USA and ISI Meets with Qualifying Times</a:t>
            </a:r>
            <a:endParaRPr/>
          </a:p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457200" y="990600"/>
            <a:ext cx="80978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POST CONFERENCE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Feed-The-Fire “B” Cuts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 standards: “cuts”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USA-S “Motivational Times” on USASwimming.org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ISI Championship Standards on ILSwim.org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Regional Meet (February--A Times)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ISI Senior State Champs </a:t>
            </a: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(February--State Times)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 Group State (March--State Times)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type="title"/>
          </p:nvPr>
        </p:nvSpPr>
        <p:spPr>
          <a:xfrm>
            <a:off x="457200" y="228600"/>
            <a:ext cx="8305800" cy="5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 Black"/>
              <a:buNone/>
            </a:pPr>
            <a:r>
              <a:rPr b="0" i="0" lang="en-US" sz="28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What swimmers should bring to meets:</a:t>
            </a:r>
            <a:endParaRPr/>
          </a:p>
        </p:txBody>
      </p:sp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990600" y="914400"/>
            <a:ext cx="7488237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Clothes and gear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 suit, cap, and goggles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Towels – at least 2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Warm-ups or Parka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Change of clothes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Food = Fuel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Fruit/Raw Veggies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Bagel/Pasta/Sandwich/Carbs and/or Protein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Sport drinks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Games, reading, homework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Keep all electronics in bags!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plate">
  <a:themeElements>
    <a:clrScheme name="template 13">
      <a:dk1>
        <a:srgbClr val="4D4D4D"/>
      </a:dk1>
      <a:lt1>
        <a:srgbClr val="FFFFFF"/>
      </a:lt1>
      <a:dk2>
        <a:srgbClr val="4D4D4D"/>
      </a:dk2>
      <a:lt2>
        <a:srgbClr val="777777"/>
      </a:lt2>
      <a:accent1>
        <a:srgbClr val="969696"/>
      </a:accent1>
      <a:accent2>
        <a:srgbClr val="C0C0C0"/>
      </a:accent2>
      <a:accent3>
        <a:srgbClr val="FFFFFF"/>
      </a:accent3>
      <a:accent4>
        <a:srgbClr val="404040"/>
      </a:accent4>
      <a:accent5>
        <a:srgbClr val="C9C9C9"/>
      </a:accent5>
      <a:accent6>
        <a:srgbClr val="AEAEAE"/>
      </a:accent6>
      <a:hlink>
        <a:srgbClr val="CC0000"/>
      </a:hlink>
      <a:folHlink>
        <a:srgbClr val="DDDD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template">
  <a:themeElements>
    <a:clrScheme name="template 13">
      <a:dk1>
        <a:srgbClr val="4D4D4D"/>
      </a:dk1>
      <a:lt1>
        <a:srgbClr val="FFFFFF"/>
      </a:lt1>
      <a:dk2>
        <a:srgbClr val="4D4D4D"/>
      </a:dk2>
      <a:lt2>
        <a:srgbClr val="777777"/>
      </a:lt2>
      <a:accent1>
        <a:srgbClr val="969696"/>
      </a:accent1>
      <a:accent2>
        <a:srgbClr val="C0C0C0"/>
      </a:accent2>
      <a:accent3>
        <a:srgbClr val="FFFFFF"/>
      </a:accent3>
      <a:accent4>
        <a:srgbClr val="404040"/>
      </a:accent4>
      <a:accent5>
        <a:srgbClr val="C9C9C9"/>
      </a:accent5>
      <a:accent6>
        <a:srgbClr val="AEAEAE"/>
      </a:accent6>
      <a:hlink>
        <a:srgbClr val="CC0000"/>
      </a:hlink>
      <a:folHlink>
        <a:srgbClr val="DDDD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