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1" r:id="rId1"/>
  </p:sldMasterIdLst>
  <p:sldIdLst>
    <p:sldId id="256" r:id="rId2"/>
    <p:sldId id="257" r:id="rId3"/>
    <p:sldId id="258" r:id="rId4"/>
    <p:sldId id="259" r:id="rId5"/>
    <p:sldId id="260" r:id="rId6"/>
    <p:sldId id="261" r:id="rId7"/>
    <p:sldId id="262" r:id="rId8"/>
    <p:sldId id="264" r:id="rId9"/>
    <p:sldId id="265" r:id="rId10"/>
    <p:sldId id="266" r:id="rId11"/>
    <p:sldId id="267" r:id="rId12"/>
    <p:sldId id="268" r:id="rId13"/>
    <p:sldId id="263" r:id="rId14"/>
    <p:sldId id="271" r:id="rId15"/>
    <p:sldId id="272" r:id="rId16"/>
    <p:sldId id="273" r:id="rId17"/>
    <p:sldId id="274" r:id="rId18"/>
    <p:sldId id="276" r:id="rId19"/>
    <p:sldId id="277" r:id="rId20"/>
    <p:sldId id="278" r:id="rId21"/>
    <p:sldId id="279" r:id="rId22"/>
    <p:sldId id="280" r:id="rId23"/>
    <p:sldId id="281" r:id="rId24"/>
    <p:sldId id="322" r:id="rId25"/>
    <p:sldId id="282" r:id="rId26"/>
    <p:sldId id="283" r:id="rId27"/>
    <p:sldId id="284" r:id="rId28"/>
    <p:sldId id="285" r:id="rId29"/>
    <p:sldId id="286" r:id="rId30"/>
    <p:sldId id="287" r:id="rId31"/>
    <p:sldId id="288" r:id="rId32"/>
    <p:sldId id="289" r:id="rId33"/>
    <p:sldId id="290" r:id="rId34"/>
    <p:sldId id="291" r:id="rId35"/>
    <p:sldId id="292" r:id="rId36"/>
    <p:sldId id="293" r:id="rId37"/>
    <p:sldId id="294" r:id="rId38"/>
    <p:sldId id="295" r:id="rId39"/>
    <p:sldId id="296" r:id="rId40"/>
    <p:sldId id="320" r:id="rId41"/>
    <p:sldId id="297" r:id="rId42"/>
    <p:sldId id="298" r:id="rId43"/>
    <p:sldId id="299" r:id="rId44"/>
    <p:sldId id="323" r:id="rId45"/>
    <p:sldId id="324"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 uri="{1BD7E111-0CB8-44D6-8891-C1BB2F81B7CC}">
      <p1710:readonlyRecommended xmlns:p1710="http://schemas.microsoft.com/office/powerpoint/2017/10/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4" autoAdjust="0"/>
    <p:restoredTop sz="94660"/>
  </p:normalViewPr>
  <p:slideViewPr>
    <p:cSldViewPr snapToGrid="0">
      <p:cViewPr varScale="1">
        <p:scale>
          <a:sx n="83" d="100"/>
          <a:sy n="83" d="100"/>
        </p:scale>
        <p:origin x="120" y="24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en-US"/>
              <a:t>Click to edit Master title style</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6F313F4-29FD-4C62-BC88-5AE65F9AFAC1}" type="datetimeFigureOut">
              <a:rPr lang="en-US" smtClean="0"/>
              <a:t>9/13/2018</a:t>
            </a:fld>
            <a:endParaRPr lang="en-US"/>
          </a:p>
        </p:txBody>
      </p:sp>
      <p:sp>
        <p:nvSpPr>
          <p:cNvPr id="5" name="Footer Placeholder 4"/>
          <p:cNvSpPr>
            <a:spLocks noGrp="1"/>
          </p:cNvSpPr>
          <p:nvPr>
            <p:ph type="ftr" sz="quarter" idx="11"/>
          </p:nvPr>
        </p:nvSpPr>
        <p:spPr>
          <a:xfrm>
            <a:off x="5332412" y="5883275"/>
            <a:ext cx="4324044" cy="365125"/>
          </a:xfrm>
        </p:spPr>
        <p:txBody>
          <a:bodyPr/>
          <a:lstStyle/>
          <a:p>
            <a:endParaRPr lang="en-US"/>
          </a:p>
        </p:txBody>
      </p:sp>
      <p:sp>
        <p:nvSpPr>
          <p:cNvPr id="6" name="Slide Number Placeholder 5"/>
          <p:cNvSpPr>
            <a:spLocks noGrp="1"/>
          </p:cNvSpPr>
          <p:nvPr>
            <p:ph type="sldNum" sz="quarter" idx="12"/>
          </p:nvPr>
        </p:nvSpPr>
        <p:spPr/>
        <p:txBody>
          <a:bodyPr/>
          <a:lstStyle/>
          <a:p>
            <a:fld id="{F1E3B343-E318-485F-9A2A-762B263485E0}" type="slidenum">
              <a:rPr lang="en-US" smtClean="0"/>
              <a:t>‹#›</a:t>
            </a:fld>
            <a:endParaRPr lang="en-US"/>
          </a:p>
        </p:txBody>
      </p:sp>
    </p:spTree>
    <p:extLst>
      <p:ext uri="{BB962C8B-B14F-4D97-AF65-F5344CB8AC3E}">
        <p14:creationId xmlns:p14="http://schemas.microsoft.com/office/powerpoint/2010/main" val="13906837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A6F313F4-29FD-4C62-BC88-5AE65F9AFAC1}" type="datetimeFigureOut">
              <a:rPr lang="en-US" smtClean="0"/>
              <a:t>9/13/2018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1E3B343-E318-485F-9A2A-762B263485E0}" type="slidenum">
              <a:rPr lang="en-US" smtClean="0"/>
              <a:t>‹#›</a:t>
            </a:fld>
            <a:endParaRPr lang="en-US"/>
          </a:p>
        </p:txBody>
      </p:sp>
    </p:spTree>
    <p:extLst>
      <p:ext uri="{BB962C8B-B14F-4D97-AF65-F5344CB8AC3E}">
        <p14:creationId xmlns:p14="http://schemas.microsoft.com/office/powerpoint/2010/main" val="10443054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A6F313F4-29FD-4C62-BC88-5AE65F9AFAC1}" type="datetimeFigureOut">
              <a:rPr lang="en-US" smtClean="0"/>
              <a:t>9/13/2018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1E3B343-E318-485F-9A2A-762B263485E0}" type="slidenum">
              <a:rPr lang="en-US" smtClean="0"/>
              <a:t>‹#›</a:t>
            </a:fld>
            <a:endParaRPr lang="en-US"/>
          </a:p>
        </p:txBody>
      </p:sp>
    </p:spTree>
    <p:extLst>
      <p:ext uri="{BB962C8B-B14F-4D97-AF65-F5344CB8AC3E}">
        <p14:creationId xmlns:p14="http://schemas.microsoft.com/office/powerpoint/2010/main" val="192251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A6F313F4-29FD-4C62-BC88-5AE65F9AFAC1}" type="datetimeFigureOut">
              <a:rPr lang="en-US" smtClean="0"/>
              <a:t>9/13/2018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1E3B343-E318-485F-9A2A-762B263485E0}" type="slidenum">
              <a:rPr lang="en-US" smtClean="0"/>
              <a:t>‹#›</a:t>
            </a:fld>
            <a:endParaRPr lang="en-US"/>
          </a:p>
        </p:txBody>
      </p:sp>
    </p:spTree>
    <p:extLst>
      <p:ext uri="{BB962C8B-B14F-4D97-AF65-F5344CB8AC3E}">
        <p14:creationId xmlns:p14="http://schemas.microsoft.com/office/powerpoint/2010/main" val="218466337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A6F313F4-29FD-4C62-BC88-5AE65F9AFAC1}" type="datetimeFigureOut">
              <a:rPr lang="en-US" smtClean="0"/>
              <a:t>9/13/2018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1E3B343-E318-485F-9A2A-762B263485E0}" type="slidenum">
              <a:rPr lang="en-US" smtClean="0"/>
              <a:t>‹#›</a:t>
            </a:fld>
            <a:endParaRPr lang="en-US"/>
          </a:p>
        </p:txBody>
      </p:sp>
    </p:spTree>
    <p:extLst>
      <p:ext uri="{BB962C8B-B14F-4D97-AF65-F5344CB8AC3E}">
        <p14:creationId xmlns:p14="http://schemas.microsoft.com/office/powerpoint/2010/main" val="426015698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n-US"/>
              <a:t>Edit Master text styles</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A6F313F4-29FD-4C62-BC88-5AE65F9AFAC1}" type="datetimeFigureOut">
              <a:rPr lang="en-US" smtClean="0"/>
              <a:t>9/13/2018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1E3B343-E318-485F-9A2A-762B263485E0}" type="slidenum">
              <a:rPr lang="en-US" smtClean="0"/>
              <a:t>‹#›</a:t>
            </a:fld>
            <a:endParaRPr lang="en-US"/>
          </a:p>
        </p:txBody>
      </p:sp>
    </p:spTree>
    <p:extLst>
      <p:ext uri="{BB962C8B-B14F-4D97-AF65-F5344CB8AC3E}">
        <p14:creationId xmlns:p14="http://schemas.microsoft.com/office/powerpoint/2010/main" val="285142191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a:t>Edit Master text styles</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A6F313F4-29FD-4C62-BC88-5AE65F9AFAC1}" type="datetimeFigureOut">
              <a:rPr lang="en-US" smtClean="0"/>
              <a:t>9/13/2018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1E3B343-E318-485F-9A2A-762B263485E0}" type="slidenum">
              <a:rPr lang="en-US" smtClean="0"/>
              <a:t>‹#›</a:t>
            </a:fld>
            <a:endParaRPr lang="en-US"/>
          </a:p>
        </p:txBody>
      </p:sp>
    </p:spTree>
    <p:extLst>
      <p:ext uri="{BB962C8B-B14F-4D97-AF65-F5344CB8AC3E}">
        <p14:creationId xmlns:p14="http://schemas.microsoft.com/office/powerpoint/2010/main" val="349590906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6F313F4-29FD-4C62-BC88-5AE65F9AFAC1}" type="datetimeFigureOut">
              <a:rPr lang="en-US" smtClean="0"/>
              <a:t>9/13/2018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1E3B343-E318-485F-9A2A-762B263485E0}" type="slidenum">
              <a:rPr lang="en-US" smtClean="0"/>
              <a:t>‹#›</a:t>
            </a:fld>
            <a:endParaRPr lang="en-US"/>
          </a:p>
        </p:txBody>
      </p:sp>
    </p:spTree>
    <p:extLst>
      <p:ext uri="{BB962C8B-B14F-4D97-AF65-F5344CB8AC3E}">
        <p14:creationId xmlns:p14="http://schemas.microsoft.com/office/powerpoint/2010/main" val="32208017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6F313F4-29FD-4C62-BC88-5AE65F9AFAC1}" type="datetimeFigureOut">
              <a:rPr lang="en-US" smtClean="0"/>
              <a:t>9/13/2018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1E3B343-E318-485F-9A2A-762B263485E0}" type="slidenum">
              <a:rPr lang="en-US" smtClean="0"/>
              <a:t>‹#›</a:t>
            </a:fld>
            <a:endParaRPr lang="en-US"/>
          </a:p>
        </p:txBody>
      </p:sp>
    </p:spTree>
    <p:extLst>
      <p:ext uri="{BB962C8B-B14F-4D97-AF65-F5344CB8AC3E}">
        <p14:creationId xmlns:p14="http://schemas.microsoft.com/office/powerpoint/2010/main" val="22648710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6F313F4-29FD-4C62-BC88-5AE65F9AFAC1}" type="datetimeFigureOut">
              <a:rPr lang="en-US" smtClean="0"/>
              <a:t>9/13/2018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10951856" y="5867131"/>
            <a:ext cx="551167" cy="365125"/>
          </a:xfrm>
        </p:spPr>
        <p:txBody>
          <a:bodyPr/>
          <a:lstStyle/>
          <a:p>
            <a:fld id="{F1E3B343-E318-485F-9A2A-762B263485E0}" type="slidenum">
              <a:rPr lang="en-US" smtClean="0"/>
              <a:t>‹#›</a:t>
            </a:fld>
            <a:endParaRPr lang="en-US"/>
          </a:p>
        </p:txBody>
      </p:sp>
    </p:spTree>
    <p:extLst>
      <p:ext uri="{BB962C8B-B14F-4D97-AF65-F5344CB8AC3E}">
        <p14:creationId xmlns:p14="http://schemas.microsoft.com/office/powerpoint/2010/main" val="33062207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A6F313F4-29FD-4C62-BC88-5AE65F9AFAC1}" type="datetimeFigureOut">
              <a:rPr lang="en-US" smtClean="0"/>
              <a:t>9/13/2018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1E3B343-E318-485F-9A2A-762B263485E0}" type="slidenum">
              <a:rPr lang="en-US" smtClean="0"/>
              <a:t>‹#›</a:t>
            </a:fld>
            <a:endParaRPr lang="en-US"/>
          </a:p>
        </p:txBody>
      </p:sp>
    </p:spTree>
    <p:extLst>
      <p:ext uri="{BB962C8B-B14F-4D97-AF65-F5344CB8AC3E}">
        <p14:creationId xmlns:p14="http://schemas.microsoft.com/office/powerpoint/2010/main" val="1121718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6F313F4-29FD-4C62-BC88-5AE65F9AFAC1}" type="datetimeFigureOut">
              <a:rPr lang="en-US" smtClean="0"/>
              <a:t>9/13/2018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1E3B343-E318-485F-9A2A-762B263485E0}" type="slidenum">
              <a:rPr lang="en-US" smtClean="0"/>
              <a:t>‹#›</a:t>
            </a:fld>
            <a:endParaRPr lang="en-US"/>
          </a:p>
        </p:txBody>
      </p:sp>
    </p:spTree>
    <p:extLst>
      <p:ext uri="{BB962C8B-B14F-4D97-AF65-F5344CB8AC3E}">
        <p14:creationId xmlns:p14="http://schemas.microsoft.com/office/powerpoint/2010/main" val="35645103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6F313F4-29FD-4C62-BC88-5AE65F9AFAC1}" type="datetimeFigureOut">
              <a:rPr lang="en-US" smtClean="0"/>
              <a:t>9/13/2018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1E3B343-E318-485F-9A2A-762B263485E0}" type="slidenum">
              <a:rPr lang="en-US" smtClean="0"/>
              <a:t>‹#›</a:t>
            </a:fld>
            <a:endParaRPr lang="en-US"/>
          </a:p>
        </p:txBody>
      </p:sp>
    </p:spTree>
    <p:extLst>
      <p:ext uri="{BB962C8B-B14F-4D97-AF65-F5344CB8AC3E}">
        <p14:creationId xmlns:p14="http://schemas.microsoft.com/office/powerpoint/2010/main" val="37128298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6F313F4-29FD-4C62-BC88-5AE65F9AFAC1}" type="datetimeFigureOut">
              <a:rPr lang="en-US" smtClean="0"/>
              <a:t>9/13/2018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1E3B343-E318-485F-9A2A-762B263485E0}" type="slidenum">
              <a:rPr lang="en-US" smtClean="0"/>
              <a:t>‹#›</a:t>
            </a:fld>
            <a:endParaRPr lang="en-US"/>
          </a:p>
        </p:txBody>
      </p:sp>
    </p:spTree>
    <p:extLst>
      <p:ext uri="{BB962C8B-B14F-4D97-AF65-F5344CB8AC3E}">
        <p14:creationId xmlns:p14="http://schemas.microsoft.com/office/powerpoint/2010/main" val="25295119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6F313F4-29FD-4C62-BC88-5AE65F9AFAC1}" type="datetimeFigureOut">
              <a:rPr lang="en-US" smtClean="0"/>
              <a:t>9/13/2018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1E3B343-E318-485F-9A2A-762B263485E0}" type="slidenum">
              <a:rPr lang="en-US" smtClean="0"/>
              <a:t>‹#›</a:t>
            </a:fld>
            <a:endParaRPr lang="en-US"/>
          </a:p>
        </p:txBody>
      </p:sp>
    </p:spTree>
    <p:extLst>
      <p:ext uri="{BB962C8B-B14F-4D97-AF65-F5344CB8AC3E}">
        <p14:creationId xmlns:p14="http://schemas.microsoft.com/office/powerpoint/2010/main" val="28326451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A6F313F4-29FD-4C62-BC88-5AE65F9AFAC1}" type="datetimeFigureOut">
              <a:rPr lang="en-US" smtClean="0"/>
              <a:t>9/13/2018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1E3B343-E318-485F-9A2A-762B263485E0}" type="slidenum">
              <a:rPr lang="en-US" smtClean="0"/>
              <a:t>‹#›</a:t>
            </a:fld>
            <a:endParaRPr lang="en-US"/>
          </a:p>
        </p:txBody>
      </p:sp>
    </p:spTree>
    <p:extLst>
      <p:ext uri="{BB962C8B-B14F-4D97-AF65-F5344CB8AC3E}">
        <p14:creationId xmlns:p14="http://schemas.microsoft.com/office/powerpoint/2010/main" val="41418440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en-US"/>
              <a:t>Click to edit Master title style</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A6F313F4-29FD-4C62-BC88-5AE65F9AFAC1}" type="datetimeFigureOut">
              <a:rPr lang="en-US" smtClean="0"/>
              <a:t>9/13/2018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1E3B343-E318-485F-9A2A-762B263485E0}" type="slidenum">
              <a:rPr lang="en-US" smtClean="0"/>
              <a:t>‹#›</a:t>
            </a:fld>
            <a:endParaRPr lang="en-US"/>
          </a:p>
        </p:txBody>
      </p:sp>
    </p:spTree>
    <p:extLst>
      <p:ext uri="{BB962C8B-B14F-4D97-AF65-F5344CB8AC3E}">
        <p14:creationId xmlns:p14="http://schemas.microsoft.com/office/powerpoint/2010/main" val="9584606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A6F313F4-29FD-4C62-BC88-5AE65F9AFAC1}" type="datetimeFigureOut">
              <a:rPr lang="en-US" smtClean="0"/>
              <a:t>9/13/2018</a:t>
            </a:fld>
            <a:endParaRPr lang="en-US"/>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F1E3B343-E318-485F-9A2A-762B263485E0}" type="slidenum">
              <a:rPr lang="en-US" smtClean="0"/>
              <a:t>‹#›</a:t>
            </a:fld>
            <a:endParaRPr lang="en-US"/>
          </a:p>
        </p:txBody>
      </p:sp>
    </p:spTree>
    <p:extLst>
      <p:ext uri="{BB962C8B-B14F-4D97-AF65-F5344CB8AC3E}">
        <p14:creationId xmlns:p14="http://schemas.microsoft.com/office/powerpoint/2010/main" val="1428999811"/>
      </p:ext>
    </p:extLst>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 id="2147483728" r:id="rId7"/>
    <p:sldLayoutId id="2147483729" r:id="rId8"/>
    <p:sldLayoutId id="2147483730" r:id="rId9"/>
    <p:sldLayoutId id="2147483731" r:id="rId10"/>
    <p:sldLayoutId id="2147483732" r:id="rId11"/>
    <p:sldLayoutId id="2147483733" r:id="rId12"/>
    <p:sldLayoutId id="2147483734" r:id="rId13"/>
    <p:sldLayoutId id="2147483735" r:id="rId14"/>
    <p:sldLayoutId id="2147483736" r:id="rId15"/>
    <p:sldLayoutId id="2147483737" r:id="rId16"/>
    <p:sldLayoutId id="2147483738" r:id="rId17"/>
  </p:sldLayoutIdLst>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hyperlink" Target="http://www.neswim.com/" TargetMode="External"/><Relationship Id="rId2" Type="http://schemas.openxmlformats.org/officeDocument/2006/relationships/hyperlink" Target="http://www.usaswimming.org/" TargetMode="Externa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E4F142-2099-4389-8AAD-0AA0A8B644E4}"/>
              </a:ext>
            </a:extLst>
          </p:cNvPr>
          <p:cNvSpPr>
            <a:spLocks noGrp="1"/>
          </p:cNvSpPr>
          <p:nvPr>
            <p:ph type="ctrTitle"/>
          </p:nvPr>
        </p:nvSpPr>
        <p:spPr/>
        <p:txBody>
          <a:bodyPr/>
          <a:lstStyle/>
          <a:p>
            <a:r>
              <a:rPr lang="en-US" b="1" dirty="0">
                <a:solidFill>
                  <a:srgbClr val="0070C0"/>
                </a:solidFill>
              </a:rPr>
              <a:t>Meet Director Training</a:t>
            </a:r>
          </a:p>
        </p:txBody>
      </p:sp>
      <p:sp>
        <p:nvSpPr>
          <p:cNvPr id="3" name="Subtitle 2">
            <a:extLst>
              <a:ext uri="{FF2B5EF4-FFF2-40B4-BE49-F238E27FC236}">
                <a16:creationId xmlns:a16="http://schemas.microsoft.com/office/drawing/2014/main" id="{338EFA1A-5E01-42B9-AC67-5EBF79A5777E}"/>
              </a:ext>
            </a:extLst>
          </p:cNvPr>
          <p:cNvSpPr>
            <a:spLocks noGrp="1"/>
          </p:cNvSpPr>
          <p:nvPr>
            <p:ph type="subTitle" idx="1"/>
          </p:nvPr>
        </p:nvSpPr>
        <p:spPr>
          <a:xfrm>
            <a:off x="4515377" y="3996266"/>
            <a:ext cx="6987645" cy="2702245"/>
          </a:xfrm>
        </p:spPr>
        <p:txBody>
          <a:bodyPr>
            <a:normAutofit/>
          </a:bodyPr>
          <a:lstStyle/>
          <a:p>
            <a:r>
              <a:rPr lang="en-US" dirty="0"/>
              <a:t>New England Swimming</a:t>
            </a:r>
          </a:p>
          <a:p>
            <a:r>
              <a:rPr lang="en-US" dirty="0"/>
              <a:t>09/08/2018</a:t>
            </a:r>
          </a:p>
          <a:p>
            <a:endParaRPr lang="en-US" dirty="0"/>
          </a:p>
          <a:p>
            <a:endParaRPr lang="en-US" dirty="0"/>
          </a:p>
          <a:p>
            <a:r>
              <a:rPr lang="en-US" sz="1800" dirty="0"/>
              <a:t>Robert </a:t>
            </a:r>
            <a:r>
              <a:rPr lang="en-US" sz="1800" dirty="0" err="1"/>
              <a:t>Menck</a:t>
            </a:r>
            <a:r>
              <a:rPr lang="en-US" sz="1800" dirty="0"/>
              <a:t>, Technical Chair NE Swimming</a:t>
            </a:r>
          </a:p>
          <a:p>
            <a:r>
              <a:rPr lang="en-US" sz="1800" dirty="0"/>
              <a:t>rmenckiii@gmail.com</a:t>
            </a:r>
          </a:p>
        </p:txBody>
      </p:sp>
      <p:pic>
        <p:nvPicPr>
          <p:cNvPr id="5" name="Picture 4">
            <a:extLst>
              <a:ext uri="{FF2B5EF4-FFF2-40B4-BE49-F238E27FC236}">
                <a16:creationId xmlns:a16="http://schemas.microsoft.com/office/drawing/2014/main" id="{48BC0655-E731-49DD-8090-83E2B42977A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97073" y="184606"/>
            <a:ext cx="1597903" cy="1574746"/>
          </a:xfrm>
          <a:prstGeom prst="rect">
            <a:avLst/>
          </a:prstGeom>
        </p:spPr>
      </p:pic>
    </p:spTree>
    <p:extLst>
      <p:ext uri="{BB962C8B-B14F-4D97-AF65-F5344CB8AC3E}">
        <p14:creationId xmlns:p14="http://schemas.microsoft.com/office/powerpoint/2010/main" val="15830732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938D72-3049-4CC7-8435-3811418574A4}"/>
              </a:ext>
            </a:extLst>
          </p:cNvPr>
          <p:cNvSpPr>
            <a:spLocks noGrp="1"/>
          </p:cNvSpPr>
          <p:nvPr>
            <p:ph type="title"/>
          </p:nvPr>
        </p:nvSpPr>
        <p:spPr/>
        <p:txBody>
          <a:bodyPr/>
          <a:lstStyle/>
          <a:p>
            <a:r>
              <a:rPr lang="en-US" b="1" dirty="0">
                <a:solidFill>
                  <a:srgbClr val="0070C0"/>
                </a:solidFill>
              </a:rPr>
              <a:t>Who is Who?</a:t>
            </a:r>
          </a:p>
        </p:txBody>
      </p:sp>
      <p:sp>
        <p:nvSpPr>
          <p:cNvPr id="3" name="Content Placeholder 2">
            <a:extLst>
              <a:ext uri="{FF2B5EF4-FFF2-40B4-BE49-F238E27FC236}">
                <a16:creationId xmlns:a16="http://schemas.microsoft.com/office/drawing/2014/main" id="{B5AE9E09-9CF5-46AA-BB7F-4CDFBCDB99D4}"/>
              </a:ext>
            </a:extLst>
          </p:cNvPr>
          <p:cNvSpPr>
            <a:spLocks noGrp="1"/>
          </p:cNvSpPr>
          <p:nvPr>
            <p:ph idx="1"/>
          </p:nvPr>
        </p:nvSpPr>
        <p:spPr>
          <a:xfrm>
            <a:off x="1484310" y="2169043"/>
            <a:ext cx="10018713" cy="3622158"/>
          </a:xfrm>
        </p:spPr>
        <p:txBody>
          <a:bodyPr>
            <a:normAutofit/>
          </a:bodyPr>
          <a:lstStyle/>
          <a:p>
            <a:pPr marL="0" indent="0">
              <a:buNone/>
            </a:pPr>
            <a:r>
              <a:rPr lang="en-US" dirty="0"/>
              <a:t>Administrative Official – USAS Rule 102.14.1 </a:t>
            </a:r>
          </a:p>
          <a:p>
            <a:pPr marL="0" indent="0">
              <a:buNone/>
            </a:pPr>
            <a:r>
              <a:rPr lang="en-US" dirty="0"/>
              <a:t>	• Shall be responsible to the Referee for the supervision of the following: </a:t>
            </a:r>
          </a:p>
          <a:p>
            <a:pPr marL="0" indent="0">
              <a:buNone/>
            </a:pPr>
            <a:r>
              <a:rPr lang="en-US" dirty="0"/>
              <a:t>		A. The entry and registration process. </a:t>
            </a:r>
          </a:p>
          <a:p>
            <a:pPr marL="0" indent="0">
              <a:buNone/>
            </a:pPr>
            <a:r>
              <a:rPr lang="en-US" dirty="0"/>
              <a:t>		B. Clerk of Course. </a:t>
            </a:r>
          </a:p>
          <a:p>
            <a:pPr marL="0" indent="0">
              <a:buNone/>
            </a:pPr>
            <a:r>
              <a:rPr lang="en-US" dirty="0"/>
              <a:t>		C. Timing equipment operator. </a:t>
            </a:r>
          </a:p>
          <a:p>
            <a:pPr marL="0" indent="0">
              <a:buNone/>
            </a:pPr>
            <a:r>
              <a:rPr lang="en-US" dirty="0"/>
              <a:t>		D. Computer Operator.</a:t>
            </a:r>
          </a:p>
          <a:p>
            <a:pPr marL="0" indent="0">
              <a:buNone/>
            </a:pPr>
            <a:r>
              <a:rPr lang="en-US" dirty="0"/>
              <a:t>		E. Other administrative personnel.</a:t>
            </a:r>
          </a:p>
        </p:txBody>
      </p:sp>
    </p:spTree>
    <p:extLst>
      <p:ext uri="{BB962C8B-B14F-4D97-AF65-F5344CB8AC3E}">
        <p14:creationId xmlns:p14="http://schemas.microsoft.com/office/powerpoint/2010/main" val="9615128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938D72-3049-4CC7-8435-3811418574A4}"/>
              </a:ext>
            </a:extLst>
          </p:cNvPr>
          <p:cNvSpPr>
            <a:spLocks noGrp="1"/>
          </p:cNvSpPr>
          <p:nvPr>
            <p:ph type="title"/>
          </p:nvPr>
        </p:nvSpPr>
        <p:spPr/>
        <p:txBody>
          <a:bodyPr/>
          <a:lstStyle/>
          <a:p>
            <a:r>
              <a:rPr lang="en-US" b="1" dirty="0">
                <a:solidFill>
                  <a:srgbClr val="0070C0"/>
                </a:solidFill>
              </a:rPr>
              <a:t>Who is Who?</a:t>
            </a:r>
          </a:p>
        </p:txBody>
      </p:sp>
      <p:sp>
        <p:nvSpPr>
          <p:cNvPr id="3" name="Content Placeholder 2">
            <a:extLst>
              <a:ext uri="{FF2B5EF4-FFF2-40B4-BE49-F238E27FC236}">
                <a16:creationId xmlns:a16="http://schemas.microsoft.com/office/drawing/2014/main" id="{B5AE9E09-9CF5-46AA-BB7F-4CDFBCDB99D4}"/>
              </a:ext>
            </a:extLst>
          </p:cNvPr>
          <p:cNvSpPr>
            <a:spLocks noGrp="1"/>
          </p:cNvSpPr>
          <p:nvPr>
            <p:ph idx="1"/>
          </p:nvPr>
        </p:nvSpPr>
        <p:spPr>
          <a:xfrm>
            <a:off x="1484310" y="1924493"/>
            <a:ext cx="10018713" cy="3866707"/>
          </a:xfrm>
        </p:spPr>
        <p:txBody>
          <a:bodyPr/>
          <a:lstStyle/>
          <a:p>
            <a:pPr marL="0" indent="0">
              <a:buNone/>
            </a:pPr>
            <a:r>
              <a:rPr lang="en-US" dirty="0"/>
              <a:t>Administrative Official continued…… </a:t>
            </a:r>
          </a:p>
          <a:p>
            <a:pPr marL="0" indent="0">
              <a:buNone/>
            </a:pPr>
            <a:r>
              <a:rPr lang="en-US" dirty="0"/>
              <a:t>	• The Administrative Official is one who works directly with the Meet 	Referee and supervises and/or directs the administrative positions on the 	“dry” side of the meet. </a:t>
            </a:r>
          </a:p>
          <a:p>
            <a:pPr marL="0" indent="0">
              <a:buNone/>
            </a:pPr>
            <a:r>
              <a:rPr lang="en-US" dirty="0"/>
              <a:t>	• The Administrative Official’s responsibilities include accurate 	   	    	processing of entries and scratches, seeding and determining and posting 	official times and results, as well as any other assigned duties.</a:t>
            </a:r>
          </a:p>
        </p:txBody>
      </p:sp>
    </p:spTree>
    <p:extLst>
      <p:ext uri="{BB962C8B-B14F-4D97-AF65-F5344CB8AC3E}">
        <p14:creationId xmlns:p14="http://schemas.microsoft.com/office/powerpoint/2010/main" val="39198997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938D72-3049-4CC7-8435-3811418574A4}"/>
              </a:ext>
            </a:extLst>
          </p:cNvPr>
          <p:cNvSpPr>
            <a:spLocks noGrp="1"/>
          </p:cNvSpPr>
          <p:nvPr>
            <p:ph type="title"/>
          </p:nvPr>
        </p:nvSpPr>
        <p:spPr/>
        <p:txBody>
          <a:bodyPr/>
          <a:lstStyle/>
          <a:p>
            <a:r>
              <a:rPr lang="en-US" b="1" dirty="0">
                <a:solidFill>
                  <a:srgbClr val="0070C0"/>
                </a:solidFill>
              </a:rPr>
              <a:t>Who is Who?</a:t>
            </a:r>
          </a:p>
        </p:txBody>
      </p:sp>
      <p:sp>
        <p:nvSpPr>
          <p:cNvPr id="3" name="Content Placeholder 2">
            <a:extLst>
              <a:ext uri="{FF2B5EF4-FFF2-40B4-BE49-F238E27FC236}">
                <a16:creationId xmlns:a16="http://schemas.microsoft.com/office/drawing/2014/main" id="{B5AE9E09-9CF5-46AA-BB7F-4CDFBCDB99D4}"/>
              </a:ext>
            </a:extLst>
          </p:cNvPr>
          <p:cNvSpPr>
            <a:spLocks noGrp="1"/>
          </p:cNvSpPr>
          <p:nvPr>
            <p:ph idx="1"/>
          </p:nvPr>
        </p:nvSpPr>
        <p:spPr>
          <a:xfrm>
            <a:off x="1484310" y="1839433"/>
            <a:ext cx="10018713" cy="3951767"/>
          </a:xfrm>
        </p:spPr>
        <p:txBody>
          <a:bodyPr/>
          <a:lstStyle/>
          <a:p>
            <a:pPr marL="0" indent="0">
              <a:buNone/>
            </a:pPr>
            <a:r>
              <a:rPr lang="en-US" dirty="0"/>
              <a:t>Administrative Official continued……some more…….. </a:t>
            </a:r>
          </a:p>
          <a:p>
            <a:pPr marL="0" indent="0">
              <a:buNone/>
            </a:pPr>
            <a:r>
              <a:rPr lang="en-US" dirty="0"/>
              <a:t>	• Having a certified Official who has an overview of all the 		    	administrative needs of a meet will help things to run more smoothly and 	will help to maintain the accuracy of results. </a:t>
            </a:r>
          </a:p>
          <a:p>
            <a:pPr marL="0" indent="0">
              <a:buNone/>
            </a:pPr>
            <a:r>
              <a:rPr lang="en-US" dirty="0"/>
              <a:t>	• After all, correctly determined times for each swimmer is the 	 	    	fundamental reason for having a meet.</a:t>
            </a:r>
          </a:p>
        </p:txBody>
      </p:sp>
    </p:spTree>
    <p:extLst>
      <p:ext uri="{BB962C8B-B14F-4D97-AF65-F5344CB8AC3E}">
        <p14:creationId xmlns:p14="http://schemas.microsoft.com/office/powerpoint/2010/main" val="8063654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364AF3-7E73-4500-8AC1-8E307D2FFB7E}"/>
              </a:ext>
            </a:extLst>
          </p:cNvPr>
          <p:cNvSpPr>
            <a:spLocks noGrp="1"/>
          </p:cNvSpPr>
          <p:nvPr>
            <p:ph type="title"/>
          </p:nvPr>
        </p:nvSpPr>
        <p:spPr/>
        <p:txBody>
          <a:bodyPr/>
          <a:lstStyle/>
          <a:p>
            <a:r>
              <a:rPr lang="en-US" b="1" dirty="0">
                <a:solidFill>
                  <a:srgbClr val="0070C0"/>
                </a:solidFill>
              </a:rPr>
              <a:t>Who is Who and how do I get them? </a:t>
            </a:r>
          </a:p>
        </p:txBody>
      </p:sp>
      <p:sp>
        <p:nvSpPr>
          <p:cNvPr id="3" name="Content Placeholder 2">
            <a:extLst>
              <a:ext uri="{FF2B5EF4-FFF2-40B4-BE49-F238E27FC236}">
                <a16:creationId xmlns:a16="http://schemas.microsoft.com/office/drawing/2014/main" id="{FF0C6ED1-8BF9-4055-AAE0-B6394B708EDE}"/>
              </a:ext>
            </a:extLst>
          </p:cNvPr>
          <p:cNvSpPr>
            <a:spLocks noGrp="1"/>
          </p:cNvSpPr>
          <p:nvPr>
            <p:ph idx="1"/>
          </p:nvPr>
        </p:nvSpPr>
        <p:spPr>
          <a:xfrm>
            <a:off x="1484310" y="2254102"/>
            <a:ext cx="10018713" cy="3918097"/>
          </a:xfrm>
        </p:spPr>
        <p:txBody>
          <a:bodyPr>
            <a:normAutofit/>
          </a:bodyPr>
          <a:lstStyle/>
          <a:p>
            <a:r>
              <a:rPr lang="en-US" dirty="0"/>
              <a:t>USA Swimming Certified Officials – Meet Requirements </a:t>
            </a:r>
          </a:p>
          <a:p>
            <a:pPr lvl="1"/>
            <a:r>
              <a:rPr lang="en-US" dirty="0"/>
              <a:t>The Administrative Official may supervise and work in one or more of the administrative positions, but may not work in a Deck Official position while serving as the meet’s Administrative Official. </a:t>
            </a:r>
          </a:p>
          <a:p>
            <a:pPr lvl="1"/>
            <a:r>
              <a:rPr lang="en-US" dirty="0"/>
              <a:t>Each meet will require a minimum of Referee, Starter, Stroke &amp; Turn Judge and an Administrative Official (or Administrative Referee). </a:t>
            </a:r>
          </a:p>
          <a:p>
            <a:pPr lvl="1"/>
            <a:r>
              <a:rPr lang="en-US" dirty="0"/>
              <a:t>Bottom Line – The Administrative Official cannot work in any other officiating capacity. </a:t>
            </a:r>
          </a:p>
          <a:p>
            <a:pPr lvl="1"/>
            <a:r>
              <a:rPr lang="en-US" dirty="0"/>
              <a:t>The Meet Director May not serve as the Administrative Official!!</a:t>
            </a:r>
          </a:p>
          <a:p>
            <a:pPr lvl="1"/>
            <a:endParaRPr lang="en-US" dirty="0"/>
          </a:p>
        </p:txBody>
      </p:sp>
    </p:spTree>
    <p:extLst>
      <p:ext uri="{BB962C8B-B14F-4D97-AF65-F5344CB8AC3E}">
        <p14:creationId xmlns:p14="http://schemas.microsoft.com/office/powerpoint/2010/main" val="16253845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0F8BF4-21E3-4820-B7E9-77D17FF0DE7C}"/>
              </a:ext>
            </a:extLst>
          </p:cNvPr>
          <p:cNvSpPr>
            <a:spLocks noGrp="1"/>
          </p:cNvSpPr>
          <p:nvPr>
            <p:ph type="title"/>
          </p:nvPr>
        </p:nvSpPr>
        <p:spPr/>
        <p:txBody>
          <a:bodyPr/>
          <a:lstStyle/>
          <a:p>
            <a:r>
              <a:rPr lang="en-US" b="1" dirty="0">
                <a:solidFill>
                  <a:srgbClr val="0070C0"/>
                </a:solidFill>
              </a:rPr>
              <a:t>What are the expectations at a meet?</a:t>
            </a:r>
          </a:p>
        </p:txBody>
      </p:sp>
      <p:sp>
        <p:nvSpPr>
          <p:cNvPr id="3" name="Content Placeholder 2">
            <a:extLst>
              <a:ext uri="{FF2B5EF4-FFF2-40B4-BE49-F238E27FC236}">
                <a16:creationId xmlns:a16="http://schemas.microsoft.com/office/drawing/2014/main" id="{F35B2E26-62EB-4BB4-9844-87FF6DC06B51}"/>
              </a:ext>
            </a:extLst>
          </p:cNvPr>
          <p:cNvSpPr>
            <a:spLocks noGrp="1"/>
          </p:cNvSpPr>
          <p:nvPr>
            <p:ph idx="1"/>
          </p:nvPr>
        </p:nvSpPr>
        <p:spPr>
          <a:xfrm>
            <a:off x="1484310" y="2094615"/>
            <a:ext cx="10018713" cy="3696586"/>
          </a:xfrm>
        </p:spPr>
        <p:txBody>
          <a:bodyPr>
            <a:normAutofit fontScale="92500" lnSpcReduction="10000"/>
          </a:bodyPr>
          <a:lstStyle/>
          <a:p>
            <a:pPr marL="0" indent="0">
              <a:buNone/>
            </a:pPr>
            <a:r>
              <a:rPr lang="en-US" dirty="0"/>
              <a:t>• Swimmers </a:t>
            </a:r>
          </a:p>
          <a:p>
            <a:pPr marL="0" indent="0">
              <a:buNone/>
            </a:pPr>
            <a:r>
              <a:rPr lang="en-US" dirty="0"/>
              <a:t>	• Fun and competitive atmosphere. </a:t>
            </a:r>
          </a:p>
          <a:p>
            <a:pPr marL="0" indent="0">
              <a:buNone/>
            </a:pPr>
            <a:r>
              <a:rPr lang="en-US" dirty="0"/>
              <a:t>	• Quality awards. </a:t>
            </a:r>
          </a:p>
          <a:p>
            <a:pPr marL="0" indent="0">
              <a:buNone/>
            </a:pPr>
            <a:r>
              <a:rPr lang="en-US" dirty="0"/>
              <a:t>	• Clean facility (water &amp; air quality, bathrooms). </a:t>
            </a:r>
          </a:p>
          <a:p>
            <a:pPr marL="0" indent="0">
              <a:buNone/>
            </a:pPr>
            <a:r>
              <a:rPr lang="en-US" dirty="0"/>
              <a:t>	• Relaxing place to rest and socialize with teammates. </a:t>
            </a:r>
          </a:p>
          <a:p>
            <a:pPr marL="0" indent="0">
              <a:buNone/>
            </a:pPr>
            <a:r>
              <a:rPr lang="en-US" dirty="0"/>
              <a:t>	• Good food (snacks, drinks…). </a:t>
            </a:r>
          </a:p>
          <a:p>
            <a:pPr marL="0" indent="0">
              <a:buNone/>
            </a:pPr>
            <a:r>
              <a:rPr lang="en-US" dirty="0"/>
              <a:t>	• Prompt posting of results (including splits &amp; time standards). </a:t>
            </a:r>
          </a:p>
          <a:p>
            <a:pPr marL="0" indent="0">
              <a:buNone/>
            </a:pPr>
            <a:r>
              <a:rPr lang="en-US" dirty="0"/>
              <a:t>	• Awards ready to be picked up by the end of the meet.</a:t>
            </a:r>
          </a:p>
        </p:txBody>
      </p:sp>
    </p:spTree>
    <p:extLst>
      <p:ext uri="{BB962C8B-B14F-4D97-AF65-F5344CB8AC3E}">
        <p14:creationId xmlns:p14="http://schemas.microsoft.com/office/powerpoint/2010/main" val="36894907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0F8BF4-21E3-4820-B7E9-77D17FF0DE7C}"/>
              </a:ext>
            </a:extLst>
          </p:cNvPr>
          <p:cNvSpPr>
            <a:spLocks noGrp="1"/>
          </p:cNvSpPr>
          <p:nvPr>
            <p:ph type="title"/>
          </p:nvPr>
        </p:nvSpPr>
        <p:spPr>
          <a:xfrm>
            <a:off x="1484311" y="685801"/>
            <a:ext cx="10018713" cy="1057940"/>
          </a:xfrm>
        </p:spPr>
        <p:txBody>
          <a:bodyPr/>
          <a:lstStyle/>
          <a:p>
            <a:r>
              <a:rPr lang="en-US" b="1" dirty="0">
                <a:solidFill>
                  <a:srgbClr val="0070C0"/>
                </a:solidFill>
              </a:rPr>
              <a:t>What are the expectations?</a:t>
            </a:r>
          </a:p>
        </p:txBody>
      </p:sp>
      <p:sp>
        <p:nvSpPr>
          <p:cNvPr id="3" name="Content Placeholder 2">
            <a:extLst>
              <a:ext uri="{FF2B5EF4-FFF2-40B4-BE49-F238E27FC236}">
                <a16:creationId xmlns:a16="http://schemas.microsoft.com/office/drawing/2014/main" id="{F35B2E26-62EB-4BB4-9844-87FF6DC06B51}"/>
              </a:ext>
            </a:extLst>
          </p:cNvPr>
          <p:cNvSpPr>
            <a:spLocks noGrp="1"/>
          </p:cNvSpPr>
          <p:nvPr>
            <p:ph idx="1"/>
          </p:nvPr>
        </p:nvSpPr>
        <p:spPr>
          <a:xfrm>
            <a:off x="838200" y="2438399"/>
            <a:ext cx="10515600" cy="4802187"/>
          </a:xfrm>
        </p:spPr>
        <p:txBody>
          <a:bodyPr>
            <a:normAutofit fontScale="92500" lnSpcReduction="20000"/>
          </a:bodyPr>
          <a:lstStyle/>
          <a:p>
            <a:pPr marL="0" indent="0">
              <a:buNone/>
            </a:pPr>
            <a:r>
              <a:rPr lang="en-US" dirty="0"/>
              <a:t>• Parents </a:t>
            </a:r>
          </a:p>
          <a:p>
            <a:pPr marL="0" indent="0">
              <a:buNone/>
            </a:pPr>
            <a:r>
              <a:rPr lang="en-US" dirty="0"/>
              <a:t>	• Safe Environment for their swimmers. </a:t>
            </a:r>
          </a:p>
          <a:p>
            <a:pPr marL="0" indent="0">
              <a:buNone/>
            </a:pPr>
            <a:r>
              <a:rPr lang="en-US" dirty="0"/>
              <a:t>	• Well organized event. </a:t>
            </a:r>
          </a:p>
          <a:p>
            <a:pPr marL="0" indent="0">
              <a:buNone/>
            </a:pPr>
            <a:r>
              <a:rPr lang="en-US" dirty="0"/>
              <a:t>	• Good communication (files on NES website, meet programs, PA announcements). </a:t>
            </a:r>
          </a:p>
          <a:p>
            <a:pPr marL="0" indent="0">
              <a:buNone/>
            </a:pPr>
            <a:r>
              <a:rPr lang="en-US" dirty="0"/>
              <a:t>	• Easy access to swimmers. </a:t>
            </a:r>
          </a:p>
          <a:p>
            <a:pPr marL="0" indent="0">
              <a:buNone/>
            </a:pPr>
            <a:r>
              <a:rPr lang="en-US" dirty="0"/>
              <a:t>	• Clean facility (water &amp; air quality, bathrooms). </a:t>
            </a:r>
          </a:p>
          <a:p>
            <a:pPr marL="0" indent="0">
              <a:buNone/>
            </a:pPr>
            <a:r>
              <a:rPr lang="en-US" dirty="0"/>
              <a:t>	• Good spectator viewing. </a:t>
            </a:r>
          </a:p>
          <a:p>
            <a:pPr marL="0" indent="0">
              <a:buNone/>
            </a:pPr>
            <a:r>
              <a:rPr lang="en-US" dirty="0"/>
              <a:t>	• Drinks for lane timers. </a:t>
            </a:r>
          </a:p>
          <a:p>
            <a:pPr marL="0" indent="0">
              <a:buNone/>
            </a:pPr>
            <a:r>
              <a:rPr lang="en-US" dirty="0"/>
              <a:t>	• Good food (snacks, drinks for their swimmers). </a:t>
            </a:r>
          </a:p>
          <a:p>
            <a:pPr marL="0" indent="0">
              <a:buNone/>
            </a:pPr>
            <a:r>
              <a:rPr lang="en-US" dirty="0"/>
              <a:t>	• Prompt posting of results.</a:t>
            </a:r>
          </a:p>
          <a:p>
            <a:pPr marL="0" indent="0">
              <a:buNone/>
            </a:pPr>
            <a:r>
              <a:rPr lang="en-US" dirty="0"/>
              <a:t>        • Heat sheets timely distributions and interesting (put in time standards and records).</a:t>
            </a:r>
          </a:p>
          <a:p>
            <a:pPr marL="0" indent="0">
              <a:buNone/>
            </a:pPr>
            <a:endParaRPr lang="en-US" dirty="0"/>
          </a:p>
          <a:p>
            <a:pPr marL="0" indent="0">
              <a:buNone/>
            </a:pPr>
            <a:endParaRPr lang="en-US" dirty="0"/>
          </a:p>
          <a:p>
            <a:pPr marL="0" indent="0">
              <a:buNone/>
            </a:pPr>
            <a:endParaRPr lang="en-US" dirty="0"/>
          </a:p>
          <a:p>
            <a:pPr marL="0" indent="0">
              <a:buNone/>
            </a:pPr>
            <a:endParaRPr lang="en-US" dirty="0"/>
          </a:p>
        </p:txBody>
      </p:sp>
    </p:spTree>
    <p:extLst>
      <p:ext uri="{BB962C8B-B14F-4D97-AF65-F5344CB8AC3E}">
        <p14:creationId xmlns:p14="http://schemas.microsoft.com/office/powerpoint/2010/main" val="18146219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0F8BF4-21E3-4820-B7E9-77D17FF0DE7C}"/>
              </a:ext>
            </a:extLst>
          </p:cNvPr>
          <p:cNvSpPr>
            <a:spLocks noGrp="1"/>
          </p:cNvSpPr>
          <p:nvPr>
            <p:ph type="title"/>
          </p:nvPr>
        </p:nvSpPr>
        <p:spPr/>
        <p:txBody>
          <a:bodyPr/>
          <a:lstStyle/>
          <a:p>
            <a:r>
              <a:rPr lang="en-US" b="1" dirty="0">
                <a:solidFill>
                  <a:srgbClr val="0070C0"/>
                </a:solidFill>
              </a:rPr>
              <a:t>What are the expectations?</a:t>
            </a:r>
          </a:p>
        </p:txBody>
      </p:sp>
      <p:sp>
        <p:nvSpPr>
          <p:cNvPr id="3" name="Content Placeholder 2">
            <a:extLst>
              <a:ext uri="{FF2B5EF4-FFF2-40B4-BE49-F238E27FC236}">
                <a16:creationId xmlns:a16="http://schemas.microsoft.com/office/drawing/2014/main" id="{F35B2E26-62EB-4BB4-9844-87FF6DC06B51}"/>
              </a:ext>
            </a:extLst>
          </p:cNvPr>
          <p:cNvSpPr>
            <a:spLocks noGrp="1"/>
          </p:cNvSpPr>
          <p:nvPr>
            <p:ph idx="1"/>
          </p:nvPr>
        </p:nvSpPr>
        <p:spPr>
          <a:xfrm>
            <a:off x="1484310" y="1998921"/>
            <a:ext cx="10018713" cy="4029739"/>
          </a:xfrm>
        </p:spPr>
        <p:txBody>
          <a:bodyPr>
            <a:normAutofit fontScale="92500" lnSpcReduction="10000"/>
          </a:bodyPr>
          <a:lstStyle/>
          <a:p>
            <a:pPr marL="0" indent="0">
              <a:buNone/>
            </a:pPr>
            <a:r>
              <a:rPr lang="en-US" dirty="0"/>
              <a:t>• Coaches and Officials </a:t>
            </a:r>
          </a:p>
          <a:p>
            <a:pPr marL="0" indent="0">
              <a:buNone/>
            </a:pPr>
            <a:r>
              <a:rPr lang="en-US" dirty="0"/>
              <a:t>	• Well organized event. </a:t>
            </a:r>
          </a:p>
          <a:p>
            <a:pPr marL="0" indent="0">
              <a:buNone/>
            </a:pPr>
            <a:r>
              <a:rPr lang="en-US" dirty="0"/>
              <a:t>	• Good communication (files on NES website, meet programs, PA          	announcements). </a:t>
            </a:r>
          </a:p>
          <a:p>
            <a:pPr marL="0" indent="0">
              <a:buNone/>
            </a:pPr>
            <a:r>
              <a:rPr lang="en-US" dirty="0"/>
              <a:t>	• Clean facility (water &amp; air quality, bathrooms). </a:t>
            </a:r>
          </a:p>
          <a:p>
            <a:pPr marL="0" indent="0">
              <a:buNone/>
            </a:pPr>
            <a:r>
              <a:rPr lang="en-US" dirty="0"/>
              <a:t>	• Safe environment (no slip / trip hazards). </a:t>
            </a:r>
          </a:p>
          <a:p>
            <a:pPr marL="0" indent="0">
              <a:buNone/>
            </a:pPr>
            <a:r>
              <a:rPr lang="en-US" dirty="0"/>
              <a:t>	• Good and healthy hospitality (snacks, drinks, meals). </a:t>
            </a:r>
          </a:p>
          <a:p>
            <a:pPr marL="0" indent="0">
              <a:buNone/>
            </a:pPr>
            <a:r>
              <a:rPr lang="en-US" dirty="0"/>
              <a:t>	• Prompt posting of results. </a:t>
            </a:r>
          </a:p>
          <a:p>
            <a:pPr marL="0" indent="0">
              <a:buNone/>
            </a:pPr>
            <a:r>
              <a:rPr lang="en-US" dirty="0"/>
              <a:t>	• Good air quality.</a:t>
            </a:r>
          </a:p>
        </p:txBody>
      </p:sp>
    </p:spTree>
    <p:extLst>
      <p:ext uri="{BB962C8B-B14F-4D97-AF65-F5344CB8AC3E}">
        <p14:creationId xmlns:p14="http://schemas.microsoft.com/office/powerpoint/2010/main" val="39186100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0F8BF4-21E3-4820-B7E9-77D17FF0DE7C}"/>
              </a:ext>
            </a:extLst>
          </p:cNvPr>
          <p:cNvSpPr>
            <a:spLocks noGrp="1"/>
          </p:cNvSpPr>
          <p:nvPr>
            <p:ph type="title"/>
          </p:nvPr>
        </p:nvSpPr>
        <p:spPr>
          <a:xfrm>
            <a:off x="1484311" y="685801"/>
            <a:ext cx="10018713" cy="1111102"/>
          </a:xfrm>
        </p:spPr>
        <p:txBody>
          <a:bodyPr/>
          <a:lstStyle/>
          <a:p>
            <a:r>
              <a:rPr lang="en-US" b="1" dirty="0">
                <a:solidFill>
                  <a:srgbClr val="0070C0"/>
                </a:solidFill>
              </a:rPr>
              <a:t>What are the expectations?</a:t>
            </a:r>
          </a:p>
        </p:txBody>
      </p:sp>
      <p:sp>
        <p:nvSpPr>
          <p:cNvPr id="3" name="Content Placeholder 2">
            <a:extLst>
              <a:ext uri="{FF2B5EF4-FFF2-40B4-BE49-F238E27FC236}">
                <a16:creationId xmlns:a16="http://schemas.microsoft.com/office/drawing/2014/main" id="{F35B2E26-62EB-4BB4-9844-87FF6DC06B51}"/>
              </a:ext>
            </a:extLst>
          </p:cNvPr>
          <p:cNvSpPr>
            <a:spLocks noGrp="1"/>
          </p:cNvSpPr>
          <p:nvPr>
            <p:ph idx="1"/>
          </p:nvPr>
        </p:nvSpPr>
        <p:spPr>
          <a:xfrm>
            <a:off x="1484310" y="1796902"/>
            <a:ext cx="10018713" cy="4375297"/>
          </a:xfrm>
        </p:spPr>
        <p:txBody>
          <a:bodyPr>
            <a:normAutofit lnSpcReduction="10000"/>
          </a:bodyPr>
          <a:lstStyle/>
          <a:p>
            <a:pPr marL="0" indent="0">
              <a:buNone/>
            </a:pPr>
            <a:r>
              <a:rPr lang="en-US" dirty="0"/>
              <a:t>• New England Swimming &amp; USA Swimming </a:t>
            </a:r>
          </a:p>
          <a:p>
            <a:pPr marL="0" indent="0">
              <a:buNone/>
            </a:pPr>
            <a:r>
              <a:rPr lang="en-US" dirty="0"/>
              <a:t>	• Follow USA Swimming and New England Swimming rules. </a:t>
            </a:r>
          </a:p>
          <a:p>
            <a:pPr marL="0" indent="0">
              <a:buNone/>
            </a:pPr>
            <a:r>
              <a:rPr lang="en-US" dirty="0"/>
              <a:t>	• Safety Marshals. </a:t>
            </a:r>
          </a:p>
          <a:p>
            <a:pPr marL="0" indent="0">
              <a:buNone/>
            </a:pPr>
            <a:r>
              <a:rPr lang="en-US" dirty="0"/>
              <a:t>	• Educate Volunteers. </a:t>
            </a:r>
          </a:p>
          <a:p>
            <a:pPr marL="0" indent="0">
              <a:buNone/>
            </a:pPr>
            <a:r>
              <a:rPr lang="en-US" dirty="0"/>
              <a:t>	• Follow the sanctioned format of your announcement.</a:t>
            </a:r>
          </a:p>
          <a:p>
            <a:pPr marL="0" indent="0">
              <a:buNone/>
            </a:pPr>
            <a:r>
              <a:rPr lang="en-US" dirty="0"/>
              <a:t>	• Personnel on Meet Announcement present. </a:t>
            </a:r>
          </a:p>
          <a:p>
            <a:pPr marL="0" indent="0">
              <a:buNone/>
            </a:pPr>
            <a:r>
              <a:rPr lang="en-US" dirty="0"/>
              <a:t>	• Submit the appropriate forms according to timelines. </a:t>
            </a:r>
          </a:p>
          <a:p>
            <a:pPr marL="0" indent="0">
              <a:buNone/>
            </a:pPr>
            <a:r>
              <a:rPr lang="en-US" dirty="0"/>
              <a:t>	• Sanction applications &amp; meet announcements. </a:t>
            </a:r>
          </a:p>
          <a:p>
            <a:pPr marL="0" indent="0">
              <a:buNone/>
            </a:pPr>
            <a:r>
              <a:rPr lang="en-US" dirty="0"/>
              <a:t>	• Posting pre-meet and post meet reports &amp; results.</a:t>
            </a:r>
          </a:p>
        </p:txBody>
      </p:sp>
    </p:spTree>
    <p:extLst>
      <p:ext uri="{BB962C8B-B14F-4D97-AF65-F5344CB8AC3E}">
        <p14:creationId xmlns:p14="http://schemas.microsoft.com/office/powerpoint/2010/main" val="301531394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0F8BF4-21E3-4820-B7E9-77D17FF0DE7C}"/>
              </a:ext>
            </a:extLst>
          </p:cNvPr>
          <p:cNvSpPr>
            <a:spLocks noGrp="1"/>
          </p:cNvSpPr>
          <p:nvPr>
            <p:ph type="title"/>
          </p:nvPr>
        </p:nvSpPr>
        <p:spPr/>
        <p:txBody>
          <a:bodyPr/>
          <a:lstStyle/>
          <a:p>
            <a:r>
              <a:rPr lang="en-US" b="1" dirty="0">
                <a:solidFill>
                  <a:srgbClr val="0070C0"/>
                </a:solidFill>
              </a:rPr>
              <a:t>Certification Process</a:t>
            </a:r>
          </a:p>
        </p:txBody>
      </p:sp>
      <p:sp>
        <p:nvSpPr>
          <p:cNvPr id="3" name="Content Placeholder 2">
            <a:extLst>
              <a:ext uri="{FF2B5EF4-FFF2-40B4-BE49-F238E27FC236}">
                <a16:creationId xmlns:a16="http://schemas.microsoft.com/office/drawing/2014/main" id="{F35B2E26-62EB-4BB4-9844-87FF6DC06B51}"/>
              </a:ext>
            </a:extLst>
          </p:cNvPr>
          <p:cNvSpPr>
            <a:spLocks noGrp="1"/>
          </p:cNvSpPr>
          <p:nvPr>
            <p:ph idx="1"/>
          </p:nvPr>
        </p:nvSpPr>
        <p:spPr>
          <a:xfrm>
            <a:off x="1484310" y="1403497"/>
            <a:ext cx="10018713" cy="3441405"/>
          </a:xfrm>
        </p:spPr>
        <p:txBody>
          <a:bodyPr>
            <a:normAutofit/>
          </a:bodyPr>
          <a:lstStyle/>
          <a:p>
            <a:pPr marL="0" indent="0">
              <a:buNone/>
            </a:pPr>
            <a:r>
              <a:rPr lang="en-US" dirty="0"/>
              <a:t>• New England Swimming Rules require that all Meet Directors understand USA Swimming and New England Swimming rules concerning swim meet management and operation, and that they be certified based upon requirements set out by New England Swimming.</a:t>
            </a:r>
          </a:p>
        </p:txBody>
      </p:sp>
    </p:spTree>
    <p:extLst>
      <p:ext uri="{BB962C8B-B14F-4D97-AF65-F5344CB8AC3E}">
        <p14:creationId xmlns:p14="http://schemas.microsoft.com/office/powerpoint/2010/main" val="8617276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0F8BF4-21E3-4820-B7E9-77D17FF0DE7C}"/>
              </a:ext>
            </a:extLst>
          </p:cNvPr>
          <p:cNvSpPr>
            <a:spLocks noGrp="1"/>
          </p:cNvSpPr>
          <p:nvPr>
            <p:ph type="title"/>
          </p:nvPr>
        </p:nvSpPr>
        <p:spPr/>
        <p:txBody>
          <a:bodyPr/>
          <a:lstStyle/>
          <a:p>
            <a:r>
              <a:rPr lang="en-US" b="1" dirty="0">
                <a:solidFill>
                  <a:srgbClr val="0070C0"/>
                </a:solidFill>
              </a:rPr>
              <a:t>Certification Process</a:t>
            </a:r>
          </a:p>
        </p:txBody>
      </p:sp>
      <p:sp>
        <p:nvSpPr>
          <p:cNvPr id="3" name="Content Placeholder 2">
            <a:extLst>
              <a:ext uri="{FF2B5EF4-FFF2-40B4-BE49-F238E27FC236}">
                <a16:creationId xmlns:a16="http://schemas.microsoft.com/office/drawing/2014/main" id="{F35B2E26-62EB-4BB4-9844-87FF6DC06B51}"/>
              </a:ext>
            </a:extLst>
          </p:cNvPr>
          <p:cNvSpPr>
            <a:spLocks noGrp="1"/>
          </p:cNvSpPr>
          <p:nvPr>
            <p:ph idx="1"/>
          </p:nvPr>
        </p:nvSpPr>
        <p:spPr/>
        <p:txBody>
          <a:bodyPr>
            <a:normAutofit/>
          </a:bodyPr>
          <a:lstStyle/>
          <a:p>
            <a:pPr marL="0" indent="0">
              <a:buNone/>
            </a:pPr>
            <a:r>
              <a:rPr lang="en-US" dirty="0"/>
              <a:t>	• Provides training of current Methods, Procedures and Rules.</a:t>
            </a:r>
          </a:p>
          <a:p>
            <a:pPr marL="0" indent="0">
              <a:buNone/>
            </a:pPr>
            <a:r>
              <a:rPr lang="en-US" dirty="0"/>
              <a:t>	• Identify and discuss: </a:t>
            </a:r>
          </a:p>
          <a:p>
            <a:pPr marL="0" indent="0">
              <a:buNone/>
            </a:pPr>
            <a:r>
              <a:rPr lang="en-US" dirty="0"/>
              <a:t>		• Previous year’s problems. </a:t>
            </a:r>
          </a:p>
          <a:p>
            <a:pPr marL="0" indent="0">
              <a:buNone/>
            </a:pPr>
            <a:r>
              <a:rPr lang="en-US" dirty="0"/>
              <a:t>		• Discuss new rules and procedures. </a:t>
            </a:r>
          </a:p>
          <a:p>
            <a:pPr marL="0" indent="0">
              <a:buNone/>
            </a:pPr>
            <a:r>
              <a:rPr lang="en-US" dirty="0"/>
              <a:t>		• Share ideas.</a:t>
            </a:r>
          </a:p>
        </p:txBody>
      </p:sp>
    </p:spTree>
    <p:extLst>
      <p:ext uri="{BB962C8B-B14F-4D97-AF65-F5344CB8AC3E}">
        <p14:creationId xmlns:p14="http://schemas.microsoft.com/office/powerpoint/2010/main" val="18304687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804DCD-9B5B-4422-A095-D7089F4DE33A}"/>
              </a:ext>
            </a:extLst>
          </p:cNvPr>
          <p:cNvSpPr>
            <a:spLocks noGrp="1"/>
          </p:cNvSpPr>
          <p:nvPr>
            <p:ph type="title"/>
          </p:nvPr>
        </p:nvSpPr>
        <p:spPr/>
        <p:txBody>
          <a:bodyPr/>
          <a:lstStyle/>
          <a:p>
            <a:r>
              <a:rPr lang="en-US" b="1" dirty="0">
                <a:solidFill>
                  <a:srgbClr val="0070C0"/>
                </a:solidFill>
              </a:rPr>
              <a:t>Agenda</a:t>
            </a:r>
          </a:p>
        </p:txBody>
      </p:sp>
      <p:sp>
        <p:nvSpPr>
          <p:cNvPr id="3" name="Content Placeholder 2">
            <a:extLst>
              <a:ext uri="{FF2B5EF4-FFF2-40B4-BE49-F238E27FC236}">
                <a16:creationId xmlns:a16="http://schemas.microsoft.com/office/drawing/2014/main" id="{4FEC90E9-A314-4372-93EF-B6108AF80181}"/>
              </a:ext>
            </a:extLst>
          </p:cNvPr>
          <p:cNvSpPr>
            <a:spLocks noGrp="1"/>
          </p:cNvSpPr>
          <p:nvPr>
            <p:ph idx="1"/>
          </p:nvPr>
        </p:nvSpPr>
        <p:spPr/>
        <p:txBody>
          <a:bodyPr/>
          <a:lstStyle/>
          <a:p>
            <a:pPr marL="0" indent="0">
              <a:buNone/>
            </a:pPr>
            <a:r>
              <a:rPr lang="en-US" dirty="0"/>
              <a:t>• General Information </a:t>
            </a:r>
          </a:p>
          <a:p>
            <a:pPr marL="0" indent="0">
              <a:buNone/>
            </a:pPr>
            <a:r>
              <a:rPr lang="en-US" dirty="0"/>
              <a:t>	• Why Am I Here? </a:t>
            </a:r>
          </a:p>
          <a:p>
            <a:pPr marL="0" indent="0">
              <a:buNone/>
            </a:pPr>
            <a:r>
              <a:rPr lang="en-US" dirty="0"/>
              <a:t>	• Who is who? </a:t>
            </a:r>
          </a:p>
          <a:p>
            <a:pPr marL="0" indent="0">
              <a:buNone/>
            </a:pPr>
            <a:r>
              <a:rPr lang="en-US" dirty="0"/>
              <a:t>	• Who is the Meet Director? </a:t>
            </a:r>
          </a:p>
          <a:p>
            <a:pPr marL="0" indent="0">
              <a:buNone/>
            </a:pPr>
            <a:r>
              <a:rPr lang="en-US" dirty="0"/>
              <a:t>	</a:t>
            </a:r>
          </a:p>
        </p:txBody>
      </p:sp>
    </p:spTree>
    <p:extLst>
      <p:ext uri="{BB962C8B-B14F-4D97-AF65-F5344CB8AC3E}">
        <p14:creationId xmlns:p14="http://schemas.microsoft.com/office/powerpoint/2010/main" val="95715107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0F8BF4-21E3-4820-B7E9-77D17FF0DE7C}"/>
              </a:ext>
            </a:extLst>
          </p:cNvPr>
          <p:cNvSpPr>
            <a:spLocks noGrp="1"/>
          </p:cNvSpPr>
          <p:nvPr>
            <p:ph type="title"/>
          </p:nvPr>
        </p:nvSpPr>
        <p:spPr>
          <a:xfrm>
            <a:off x="838200" y="281998"/>
            <a:ext cx="10515600" cy="1325563"/>
          </a:xfrm>
        </p:spPr>
        <p:txBody>
          <a:bodyPr/>
          <a:lstStyle/>
          <a:p>
            <a:r>
              <a:rPr lang="en-US" b="1" dirty="0">
                <a:solidFill>
                  <a:srgbClr val="0070C0"/>
                </a:solidFill>
              </a:rPr>
              <a:t>Certification for New Meet Directors</a:t>
            </a:r>
          </a:p>
        </p:txBody>
      </p:sp>
      <p:sp>
        <p:nvSpPr>
          <p:cNvPr id="3" name="Content Placeholder 2">
            <a:extLst>
              <a:ext uri="{FF2B5EF4-FFF2-40B4-BE49-F238E27FC236}">
                <a16:creationId xmlns:a16="http://schemas.microsoft.com/office/drawing/2014/main" id="{F35B2E26-62EB-4BB4-9844-87FF6DC06B51}"/>
              </a:ext>
            </a:extLst>
          </p:cNvPr>
          <p:cNvSpPr>
            <a:spLocks noGrp="1"/>
          </p:cNvSpPr>
          <p:nvPr>
            <p:ph idx="1"/>
          </p:nvPr>
        </p:nvSpPr>
        <p:spPr>
          <a:xfrm>
            <a:off x="1765004" y="1742498"/>
            <a:ext cx="9588795" cy="4351338"/>
          </a:xfrm>
        </p:spPr>
        <p:txBody>
          <a:bodyPr>
            <a:normAutofit/>
          </a:bodyPr>
          <a:lstStyle/>
          <a:p>
            <a:pPr marL="0" indent="0">
              <a:buNone/>
            </a:pPr>
            <a:r>
              <a:rPr lang="en-US" dirty="0"/>
              <a:t>• Attend New England Swimming Meet Directors Clinic.</a:t>
            </a:r>
          </a:p>
          <a:p>
            <a:pPr marL="0" indent="0">
              <a:buNone/>
            </a:pPr>
            <a:r>
              <a:rPr lang="en-US" dirty="0"/>
              <a:t>• Pass an open-book test: </a:t>
            </a:r>
          </a:p>
          <a:p>
            <a:pPr marL="0" indent="0">
              <a:buNone/>
            </a:pPr>
            <a:r>
              <a:rPr lang="en-US" dirty="0"/>
              <a:t>	• passing grade </a:t>
            </a:r>
          </a:p>
          <a:p>
            <a:pPr marL="0" indent="0">
              <a:buNone/>
            </a:pPr>
            <a:r>
              <a:rPr lang="en-US" dirty="0"/>
              <a:t>	• Knowledge of USA-S and NES rules </a:t>
            </a:r>
          </a:p>
          <a:p>
            <a:pPr marL="0" indent="0">
              <a:buNone/>
            </a:pPr>
            <a:r>
              <a:rPr lang="en-US" dirty="0"/>
              <a:t>	• Test Prepared by the Technical Planning Chairman </a:t>
            </a:r>
          </a:p>
          <a:p>
            <a:pPr marL="0" indent="0">
              <a:buNone/>
            </a:pPr>
            <a:r>
              <a:rPr lang="en-US" dirty="0"/>
              <a:t>• Register as a USA-Swimming non-athlete member. </a:t>
            </a:r>
          </a:p>
          <a:p>
            <a:pPr marL="0" indent="0">
              <a:buNone/>
            </a:pPr>
            <a:r>
              <a:rPr lang="en-US" dirty="0"/>
              <a:t>• Pass USA-Swimming Background check. </a:t>
            </a:r>
          </a:p>
          <a:p>
            <a:pPr marL="0" indent="0">
              <a:buNone/>
            </a:pPr>
            <a:r>
              <a:rPr lang="en-US" dirty="0"/>
              <a:t>• Take USA-Swimming Athlete Protection Training.</a:t>
            </a:r>
          </a:p>
        </p:txBody>
      </p:sp>
    </p:spTree>
    <p:extLst>
      <p:ext uri="{BB962C8B-B14F-4D97-AF65-F5344CB8AC3E}">
        <p14:creationId xmlns:p14="http://schemas.microsoft.com/office/powerpoint/2010/main" val="170577751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0F8BF4-21E3-4820-B7E9-77D17FF0DE7C}"/>
              </a:ext>
            </a:extLst>
          </p:cNvPr>
          <p:cNvSpPr>
            <a:spLocks noGrp="1"/>
          </p:cNvSpPr>
          <p:nvPr>
            <p:ph type="title"/>
          </p:nvPr>
        </p:nvSpPr>
        <p:spPr>
          <a:xfrm>
            <a:off x="838200" y="281998"/>
            <a:ext cx="10515600" cy="1325563"/>
          </a:xfrm>
        </p:spPr>
        <p:txBody>
          <a:bodyPr/>
          <a:lstStyle/>
          <a:p>
            <a:r>
              <a:rPr lang="en-US" b="1" dirty="0">
                <a:solidFill>
                  <a:srgbClr val="0070C0"/>
                </a:solidFill>
              </a:rPr>
              <a:t>Recertification for Meet Directors</a:t>
            </a:r>
          </a:p>
        </p:txBody>
      </p:sp>
      <p:sp>
        <p:nvSpPr>
          <p:cNvPr id="3" name="Content Placeholder 2">
            <a:extLst>
              <a:ext uri="{FF2B5EF4-FFF2-40B4-BE49-F238E27FC236}">
                <a16:creationId xmlns:a16="http://schemas.microsoft.com/office/drawing/2014/main" id="{F35B2E26-62EB-4BB4-9844-87FF6DC06B51}"/>
              </a:ext>
            </a:extLst>
          </p:cNvPr>
          <p:cNvSpPr>
            <a:spLocks noGrp="1"/>
          </p:cNvSpPr>
          <p:nvPr>
            <p:ph idx="1"/>
          </p:nvPr>
        </p:nvSpPr>
        <p:spPr>
          <a:xfrm>
            <a:off x="1509823" y="1253331"/>
            <a:ext cx="9843977" cy="4351338"/>
          </a:xfrm>
        </p:spPr>
        <p:txBody>
          <a:bodyPr>
            <a:normAutofit/>
          </a:bodyPr>
          <a:lstStyle/>
          <a:p>
            <a:r>
              <a:rPr lang="en-US" dirty="0"/>
              <a:t>Attend New England Swimming Meet Directors Clinic every three years. </a:t>
            </a:r>
          </a:p>
          <a:p>
            <a:r>
              <a:rPr lang="en-US" dirty="0"/>
              <a:t>Pass an open-book test of USA-S and New England Swimming rules prepared by the Technical Planning Chairman. </a:t>
            </a:r>
          </a:p>
          <a:p>
            <a:r>
              <a:rPr lang="en-US" dirty="0"/>
              <a:t>Re-register annually as a USA-S non-athlete member. </a:t>
            </a:r>
          </a:p>
          <a:p>
            <a:r>
              <a:rPr lang="en-US" dirty="0"/>
              <a:t>Maintain USA Swimming credentials (APT, Background checks).</a:t>
            </a:r>
          </a:p>
        </p:txBody>
      </p:sp>
    </p:spTree>
    <p:extLst>
      <p:ext uri="{BB962C8B-B14F-4D97-AF65-F5344CB8AC3E}">
        <p14:creationId xmlns:p14="http://schemas.microsoft.com/office/powerpoint/2010/main" val="61098183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0F8BF4-21E3-4820-B7E9-77D17FF0DE7C}"/>
              </a:ext>
            </a:extLst>
          </p:cNvPr>
          <p:cNvSpPr>
            <a:spLocks noGrp="1"/>
          </p:cNvSpPr>
          <p:nvPr>
            <p:ph type="title"/>
          </p:nvPr>
        </p:nvSpPr>
        <p:spPr>
          <a:xfrm>
            <a:off x="838200" y="281998"/>
            <a:ext cx="10515600" cy="1325563"/>
          </a:xfrm>
        </p:spPr>
        <p:txBody>
          <a:bodyPr/>
          <a:lstStyle/>
          <a:p>
            <a:r>
              <a:rPr lang="en-US" b="1" dirty="0">
                <a:solidFill>
                  <a:srgbClr val="0070C0"/>
                </a:solidFill>
              </a:rPr>
              <a:t>Meet Sanctions and Certified Meet Directors</a:t>
            </a:r>
          </a:p>
        </p:txBody>
      </p:sp>
      <p:sp>
        <p:nvSpPr>
          <p:cNvPr id="3" name="Content Placeholder 2">
            <a:extLst>
              <a:ext uri="{FF2B5EF4-FFF2-40B4-BE49-F238E27FC236}">
                <a16:creationId xmlns:a16="http://schemas.microsoft.com/office/drawing/2014/main" id="{F35B2E26-62EB-4BB4-9844-87FF6DC06B51}"/>
              </a:ext>
            </a:extLst>
          </p:cNvPr>
          <p:cNvSpPr>
            <a:spLocks noGrp="1"/>
          </p:cNvSpPr>
          <p:nvPr>
            <p:ph idx="1"/>
          </p:nvPr>
        </p:nvSpPr>
        <p:spPr>
          <a:xfrm>
            <a:off x="1828800" y="1158949"/>
            <a:ext cx="9525000" cy="4934887"/>
          </a:xfrm>
        </p:spPr>
        <p:txBody>
          <a:bodyPr>
            <a:normAutofit fontScale="92500" lnSpcReduction="10000"/>
          </a:bodyPr>
          <a:lstStyle/>
          <a:p>
            <a:pPr marL="0" indent="0">
              <a:buNone/>
            </a:pPr>
            <a:r>
              <a:rPr lang="en-US" dirty="0"/>
              <a:t>• Meet sanction requires a certified Meet Director: </a:t>
            </a:r>
          </a:p>
          <a:p>
            <a:pPr marL="0" indent="0">
              <a:buNone/>
            </a:pPr>
            <a:r>
              <a:rPr lang="en-US" dirty="0"/>
              <a:t>	• On sanction application. </a:t>
            </a:r>
          </a:p>
          <a:p>
            <a:pPr marL="0" indent="0">
              <a:buNone/>
            </a:pPr>
            <a:r>
              <a:rPr lang="en-US" dirty="0"/>
              <a:t>	• On meet announcement. </a:t>
            </a:r>
          </a:p>
          <a:p>
            <a:pPr marL="0" indent="0">
              <a:buNone/>
            </a:pPr>
            <a:r>
              <a:rPr lang="en-US" dirty="0"/>
              <a:t>	• MUST be present at all sessions of the meet. </a:t>
            </a:r>
          </a:p>
          <a:p>
            <a:pPr marL="0" indent="0">
              <a:buNone/>
            </a:pPr>
            <a:r>
              <a:rPr lang="en-US" dirty="0"/>
              <a:t>• Meet Directors on the sanction or at the meet must be: </a:t>
            </a:r>
          </a:p>
          <a:p>
            <a:pPr marL="0" indent="0">
              <a:buNone/>
            </a:pPr>
            <a:r>
              <a:rPr lang="en-US" dirty="0"/>
              <a:t>	• Registered as USA-S non-athletes. </a:t>
            </a:r>
          </a:p>
          <a:p>
            <a:pPr marL="0" indent="0">
              <a:buNone/>
            </a:pPr>
            <a:r>
              <a:rPr lang="en-US" dirty="0"/>
              <a:t>	• Current on their USA-S Background Screening. </a:t>
            </a:r>
          </a:p>
          <a:p>
            <a:pPr marL="0" indent="0">
              <a:buNone/>
            </a:pPr>
            <a:r>
              <a:rPr lang="en-US" dirty="0"/>
              <a:t>	• Current on their Athlete Protection Training. </a:t>
            </a:r>
          </a:p>
          <a:p>
            <a:pPr marL="0" indent="0">
              <a:buNone/>
            </a:pPr>
            <a:r>
              <a:rPr lang="en-US" dirty="0"/>
              <a:t>	• Current on their Meet Director training. </a:t>
            </a:r>
          </a:p>
          <a:p>
            <a:pPr marL="0" indent="0">
              <a:buNone/>
            </a:pPr>
            <a:r>
              <a:rPr lang="en-US" dirty="0"/>
              <a:t>	• New England Swimming’s Office maintains records of Certified Meet 	Directors.</a:t>
            </a:r>
          </a:p>
        </p:txBody>
      </p:sp>
    </p:spTree>
    <p:extLst>
      <p:ext uri="{BB962C8B-B14F-4D97-AF65-F5344CB8AC3E}">
        <p14:creationId xmlns:p14="http://schemas.microsoft.com/office/powerpoint/2010/main" val="253056052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0F8BF4-21E3-4820-B7E9-77D17FF0DE7C}"/>
              </a:ext>
            </a:extLst>
          </p:cNvPr>
          <p:cNvSpPr>
            <a:spLocks noGrp="1"/>
          </p:cNvSpPr>
          <p:nvPr>
            <p:ph type="title"/>
          </p:nvPr>
        </p:nvSpPr>
        <p:spPr>
          <a:xfrm>
            <a:off x="838200" y="281998"/>
            <a:ext cx="10515600" cy="1325563"/>
          </a:xfrm>
        </p:spPr>
        <p:txBody>
          <a:bodyPr/>
          <a:lstStyle/>
          <a:p>
            <a:r>
              <a:rPr lang="en-US" b="1" dirty="0">
                <a:solidFill>
                  <a:srgbClr val="0070C0"/>
                </a:solidFill>
              </a:rPr>
              <a:t>Meet Timeline</a:t>
            </a:r>
          </a:p>
        </p:txBody>
      </p:sp>
      <p:graphicFrame>
        <p:nvGraphicFramePr>
          <p:cNvPr id="7" name="Content Placeholder 6">
            <a:extLst>
              <a:ext uri="{FF2B5EF4-FFF2-40B4-BE49-F238E27FC236}">
                <a16:creationId xmlns:a16="http://schemas.microsoft.com/office/drawing/2014/main" id="{13669CFE-EED8-4C26-8962-FC6D686F08FD}"/>
              </a:ext>
            </a:extLst>
          </p:cNvPr>
          <p:cNvGraphicFramePr>
            <a:graphicFrameLocks noGrp="1"/>
          </p:cNvGraphicFramePr>
          <p:nvPr>
            <p:ph idx="1"/>
            <p:extLst>
              <p:ext uri="{D42A27DB-BD31-4B8C-83A1-F6EECF244321}">
                <p14:modId xmlns:p14="http://schemas.microsoft.com/office/powerpoint/2010/main" val="1036309188"/>
              </p:ext>
            </p:extLst>
          </p:nvPr>
        </p:nvGraphicFramePr>
        <p:xfrm>
          <a:off x="1499191" y="1259124"/>
          <a:ext cx="9377916" cy="4189616"/>
        </p:xfrm>
        <a:graphic>
          <a:graphicData uri="http://schemas.openxmlformats.org/drawingml/2006/table">
            <a:tbl>
              <a:tblPr>
                <a:tableStyleId>{5C22544A-7EE6-4342-B048-85BDC9FD1C3A}</a:tableStyleId>
              </a:tblPr>
              <a:tblGrid>
                <a:gridCol w="3047721">
                  <a:extLst>
                    <a:ext uri="{9D8B030D-6E8A-4147-A177-3AD203B41FA5}">
                      <a16:colId xmlns:a16="http://schemas.microsoft.com/office/drawing/2014/main" val="1499478145"/>
                    </a:ext>
                  </a:extLst>
                </a:gridCol>
                <a:gridCol w="6330195">
                  <a:extLst>
                    <a:ext uri="{9D8B030D-6E8A-4147-A177-3AD203B41FA5}">
                      <a16:colId xmlns:a16="http://schemas.microsoft.com/office/drawing/2014/main" val="149264716"/>
                    </a:ext>
                  </a:extLst>
                </a:gridCol>
              </a:tblGrid>
              <a:tr h="359463">
                <a:tc>
                  <a:txBody>
                    <a:bodyPr/>
                    <a:lstStyle/>
                    <a:p>
                      <a:pPr algn="l" fontAlgn="b"/>
                      <a:r>
                        <a:rPr lang="en-US" sz="1600" u="none" strike="noStrike">
                          <a:effectLst/>
                        </a:rPr>
                        <a:t>Time Frame</a:t>
                      </a:r>
                      <a:endParaRPr lang="en-US" sz="1600" b="1"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600" u="none" strike="noStrike">
                          <a:effectLst/>
                        </a:rPr>
                        <a:t>Task</a:t>
                      </a:r>
                      <a:endParaRPr lang="en-US" sz="1600" b="1"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4117720522"/>
                  </a:ext>
                </a:extLst>
              </a:tr>
              <a:tr h="347069">
                <a:tc>
                  <a:txBody>
                    <a:bodyPr/>
                    <a:lstStyle/>
                    <a:p>
                      <a:pPr algn="l" fontAlgn="b"/>
                      <a:r>
                        <a:rPr lang="en-US" sz="1600" u="none" strike="noStrike">
                          <a:effectLst/>
                        </a:rPr>
                        <a:t>Annually</a:t>
                      </a:r>
                      <a:endParaRPr lang="en-US" sz="1600" b="1"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600" u="none" strike="noStrike">
                          <a:effectLst/>
                        </a:rPr>
                        <a:t>Inform parents of meet dates and they need to volunteer</a:t>
                      </a:r>
                      <a:endParaRPr lang="en-US" sz="1600" b="1"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877855441"/>
                  </a:ext>
                </a:extLst>
              </a:tr>
              <a:tr h="347069">
                <a:tc>
                  <a:txBody>
                    <a:bodyPr/>
                    <a:lstStyle/>
                    <a:p>
                      <a:pPr algn="l" fontAlgn="b"/>
                      <a:r>
                        <a:rPr lang="en-US" sz="1600" u="none" strike="noStrike">
                          <a:effectLst/>
                        </a:rPr>
                        <a:t>3 months</a:t>
                      </a:r>
                      <a:endParaRPr lang="en-US" sz="1600" b="1"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600" u="none" strike="noStrike">
                          <a:effectLst/>
                        </a:rPr>
                        <a:t>Secure facility and  designate Meet Director</a:t>
                      </a:r>
                      <a:endParaRPr lang="en-US" sz="1600" b="1"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4245657247"/>
                  </a:ext>
                </a:extLst>
              </a:tr>
              <a:tr h="347069">
                <a:tc>
                  <a:txBody>
                    <a:bodyPr/>
                    <a:lstStyle/>
                    <a:p>
                      <a:pPr algn="l" fontAlgn="b"/>
                      <a:r>
                        <a:rPr lang="en-US" sz="1600" u="none" strike="noStrike" dirty="0">
                          <a:effectLst/>
                        </a:rPr>
                        <a:t>10 weeks</a:t>
                      </a:r>
                      <a:endParaRPr lang="en-US" sz="1600" b="1"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1600" u="none" strike="noStrike">
                          <a:effectLst/>
                        </a:rPr>
                        <a:t>Get commitment from Meet Referee, AO or AR</a:t>
                      </a:r>
                      <a:endParaRPr lang="en-US" sz="1600" b="1"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130368115"/>
                  </a:ext>
                </a:extLst>
              </a:tr>
              <a:tr h="347069">
                <a:tc>
                  <a:txBody>
                    <a:bodyPr/>
                    <a:lstStyle/>
                    <a:p>
                      <a:pPr algn="l" fontAlgn="b"/>
                      <a:r>
                        <a:rPr lang="en-US" sz="1600" u="none" strike="noStrike" dirty="0">
                          <a:effectLst/>
                        </a:rPr>
                        <a:t>July 1 or  Feb 1</a:t>
                      </a:r>
                      <a:endParaRPr lang="en-US" sz="1600" b="1"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1600" u="none" strike="noStrike">
                          <a:effectLst/>
                        </a:rPr>
                        <a:t>Submit meet bids depending on season</a:t>
                      </a:r>
                      <a:endParaRPr lang="en-US" sz="1600" b="1"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292242852"/>
                  </a:ext>
                </a:extLst>
              </a:tr>
              <a:tr h="347069">
                <a:tc>
                  <a:txBody>
                    <a:bodyPr/>
                    <a:lstStyle/>
                    <a:p>
                      <a:pPr algn="l" fontAlgn="b"/>
                      <a:r>
                        <a:rPr lang="en-US" sz="1600" u="none" strike="noStrike">
                          <a:effectLst/>
                        </a:rPr>
                        <a:t>7 weeks</a:t>
                      </a:r>
                      <a:endParaRPr lang="en-US" sz="1600" b="1"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600" u="none" strike="noStrike">
                          <a:effectLst/>
                        </a:rPr>
                        <a:t>Order awards, set up meet file</a:t>
                      </a:r>
                      <a:endParaRPr lang="en-US" sz="1600" b="1"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862040899"/>
                  </a:ext>
                </a:extLst>
              </a:tr>
              <a:tr h="347069">
                <a:tc>
                  <a:txBody>
                    <a:bodyPr/>
                    <a:lstStyle/>
                    <a:p>
                      <a:pPr algn="l" fontAlgn="b"/>
                      <a:r>
                        <a:rPr lang="en-US" sz="1600" u="none" strike="noStrike">
                          <a:effectLst/>
                        </a:rPr>
                        <a:t>6 weeks</a:t>
                      </a:r>
                      <a:endParaRPr lang="en-US" sz="1600" b="1"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600" u="none" strike="noStrike" dirty="0">
                          <a:effectLst/>
                        </a:rPr>
                        <a:t>Apply for sanction and post Final Meet Announcement on NES website</a:t>
                      </a:r>
                      <a:endParaRPr lang="en-US" sz="1600" b="1"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96861577"/>
                  </a:ext>
                </a:extLst>
              </a:tr>
              <a:tr h="347069">
                <a:tc>
                  <a:txBody>
                    <a:bodyPr/>
                    <a:lstStyle/>
                    <a:p>
                      <a:pPr algn="l" fontAlgn="b"/>
                      <a:r>
                        <a:rPr lang="en-US" sz="1600" u="none" strike="noStrike">
                          <a:effectLst/>
                        </a:rPr>
                        <a:t>2 weeks</a:t>
                      </a:r>
                      <a:endParaRPr lang="en-US" sz="1600" b="1"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600" u="none" strike="noStrike">
                          <a:effectLst/>
                        </a:rPr>
                        <a:t>Entry Deadline-reconcile with on-line tool</a:t>
                      </a:r>
                      <a:endParaRPr lang="en-US" sz="1600" b="1"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022424013"/>
                  </a:ext>
                </a:extLst>
              </a:tr>
              <a:tr h="347069">
                <a:tc>
                  <a:txBody>
                    <a:bodyPr/>
                    <a:lstStyle/>
                    <a:p>
                      <a:pPr algn="l" fontAlgn="b"/>
                      <a:r>
                        <a:rPr lang="en-US" sz="1600" u="none" strike="noStrike">
                          <a:effectLst/>
                        </a:rPr>
                        <a:t>Monday Before Meet</a:t>
                      </a:r>
                      <a:endParaRPr lang="en-US" sz="1600" b="1"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600" u="none" strike="noStrike" dirty="0">
                          <a:effectLst/>
                        </a:rPr>
                        <a:t>Send backup and timeline to NES office</a:t>
                      </a:r>
                      <a:endParaRPr lang="en-US" sz="1600" b="1"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678811099"/>
                  </a:ext>
                </a:extLst>
              </a:tr>
              <a:tr h="347069">
                <a:tc>
                  <a:txBody>
                    <a:bodyPr/>
                    <a:lstStyle/>
                    <a:p>
                      <a:pPr algn="l" fontAlgn="b"/>
                      <a:r>
                        <a:rPr lang="en-US" sz="1600" u="none" strike="noStrike">
                          <a:effectLst/>
                        </a:rPr>
                        <a:t>0 Days</a:t>
                      </a:r>
                      <a:endParaRPr lang="en-US" sz="1600" b="1"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600" u="none" strike="noStrike">
                          <a:effectLst/>
                        </a:rPr>
                        <a:t>Run a great meet!</a:t>
                      </a:r>
                      <a:endParaRPr lang="en-US" sz="1600" b="1"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660075226"/>
                  </a:ext>
                </a:extLst>
              </a:tr>
              <a:tr h="347069">
                <a:tc>
                  <a:txBody>
                    <a:bodyPr/>
                    <a:lstStyle/>
                    <a:p>
                      <a:pPr algn="l" fontAlgn="b"/>
                      <a:r>
                        <a:rPr lang="en-US" sz="1600" u="none" strike="noStrike">
                          <a:effectLst/>
                        </a:rPr>
                        <a:t>Within 48 hours after meet</a:t>
                      </a:r>
                      <a:endParaRPr lang="en-US" sz="1600" b="1"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600" u="none" strike="noStrike">
                          <a:effectLst/>
                        </a:rPr>
                        <a:t>Submit results to NES Office</a:t>
                      </a:r>
                      <a:endParaRPr lang="en-US" sz="1600" b="1"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098975052"/>
                  </a:ext>
                </a:extLst>
              </a:tr>
              <a:tr h="359463">
                <a:tc>
                  <a:txBody>
                    <a:bodyPr/>
                    <a:lstStyle/>
                    <a:p>
                      <a:pPr algn="l" fontAlgn="b"/>
                      <a:r>
                        <a:rPr lang="en-US" sz="1600" u="none" strike="noStrike" dirty="0">
                          <a:effectLst/>
                        </a:rPr>
                        <a:t>Within 30 days after meet</a:t>
                      </a:r>
                      <a:endParaRPr lang="en-US" sz="1600" b="1"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1600" u="none" strike="noStrike" dirty="0">
                          <a:effectLst/>
                        </a:rPr>
                        <a:t>Submit all post meet reports and fees to NES office</a:t>
                      </a:r>
                      <a:endParaRPr lang="en-US" sz="1600" b="1"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806771253"/>
                  </a:ext>
                </a:extLst>
              </a:tr>
            </a:tbl>
          </a:graphicData>
        </a:graphic>
      </p:graphicFrame>
    </p:spTree>
    <p:extLst>
      <p:ext uri="{BB962C8B-B14F-4D97-AF65-F5344CB8AC3E}">
        <p14:creationId xmlns:p14="http://schemas.microsoft.com/office/powerpoint/2010/main" val="39255661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a:xfrm>
            <a:off x="0" y="0"/>
            <a:ext cx="12355830" cy="6858000"/>
            <a:chOff x="67056" y="0"/>
            <a:chExt cx="9009888" cy="6858000"/>
          </a:xfrm>
        </p:grpSpPr>
        <p:pic>
          <p:nvPicPr>
            <p:cNvPr id="2" name="Picture 1"/>
            <p:cNvPicPr>
              <a:picLocks noChangeAspect="1"/>
            </p:cNvPicPr>
            <p:nvPr/>
          </p:nvPicPr>
          <p:blipFill>
            <a:blip r:embed="rId2"/>
            <a:stretch>
              <a:fillRect/>
            </a:stretch>
          </p:blipFill>
          <p:spPr>
            <a:xfrm>
              <a:off x="67056" y="0"/>
              <a:ext cx="9009888" cy="6858000"/>
            </a:xfrm>
            <a:prstGeom prst="rect">
              <a:avLst/>
            </a:prstGeom>
          </p:spPr>
        </p:pic>
        <p:sp>
          <p:nvSpPr>
            <p:cNvPr id="3" name="TextBox 2"/>
            <p:cNvSpPr txBox="1"/>
            <p:nvPr/>
          </p:nvSpPr>
          <p:spPr>
            <a:xfrm>
              <a:off x="361507" y="1690577"/>
              <a:ext cx="1828800" cy="246221"/>
            </a:xfrm>
            <a:prstGeom prst="rect">
              <a:avLst/>
            </a:prstGeom>
            <a:solidFill>
              <a:schemeClr val="bg1"/>
            </a:solidFill>
          </p:spPr>
          <p:txBody>
            <a:bodyPr wrap="square" rtlCol="0">
              <a:spAutoFit/>
            </a:bodyPr>
            <a:lstStyle/>
            <a:p>
              <a:r>
                <a:rPr lang="en-US" sz="1000" dirty="0"/>
                <a:t>Link on NE Swimming Website</a:t>
              </a:r>
            </a:p>
          </p:txBody>
        </p:sp>
        <p:sp>
          <p:nvSpPr>
            <p:cNvPr id="4" name="TextBox 3"/>
            <p:cNvSpPr txBox="1"/>
            <p:nvPr/>
          </p:nvSpPr>
          <p:spPr>
            <a:xfrm>
              <a:off x="2408807" y="1463379"/>
              <a:ext cx="1492741" cy="369332"/>
            </a:xfrm>
            <a:prstGeom prst="rect">
              <a:avLst/>
            </a:prstGeom>
            <a:solidFill>
              <a:schemeClr val="bg1"/>
            </a:solidFill>
            <a:ln>
              <a:noFill/>
            </a:ln>
          </p:spPr>
          <p:txBody>
            <a:bodyPr wrap="square" tIns="0" bIns="0" rtlCol="0">
              <a:spAutoFit/>
            </a:bodyPr>
            <a:lstStyle/>
            <a:p>
              <a:pPr algn="ctr"/>
              <a:r>
                <a:rPr lang="en-US" sz="1200" b="1" dirty="0"/>
                <a:t>Prepare Meet Info. Send to NES</a:t>
              </a:r>
            </a:p>
          </p:txBody>
        </p:sp>
        <p:sp>
          <p:nvSpPr>
            <p:cNvPr id="5" name="TextBox 4"/>
            <p:cNvSpPr txBox="1"/>
            <p:nvPr/>
          </p:nvSpPr>
          <p:spPr>
            <a:xfrm>
              <a:off x="848859" y="2293163"/>
              <a:ext cx="1163028" cy="184666"/>
            </a:xfrm>
            <a:prstGeom prst="rect">
              <a:avLst/>
            </a:prstGeom>
            <a:solidFill>
              <a:schemeClr val="bg1"/>
            </a:solidFill>
            <a:ln>
              <a:noFill/>
            </a:ln>
          </p:spPr>
          <p:txBody>
            <a:bodyPr wrap="square" tIns="0" bIns="0" rtlCol="0">
              <a:spAutoFit/>
            </a:bodyPr>
            <a:lstStyle/>
            <a:p>
              <a:r>
                <a:rPr lang="en-US" sz="1200" b="1" dirty="0" err="1"/>
                <a:t>NESwimming</a:t>
              </a:r>
              <a:endParaRPr lang="en-US" sz="1200" b="1" dirty="0"/>
            </a:p>
          </p:txBody>
        </p:sp>
        <p:sp>
          <p:nvSpPr>
            <p:cNvPr id="6" name="TextBox 5"/>
            <p:cNvSpPr txBox="1"/>
            <p:nvPr/>
          </p:nvSpPr>
          <p:spPr>
            <a:xfrm>
              <a:off x="1791362" y="2438896"/>
              <a:ext cx="449557" cy="153888"/>
            </a:xfrm>
            <a:prstGeom prst="rect">
              <a:avLst/>
            </a:prstGeom>
            <a:solidFill>
              <a:schemeClr val="bg1"/>
            </a:solidFill>
            <a:ln>
              <a:noFill/>
            </a:ln>
          </p:spPr>
          <p:txBody>
            <a:bodyPr wrap="square" tIns="0" bIns="0" rtlCol="0">
              <a:spAutoFit/>
            </a:bodyPr>
            <a:lstStyle/>
            <a:p>
              <a:r>
                <a:rPr lang="en-US" sz="1000" dirty="0"/>
                <a:t>NES</a:t>
              </a:r>
            </a:p>
          </p:txBody>
        </p:sp>
        <p:sp>
          <p:nvSpPr>
            <p:cNvPr id="7" name="TextBox 6"/>
            <p:cNvSpPr txBox="1"/>
            <p:nvPr/>
          </p:nvSpPr>
          <p:spPr>
            <a:xfrm>
              <a:off x="399302" y="2138067"/>
              <a:ext cx="1759574" cy="553998"/>
            </a:xfrm>
            <a:prstGeom prst="rect">
              <a:avLst/>
            </a:prstGeom>
            <a:solidFill>
              <a:schemeClr val="bg1"/>
            </a:solidFill>
            <a:ln>
              <a:noFill/>
            </a:ln>
          </p:spPr>
          <p:txBody>
            <a:bodyPr wrap="square" tIns="91440" bIns="91440" rtlCol="0">
              <a:spAutoFit/>
            </a:bodyPr>
            <a:lstStyle/>
            <a:p>
              <a:r>
                <a:rPr lang="en-US" sz="1200" b="1" dirty="0"/>
                <a:t>NE Swimming posts meet to calendar page</a:t>
              </a:r>
            </a:p>
          </p:txBody>
        </p:sp>
        <p:sp>
          <p:nvSpPr>
            <p:cNvPr id="8" name="TextBox 7"/>
            <p:cNvSpPr txBox="1"/>
            <p:nvPr/>
          </p:nvSpPr>
          <p:spPr>
            <a:xfrm>
              <a:off x="336785" y="3062744"/>
              <a:ext cx="1759574" cy="553998"/>
            </a:xfrm>
            <a:prstGeom prst="rect">
              <a:avLst/>
            </a:prstGeom>
            <a:solidFill>
              <a:schemeClr val="bg1"/>
            </a:solidFill>
            <a:ln>
              <a:noFill/>
            </a:ln>
          </p:spPr>
          <p:txBody>
            <a:bodyPr wrap="square" tIns="0" bIns="91440" rtlCol="0">
              <a:spAutoFit/>
            </a:bodyPr>
            <a:lstStyle/>
            <a:p>
              <a:pPr algn="ctr"/>
              <a:r>
                <a:rPr lang="en-US" sz="1000" b="1" dirty="0"/>
                <a:t>Reconcile entries to cut protocol/ time restraints. Run entries thru on-line tool</a:t>
              </a:r>
            </a:p>
          </p:txBody>
        </p:sp>
        <p:sp>
          <p:nvSpPr>
            <p:cNvPr id="9" name="TextBox 8"/>
            <p:cNvSpPr txBox="1"/>
            <p:nvPr/>
          </p:nvSpPr>
          <p:spPr>
            <a:xfrm>
              <a:off x="399302" y="3733962"/>
              <a:ext cx="1759574" cy="323165"/>
            </a:xfrm>
            <a:prstGeom prst="rect">
              <a:avLst/>
            </a:prstGeom>
            <a:solidFill>
              <a:schemeClr val="bg1"/>
            </a:solidFill>
            <a:ln>
              <a:noFill/>
            </a:ln>
          </p:spPr>
          <p:txBody>
            <a:bodyPr wrap="square" tIns="0" bIns="0" rtlCol="0">
              <a:spAutoFit/>
            </a:bodyPr>
            <a:lstStyle/>
            <a:p>
              <a:pPr algn="ctr"/>
              <a:r>
                <a:rPr lang="en-US" sz="1050" b="1" dirty="0"/>
                <a:t>Send backup to Carol by Monday before meet</a:t>
              </a:r>
            </a:p>
          </p:txBody>
        </p:sp>
        <p:sp>
          <p:nvSpPr>
            <p:cNvPr id="10" name="TextBox 9"/>
            <p:cNvSpPr txBox="1"/>
            <p:nvPr/>
          </p:nvSpPr>
          <p:spPr>
            <a:xfrm>
              <a:off x="2141974" y="4230916"/>
              <a:ext cx="1759574" cy="323165"/>
            </a:xfrm>
            <a:prstGeom prst="rect">
              <a:avLst/>
            </a:prstGeom>
            <a:solidFill>
              <a:schemeClr val="bg1"/>
            </a:solidFill>
            <a:ln>
              <a:noFill/>
            </a:ln>
          </p:spPr>
          <p:txBody>
            <a:bodyPr wrap="square" tIns="0" bIns="0" rtlCol="0">
              <a:spAutoFit/>
            </a:bodyPr>
            <a:lstStyle/>
            <a:p>
              <a:pPr algn="ctr"/>
              <a:r>
                <a:rPr lang="en-US" sz="1050" b="1" dirty="0"/>
                <a:t>Carol sends list of  unregistered swimmers</a:t>
              </a:r>
            </a:p>
          </p:txBody>
        </p:sp>
        <p:sp>
          <p:nvSpPr>
            <p:cNvPr id="11" name="TextBox 10"/>
            <p:cNvSpPr txBox="1"/>
            <p:nvPr/>
          </p:nvSpPr>
          <p:spPr>
            <a:xfrm>
              <a:off x="399302" y="4819972"/>
              <a:ext cx="1759574" cy="484748"/>
            </a:xfrm>
            <a:prstGeom prst="rect">
              <a:avLst/>
            </a:prstGeom>
            <a:solidFill>
              <a:schemeClr val="bg1"/>
            </a:solidFill>
            <a:ln>
              <a:noFill/>
            </a:ln>
          </p:spPr>
          <p:txBody>
            <a:bodyPr wrap="square" tIns="0" bIns="0" rtlCol="0">
              <a:spAutoFit/>
            </a:bodyPr>
            <a:lstStyle/>
            <a:p>
              <a:pPr algn="ctr"/>
              <a:r>
                <a:rPr lang="en-US" sz="1050" b="1" dirty="0"/>
                <a:t>Communicate to teams last minute scheduling items</a:t>
              </a:r>
            </a:p>
          </p:txBody>
        </p:sp>
        <p:sp>
          <p:nvSpPr>
            <p:cNvPr id="13" name="TextBox 12"/>
            <p:cNvSpPr txBox="1"/>
            <p:nvPr/>
          </p:nvSpPr>
          <p:spPr>
            <a:xfrm>
              <a:off x="1787108" y="5631074"/>
              <a:ext cx="449557" cy="369332"/>
            </a:xfrm>
            <a:prstGeom prst="rect">
              <a:avLst/>
            </a:prstGeom>
            <a:solidFill>
              <a:schemeClr val="bg1"/>
            </a:solidFill>
            <a:ln>
              <a:noFill/>
            </a:ln>
          </p:spPr>
          <p:txBody>
            <a:bodyPr wrap="square" tIns="0" bIns="0" rtlCol="0">
              <a:spAutoFit/>
            </a:bodyPr>
            <a:lstStyle/>
            <a:p>
              <a:r>
                <a:rPr lang="en-US" sz="1200" b="1" dirty="0"/>
                <a:t>NES</a:t>
              </a:r>
            </a:p>
          </p:txBody>
        </p:sp>
        <p:sp>
          <p:nvSpPr>
            <p:cNvPr id="14" name="TextBox 13"/>
            <p:cNvSpPr txBox="1"/>
            <p:nvPr/>
          </p:nvSpPr>
          <p:spPr>
            <a:xfrm>
              <a:off x="2151702" y="6121457"/>
              <a:ext cx="1759574" cy="484748"/>
            </a:xfrm>
            <a:prstGeom prst="rect">
              <a:avLst/>
            </a:prstGeom>
            <a:solidFill>
              <a:schemeClr val="bg1"/>
            </a:solidFill>
            <a:ln>
              <a:noFill/>
            </a:ln>
          </p:spPr>
          <p:txBody>
            <a:bodyPr wrap="square" tIns="0" bIns="0" rtlCol="0">
              <a:spAutoFit/>
            </a:bodyPr>
            <a:lstStyle/>
            <a:p>
              <a:pPr algn="ctr"/>
              <a:r>
                <a:rPr lang="en-US" sz="1050" b="1" dirty="0"/>
                <a:t>Last minute - Communicate with Carol re any issues.</a:t>
              </a:r>
            </a:p>
          </p:txBody>
        </p:sp>
        <p:sp>
          <p:nvSpPr>
            <p:cNvPr id="15" name="TextBox 14"/>
            <p:cNvSpPr txBox="1"/>
            <p:nvPr/>
          </p:nvSpPr>
          <p:spPr>
            <a:xfrm>
              <a:off x="6551697" y="1598244"/>
              <a:ext cx="1930822" cy="984885"/>
            </a:xfrm>
            <a:prstGeom prst="rect">
              <a:avLst/>
            </a:prstGeom>
            <a:solidFill>
              <a:schemeClr val="bg1"/>
            </a:solidFill>
            <a:ln>
              <a:noFill/>
            </a:ln>
          </p:spPr>
          <p:txBody>
            <a:bodyPr wrap="square" tIns="0" bIns="0" rtlCol="0">
              <a:spAutoFit/>
            </a:bodyPr>
            <a:lstStyle/>
            <a:p>
              <a:pPr algn="ctr"/>
              <a:r>
                <a:rPr lang="en-US" sz="1600" b="1" dirty="0"/>
                <a:t>Send meet backup to NES within 48 hrs. of the meet conclusion</a:t>
              </a:r>
            </a:p>
          </p:txBody>
        </p:sp>
        <p:sp>
          <p:nvSpPr>
            <p:cNvPr id="16" name="TextBox 15"/>
            <p:cNvSpPr txBox="1"/>
            <p:nvPr/>
          </p:nvSpPr>
          <p:spPr>
            <a:xfrm>
              <a:off x="6532241" y="2908570"/>
              <a:ext cx="2070739" cy="923330"/>
            </a:xfrm>
            <a:prstGeom prst="rect">
              <a:avLst/>
            </a:prstGeom>
            <a:solidFill>
              <a:schemeClr val="bg1"/>
            </a:solidFill>
            <a:ln w="28575">
              <a:solidFill>
                <a:srgbClr val="497DBB"/>
              </a:solidFill>
            </a:ln>
          </p:spPr>
          <p:txBody>
            <a:bodyPr wrap="square" rtlCol="0">
              <a:spAutoFit/>
            </a:bodyPr>
            <a:lstStyle/>
            <a:p>
              <a:pPr algn="ctr"/>
              <a:r>
                <a:rPr lang="en-US" dirty="0"/>
                <a:t>Adjust times as errors are reported.</a:t>
              </a:r>
            </a:p>
            <a:p>
              <a:pPr algn="ctr"/>
              <a:r>
                <a:rPr lang="en-US" dirty="0"/>
                <a:t>And tell NES</a:t>
              </a:r>
            </a:p>
          </p:txBody>
        </p:sp>
        <p:sp>
          <p:nvSpPr>
            <p:cNvPr id="17" name="TextBox 16"/>
            <p:cNvSpPr txBox="1"/>
            <p:nvPr/>
          </p:nvSpPr>
          <p:spPr>
            <a:xfrm>
              <a:off x="6624536" y="830947"/>
              <a:ext cx="1813199" cy="553998"/>
            </a:xfrm>
            <a:prstGeom prst="rect">
              <a:avLst/>
            </a:prstGeom>
            <a:solidFill>
              <a:schemeClr val="bg1"/>
            </a:solidFill>
            <a:ln>
              <a:noFill/>
            </a:ln>
          </p:spPr>
          <p:txBody>
            <a:bodyPr wrap="square" lIns="91440" tIns="91440" rIns="274320" bIns="91440" rtlCol="0">
              <a:spAutoFit/>
            </a:bodyPr>
            <a:lstStyle/>
            <a:p>
              <a:pPr algn="ctr"/>
              <a:r>
                <a:rPr lang="en-US" sz="1200" b="1" dirty="0"/>
                <a:t>File any reports ASAP to NE Swimming</a:t>
              </a:r>
            </a:p>
          </p:txBody>
        </p:sp>
        <p:sp>
          <p:nvSpPr>
            <p:cNvPr id="18" name="TextBox 17"/>
            <p:cNvSpPr txBox="1"/>
            <p:nvPr/>
          </p:nvSpPr>
          <p:spPr>
            <a:xfrm>
              <a:off x="6624536" y="3996669"/>
              <a:ext cx="1930822" cy="984885"/>
            </a:xfrm>
            <a:prstGeom prst="rect">
              <a:avLst/>
            </a:prstGeom>
            <a:solidFill>
              <a:schemeClr val="bg1"/>
            </a:solidFill>
            <a:ln>
              <a:noFill/>
            </a:ln>
          </p:spPr>
          <p:txBody>
            <a:bodyPr wrap="square" tIns="0" rIns="0" bIns="0" rtlCol="0">
              <a:spAutoFit/>
            </a:bodyPr>
            <a:lstStyle/>
            <a:p>
              <a:pPr algn="ctr"/>
              <a:r>
                <a:rPr lang="en-US" sz="1600" b="1" dirty="0"/>
                <a:t>Send financial report and pay surcharges within 30 days of the meet conclusion</a:t>
              </a:r>
            </a:p>
          </p:txBody>
        </p:sp>
        <p:sp>
          <p:nvSpPr>
            <p:cNvPr id="19" name="TextBox 18"/>
            <p:cNvSpPr txBox="1"/>
            <p:nvPr/>
          </p:nvSpPr>
          <p:spPr>
            <a:xfrm>
              <a:off x="6551698" y="5397105"/>
              <a:ext cx="2003660" cy="461665"/>
            </a:xfrm>
            <a:prstGeom prst="rect">
              <a:avLst/>
            </a:prstGeom>
            <a:solidFill>
              <a:schemeClr val="bg1"/>
            </a:solidFill>
            <a:ln>
              <a:noFill/>
            </a:ln>
          </p:spPr>
          <p:txBody>
            <a:bodyPr wrap="square" tIns="0" bIns="91440" rtlCol="0">
              <a:spAutoFit/>
            </a:bodyPr>
            <a:lstStyle/>
            <a:p>
              <a:pPr algn="ctr"/>
              <a:r>
                <a:rPr lang="en-US" sz="1200" b="1" dirty="0"/>
                <a:t>Keep paperwork for 1 year. Success we hope!</a:t>
              </a:r>
            </a:p>
          </p:txBody>
        </p:sp>
        <p:cxnSp>
          <p:nvCxnSpPr>
            <p:cNvPr id="21" name="Straight Arrow Connector 20"/>
            <p:cNvCxnSpPr>
              <a:endCxn id="16" idx="1"/>
            </p:cNvCxnSpPr>
            <p:nvPr/>
          </p:nvCxnSpPr>
          <p:spPr>
            <a:xfrm>
              <a:off x="5885235" y="3229583"/>
              <a:ext cx="647006" cy="140652"/>
            </a:xfrm>
            <a:prstGeom prst="straightConnector1">
              <a:avLst/>
            </a:prstGeom>
            <a:ln w="12700">
              <a:solidFill>
                <a:srgbClr val="4A7EBB"/>
              </a:solidFill>
              <a:tailEnd type="arrow"/>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6231214" y="2692065"/>
              <a:ext cx="283886" cy="369332"/>
            </a:xfrm>
            <a:prstGeom prst="rect">
              <a:avLst/>
            </a:prstGeom>
            <a:solidFill>
              <a:schemeClr val="bg1"/>
            </a:solidFill>
          </p:spPr>
          <p:txBody>
            <a:bodyPr wrap="square" rtlCol="0">
              <a:spAutoFit/>
            </a:bodyPr>
            <a:lstStyle/>
            <a:p>
              <a:endParaRPr lang="en-US" dirty="0"/>
            </a:p>
          </p:txBody>
        </p:sp>
        <p:sp>
          <p:nvSpPr>
            <p:cNvPr id="26" name="TextBox 25"/>
            <p:cNvSpPr txBox="1"/>
            <p:nvPr/>
          </p:nvSpPr>
          <p:spPr>
            <a:xfrm>
              <a:off x="8620121" y="2802195"/>
              <a:ext cx="334712" cy="369332"/>
            </a:xfrm>
            <a:prstGeom prst="rect">
              <a:avLst/>
            </a:prstGeom>
            <a:solidFill>
              <a:schemeClr val="bg1"/>
            </a:solidFill>
          </p:spPr>
          <p:txBody>
            <a:bodyPr wrap="square" rtlCol="0">
              <a:spAutoFit/>
            </a:bodyPr>
            <a:lstStyle/>
            <a:p>
              <a:endParaRPr lang="en-US" dirty="0"/>
            </a:p>
          </p:txBody>
        </p:sp>
        <p:sp>
          <p:nvSpPr>
            <p:cNvPr id="28" name="TextBox 27"/>
            <p:cNvSpPr txBox="1"/>
            <p:nvPr/>
          </p:nvSpPr>
          <p:spPr>
            <a:xfrm>
              <a:off x="6699881" y="5752125"/>
              <a:ext cx="1811658" cy="369332"/>
            </a:xfrm>
            <a:prstGeom prst="rect">
              <a:avLst/>
            </a:prstGeom>
            <a:solidFill>
              <a:schemeClr val="bg1"/>
            </a:solidFill>
          </p:spPr>
          <p:txBody>
            <a:bodyPr wrap="square" rtlCol="0">
              <a:spAutoFit/>
            </a:bodyPr>
            <a:lstStyle/>
            <a:p>
              <a:endParaRPr lang="en-US" dirty="0"/>
            </a:p>
          </p:txBody>
        </p:sp>
      </p:grpSp>
    </p:spTree>
    <p:extLst>
      <p:ext uri="{BB962C8B-B14F-4D97-AF65-F5344CB8AC3E}">
        <p14:creationId xmlns:p14="http://schemas.microsoft.com/office/powerpoint/2010/main" val="339393805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0F8BF4-21E3-4820-B7E9-77D17FF0DE7C}"/>
              </a:ext>
            </a:extLst>
          </p:cNvPr>
          <p:cNvSpPr>
            <a:spLocks noGrp="1"/>
          </p:cNvSpPr>
          <p:nvPr>
            <p:ph type="title"/>
          </p:nvPr>
        </p:nvSpPr>
        <p:spPr>
          <a:xfrm>
            <a:off x="838200" y="281998"/>
            <a:ext cx="10515600" cy="1325563"/>
          </a:xfrm>
        </p:spPr>
        <p:txBody>
          <a:bodyPr/>
          <a:lstStyle/>
          <a:p>
            <a:r>
              <a:rPr lang="en-US" b="1" dirty="0">
                <a:solidFill>
                  <a:srgbClr val="0070C0"/>
                </a:solidFill>
              </a:rPr>
              <a:t>Meet Volunteers</a:t>
            </a:r>
          </a:p>
        </p:txBody>
      </p:sp>
      <p:sp>
        <p:nvSpPr>
          <p:cNvPr id="4" name="Content Placeholder 3">
            <a:extLst>
              <a:ext uri="{FF2B5EF4-FFF2-40B4-BE49-F238E27FC236}">
                <a16:creationId xmlns:a16="http://schemas.microsoft.com/office/drawing/2014/main" id="{166295E6-D9BA-4C62-B04F-03256CC5EA5A}"/>
              </a:ext>
            </a:extLst>
          </p:cNvPr>
          <p:cNvSpPr>
            <a:spLocks noGrp="1"/>
          </p:cNvSpPr>
          <p:nvPr>
            <p:ph idx="1"/>
          </p:nvPr>
        </p:nvSpPr>
        <p:spPr>
          <a:xfrm>
            <a:off x="1484310" y="1190847"/>
            <a:ext cx="10018713" cy="4600353"/>
          </a:xfrm>
        </p:spPr>
        <p:txBody>
          <a:bodyPr>
            <a:normAutofit fontScale="85000" lnSpcReduction="20000"/>
          </a:bodyPr>
          <a:lstStyle/>
          <a:p>
            <a:pPr marL="0" indent="0">
              <a:buNone/>
            </a:pPr>
            <a:r>
              <a:rPr lang="en-US" dirty="0"/>
              <a:t>• Meet Referee ✔ </a:t>
            </a:r>
          </a:p>
          <a:p>
            <a:pPr marL="0" indent="0">
              <a:buNone/>
            </a:pPr>
            <a:r>
              <a:rPr lang="en-US" dirty="0"/>
              <a:t>• Officials – required minimum ✔ </a:t>
            </a:r>
          </a:p>
          <a:p>
            <a:pPr marL="0" indent="0">
              <a:buNone/>
            </a:pPr>
            <a:r>
              <a:rPr lang="en-US" dirty="0"/>
              <a:t>	• Referee </a:t>
            </a:r>
          </a:p>
          <a:p>
            <a:pPr marL="0" indent="0">
              <a:buNone/>
            </a:pPr>
            <a:r>
              <a:rPr lang="en-US" dirty="0"/>
              <a:t>	• Administrative Official/Referee </a:t>
            </a:r>
          </a:p>
          <a:p>
            <a:pPr marL="0" indent="0">
              <a:buNone/>
            </a:pPr>
            <a:r>
              <a:rPr lang="en-US" dirty="0"/>
              <a:t>	• Starter </a:t>
            </a:r>
          </a:p>
          <a:p>
            <a:pPr marL="0" indent="0">
              <a:buNone/>
            </a:pPr>
            <a:r>
              <a:rPr lang="en-US" dirty="0"/>
              <a:t>	• Stroke &amp; Turn Judge </a:t>
            </a:r>
          </a:p>
          <a:p>
            <a:pPr marL="0" indent="0">
              <a:buNone/>
            </a:pPr>
            <a:r>
              <a:rPr lang="en-US" dirty="0"/>
              <a:t>• Meet Director ✔ </a:t>
            </a:r>
          </a:p>
          <a:p>
            <a:pPr marL="0" indent="0">
              <a:buNone/>
            </a:pPr>
            <a:r>
              <a:rPr lang="en-US" dirty="0"/>
              <a:t>• Safety Marshal </a:t>
            </a:r>
          </a:p>
          <a:p>
            <a:pPr marL="0" indent="0">
              <a:buNone/>
            </a:pPr>
            <a:r>
              <a:rPr lang="en-US" dirty="0"/>
              <a:t>• Entry Chairman </a:t>
            </a:r>
          </a:p>
          <a:p>
            <a:pPr marL="0" indent="0">
              <a:buNone/>
            </a:pPr>
            <a:r>
              <a:rPr lang="en-US" dirty="0"/>
              <a:t>	• receives and inputs the entries </a:t>
            </a:r>
          </a:p>
          <a:p>
            <a:pPr marL="0" indent="0">
              <a:buNone/>
            </a:pPr>
            <a:r>
              <a:rPr lang="en-US" dirty="0"/>
              <a:t>• Clerk of Course </a:t>
            </a:r>
          </a:p>
          <a:p>
            <a:pPr marL="0" indent="0">
              <a:buNone/>
            </a:pPr>
            <a:r>
              <a:rPr lang="en-US" dirty="0"/>
              <a:t>	• receives on-deck entries and maintains control over the event entries</a:t>
            </a:r>
          </a:p>
        </p:txBody>
      </p:sp>
    </p:spTree>
    <p:extLst>
      <p:ext uri="{BB962C8B-B14F-4D97-AF65-F5344CB8AC3E}">
        <p14:creationId xmlns:p14="http://schemas.microsoft.com/office/powerpoint/2010/main" val="427655470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0F8BF4-21E3-4820-B7E9-77D17FF0DE7C}"/>
              </a:ext>
            </a:extLst>
          </p:cNvPr>
          <p:cNvSpPr>
            <a:spLocks noGrp="1"/>
          </p:cNvSpPr>
          <p:nvPr>
            <p:ph type="title"/>
          </p:nvPr>
        </p:nvSpPr>
        <p:spPr>
          <a:xfrm>
            <a:off x="838200" y="281998"/>
            <a:ext cx="10515600" cy="1325563"/>
          </a:xfrm>
        </p:spPr>
        <p:txBody>
          <a:bodyPr/>
          <a:lstStyle/>
          <a:p>
            <a:r>
              <a:rPr lang="en-US" b="1" dirty="0">
                <a:solidFill>
                  <a:srgbClr val="0070C0"/>
                </a:solidFill>
              </a:rPr>
              <a:t>Meet Volunteers</a:t>
            </a:r>
          </a:p>
        </p:txBody>
      </p:sp>
      <p:sp>
        <p:nvSpPr>
          <p:cNvPr id="4" name="Content Placeholder 3">
            <a:extLst>
              <a:ext uri="{FF2B5EF4-FFF2-40B4-BE49-F238E27FC236}">
                <a16:creationId xmlns:a16="http://schemas.microsoft.com/office/drawing/2014/main" id="{166295E6-D9BA-4C62-B04F-03256CC5EA5A}"/>
              </a:ext>
            </a:extLst>
          </p:cNvPr>
          <p:cNvSpPr>
            <a:spLocks noGrp="1"/>
          </p:cNvSpPr>
          <p:nvPr>
            <p:ph idx="1"/>
          </p:nvPr>
        </p:nvSpPr>
        <p:spPr>
          <a:xfrm>
            <a:off x="1484310" y="1786271"/>
            <a:ext cx="10018713" cy="4004930"/>
          </a:xfrm>
        </p:spPr>
        <p:txBody>
          <a:bodyPr>
            <a:normAutofit lnSpcReduction="10000"/>
          </a:bodyPr>
          <a:lstStyle/>
          <a:p>
            <a:pPr marL="0" indent="0">
              <a:buNone/>
            </a:pPr>
            <a:r>
              <a:rPr lang="en-US" dirty="0"/>
              <a:t>• Console Timing System Operator – controls the console and timing  system.</a:t>
            </a:r>
          </a:p>
          <a:p>
            <a:pPr marL="0" indent="0">
              <a:buNone/>
            </a:pPr>
            <a:r>
              <a:rPr lang="en-US" dirty="0"/>
              <a:t>• Computer Operator – runs the Meet Manager software, including           seeding and printing results. </a:t>
            </a:r>
          </a:p>
          <a:p>
            <a:pPr marL="0" indent="0">
              <a:buNone/>
            </a:pPr>
            <a:r>
              <a:rPr lang="en-US" dirty="0"/>
              <a:t>• Timing Judges – receive results &amp; checks validity. </a:t>
            </a:r>
          </a:p>
          <a:p>
            <a:pPr marL="0" indent="0">
              <a:buNone/>
            </a:pPr>
            <a:r>
              <a:rPr lang="en-US" dirty="0"/>
              <a:t>• Runners… </a:t>
            </a:r>
          </a:p>
          <a:p>
            <a:pPr marL="0" indent="0">
              <a:buNone/>
            </a:pPr>
            <a:r>
              <a:rPr lang="en-US" dirty="0"/>
              <a:t>	• From computer to awards and posting results. </a:t>
            </a:r>
          </a:p>
          <a:p>
            <a:pPr marL="0" indent="0">
              <a:buNone/>
            </a:pPr>
            <a:r>
              <a:rPr lang="en-US" dirty="0"/>
              <a:t>	• From lane timers to timing judges. </a:t>
            </a:r>
          </a:p>
          <a:p>
            <a:pPr marL="0" indent="0">
              <a:buNone/>
            </a:pPr>
            <a:r>
              <a:rPr lang="en-US" dirty="0"/>
              <a:t>	• From computer to starters, ready area Marshals, posting lane 	   	assignments.</a:t>
            </a:r>
          </a:p>
        </p:txBody>
      </p:sp>
    </p:spTree>
    <p:extLst>
      <p:ext uri="{BB962C8B-B14F-4D97-AF65-F5344CB8AC3E}">
        <p14:creationId xmlns:p14="http://schemas.microsoft.com/office/powerpoint/2010/main" val="3719435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0F8BF4-21E3-4820-B7E9-77D17FF0DE7C}"/>
              </a:ext>
            </a:extLst>
          </p:cNvPr>
          <p:cNvSpPr>
            <a:spLocks noGrp="1"/>
          </p:cNvSpPr>
          <p:nvPr>
            <p:ph type="title"/>
          </p:nvPr>
        </p:nvSpPr>
        <p:spPr>
          <a:xfrm>
            <a:off x="838200" y="281998"/>
            <a:ext cx="10515600" cy="1325563"/>
          </a:xfrm>
        </p:spPr>
        <p:txBody>
          <a:bodyPr/>
          <a:lstStyle/>
          <a:p>
            <a:r>
              <a:rPr lang="en-US" b="1" dirty="0">
                <a:solidFill>
                  <a:srgbClr val="0070C0"/>
                </a:solidFill>
              </a:rPr>
              <a:t>Meet Volunteers</a:t>
            </a:r>
          </a:p>
        </p:txBody>
      </p:sp>
      <p:sp>
        <p:nvSpPr>
          <p:cNvPr id="4" name="Content Placeholder 3">
            <a:extLst>
              <a:ext uri="{FF2B5EF4-FFF2-40B4-BE49-F238E27FC236}">
                <a16:creationId xmlns:a16="http://schemas.microsoft.com/office/drawing/2014/main" id="{166295E6-D9BA-4C62-B04F-03256CC5EA5A}"/>
              </a:ext>
            </a:extLst>
          </p:cNvPr>
          <p:cNvSpPr>
            <a:spLocks noGrp="1"/>
          </p:cNvSpPr>
          <p:nvPr>
            <p:ph idx="1"/>
          </p:nvPr>
        </p:nvSpPr>
        <p:spPr>
          <a:xfrm>
            <a:off x="1484310" y="1509823"/>
            <a:ext cx="10018713" cy="4281377"/>
          </a:xfrm>
        </p:spPr>
        <p:txBody>
          <a:bodyPr>
            <a:normAutofit/>
          </a:bodyPr>
          <a:lstStyle/>
          <a:p>
            <a:pPr marL="0" indent="0">
              <a:buNone/>
            </a:pPr>
            <a:r>
              <a:rPr lang="en-US" dirty="0"/>
              <a:t>• Head Timer – maintains control over lane timers and starts 2 backup watches on each race. </a:t>
            </a:r>
          </a:p>
          <a:p>
            <a:pPr marL="0" indent="0">
              <a:buNone/>
            </a:pPr>
            <a:r>
              <a:rPr lang="en-US" dirty="0"/>
              <a:t>• Announcer – general purpose announcements. </a:t>
            </a:r>
          </a:p>
          <a:p>
            <a:pPr marL="0" indent="0">
              <a:buNone/>
            </a:pPr>
            <a:r>
              <a:rPr lang="en-US" dirty="0"/>
              <a:t>• Hospitality Chairman – supervises and organizes the hospitality room. </a:t>
            </a:r>
          </a:p>
          <a:p>
            <a:pPr marL="0" indent="0">
              <a:buNone/>
            </a:pPr>
            <a:r>
              <a:rPr lang="en-US" dirty="0"/>
              <a:t>• Concessions Chairman – supervises the purchasing and sales of concessions. </a:t>
            </a:r>
          </a:p>
          <a:p>
            <a:pPr marL="0" indent="0">
              <a:buNone/>
            </a:pPr>
            <a:r>
              <a:rPr lang="en-US" dirty="0"/>
              <a:t>• Programs/Awards Chairman – sells psych sheets and orders awards  and distributes awards.</a:t>
            </a:r>
          </a:p>
        </p:txBody>
      </p:sp>
    </p:spTree>
    <p:extLst>
      <p:ext uri="{BB962C8B-B14F-4D97-AF65-F5344CB8AC3E}">
        <p14:creationId xmlns:p14="http://schemas.microsoft.com/office/powerpoint/2010/main" val="404167698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0F8BF4-21E3-4820-B7E9-77D17FF0DE7C}"/>
              </a:ext>
            </a:extLst>
          </p:cNvPr>
          <p:cNvSpPr>
            <a:spLocks noGrp="1"/>
          </p:cNvSpPr>
          <p:nvPr>
            <p:ph type="title"/>
          </p:nvPr>
        </p:nvSpPr>
        <p:spPr>
          <a:xfrm>
            <a:off x="838200" y="281998"/>
            <a:ext cx="10515600" cy="1325563"/>
          </a:xfrm>
        </p:spPr>
        <p:txBody>
          <a:bodyPr/>
          <a:lstStyle/>
          <a:p>
            <a:r>
              <a:rPr lang="en-US" b="1" dirty="0">
                <a:solidFill>
                  <a:srgbClr val="0070C0"/>
                </a:solidFill>
              </a:rPr>
              <a:t>Meet Volunteers</a:t>
            </a:r>
          </a:p>
        </p:txBody>
      </p:sp>
      <p:sp>
        <p:nvSpPr>
          <p:cNvPr id="4" name="Content Placeholder 3">
            <a:extLst>
              <a:ext uri="{FF2B5EF4-FFF2-40B4-BE49-F238E27FC236}">
                <a16:creationId xmlns:a16="http://schemas.microsoft.com/office/drawing/2014/main" id="{166295E6-D9BA-4C62-B04F-03256CC5EA5A}"/>
              </a:ext>
            </a:extLst>
          </p:cNvPr>
          <p:cNvSpPr>
            <a:spLocks noGrp="1"/>
          </p:cNvSpPr>
          <p:nvPr>
            <p:ph idx="1"/>
          </p:nvPr>
        </p:nvSpPr>
        <p:spPr>
          <a:xfrm>
            <a:off x="1484310" y="1127051"/>
            <a:ext cx="10018713" cy="4664149"/>
          </a:xfrm>
        </p:spPr>
        <p:txBody>
          <a:bodyPr>
            <a:normAutofit/>
          </a:bodyPr>
          <a:lstStyle/>
          <a:p>
            <a:pPr marL="0" indent="0">
              <a:buNone/>
            </a:pPr>
            <a:r>
              <a:rPr lang="en-US" dirty="0"/>
              <a:t>• Equipment set-up – sets up the timing equipment, tables, chairs, tents, PA system,…etc. at the venue. </a:t>
            </a:r>
          </a:p>
          <a:p>
            <a:pPr marL="0" indent="0">
              <a:buNone/>
            </a:pPr>
            <a:r>
              <a:rPr lang="en-US" dirty="0"/>
              <a:t>• Clean Up – maintains a clean and orderly venue.</a:t>
            </a:r>
          </a:p>
        </p:txBody>
      </p:sp>
    </p:spTree>
    <p:extLst>
      <p:ext uri="{BB962C8B-B14F-4D97-AF65-F5344CB8AC3E}">
        <p14:creationId xmlns:p14="http://schemas.microsoft.com/office/powerpoint/2010/main" val="111899836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0F8BF4-21E3-4820-B7E9-77D17FF0DE7C}"/>
              </a:ext>
            </a:extLst>
          </p:cNvPr>
          <p:cNvSpPr>
            <a:spLocks noGrp="1"/>
          </p:cNvSpPr>
          <p:nvPr>
            <p:ph type="title"/>
          </p:nvPr>
        </p:nvSpPr>
        <p:spPr>
          <a:xfrm>
            <a:off x="838200" y="281998"/>
            <a:ext cx="10515600" cy="1325563"/>
          </a:xfrm>
        </p:spPr>
        <p:txBody>
          <a:bodyPr/>
          <a:lstStyle/>
          <a:p>
            <a:r>
              <a:rPr lang="en-US" b="1" dirty="0">
                <a:solidFill>
                  <a:srgbClr val="0070C0"/>
                </a:solidFill>
              </a:rPr>
              <a:t>Organizing your Volunteers</a:t>
            </a:r>
          </a:p>
        </p:txBody>
      </p:sp>
      <p:sp>
        <p:nvSpPr>
          <p:cNvPr id="4" name="Content Placeholder 3">
            <a:extLst>
              <a:ext uri="{FF2B5EF4-FFF2-40B4-BE49-F238E27FC236}">
                <a16:creationId xmlns:a16="http://schemas.microsoft.com/office/drawing/2014/main" id="{166295E6-D9BA-4C62-B04F-03256CC5EA5A}"/>
              </a:ext>
            </a:extLst>
          </p:cNvPr>
          <p:cNvSpPr>
            <a:spLocks noGrp="1"/>
          </p:cNvSpPr>
          <p:nvPr>
            <p:ph idx="1"/>
          </p:nvPr>
        </p:nvSpPr>
        <p:spPr>
          <a:xfrm>
            <a:off x="1484310" y="1467293"/>
            <a:ext cx="10018713" cy="4323907"/>
          </a:xfrm>
        </p:spPr>
        <p:txBody>
          <a:bodyPr>
            <a:normAutofit/>
          </a:bodyPr>
          <a:lstStyle/>
          <a:p>
            <a:pPr marL="0" indent="0">
              <a:buNone/>
            </a:pPr>
            <a:r>
              <a:rPr lang="en-US" dirty="0"/>
              <a:t>• You/Meet Director cannot do all these jobs. </a:t>
            </a:r>
          </a:p>
          <a:p>
            <a:pPr marL="0" indent="0">
              <a:buNone/>
            </a:pPr>
            <a:r>
              <a:rPr lang="en-US" dirty="0"/>
              <a:t>• Appoint key positions on an annual basis. DELEGATE. </a:t>
            </a:r>
          </a:p>
          <a:p>
            <a:pPr marL="0" indent="0">
              <a:buNone/>
            </a:pPr>
            <a:r>
              <a:rPr lang="en-US" dirty="0"/>
              <a:t>• Match people with jobs. </a:t>
            </a:r>
          </a:p>
          <a:p>
            <a:pPr marL="0" indent="0">
              <a:buNone/>
            </a:pPr>
            <a:r>
              <a:rPr lang="en-US" dirty="0"/>
              <a:t>• Is volunteering part of your club’s requirements?</a:t>
            </a:r>
          </a:p>
          <a:p>
            <a:pPr marL="0" indent="0">
              <a:buNone/>
            </a:pPr>
            <a:r>
              <a:rPr lang="en-US" dirty="0"/>
              <a:t>• Train new volunteers at Intra-squad meets. </a:t>
            </a:r>
          </a:p>
          <a:p>
            <a:pPr marL="0" indent="0">
              <a:buNone/>
            </a:pPr>
            <a:r>
              <a:rPr lang="en-US" dirty="0"/>
              <a:t>• Have two or more Meet Directors at the meet. </a:t>
            </a:r>
          </a:p>
          <a:p>
            <a:pPr marL="0" indent="0">
              <a:buNone/>
            </a:pPr>
            <a:r>
              <a:rPr lang="en-US" dirty="0"/>
              <a:t>• Make a list of positions needed at the meet.</a:t>
            </a:r>
          </a:p>
        </p:txBody>
      </p:sp>
    </p:spTree>
    <p:extLst>
      <p:ext uri="{BB962C8B-B14F-4D97-AF65-F5344CB8AC3E}">
        <p14:creationId xmlns:p14="http://schemas.microsoft.com/office/powerpoint/2010/main" val="714398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6952D8-F97D-41F9-8DF6-70A3C22677E9}"/>
              </a:ext>
            </a:extLst>
          </p:cNvPr>
          <p:cNvSpPr>
            <a:spLocks noGrp="1"/>
          </p:cNvSpPr>
          <p:nvPr>
            <p:ph type="title"/>
          </p:nvPr>
        </p:nvSpPr>
        <p:spPr/>
        <p:txBody>
          <a:bodyPr/>
          <a:lstStyle/>
          <a:p>
            <a:r>
              <a:rPr lang="en-US" b="1" dirty="0">
                <a:solidFill>
                  <a:srgbClr val="0070C0"/>
                </a:solidFill>
              </a:rPr>
              <a:t>Agenda</a:t>
            </a:r>
          </a:p>
        </p:txBody>
      </p:sp>
      <p:sp>
        <p:nvSpPr>
          <p:cNvPr id="3" name="Content Placeholder 2">
            <a:extLst>
              <a:ext uri="{FF2B5EF4-FFF2-40B4-BE49-F238E27FC236}">
                <a16:creationId xmlns:a16="http://schemas.microsoft.com/office/drawing/2014/main" id="{8733AFC9-23D8-466D-B55A-D0C58B2DFD46}"/>
              </a:ext>
            </a:extLst>
          </p:cNvPr>
          <p:cNvSpPr>
            <a:spLocks noGrp="1"/>
          </p:cNvSpPr>
          <p:nvPr>
            <p:ph idx="1"/>
          </p:nvPr>
        </p:nvSpPr>
        <p:spPr/>
        <p:txBody>
          <a:bodyPr/>
          <a:lstStyle/>
          <a:p>
            <a:pPr marL="0" indent="0">
              <a:buNone/>
            </a:pPr>
            <a:r>
              <a:rPr lang="en-US" dirty="0"/>
              <a:t>• Pre-Meet Planning </a:t>
            </a:r>
          </a:p>
          <a:p>
            <a:pPr marL="0" indent="0">
              <a:buNone/>
            </a:pPr>
            <a:r>
              <a:rPr lang="en-US" dirty="0"/>
              <a:t>	• Facility Planning. </a:t>
            </a:r>
          </a:p>
          <a:p>
            <a:pPr marL="0" indent="0">
              <a:buNone/>
            </a:pPr>
            <a:r>
              <a:rPr lang="en-US" dirty="0"/>
              <a:t>	• Meet Sanction and Meet Announcement. </a:t>
            </a:r>
          </a:p>
          <a:p>
            <a:pPr marL="0" indent="0">
              <a:buNone/>
            </a:pPr>
            <a:r>
              <a:rPr lang="en-US" dirty="0"/>
              <a:t>	• Meet Manager file and Team Manager .</a:t>
            </a:r>
            <a:r>
              <a:rPr lang="en-US" dirty="0" err="1"/>
              <a:t>hyv</a:t>
            </a:r>
            <a:r>
              <a:rPr lang="en-US" dirty="0"/>
              <a:t> file. </a:t>
            </a:r>
          </a:p>
          <a:p>
            <a:pPr marL="0" indent="0">
              <a:buNone/>
            </a:pPr>
            <a:r>
              <a:rPr lang="en-US" dirty="0"/>
              <a:t>	• Inventory your meet operations equipment.</a:t>
            </a:r>
          </a:p>
        </p:txBody>
      </p:sp>
    </p:spTree>
    <p:extLst>
      <p:ext uri="{BB962C8B-B14F-4D97-AF65-F5344CB8AC3E}">
        <p14:creationId xmlns:p14="http://schemas.microsoft.com/office/powerpoint/2010/main" val="45901553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0F8BF4-21E3-4820-B7E9-77D17FF0DE7C}"/>
              </a:ext>
            </a:extLst>
          </p:cNvPr>
          <p:cNvSpPr>
            <a:spLocks noGrp="1"/>
          </p:cNvSpPr>
          <p:nvPr>
            <p:ph type="title"/>
          </p:nvPr>
        </p:nvSpPr>
        <p:spPr>
          <a:xfrm>
            <a:off x="838200" y="281998"/>
            <a:ext cx="10515600" cy="1325563"/>
          </a:xfrm>
        </p:spPr>
        <p:txBody>
          <a:bodyPr/>
          <a:lstStyle/>
          <a:p>
            <a:r>
              <a:rPr lang="en-US" b="1" dirty="0">
                <a:solidFill>
                  <a:srgbClr val="0070C0"/>
                </a:solidFill>
              </a:rPr>
              <a:t>Safety Marshals</a:t>
            </a:r>
          </a:p>
        </p:txBody>
      </p:sp>
      <p:sp>
        <p:nvSpPr>
          <p:cNvPr id="4" name="Content Placeholder 3">
            <a:extLst>
              <a:ext uri="{FF2B5EF4-FFF2-40B4-BE49-F238E27FC236}">
                <a16:creationId xmlns:a16="http://schemas.microsoft.com/office/drawing/2014/main" id="{166295E6-D9BA-4C62-B04F-03256CC5EA5A}"/>
              </a:ext>
            </a:extLst>
          </p:cNvPr>
          <p:cNvSpPr>
            <a:spLocks noGrp="1"/>
          </p:cNvSpPr>
          <p:nvPr>
            <p:ph idx="1"/>
          </p:nvPr>
        </p:nvSpPr>
        <p:spPr>
          <a:xfrm>
            <a:off x="1484310" y="1701209"/>
            <a:ext cx="10018713" cy="4089991"/>
          </a:xfrm>
        </p:spPr>
        <p:txBody>
          <a:bodyPr>
            <a:normAutofit/>
          </a:bodyPr>
          <a:lstStyle/>
          <a:p>
            <a:pPr marL="0" indent="0">
              <a:buNone/>
            </a:pPr>
            <a:r>
              <a:rPr lang="en-US" dirty="0"/>
              <a:t>• Shall wear identifying attire and enforce warm-up procedures and maintain order in the swimming venue. The marshal shall have full authority to warn or order to cease and desist, and, with the concurrence of the Referee, to remove, or have removed from the swimming venue anyone behaving in an unsafe manner or using profane or abusive language, or whose actions are disrupting the orderly conduct of the meet.</a:t>
            </a:r>
          </a:p>
          <a:p>
            <a:pPr marL="0" indent="0">
              <a:buNone/>
            </a:pPr>
            <a:r>
              <a:rPr lang="en-US" dirty="0"/>
              <a:t>• Lifeguards provided by the facility are </a:t>
            </a:r>
            <a:r>
              <a:rPr lang="en-US" b="1" i="1" u="sng" dirty="0"/>
              <a:t>NOT </a:t>
            </a:r>
            <a:r>
              <a:rPr lang="en-US" dirty="0"/>
              <a:t>Safety Marshals.</a:t>
            </a:r>
            <a:endParaRPr lang="en-US" b="1" i="1" u="sng" dirty="0"/>
          </a:p>
        </p:txBody>
      </p:sp>
    </p:spTree>
    <p:extLst>
      <p:ext uri="{BB962C8B-B14F-4D97-AF65-F5344CB8AC3E}">
        <p14:creationId xmlns:p14="http://schemas.microsoft.com/office/powerpoint/2010/main" val="418138379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0F8BF4-21E3-4820-B7E9-77D17FF0DE7C}"/>
              </a:ext>
            </a:extLst>
          </p:cNvPr>
          <p:cNvSpPr>
            <a:spLocks noGrp="1"/>
          </p:cNvSpPr>
          <p:nvPr>
            <p:ph type="title"/>
          </p:nvPr>
        </p:nvSpPr>
        <p:spPr>
          <a:xfrm>
            <a:off x="838200" y="281998"/>
            <a:ext cx="10515600" cy="1325563"/>
          </a:xfrm>
        </p:spPr>
        <p:txBody>
          <a:bodyPr/>
          <a:lstStyle/>
          <a:p>
            <a:r>
              <a:rPr lang="en-US" b="1" dirty="0">
                <a:solidFill>
                  <a:srgbClr val="0070C0"/>
                </a:solidFill>
              </a:rPr>
              <a:t>Safety Marshals</a:t>
            </a:r>
          </a:p>
        </p:txBody>
      </p:sp>
      <p:sp>
        <p:nvSpPr>
          <p:cNvPr id="4" name="Content Placeholder 3">
            <a:extLst>
              <a:ext uri="{FF2B5EF4-FFF2-40B4-BE49-F238E27FC236}">
                <a16:creationId xmlns:a16="http://schemas.microsoft.com/office/drawing/2014/main" id="{166295E6-D9BA-4C62-B04F-03256CC5EA5A}"/>
              </a:ext>
            </a:extLst>
          </p:cNvPr>
          <p:cNvSpPr>
            <a:spLocks noGrp="1"/>
          </p:cNvSpPr>
          <p:nvPr>
            <p:ph idx="1"/>
          </p:nvPr>
        </p:nvSpPr>
        <p:spPr>
          <a:xfrm>
            <a:off x="1484310" y="1607561"/>
            <a:ext cx="10018713" cy="4183639"/>
          </a:xfrm>
        </p:spPr>
        <p:txBody>
          <a:bodyPr>
            <a:normAutofit/>
          </a:bodyPr>
          <a:lstStyle/>
          <a:p>
            <a:pPr marL="0" indent="0">
              <a:buNone/>
            </a:pPr>
            <a:r>
              <a:rPr lang="en-US" dirty="0"/>
              <a:t>• Arrive fifteen (15) minutes prior to warm-ups. </a:t>
            </a:r>
          </a:p>
          <a:p>
            <a:pPr marL="0" indent="0">
              <a:buNone/>
            </a:pPr>
            <a:r>
              <a:rPr lang="en-US" dirty="0"/>
              <a:t>• Check in with the Meet Director. </a:t>
            </a:r>
          </a:p>
          <a:p>
            <a:pPr marL="0" indent="0">
              <a:buNone/>
            </a:pPr>
            <a:r>
              <a:rPr lang="en-US" dirty="0"/>
              <a:t>• Read Safety Marshal Card. </a:t>
            </a:r>
          </a:p>
          <a:p>
            <a:pPr marL="0" indent="0">
              <a:buNone/>
            </a:pPr>
            <a:r>
              <a:rPr lang="en-US" dirty="0"/>
              <a:t>• Easily identifiable by a safety vest. </a:t>
            </a:r>
          </a:p>
          <a:p>
            <a:pPr marL="0" indent="0">
              <a:buNone/>
            </a:pPr>
            <a:r>
              <a:rPr lang="en-US" dirty="0"/>
              <a:t>• Marshal warm-down areas throughout the meet. </a:t>
            </a:r>
          </a:p>
          <a:p>
            <a:pPr marL="0" indent="0">
              <a:buNone/>
            </a:pPr>
            <a:r>
              <a:rPr lang="en-US" dirty="0"/>
              <a:t>• Do not leave the area until coverage is provided.</a:t>
            </a:r>
          </a:p>
        </p:txBody>
      </p:sp>
    </p:spTree>
    <p:extLst>
      <p:ext uri="{BB962C8B-B14F-4D97-AF65-F5344CB8AC3E}">
        <p14:creationId xmlns:p14="http://schemas.microsoft.com/office/powerpoint/2010/main" val="282900392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0F8BF4-21E3-4820-B7E9-77D17FF0DE7C}"/>
              </a:ext>
            </a:extLst>
          </p:cNvPr>
          <p:cNvSpPr>
            <a:spLocks noGrp="1"/>
          </p:cNvSpPr>
          <p:nvPr>
            <p:ph type="title"/>
          </p:nvPr>
        </p:nvSpPr>
        <p:spPr>
          <a:xfrm>
            <a:off x="838200" y="281998"/>
            <a:ext cx="10515600" cy="1325563"/>
          </a:xfrm>
        </p:spPr>
        <p:txBody>
          <a:bodyPr/>
          <a:lstStyle/>
          <a:p>
            <a:r>
              <a:rPr lang="en-US" b="1" dirty="0">
                <a:solidFill>
                  <a:srgbClr val="0070C0"/>
                </a:solidFill>
              </a:rPr>
              <a:t>Safety Marshals</a:t>
            </a:r>
          </a:p>
        </p:txBody>
      </p:sp>
      <p:sp>
        <p:nvSpPr>
          <p:cNvPr id="4" name="Content Placeholder 3">
            <a:extLst>
              <a:ext uri="{FF2B5EF4-FFF2-40B4-BE49-F238E27FC236}">
                <a16:creationId xmlns:a16="http://schemas.microsoft.com/office/drawing/2014/main" id="{166295E6-D9BA-4C62-B04F-03256CC5EA5A}"/>
              </a:ext>
            </a:extLst>
          </p:cNvPr>
          <p:cNvSpPr>
            <a:spLocks noGrp="1"/>
          </p:cNvSpPr>
          <p:nvPr>
            <p:ph idx="1"/>
          </p:nvPr>
        </p:nvSpPr>
        <p:spPr>
          <a:xfrm>
            <a:off x="1505576" y="1866899"/>
            <a:ext cx="10018713" cy="3124201"/>
          </a:xfrm>
        </p:spPr>
        <p:txBody>
          <a:bodyPr>
            <a:normAutofit lnSpcReduction="10000"/>
          </a:bodyPr>
          <a:lstStyle/>
          <a:p>
            <a:pPr marL="0" indent="0">
              <a:buNone/>
            </a:pPr>
            <a:r>
              <a:rPr lang="en-US" dirty="0"/>
              <a:t>•Duties during the meet: </a:t>
            </a:r>
          </a:p>
          <a:p>
            <a:pPr marL="0" indent="0">
              <a:buNone/>
            </a:pPr>
            <a:r>
              <a:rPr lang="en-US" dirty="0"/>
              <a:t>	• Making sure that swimmers behave in a safe manner. No running, abusive 	behavior, etc. </a:t>
            </a:r>
          </a:p>
          <a:p>
            <a:pPr marL="0" indent="0">
              <a:buNone/>
            </a:pPr>
            <a:r>
              <a:rPr lang="en-US" dirty="0"/>
              <a:t>	• Notify the coach of any swimmer who is behaving/acting in an unsafe manner. </a:t>
            </a:r>
          </a:p>
          <a:p>
            <a:pPr marL="0" indent="0">
              <a:buNone/>
            </a:pPr>
            <a:r>
              <a:rPr lang="en-US" dirty="0"/>
              <a:t>	• Use appropriate language. </a:t>
            </a:r>
          </a:p>
          <a:p>
            <a:pPr marL="0" indent="0">
              <a:buNone/>
            </a:pPr>
            <a:r>
              <a:rPr lang="en-US" dirty="0"/>
              <a:t>	• Their role is to help maintain a safe environment. Please, pay attention!</a:t>
            </a:r>
          </a:p>
        </p:txBody>
      </p:sp>
    </p:spTree>
    <p:extLst>
      <p:ext uri="{BB962C8B-B14F-4D97-AF65-F5344CB8AC3E}">
        <p14:creationId xmlns:p14="http://schemas.microsoft.com/office/powerpoint/2010/main" val="94572611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0F8BF4-21E3-4820-B7E9-77D17FF0DE7C}"/>
              </a:ext>
            </a:extLst>
          </p:cNvPr>
          <p:cNvSpPr>
            <a:spLocks noGrp="1"/>
          </p:cNvSpPr>
          <p:nvPr>
            <p:ph type="title"/>
          </p:nvPr>
        </p:nvSpPr>
        <p:spPr>
          <a:xfrm>
            <a:off x="838200" y="281998"/>
            <a:ext cx="10515600" cy="1325563"/>
          </a:xfrm>
        </p:spPr>
        <p:txBody>
          <a:bodyPr/>
          <a:lstStyle/>
          <a:p>
            <a:r>
              <a:rPr lang="en-US" b="1" dirty="0">
                <a:solidFill>
                  <a:srgbClr val="0070C0"/>
                </a:solidFill>
              </a:rPr>
              <a:t>Meet Volunteers</a:t>
            </a:r>
          </a:p>
        </p:txBody>
      </p:sp>
      <p:sp>
        <p:nvSpPr>
          <p:cNvPr id="4" name="Content Placeholder 3">
            <a:extLst>
              <a:ext uri="{FF2B5EF4-FFF2-40B4-BE49-F238E27FC236}">
                <a16:creationId xmlns:a16="http://schemas.microsoft.com/office/drawing/2014/main" id="{166295E6-D9BA-4C62-B04F-03256CC5EA5A}"/>
              </a:ext>
            </a:extLst>
          </p:cNvPr>
          <p:cNvSpPr>
            <a:spLocks noGrp="1"/>
          </p:cNvSpPr>
          <p:nvPr>
            <p:ph idx="1"/>
          </p:nvPr>
        </p:nvSpPr>
        <p:spPr>
          <a:xfrm>
            <a:off x="1484310" y="1244009"/>
            <a:ext cx="10018713" cy="4547191"/>
          </a:xfrm>
        </p:spPr>
        <p:txBody>
          <a:bodyPr>
            <a:normAutofit fontScale="85000" lnSpcReduction="20000"/>
          </a:bodyPr>
          <a:lstStyle/>
          <a:p>
            <a:pPr marL="0" indent="0">
              <a:buNone/>
            </a:pPr>
            <a:r>
              <a:rPr lang="en-US" dirty="0"/>
              <a:t>• Meet Referee ✔ </a:t>
            </a:r>
          </a:p>
          <a:p>
            <a:pPr marL="0" indent="0">
              <a:buNone/>
            </a:pPr>
            <a:r>
              <a:rPr lang="en-US" dirty="0"/>
              <a:t>• Officials – required minimum ✔ </a:t>
            </a:r>
          </a:p>
          <a:p>
            <a:pPr marL="0" indent="0">
              <a:buNone/>
            </a:pPr>
            <a:r>
              <a:rPr lang="en-US" dirty="0"/>
              <a:t>	• Referee </a:t>
            </a:r>
          </a:p>
          <a:p>
            <a:pPr marL="0" indent="0">
              <a:buNone/>
            </a:pPr>
            <a:r>
              <a:rPr lang="en-US" dirty="0"/>
              <a:t>	• Administrative Official/Referee </a:t>
            </a:r>
          </a:p>
          <a:p>
            <a:pPr marL="0" indent="0">
              <a:buNone/>
            </a:pPr>
            <a:r>
              <a:rPr lang="en-US" dirty="0"/>
              <a:t>	• Starter </a:t>
            </a:r>
          </a:p>
          <a:p>
            <a:pPr marL="0" indent="0">
              <a:buNone/>
            </a:pPr>
            <a:r>
              <a:rPr lang="en-US" dirty="0"/>
              <a:t>	• Stroke &amp; Turn Judge </a:t>
            </a:r>
          </a:p>
          <a:p>
            <a:pPr marL="0" indent="0">
              <a:buNone/>
            </a:pPr>
            <a:r>
              <a:rPr lang="en-US" dirty="0"/>
              <a:t>• Meet Director ✔ </a:t>
            </a:r>
          </a:p>
          <a:p>
            <a:pPr marL="0" indent="0">
              <a:buNone/>
            </a:pPr>
            <a:r>
              <a:rPr lang="en-US" dirty="0"/>
              <a:t>• Safety Marshal ✔ </a:t>
            </a:r>
          </a:p>
          <a:p>
            <a:pPr marL="0" indent="0">
              <a:buNone/>
            </a:pPr>
            <a:r>
              <a:rPr lang="en-US" dirty="0"/>
              <a:t>• Entry Chairman ✔ </a:t>
            </a:r>
          </a:p>
          <a:p>
            <a:pPr marL="0" indent="0">
              <a:buNone/>
            </a:pPr>
            <a:r>
              <a:rPr lang="en-US" dirty="0"/>
              <a:t>	• receives and inputs the entries </a:t>
            </a:r>
          </a:p>
          <a:p>
            <a:pPr marL="0" indent="0">
              <a:buNone/>
            </a:pPr>
            <a:r>
              <a:rPr lang="en-US" dirty="0"/>
              <a:t>• Clerk of Course </a:t>
            </a:r>
          </a:p>
          <a:p>
            <a:pPr marL="0" indent="0">
              <a:buNone/>
            </a:pPr>
            <a:r>
              <a:rPr lang="en-US" dirty="0"/>
              <a:t>	• receives on-deck entries and maintains control over the event entries</a:t>
            </a:r>
          </a:p>
        </p:txBody>
      </p:sp>
    </p:spTree>
    <p:extLst>
      <p:ext uri="{BB962C8B-B14F-4D97-AF65-F5344CB8AC3E}">
        <p14:creationId xmlns:p14="http://schemas.microsoft.com/office/powerpoint/2010/main" val="388483261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0F8BF4-21E3-4820-B7E9-77D17FF0DE7C}"/>
              </a:ext>
            </a:extLst>
          </p:cNvPr>
          <p:cNvSpPr>
            <a:spLocks noGrp="1"/>
          </p:cNvSpPr>
          <p:nvPr>
            <p:ph type="title"/>
          </p:nvPr>
        </p:nvSpPr>
        <p:spPr>
          <a:xfrm>
            <a:off x="838200" y="281998"/>
            <a:ext cx="10515600" cy="1325563"/>
          </a:xfrm>
        </p:spPr>
        <p:txBody>
          <a:bodyPr/>
          <a:lstStyle/>
          <a:p>
            <a:r>
              <a:rPr lang="en-US" b="1" dirty="0">
                <a:solidFill>
                  <a:srgbClr val="0070C0"/>
                </a:solidFill>
              </a:rPr>
              <a:t>Meet Volunteers</a:t>
            </a:r>
          </a:p>
        </p:txBody>
      </p:sp>
      <p:sp>
        <p:nvSpPr>
          <p:cNvPr id="4" name="Content Placeholder 3">
            <a:extLst>
              <a:ext uri="{FF2B5EF4-FFF2-40B4-BE49-F238E27FC236}">
                <a16:creationId xmlns:a16="http://schemas.microsoft.com/office/drawing/2014/main" id="{166295E6-D9BA-4C62-B04F-03256CC5EA5A}"/>
              </a:ext>
            </a:extLst>
          </p:cNvPr>
          <p:cNvSpPr>
            <a:spLocks noGrp="1"/>
          </p:cNvSpPr>
          <p:nvPr>
            <p:ph idx="1"/>
          </p:nvPr>
        </p:nvSpPr>
        <p:spPr>
          <a:xfrm>
            <a:off x="1484310" y="1201479"/>
            <a:ext cx="10018713" cy="4589721"/>
          </a:xfrm>
        </p:spPr>
        <p:txBody>
          <a:bodyPr>
            <a:normAutofit fontScale="85000" lnSpcReduction="20000"/>
          </a:bodyPr>
          <a:lstStyle/>
          <a:p>
            <a:pPr marL="0" indent="0">
              <a:buNone/>
            </a:pPr>
            <a:r>
              <a:rPr lang="en-US" dirty="0"/>
              <a:t>• Meet Referee ✔ </a:t>
            </a:r>
          </a:p>
          <a:p>
            <a:pPr marL="0" indent="0">
              <a:buNone/>
            </a:pPr>
            <a:r>
              <a:rPr lang="en-US" dirty="0"/>
              <a:t>• Officials – required minimum ✔ </a:t>
            </a:r>
          </a:p>
          <a:p>
            <a:pPr marL="0" indent="0">
              <a:buNone/>
            </a:pPr>
            <a:r>
              <a:rPr lang="en-US" dirty="0"/>
              <a:t>	• Referee </a:t>
            </a:r>
          </a:p>
          <a:p>
            <a:pPr marL="0" indent="0">
              <a:buNone/>
            </a:pPr>
            <a:r>
              <a:rPr lang="en-US" dirty="0"/>
              <a:t>	• Administrative Official/Referee </a:t>
            </a:r>
          </a:p>
          <a:p>
            <a:pPr marL="0" indent="0">
              <a:buNone/>
            </a:pPr>
            <a:r>
              <a:rPr lang="en-US" dirty="0"/>
              <a:t>	• Starter </a:t>
            </a:r>
          </a:p>
          <a:p>
            <a:pPr marL="0" indent="0">
              <a:buNone/>
            </a:pPr>
            <a:r>
              <a:rPr lang="en-US" dirty="0"/>
              <a:t>	• Stroke &amp; Turn Judge </a:t>
            </a:r>
          </a:p>
          <a:p>
            <a:pPr marL="0" indent="0">
              <a:buNone/>
            </a:pPr>
            <a:r>
              <a:rPr lang="en-US" dirty="0"/>
              <a:t>• Meet Director ✔ </a:t>
            </a:r>
          </a:p>
          <a:p>
            <a:pPr marL="0" indent="0">
              <a:buNone/>
            </a:pPr>
            <a:r>
              <a:rPr lang="en-US" dirty="0"/>
              <a:t>• Safety Marshal ✔ </a:t>
            </a:r>
          </a:p>
          <a:p>
            <a:pPr marL="0" indent="0">
              <a:buNone/>
            </a:pPr>
            <a:r>
              <a:rPr lang="en-US" dirty="0"/>
              <a:t>• Entry Chairman ✔ </a:t>
            </a:r>
          </a:p>
          <a:p>
            <a:pPr marL="0" indent="0">
              <a:buNone/>
            </a:pPr>
            <a:r>
              <a:rPr lang="en-US" dirty="0"/>
              <a:t>	• receives and inputs the entries </a:t>
            </a:r>
          </a:p>
          <a:p>
            <a:pPr marL="0" indent="0">
              <a:buNone/>
            </a:pPr>
            <a:r>
              <a:rPr lang="en-US" dirty="0"/>
              <a:t>• Clerk of Course ✔ </a:t>
            </a:r>
          </a:p>
          <a:p>
            <a:pPr marL="0" indent="0">
              <a:buNone/>
            </a:pPr>
            <a:r>
              <a:rPr lang="en-US" dirty="0"/>
              <a:t>	• receives on-deck entries and maintains control over the event entries.</a:t>
            </a:r>
          </a:p>
        </p:txBody>
      </p:sp>
    </p:spTree>
    <p:extLst>
      <p:ext uri="{BB962C8B-B14F-4D97-AF65-F5344CB8AC3E}">
        <p14:creationId xmlns:p14="http://schemas.microsoft.com/office/powerpoint/2010/main" val="410632462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0F8BF4-21E3-4820-B7E9-77D17FF0DE7C}"/>
              </a:ext>
            </a:extLst>
          </p:cNvPr>
          <p:cNvSpPr>
            <a:spLocks noGrp="1"/>
          </p:cNvSpPr>
          <p:nvPr>
            <p:ph type="title"/>
          </p:nvPr>
        </p:nvSpPr>
        <p:spPr>
          <a:xfrm>
            <a:off x="838200" y="281998"/>
            <a:ext cx="10515600" cy="1325563"/>
          </a:xfrm>
        </p:spPr>
        <p:txBody>
          <a:bodyPr/>
          <a:lstStyle/>
          <a:p>
            <a:r>
              <a:rPr lang="en-US" b="1" dirty="0">
                <a:solidFill>
                  <a:srgbClr val="0070C0"/>
                </a:solidFill>
              </a:rPr>
              <a:t>Rules – 4 hour rule</a:t>
            </a:r>
          </a:p>
        </p:txBody>
      </p:sp>
      <p:sp>
        <p:nvSpPr>
          <p:cNvPr id="4" name="Content Placeholder 3">
            <a:extLst>
              <a:ext uri="{FF2B5EF4-FFF2-40B4-BE49-F238E27FC236}">
                <a16:creationId xmlns:a16="http://schemas.microsoft.com/office/drawing/2014/main" id="{166295E6-D9BA-4C62-B04F-03256CC5EA5A}"/>
              </a:ext>
            </a:extLst>
          </p:cNvPr>
          <p:cNvSpPr>
            <a:spLocks noGrp="1"/>
          </p:cNvSpPr>
          <p:nvPr>
            <p:ph idx="1"/>
          </p:nvPr>
        </p:nvSpPr>
        <p:spPr>
          <a:xfrm>
            <a:off x="1441780" y="1734879"/>
            <a:ext cx="10018713" cy="3388242"/>
          </a:xfrm>
        </p:spPr>
        <p:txBody>
          <a:bodyPr>
            <a:normAutofit/>
          </a:bodyPr>
          <a:lstStyle/>
          <a:p>
            <a:pPr marL="0" indent="0">
              <a:buNone/>
            </a:pPr>
            <a:r>
              <a:rPr lang="en-US" dirty="0"/>
              <a:t>• Rule 205.3.1F, commonly referred to as the four hour rule, was adopted by the USA Swimming House of Delegates in 1989 to ensure that swimming would be competitive with other youth sports, namely baseball and soccer, insofar as time commitment for both athletes and parents was concerned. Clearly, it was not in the best interest of our sport for developmental athletes to be at a pool all day or for the entire weekend to the exclusion of other family interests, particularly when other athletic activities could be completed in a far more reasonable time. With that by way of background, the following interpretations are issued:</a:t>
            </a:r>
          </a:p>
        </p:txBody>
      </p:sp>
    </p:spTree>
    <p:extLst>
      <p:ext uri="{BB962C8B-B14F-4D97-AF65-F5344CB8AC3E}">
        <p14:creationId xmlns:p14="http://schemas.microsoft.com/office/powerpoint/2010/main" val="271335240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0F8BF4-21E3-4820-B7E9-77D17FF0DE7C}"/>
              </a:ext>
            </a:extLst>
          </p:cNvPr>
          <p:cNvSpPr>
            <a:spLocks noGrp="1"/>
          </p:cNvSpPr>
          <p:nvPr>
            <p:ph type="title"/>
          </p:nvPr>
        </p:nvSpPr>
        <p:spPr>
          <a:xfrm>
            <a:off x="838200" y="281998"/>
            <a:ext cx="10515600" cy="1325563"/>
          </a:xfrm>
        </p:spPr>
        <p:txBody>
          <a:bodyPr/>
          <a:lstStyle/>
          <a:p>
            <a:r>
              <a:rPr lang="en-US" b="1" dirty="0">
                <a:solidFill>
                  <a:srgbClr val="0070C0"/>
                </a:solidFill>
              </a:rPr>
              <a:t>Rules – 4 hour rule (continued)</a:t>
            </a:r>
          </a:p>
        </p:txBody>
      </p:sp>
      <p:sp>
        <p:nvSpPr>
          <p:cNvPr id="4" name="Content Placeholder 3">
            <a:extLst>
              <a:ext uri="{FF2B5EF4-FFF2-40B4-BE49-F238E27FC236}">
                <a16:creationId xmlns:a16="http://schemas.microsoft.com/office/drawing/2014/main" id="{166295E6-D9BA-4C62-B04F-03256CC5EA5A}"/>
              </a:ext>
            </a:extLst>
          </p:cNvPr>
          <p:cNvSpPr>
            <a:spLocks noGrp="1"/>
          </p:cNvSpPr>
          <p:nvPr>
            <p:ph idx="1"/>
          </p:nvPr>
        </p:nvSpPr>
        <p:spPr>
          <a:xfrm>
            <a:off x="1484310" y="1350335"/>
            <a:ext cx="10018713" cy="4440865"/>
          </a:xfrm>
        </p:spPr>
        <p:txBody>
          <a:bodyPr>
            <a:normAutofit/>
          </a:bodyPr>
          <a:lstStyle/>
          <a:p>
            <a:pPr marL="0" indent="0">
              <a:buNone/>
            </a:pPr>
            <a:r>
              <a:rPr lang="en-US" dirty="0"/>
              <a:t>• Meets must be planned such that events for 12&amp;Unders can reasonably be concluded within four (4) hours. Sessions that exceed four hours are not in violation of the rule if properly planned. </a:t>
            </a:r>
          </a:p>
          <a:p>
            <a:pPr marL="0" indent="0">
              <a:buNone/>
            </a:pPr>
            <a:r>
              <a:rPr lang="en-US" dirty="0"/>
              <a:t>• Measurement of the time duration applicable to this rule begins with the published meet start time of a session that offers 12U events and ends with the conclusion of the last 12U event of the day for the same gender. </a:t>
            </a:r>
          </a:p>
          <a:p>
            <a:pPr marL="0" indent="0">
              <a:buNone/>
            </a:pPr>
            <a:r>
              <a:rPr lang="en-US" dirty="0"/>
              <a:t>• Events that are scored multi-age are impacted by the rule if the multi-age scoring involves 12U designations, such as 11-12, 10U, 12U, etc. </a:t>
            </a:r>
          </a:p>
          <a:p>
            <a:pPr marL="0" indent="0">
              <a:buNone/>
            </a:pPr>
            <a:r>
              <a:rPr lang="en-US" dirty="0"/>
              <a:t>• The rule does NOT apply to Open events even if swimmers 12 years of age or younger are entered.</a:t>
            </a:r>
          </a:p>
        </p:txBody>
      </p:sp>
    </p:spTree>
    <p:extLst>
      <p:ext uri="{BB962C8B-B14F-4D97-AF65-F5344CB8AC3E}">
        <p14:creationId xmlns:p14="http://schemas.microsoft.com/office/powerpoint/2010/main" val="324197298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0F8BF4-21E3-4820-B7E9-77D17FF0DE7C}"/>
              </a:ext>
            </a:extLst>
          </p:cNvPr>
          <p:cNvSpPr>
            <a:spLocks noGrp="1"/>
          </p:cNvSpPr>
          <p:nvPr>
            <p:ph type="title"/>
          </p:nvPr>
        </p:nvSpPr>
        <p:spPr>
          <a:xfrm>
            <a:off x="838200" y="281998"/>
            <a:ext cx="10515600" cy="1325563"/>
          </a:xfrm>
        </p:spPr>
        <p:txBody>
          <a:bodyPr/>
          <a:lstStyle/>
          <a:p>
            <a:r>
              <a:rPr lang="en-US" b="1" dirty="0">
                <a:solidFill>
                  <a:srgbClr val="0070C0"/>
                </a:solidFill>
              </a:rPr>
              <a:t>Rules – 4 hour rule (continued)</a:t>
            </a:r>
          </a:p>
        </p:txBody>
      </p:sp>
      <p:sp>
        <p:nvSpPr>
          <p:cNvPr id="4" name="Content Placeholder 3">
            <a:extLst>
              <a:ext uri="{FF2B5EF4-FFF2-40B4-BE49-F238E27FC236}">
                <a16:creationId xmlns:a16="http://schemas.microsoft.com/office/drawing/2014/main" id="{166295E6-D9BA-4C62-B04F-03256CC5EA5A}"/>
              </a:ext>
            </a:extLst>
          </p:cNvPr>
          <p:cNvSpPr>
            <a:spLocks noGrp="1"/>
          </p:cNvSpPr>
          <p:nvPr>
            <p:ph idx="1"/>
          </p:nvPr>
        </p:nvSpPr>
        <p:spPr>
          <a:xfrm>
            <a:off x="1484310" y="1350335"/>
            <a:ext cx="10018713" cy="4440865"/>
          </a:xfrm>
        </p:spPr>
        <p:txBody>
          <a:bodyPr>
            <a:normAutofit fontScale="92500" lnSpcReduction="10000"/>
          </a:bodyPr>
          <a:lstStyle/>
          <a:p>
            <a:pPr marL="0" indent="0">
              <a:buNone/>
            </a:pPr>
            <a:r>
              <a:rPr lang="en-US" dirty="0"/>
              <a:t>• Some suggested planning tools that facilitate compliance include: </a:t>
            </a:r>
          </a:p>
          <a:p>
            <a:pPr marL="0" indent="0">
              <a:buNone/>
            </a:pPr>
            <a:r>
              <a:rPr lang="en-US" dirty="0"/>
              <a:t>	• Being aware of the number of swimmers appropriate for the number of lanes 	available and distances offered. (may want to run split sessions). </a:t>
            </a:r>
          </a:p>
          <a:p>
            <a:pPr marL="0" indent="0">
              <a:buNone/>
            </a:pPr>
            <a:r>
              <a:rPr lang="en-US" dirty="0"/>
              <a:t>	• Using meet management software to monitor the timelines as entries are 	processed. </a:t>
            </a:r>
          </a:p>
          <a:p>
            <a:pPr marL="0" indent="0">
              <a:buNone/>
            </a:pPr>
            <a:r>
              <a:rPr lang="en-US" dirty="0"/>
              <a:t>	• Selection of a heat interval appropriate for the session (20 seconds).</a:t>
            </a:r>
          </a:p>
          <a:p>
            <a:pPr marL="0" indent="0">
              <a:buNone/>
            </a:pPr>
            <a:r>
              <a:rPr lang="en-US" dirty="0"/>
              <a:t>	• Publish timeline for distance sessions.</a:t>
            </a:r>
          </a:p>
          <a:p>
            <a:pPr marL="0" indent="0">
              <a:buNone/>
            </a:pPr>
            <a:r>
              <a:rPr lang="en-US" dirty="0"/>
              <a:t>	• Adequate meet staffing such that marshals, timers and other meet personnel 	are properly trained and in place. </a:t>
            </a:r>
          </a:p>
          <a:p>
            <a:pPr marL="0" indent="0">
              <a:buNone/>
            </a:pPr>
            <a:r>
              <a:rPr lang="en-US" dirty="0"/>
              <a:t>	• Keeping equipment (computers, timing systems, printers, etc.) in proper 	working order.</a:t>
            </a:r>
          </a:p>
        </p:txBody>
      </p:sp>
    </p:spTree>
    <p:extLst>
      <p:ext uri="{BB962C8B-B14F-4D97-AF65-F5344CB8AC3E}">
        <p14:creationId xmlns:p14="http://schemas.microsoft.com/office/powerpoint/2010/main" val="387281168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0F8BF4-21E3-4820-B7E9-77D17FF0DE7C}"/>
              </a:ext>
            </a:extLst>
          </p:cNvPr>
          <p:cNvSpPr>
            <a:spLocks noGrp="1"/>
          </p:cNvSpPr>
          <p:nvPr>
            <p:ph type="title"/>
          </p:nvPr>
        </p:nvSpPr>
        <p:spPr>
          <a:xfrm>
            <a:off x="838200" y="281998"/>
            <a:ext cx="10515600" cy="1325563"/>
          </a:xfrm>
        </p:spPr>
        <p:txBody>
          <a:bodyPr/>
          <a:lstStyle/>
          <a:p>
            <a:r>
              <a:rPr lang="en-US" b="1" dirty="0">
                <a:solidFill>
                  <a:srgbClr val="0070C0"/>
                </a:solidFill>
              </a:rPr>
              <a:t>Rules – 4 hour rule (continued)</a:t>
            </a:r>
          </a:p>
        </p:txBody>
      </p:sp>
      <p:sp>
        <p:nvSpPr>
          <p:cNvPr id="4" name="Content Placeholder 3">
            <a:extLst>
              <a:ext uri="{FF2B5EF4-FFF2-40B4-BE49-F238E27FC236}">
                <a16:creationId xmlns:a16="http://schemas.microsoft.com/office/drawing/2014/main" id="{166295E6-D9BA-4C62-B04F-03256CC5EA5A}"/>
              </a:ext>
            </a:extLst>
          </p:cNvPr>
          <p:cNvSpPr>
            <a:spLocks noGrp="1"/>
          </p:cNvSpPr>
          <p:nvPr>
            <p:ph idx="1"/>
          </p:nvPr>
        </p:nvSpPr>
        <p:spPr>
          <a:xfrm>
            <a:off x="1484310" y="1350335"/>
            <a:ext cx="10018713" cy="4440865"/>
          </a:xfrm>
        </p:spPr>
        <p:txBody>
          <a:bodyPr>
            <a:normAutofit fontScale="92500" lnSpcReduction="10000"/>
          </a:bodyPr>
          <a:lstStyle/>
          <a:p>
            <a:pPr marL="0" indent="0">
              <a:buNone/>
            </a:pPr>
            <a:r>
              <a:rPr lang="en-US" dirty="0"/>
              <a:t>• Fines </a:t>
            </a:r>
          </a:p>
          <a:p>
            <a:pPr marL="0" indent="0">
              <a:buNone/>
            </a:pPr>
            <a:r>
              <a:rPr lang="en-US" dirty="0"/>
              <a:t>	• Loss of Meet Deposit.</a:t>
            </a:r>
          </a:p>
          <a:p>
            <a:pPr marL="0" indent="0">
              <a:buNone/>
            </a:pPr>
            <a:r>
              <a:rPr lang="en-US" dirty="0"/>
              <a:t>	• $1,000.00 fine per session.</a:t>
            </a:r>
          </a:p>
          <a:p>
            <a:pPr marL="0" indent="0">
              <a:buNone/>
            </a:pPr>
            <a:r>
              <a:rPr lang="en-US" dirty="0"/>
              <a:t>	• Loss of Sanction by the club for a subsequent meet, or loss of the right to bid on 	subsequent meets.		</a:t>
            </a:r>
          </a:p>
          <a:p>
            <a:pPr marL="0" indent="0">
              <a:buNone/>
            </a:pPr>
            <a:r>
              <a:rPr lang="en-US" dirty="0"/>
              <a:t>	• Loss of distance subsidy if infraction was during the distance session</a:t>
            </a:r>
          </a:p>
          <a:p>
            <a:pPr marL="0" indent="0">
              <a:buNone/>
            </a:pPr>
            <a:r>
              <a:rPr lang="en-US" dirty="0"/>
              <a:t>• Application: </a:t>
            </a:r>
          </a:p>
          <a:p>
            <a:pPr marL="0" indent="0">
              <a:buNone/>
            </a:pPr>
            <a:r>
              <a:rPr lang="en-US" dirty="0"/>
              <a:t>	• 4-hour rule APPLIES to any New England Swimming sanctioned or approved 	meet. </a:t>
            </a:r>
          </a:p>
          <a:p>
            <a:pPr marL="0" indent="0">
              <a:buNone/>
            </a:pPr>
            <a:r>
              <a:rPr lang="en-US" dirty="0"/>
              <a:t>	• 4-hour rule DOES NOT apply to New England Swimming End of Season meets.</a:t>
            </a:r>
          </a:p>
        </p:txBody>
      </p:sp>
    </p:spTree>
    <p:extLst>
      <p:ext uri="{BB962C8B-B14F-4D97-AF65-F5344CB8AC3E}">
        <p14:creationId xmlns:p14="http://schemas.microsoft.com/office/powerpoint/2010/main" val="115075886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0F8BF4-21E3-4820-B7E9-77D17FF0DE7C}"/>
              </a:ext>
            </a:extLst>
          </p:cNvPr>
          <p:cNvSpPr>
            <a:spLocks noGrp="1"/>
          </p:cNvSpPr>
          <p:nvPr>
            <p:ph type="title"/>
          </p:nvPr>
        </p:nvSpPr>
        <p:spPr>
          <a:xfrm>
            <a:off x="838200" y="281998"/>
            <a:ext cx="10515600" cy="1325563"/>
          </a:xfrm>
        </p:spPr>
        <p:txBody>
          <a:bodyPr/>
          <a:lstStyle/>
          <a:p>
            <a:r>
              <a:rPr lang="en-US" b="1" dirty="0">
                <a:solidFill>
                  <a:srgbClr val="0070C0"/>
                </a:solidFill>
              </a:rPr>
              <a:t>Rules </a:t>
            </a:r>
          </a:p>
        </p:txBody>
      </p:sp>
      <p:sp>
        <p:nvSpPr>
          <p:cNvPr id="4" name="Content Placeholder 3">
            <a:extLst>
              <a:ext uri="{FF2B5EF4-FFF2-40B4-BE49-F238E27FC236}">
                <a16:creationId xmlns:a16="http://schemas.microsoft.com/office/drawing/2014/main" id="{166295E6-D9BA-4C62-B04F-03256CC5EA5A}"/>
              </a:ext>
            </a:extLst>
          </p:cNvPr>
          <p:cNvSpPr>
            <a:spLocks noGrp="1"/>
          </p:cNvSpPr>
          <p:nvPr>
            <p:ph idx="1"/>
          </p:nvPr>
        </p:nvSpPr>
        <p:spPr>
          <a:xfrm>
            <a:off x="967408" y="1244009"/>
            <a:ext cx="10386391" cy="4932954"/>
          </a:xfrm>
        </p:spPr>
        <p:txBody>
          <a:bodyPr>
            <a:normAutofit/>
          </a:bodyPr>
          <a:lstStyle/>
          <a:p>
            <a:pPr marL="0" indent="0">
              <a:buNone/>
            </a:pPr>
            <a:r>
              <a:rPr lang="en-US" dirty="0"/>
              <a:t>Entry fees &amp; swimmer surcharges for New England Swimming Meets:</a:t>
            </a:r>
          </a:p>
          <a:p>
            <a:pPr marL="0" indent="0">
              <a:buNone/>
            </a:pPr>
            <a:endParaRPr lang="en-US" dirty="0"/>
          </a:p>
          <a:p>
            <a:pPr marL="0" indent="0">
              <a:buNone/>
            </a:pPr>
            <a:endParaRPr lang="en-US" dirty="0"/>
          </a:p>
          <a:p>
            <a:pPr marL="0" indent="0">
              <a:buNone/>
            </a:pPr>
            <a:r>
              <a:rPr lang="en-US" dirty="0"/>
              <a:t> </a:t>
            </a:r>
          </a:p>
          <a:p>
            <a:pPr marL="0" indent="0">
              <a:buNone/>
            </a:pPr>
            <a:endParaRPr lang="en-US" dirty="0"/>
          </a:p>
          <a:p>
            <a:pPr marL="0" indent="0">
              <a:buNone/>
            </a:pPr>
            <a:endParaRPr lang="en-US" dirty="0"/>
          </a:p>
          <a:p>
            <a:pPr marL="0" indent="0">
              <a:buNone/>
            </a:pPr>
            <a:endParaRPr lang="en-US" dirty="0"/>
          </a:p>
          <a:p>
            <a:pPr marL="0" indent="0">
              <a:buNone/>
            </a:pPr>
            <a:r>
              <a:rPr lang="en-US" sz="1900" b="1" dirty="0"/>
              <a:t>Admissions:</a:t>
            </a:r>
            <a:r>
              <a:rPr lang="en-US" sz="1900" dirty="0"/>
              <a:t> No more than $3.00 for calendar meets/$5.00 end of season and Champ meets</a:t>
            </a:r>
          </a:p>
          <a:p>
            <a:pPr marL="0" indent="0">
              <a:buNone/>
            </a:pPr>
            <a:r>
              <a:rPr lang="en-US" sz="1900" dirty="0"/>
              <a:t>Teams may add $2 to admissions if they offer free, electronic heat sheets.</a:t>
            </a:r>
          </a:p>
        </p:txBody>
      </p:sp>
      <p:graphicFrame>
        <p:nvGraphicFramePr>
          <p:cNvPr id="3" name="Table 2">
            <a:extLst>
              <a:ext uri="{FF2B5EF4-FFF2-40B4-BE49-F238E27FC236}">
                <a16:creationId xmlns:a16="http://schemas.microsoft.com/office/drawing/2014/main" id="{E98D3C43-BE4F-4577-899F-84690C931E56}"/>
              </a:ext>
            </a:extLst>
          </p:cNvPr>
          <p:cNvGraphicFramePr>
            <a:graphicFrameLocks noGrp="1"/>
          </p:cNvGraphicFramePr>
          <p:nvPr>
            <p:extLst>
              <p:ext uri="{D42A27DB-BD31-4B8C-83A1-F6EECF244321}">
                <p14:modId xmlns:p14="http://schemas.microsoft.com/office/powerpoint/2010/main" val="3783421854"/>
              </p:ext>
            </p:extLst>
          </p:nvPr>
        </p:nvGraphicFramePr>
        <p:xfrm>
          <a:off x="1339701" y="2187953"/>
          <a:ext cx="8718699" cy="2914132"/>
        </p:xfrm>
        <a:graphic>
          <a:graphicData uri="http://schemas.openxmlformats.org/drawingml/2006/table">
            <a:tbl>
              <a:tblPr firstRow="1" firstCol="1" lastRow="1" lastCol="1" bandRow="1" bandCol="1">
                <a:tableStyleId>{5C22544A-7EE6-4342-B048-85BDC9FD1C3A}</a:tableStyleId>
              </a:tblPr>
              <a:tblGrid>
                <a:gridCol w="3187847">
                  <a:extLst>
                    <a:ext uri="{9D8B030D-6E8A-4147-A177-3AD203B41FA5}">
                      <a16:colId xmlns:a16="http://schemas.microsoft.com/office/drawing/2014/main" val="2236428590"/>
                    </a:ext>
                  </a:extLst>
                </a:gridCol>
                <a:gridCol w="1916326">
                  <a:extLst>
                    <a:ext uri="{9D8B030D-6E8A-4147-A177-3AD203B41FA5}">
                      <a16:colId xmlns:a16="http://schemas.microsoft.com/office/drawing/2014/main" val="1028130473"/>
                    </a:ext>
                  </a:extLst>
                </a:gridCol>
                <a:gridCol w="1413038">
                  <a:extLst>
                    <a:ext uri="{9D8B030D-6E8A-4147-A177-3AD203B41FA5}">
                      <a16:colId xmlns:a16="http://schemas.microsoft.com/office/drawing/2014/main" val="3576939046"/>
                    </a:ext>
                  </a:extLst>
                </a:gridCol>
                <a:gridCol w="2201488">
                  <a:extLst>
                    <a:ext uri="{9D8B030D-6E8A-4147-A177-3AD203B41FA5}">
                      <a16:colId xmlns:a16="http://schemas.microsoft.com/office/drawing/2014/main" val="1156768424"/>
                    </a:ext>
                  </a:extLst>
                </a:gridCol>
              </a:tblGrid>
              <a:tr h="369783">
                <a:tc>
                  <a:txBody>
                    <a:bodyPr/>
                    <a:lstStyle/>
                    <a:p>
                      <a:pPr marL="0" marR="0">
                        <a:spcBef>
                          <a:spcPts val="0"/>
                        </a:spcBef>
                        <a:spcAft>
                          <a:spcPts val="0"/>
                        </a:spcAft>
                      </a:pPr>
                      <a:r>
                        <a:rPr lang="en-US" sz="900" dirty="0">
                          <a:effectLst/>
                        </a:rPr>
                        <a:t> </a:t>
                      </a:r>
                      <a:endParaRPr lang="en-US" sz="11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solidFill>
                      <a:schemeClr val="accent1">
                        <a:lumMod val="20000"/>
                        <a:lumOff val="80000"/>
                      </a:schemeClr>
                    </a:solidFill>
                  </a:tcPr>
                </a:tc>
                <a:tc>
                  <a:txBody>
                    <a:bodyPr/>
                    <a:lstStyle/>
                    <a:p>
                      <a:pPr marL="72390" marR="0">
                        <a:lnSpc>
                          <a:spcPts val="1145"/>
                        </a:lnSpc>
                        <a:spcBef>
                          <a:spcPts val="0"/>
                        </a:spcBef>
                        <a:spcAft>
                          <a:spcPts val="0"/>
                        </a:spcAft>
                      </a:pPr>
                      <a:r>
                        <a:rPr lang="en-US" sz="1200" dirty="0">
                          <a:solidFill>
                            <a:schemeClr val="tx1"/>
                          </a:solidFill>
                          <a:effectLst/>
                        </a:rPr>
                        <a:t>Calendar Meets</a:t>
                      </a:r>
                      <a:endParaRPr lang="en-US" sz="1200" dirty="0">
                        <a:solidFill>
                          <a:schemeClr val="tx1"/>
                        </a:solidFill>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solidFill>
                      <a:schemeClr val="accent1">
                        <a:lumMod val="20000"/>
                        <a:lumOff val="80000"/>
                      </a:schemeClr>
                    </a:solidFill>
                  </a:tcPr>
                </a:tc>
                <a:tc>
                  <a:txBody>
                    <a:bodyPr/>
                    <a:lstStyle/>
                    <a:p>
                      <a:pPr marL="72390" marR="0">
                        <a:lnSpc>
                          <a:spcPts val="1145"/>
                        </a:lnSpc>
                        <a:spcBef>
                          <a:spcPts val="0"/>
                        </a:spcBef>
                        <a:spcAft>
                          <a:spcPts val="0"/>
                        </a:spcAft>
                      </a:pPr>
                      <a:r>
                        <a:rPr lang="en-US" sz="1200">
                          <a:solidFill>
                            <a:schemeClr val="tx1"/>
                          </a:solidFill>
                          <a:effectLst/>
                        </a:rPr>
                        <a:t>Reg/Silv</a:t>
                      </a:r>
                      <a:endParaRPr lang="en-US" sz="1200">
                        <a:solidFill>
                          <a:schemeClr val="tx1"/>
                        </a:solidFill>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solidFill>
                      <a:schemeClr val="accent1">
                        <a:lumMod val="20000"/>
                        <a:lumOff val="80000"/>
                      </a:schemeClr>
                    </a:solidFill>
                  </a:tcPr>
                </a:tc>
                <a:tc>
                  <a:txBody>
                    <a:bodyPr/>
                    <a:lstStyle/>
                    <a:p>
                      <a:pPr marL="69850" marR="0">
                        <a:lnSpc>
                          <a:spcPts val="1145"/>
                        </a:lnSpc>
                        <a:spcBef>
                          <a:spcPts val="0"/>
                        </a:spcBef>
                        <a:spcAft>
                          <a:spcPts val="0"/>
                        </a:spcAft>
                      </a:pPr>
                      <a:r>
                        <a:rPr lang="en-US" sz="1200">
                          <a:solidFill>
                            <a:schemeClr val="tx1"/>
                          </a:solidFill>
                          <a:effectLst/>
                        </a:rPr>
                        <a:t>Championship</a:t>
                      </a:r>
                      <a:endParaRPr lang="en-US" sz="1200">
                        <a:solidFill>
                          <a:schemeClr val="tx1"/>
                        </a:solidFill>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solidFill>
                      <a:schemeClr val="accent1">
                        <a:lumMod val="20000"/>
                        <a:lumOff val="80000"/>
                      </a:schemeClr>
                    </a:solidFill>
                  </a:tcPr>
                </a:tc>
                <a:extLst>
                  <a:ext uri="{0D108BD9-81ED-4DB2-BD59-A6C34878D82A}">
                    <a16:rowId xmlns:a16="http://schemas.microsoft.com/office/drawing/2014/main" val="1319930943"/>
                  </a:ext>
                </a:extLst>
              </a:tr>
              <a:tr h="366802">
                <a:tc>
                  <a:txBody>
                    <a:bodyPr/>
                    <a:lstStyle/>
                    <a:p>
                      <a:pPr marL="71120" marR="0">
                        <a:lnSpc>
                          <a:spcPts val="1135"/>
                        </a:lnSpc>
                        <a:spcBef>
                          <a:spcPts val="0"/>
                        </a:spcBef>
                        <a:spcAft>
                          <a:spcPts val="0"/>
                        </a:spcAft>
                      </a:pPr>
                      <a:r>
                        <a:rPr lang="en-US" sz="1100" dirty="0">
                          <a:solidFill>
                            <a:schemeClr val="tx1"/>
                          </a:solidFill>
                          <a:effectLst/>
                        </a:rPr>
                        <a:t>Individual Events</a:t>
                      </a:r>
                      <a:endParaRPr lang="en-US" sz="1100" dirty="0">
                        <a:solidFill>
                          <a:schemeClr val="tx1"/>
                        </a:solidFill>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solidFill>
                      <a:schemeClr val="accent1">
                        <a:lumMod val="20000"/>
                        <a:lumOff val="80000"/>
                      </a:schemeClr>
                    </a:solidFill>
                  </a:tcPr>
                </a:tc>
                <a:tc>
                  <a:txBody>
                    <a:bodyPr/>
                    <a:lstStyle/>
                    <a:p>
                      <a:pPr marL="72390" marR="0">
                        <a:lnSpc>
                          <a:spcPts val="1135"/>
                        </a:lnSpc>
                        <a:spcBef>
                          <a:spcPts val="0"/>
                        </a:spcBef>
                        <a:spcAft>
                          <a:spcPts val="0"/>
                        </a:spcAft>
                      </a:pPr>
                      <a:r>
                        <a:rPr lang="en-US" sz="1200" dirty="0">
                          <a:solidFill>
                            <a:schemeClr val="tx1"/>
                          </a:solidFill>
                          <a:effectLst/>
                        </a:rPr>
                        <a:t>$5.00</a:t>
                      </a:r>
                      <a:endParaRPr lang="en-US" sz="1200" dirty="0">
                        <a:solidFill>
                          <a:schemeClr val="tx1"/>
                        </a:solidFill>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solidFill>
                      <a:schemeClr val="accent1">
                        <a:lumMod val="20000"/>
                        <a:lumOff val="80000"/>
                      </a:schemeClr>
                    </a:solidFill>
                  </a:tcPr>
                </a:tc>
                <a:tc>
                  <a:txBody>
                    <a:bodyPr/>
                    <a:lstStyle/>
                    <a:p>
                      <a:pPr marL="72390" marR="0">
                        <a:lnSpc>
                          <a:spcPts val="1135"/>
                        </a:lnSpc>
                        <a:spcBef>
                          <a:spcPts val="0"/>
                        </a:spcBef>
                        <a:spcAft>
                          <a:spcPts val="0"/>
                        </a:spcAft>
                      </a:pPr>
                      <a:r>
                        <a:rPr lang="en-US" sz="1200" dirty="0">
                          <a:solidFill>
                            <a:schemeClr val="tx1"/>
                          </a:solidFill>
                          <a:effectLst/>
                        </a:rPr>
                        <a:t>$6.00</a:t>
                      </a:r>
                      <a:endParaRPr lang="en-US" sz="1200" dirty="0">
                        <a:solidFill>
                          <a:schemeClr val="tx1"/>
                        </a:solidFill>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solidFill>
                      <a:schemeClr val="accent1">
                        <a:lumMod val="20000"/>
                        <a:lumOff val="80000"/>
                      </a:schemeClr>
                    </a:solidFill>
                  </a:tcPr>
                </a:tc>
                <a:tc>
                  <a:txBody>
                    <a:bodyPr/>
                    <a:lstStyle/>
                    <a:p>
                      <a:pPr marL="69850" marR="0">
                        <a:lnSpc>
                          <a:spcPts val="1135"/>
                        </a:lnSpc>
                        <a:spcBef>
                          <a:spcPts val="0"/>
                        </a:spcBef>
                        <a:spcAft>
                          <a:spcPts val="0"/>
                        </a:spcAft>
                      </a:pPr>
                      <a:r>
                        <a:rPr lang="en-US" sz="1200">
                          <a:solidFill>
                            <a:schemeClr val="tx1"/>
                          </a:solidFill>
                          <a:effectLst/>
                        </a:rPr>
                        <a:t>$8.00</a:t>
                      </a:r>
                      <a:endParaRPr lang="en-US" sz="1200">
                        <a:solidFill>
                          <a:schemeClr val="tx1"/>
                        </a:solidFill>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solidFill>
                      <a:schemeClr val="accent1">
                        <a:lumMod val="20000"/>
                        <a:lumOff val="80000"/>
                      </a:schemeClr>
                    </a:solidFill>
                  </a:tcPr>
                </a:tc>
                <a:extLst>
                  <a:ext uri="{0D108BD9-81ED-4DB2-BD59-A6C34878D82A}">
                    <a16:rowId xmlns:a16="http://schemas.microsoft.com/office/drawing/2014/main" val="912796810"/>
                  </a:ext>
                </a:extLst>
              </a:tr>
              <a:tr h="371275">
                <a:tc>
                  <a:txBody>
                    <a:bodyPr/>
                    <a:lstStyle/>
                    <a:p>
                      <a:pPr marL="71120" marR="0">
                        <a:lnSpc>
                          <a:spcPts val="1145"/>
                        </a:lnSpc>
                        <a:spcBef>
                          <a:spcPts val="0"/>
                        </a:spcBef>
                        <a:spcAft>
                          <a:spcPts val="0"/>
                        </a:spcAft>
                      </a:pPr>
                      <a:r>
                        <a:rPr lang="en-US" sz="1100">
                          <a:solidFill>
                            <a:schemeClr val="tx1"/>
                          </a:solidFill>
                          <a:effectLst/>
                        </a:rPr>
                        <a:t>Distance Events</a:t>
                      </a:r>
                      <a:endParaRPr lang="en-US" sz="1100">
                        <a:solidFill>
                          <a:schemeClr val="tx1"/>
                        </a:solidFill>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solidFill>
                      <a:schemeClr val="accent1">
                        <a:lumMod val="20000"/>
                        <a:lumOff val="80000"/>
                      </a:schemeClr>
                    </a:solidFill>
                  </a:tcPr>
                </a:tc>
                <a:tc>
                  <a:txBody>
                    <a:bodyPr/>
                    <a:lstStyle/>
                    <a:p>
                      <a:pPr marL="72390" marR="0">
                        <a:lnSpc>
                          <a:spcPts val="1145"/>
                        </a:lnSpc>
                        <a:spcBef>
                          <a:spcPts val="0"/>
                        </a:spcBef>
                        <a:spcAft>
                          <a:spcPts val="0"/>
                        </a:spcAft>
                      </a:pPr>
                      <a:r>
                        <a:rPr lang="en-US" sz="1200" dirty="0">
                          <a:solidFill>
                            <a:schemeClr val="tx1"/>
                          </a:solidFill>
                          <a:effectLst/>
                        </a:rPr>
                        <a:t>$10.00</a:t>
                      </a:r>
                      <a:endParaRPr lang="en-US" sz="1200" dirty="0">
                        <a:solidFill>
                          <a:schemeClr val="tx1"/>
                        </a:solidFill>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solidFill>
                      <a:schemeClr val="accent1">
                        <a:lumMod val="20000"/>
                        <a:lumOff val="80000"/>
                      </a:schemeClr>
                    </a:solidFill>
                  </a:tcPr>
                </a:tc>
                <a:tc>
                  <a:txBody>
                    <a:bodyPr/>
                    <a:lstStyle/>
                    <a:p>
                      <a:pPr marL="72390" marR="0">
                        <a:lnSpc>
                          <a:spcPts val="1145"/>
                        </a:lnSpc>
                        <a:spcBef>
                          <a:spcPts val="0"/>
                        </a:spcBef>
                        <a:spcAft>
                          <a:spcPts val="0"/>
                        </a:spcAft>
                      </a:pPr>
                      <a:r>
                        <a:rPr lang="en-US" sz="1200" dirty="0">
                          <a:solidFill>
                            <a:schemeClr val="tx1"/>
                          </a:solidFill>
                          <a:effectLst/>
                        </a:rPr>
                        <a:t>$10.00</a:t>
                      </a:r>
                      <a:endParaRPr lang="en-US" sz="1200" dirty="0">
                        <a:solidFill>
                          <a:schemeClr val="tx1"/>
                        </a:solidFill>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solidFill>
                      <a:schemeClr val="accent1">
                        <a:lumMod val="20000"/>
                        <a:lumOff val="80000"/>
                      </a:schemeClr>
                    </a:solidFill>
                  </a:tcPr>
                </a:tc>
                <a:tc>
                  <a:txBody>
                    <a:bodyPr/>
                    <a:lstStyle/>
                    <a:p>
                      <a:pPr marL="69850" marR="0">
                        <a:lnSpc>
                          <a:spcPts val="1145"/>
                        </a:lnSpc>
                        <a:spcBef>
                          <a:spcPts val="0"/>
                        </a:spcBef>
                        <a:spcAft>
                          <a:spcPts val="0"/>
                        </a:spcAft>
                      </a:pPr>
                      <a:r>
                        <a:rPr lang="en-US" sz="1200">
                          <a:solidFill>
                            <a:schemeClr val="tx1"/>
                          </a:solidFill>
                          <a:effectLst/>
                        </a:rPr>
                        <a:t>$10.00</a:t>
                      </a:r>
                      <a:endParaRPr lang="en-US" sz="1200">
                        <a:solidFill>
                          <a:schemeClr val="tx1"/>
                        </a:solidFill>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solidFill>
                      <a:schemeClr val="accent1">
                        <a:lumMod val="20000"/>
                        <a:lumOff val="80000"/>
                      </a:schemeClr>
                    </a:solidFill>
                  </a:tcPr>
                </a:tc>
                <a:extLst>
                  <a:ext uri="{0D108BD9-81ED-4DB2-BD59-A6C34878D82A}">
                    <a16:rowId xmlns:a16="http://schemas.microsoft.com/office/drawing/2014/main" val="3526662480"/>
                  </a:ext>
                </a:extLst>
              </a:tr>
              <a:tr h="330121">
                <a:tc>
                  <a:txBody>
                    <a:bodyPr/>
                    <a:lstStyle/>
                    <a:p>
                      <a:pPr marL="71120" marR="0">
                        <a:lnSpc>
                          <a:spcPts val="1135"/>
                        </a:lnSpc>
                        <a:spcBef>
                          <a:spcPts val="0"/>
                        </a:spcBef>
                        <a:spcAft>
                          <a:spcPts val="0"/>
                        </a:spcAft>
                      </a:pPr>
                      <a:r>
                        <a:rPr lang="en-US" sz="1100">
                          <a:solidFill>
                            <a:schemeClr val="tx1"/>
                          </a:solidFill>
                          <a:effectLst/>
                        </a:rPr>
                        <a:t>Non electronic entry</a:t>
                      </a:r>
                      <a:endParaRPr lang="en-US" sz="1100">
                        <a:solidFill>
                          <a:schemeClr val="tx1"/>
                        </a:solidFill>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solidFill>
                      <a:schemeClr val="accent1">
                        <a:lumMod val="20000"/>
                        <a:lumOff val="80000"/>
                      </a:schemeClr>
                    </a:solidFill>
                  </a:tcPr>
                </a:tc>
                <a:tc>
                  <a:txBody>
                    <a:bodyPr/>
                    <a:lstStyle/>
                    <a:p>
                      <a:pPr marL="72390" marR="0">
                        <a:lnSpc>
                          <a:spcPts val="1135"/>
                        </a:lnSpc>
                        <a:spcBef>
                          <a:spcPts val="0"/>
                        </a:spcBef>
                        <a:spcAft>
                          <a:spcPts val="0"/>
                        </a:spcAft>
                      </a:pPr>
                      <a:r>
                        <a:rPr lang="en-US" sz="1200" dirty="0">
                          <a:solidFill>
                            <a:schemeClr val="tx1"/>
                          </a:solidFill>
                          <a:effectLst/>
                        </a:rPr>
                        <a:t>add .50 per</a:t>
                      </a:r>
                      <a:endParaRPr lang="en-US" sz="1200" dirty="0">
                        <a:solidFill>
                          <a:schemeClr val="tx1"/>
                        </a:solidFill>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solidFill>
                      <a:schemeClr val="accent1">
                        <a:lumMod val="20000"/>
                        <a:lumOff val="80000"/>
                      </a:schemeClr>
                    </a:solidFill>
                  </a:tcPr>
                </a:tc>
                <a:tc>
                  <a:txBody>
                    <a:bodyPr/>
                    <a:lstStyle/>
                    <a:p>
                      <a:pPr marL="72390" marR="0">
                        <a:lnSpc>
                          <a:spcPts val="1135"/>
                        </a:lnSpc>
                        <a:spcBef>
                          <a:spcPts val="0"/>
                        </a:spcBef>
                        <a:spcAft>
                          <a:spcPts val="0"/>
                        </a:spcAft>
                      </a:pPr>
                      <a:r>
                        <a:rPr lang="en-US" sz="1200" dirty="0">
                          <a:solidFill>
                            <a:schemeClr val="tx1"/>
                          </a:solidFill>
                          <a:effectLst/>
                        </a:rPr>
                        <a:t>+.50 event</a:t>
                      </a:r>
                      <a:endParaRPr lang="en-US" sz="1200" dirty="0">
                        <a:solidFill>
                          <a:schemeClr val="tx1"/>
                        </a:solidFill>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solidFill>
                      <a:schemeClr val="accent1">
                        <a:lumMod val="20000"/>
                        <a:lumOff val="80000"/>
                      </a:schemeClr>
                    </a:solidFill>
                  </a:tcPr>
                </a:tc>
                <a:tc>
                  <a:txBody>
                    <a:bodyPr/>
                    <a:lstStyle/>
                    <a:p>
                      <a:pPr marL="69850" marR="0">
                        <a:lnSpc>
                          <a:spcPts val="1135"/>
                        </a:lnSpc>
                        <a:spcBef>
                          <a:spcPts val="0"/>
                        </a:spcBef>
                        <a:spcAft>
                          <a:spcPts val="0"/>
                        </a:spcAft>
                      </a:pPr>
                      <a:r>
                        <a:rPr lang="en-US" sz="1200">
                          <a:solidFill>
                            <a:schemeClr val="tx1"/>
                          </a:solidFill>
                          <a:effectLst/>
                        </a:rPr>
                        <a:t>add .50 per event</a:t>
                      </a:r>
                      <a:endParaRPr lang="en-US" sz="1200">
                        <a:solidFill>
                          <a:schemeClr val="tx1"/>
                        </a:solidFill>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solidFill>
                      <a:schemeClr val="accent1">
                        <a:lumMod val="20000"/>
                        <a:lumOff val="80000"/>
                      </a:schemeClr>
                    </a:solidFill>
                  </a:tcPr>
                </a:tc>
                <a:extLst>
                  <a:ext uri="{0D108BD9-81ED-4DB2-BD59-A6C34878D82A}">
                    <a16:rowId xmlns:a16="http://schemas.microsoft.com/office/drawing/2014/main" val="343964446"/>
                  </a:ext>
                </a:extLst>
              </a:tr>
              <a:tr h="369783">
                <a:tc>
                  <a:txBody>
                    <a:bodyPr/>
                    <a:lstStyle/>
                    <a:p>
                      <a:pPr marL="71120" marR="0">
                        <a:lnSpc>
                          <a:spcPts val="1145"/>
                        </a:lnSpc>
                        <a:spcBef>
                          <a:spcPts val="0"/>
                        </a:spcBef>
                        <a:spcAft>
                          <a:spcPts val="0"/>
                        </a:spcAft>
                      </a:pPr>
                      <a:r>
                        <a:rPr lang="en-US" sz="1100">
                          <a:solidFill>
                            <a:schemeClr val="tx1"/>
                          </a:solidFill>
                          <a:effectLst/>
                        </a:rPr>
                        <a:t>Relays</a:t>
                      </a:r>
                      <a:endParaRPr lang="en-US" sz="1100">
                        <a:solidFill>
                          <a:schemeClr val="tx1"/>
                        </a:solidFill>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solidFill>
                      <a:schemeClr val="accent1">
                        <a:lumMod val="20000"/>
                        <a:lumOff val="80000"/>
                      </a:schemeClr>
                    </a:solidFill>
                  </a:tcPr>
                </a:tc>
                <a:tc>
                  <a:txBody>
                    <a:bodyPr/>
                    <a:lstStyle/>
                    <a:p>
                      <a:pPr marL="72390" marR="0">
                        <a:lnSpc>
                          <a:spcPts val="1145"/>
                        </a:lnSpc>
                        <a:spcBef>
                          <a:spcPts val="0"/>
                        </a:spcBef>
                        <a:spcAft>
                          <a:spcPts val="0"/>
                        </a:spcAft>
                      </a:pPr>
                      <a:r>
                        <a:rPr lang="en-US" sz="1200" dirty="0">
                          <a:solidFill>
                            <a:schemeClr val="tx1"/>
                          </a:solidFill>
                          <a:effectLst/>
                        </a:rPr>
                        <a:t>up to 4 x IE</a:t>
                      </a:r>
                      <a:endParaRPr lang="en-US" sz="1200" dirty="0">
                        <a:solidFill>
                          <a:schemeClr val="tx1"/>
                        </a:solidFill>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solidFill>
                      <a:schemeClr val="accent1">
                        <a:lumMod val="20000"/>
                        <a:lumOff val="80000"/>
                      </a:schemeClr>
                    </a:solidFill>
                  </a:tcPr>
                </a:tc>
                <a:tc>
                  <a:txBody>
                    <a:bodyPr/>
                    <a:lstStyle/>
                    <a:p>
                      <a:pPr marL="72390" marR="0">
                        <a:lnSpc>
                          <a:spcPts val="1145"/>
                        </a:lnSpc>
                        <a:spcBef>
                          <a:spcPts val="0"/>
                        </a:spcBef>
                        <a:spcAft>
                          <a:spcPts val="0"/>
                        </a:spcAft>
                      </a:pPr>
                      <a:r>
                        <a:rPr lang="en-US" sz="1200" dirty="0">
                          <a:solidFill>
                            <a:schemeClr val="tx1"/>
                          </a:solidFill>
                          <a:effectLst/>
                        </a:rPr>
                        <a:t>$24.00</a:t>
                      </a:r>
                      <a:endParaRPr lang="en-US" sz="1200" dirty="0">
                        <a:solidFill>
                          <a:schemeClr val="tx1"/>
                        </a:solidFill>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solidFill>
                      <a:schemeClr val="accent1">
                        <a:lumMod val="20000"/>
                        <a:lumOff val="80000"/>
                      </a:schemeClr>
                    </a:solidFill>
                  </a:tcPr>
                </a:tc>
                <a:tc>
                  <a:txBody>
                    <a:bodyPr/>
                    <a:lstStyle/>
                    <a:p>
                      <a:pPr marL="69850" marR="0">
                        <a:lnSpc>
                          <a:spcPts val="1145"/>
                        </a:lnSpc>
                        <a:spcBef>
                          <a:spcPts val="0"/>
                        </a:spcBef>
                        <a:spcAft>
                          <a:spcPts val="0"/>
                        </a:spcAft>
                      </a:pPr>
                      <a:r>
                        <a:rPr lang="en-US" sz="1200" dirty="0">
                          <a:solidFill>
                            <a:schemeClr val="tx1"/>
                          </a:solidFill>
                          <a:effectLst/>
                        </a:rPr>
                        <a:t>$25.00</a:t>
                      </a:r>
                      <a:endParaRPr lang="en-US" sz="1200" dirty="0">
                        <a:solidFill>
                          <a:schemeClr val="tx1"/>
                        </a:solidFill>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solidFill>
                      <a:schemeClr val="accent1">
                        <a:lumMod val="20000"/>
                        <a:lumOff val="80000"/>
                      </a:schemeClr>
                    </a:solidFill>
                  </a:tcPr>
                </a:tc>
                <a:extLst>
                  <a:ext uri="{0D108BD9-81ED-4DB2-BD59-A6C34878D82A}">
                    <a16:rowId xmlns:a16="http://schemas.microsoft.com/office/drawing/2014/main" val="379185148"/>
                  </a:ext>
                </a:extLst>
              </a:tr>
              <a:tr h="369783">
                <a:tc>
                  <a:txBody>
                    <a:bodyPr/>
                    <a:lstStyle/>
                    <a:p>
                      <a:pPr marL="71120" marR="0">
                        <a:lnSpc>
                          <a:spcPts val="1145"/>
                        </a:lnSpc>
                        <a:spcBef>
                          <a:spcPts val="0"/>
                        </a:spcBef>
                        <a:spcAft>
                          <a:spcPts val="0"/>
                        </a:spcAft>
                      </a:pPr>
                      <a:r>
                        <a:rPr lang="en-US" sz="1100">
                          <a:solidFill>
                            <a:schemeClr val="tx1"/>
                          </a:solidFill>
                          <a:effectLst/>
                        </a:rPr>
                        <a:t>Time Trials</a:t>
                      </a:r>
                      <a:endParaRPr lang="en-US" sz="1100">
                        <a:solidFill>
                          <a:schemeClr val="tx1"/>
                        </a:solidFill>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solidFill>
                      <a:schemeClr val="accent1">
                        <a:lumMod val="20000"/>
                        <a:lumOff val="80000"/>
                      </a:schemeClr>
                    </a:solidFill>
                  </a:tcPr>
                </a:tc>
                <a:tc>
                  <a:txBody>
                    <a:bodyPr/>
                    <a:lstStyle/>
                    <a:p>
                      <a:pPr marL="72390" marR="0">
                        <a:lnSpc>
                          <a:spcPts val="1145"/>
                        </a:lnSpc>
                        <a:spcBef>
                          <a:spcPts val="0"/>
                        </a:spcBef>
                        <a:spcAft>
                          <a:spcPts val="0"/>
                        </a:spcAft>
                      </a:pPr>
                      <a:r>
                        <a:rPr lang="en-US" sz="1200">
                          <a:solidFill>
                            <a:schemeClr val="tx1"/>
                          </a:solidFill>
                          <a:effectLst/>
                        </a:rPr>
                        <a:t>$10.00</a:t>
                      </a:r>
                      <a:endParaRPr lang="en-US" sz="1200">
                        <a:solidFill>
                          <a:schemeClr val="tx1"/>
                        </a:solidFill>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solidFill>
                      <a:schemeClr val="accent1">
                        <a:lumMod val="20000"/>
                        <a:lumOff val="80000"/>
                      </a:schemeClr>
                    </a:solidFill>
                  </a:tcPr>
                </a:tc>
                <a:tc>
                  <a:txBody>
                    <a:bodyPr/>
                    <a:lstStyle/>
                    <a:p>
                      <a:pPr marL="72390" marR="0">
                        <a:lnSpc>
                          <a:spcPts val="1145"/>
                        </a:lnSpc>
                        <a:spcBef>
                          <a:spcPts val="0"/>
                        </a:spcBef>
                        <a:spcAft>
                          <a:spcPts val="0"/>
                        </a:spcAft>
                      </a:pPr>
                      <a:r>
                        <a:rPr lang="en-US" sz="1200" dirty="0">
                          <a:solidFill>
                            <a:schemeClr val="tx1"/>
                          </a:solidFill>
                          <a:effectLst/>
                        </a:rPr>
                        <a:t>$10.00</a:t>
                      </a:r>
                      <a:endParaRPr lang="en-US" sz="1200" dirty="0">
                        <a:solidFill>
                          <a:schemeClr val="tx1"/>
                        </a:solidFill>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solidFill>
                      <a:schemeClr val="accent1">
                        <a:lumMod val="20000"/>
                        <a:lumOff val="80000"/>
                      </a:schemeClr>
                    </a:solidFill>
                  </a:tcPr>
                </a:tc>
                <a:tc>
                  <a:txBody>
                    <a:bodyPr/>
                    <a:lstStyle/>
                    <a:p>
                      <a:pPr marL="69850" marR="0">
                        <a:lnSpc>
                          <a:spcPts val="1145"/>
                        </a:lnSpc>
                        <a:spcBef>
                          <a:spcPts val="0"/>
                        </a:spcBef>
                        <a:spcAft>
                          <a:spcPts val="0"/>
                        </a:spcAft>
                      </a:pPr>
                      <a:r>
                        <a:rPr lang="en-US" sz="1200" dirty="0">
                          <a:solidFill>
                            <a:schemeClr val="tx1"/>
                          </a:solidFill>
                          <a:effectLst/>
                        </a:rPr>
                        <a:t>$10.00</a:t>
                      </a:r>
                      <a:endParaRPr lang="en-US" sz="1200" dirty="0">
                        <a:solidFill>
                          <a:schemeClr val="tx1"/>
                        </a:solidFill>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solidFill>
                      <a:schemeClr val="accent1">
                        <a:lumMod val="20000"/>
                        <a:lumOff val="80000"/>
                      </a:schemeClr>
                    </a:solidFill>
                  </a:tcPr>
                </a:tc>
                <a:extLst>
                  <a:ext uri="{0D108BD9-81ED-4DB2-BD59-A6C34878D82A}">
                    <a16:rowId xmlns:a16="http://schemas.microsoft.com/office/drawing/2014/main" val="1417079417"/>
                  </a:ext>
                </a:extLst>
              </a:tr>
              <a:tr h="366802">
                <a:tc>
                  <a:txBody>
                    <a:bodyPr/>
                    <a:lstStyle/>
                    <a:p>
                      <a:pPr marL="63500" marR="0">
                        <a:lnSpc>
                          <a:spcPts val="1135"/>
                        </a:lnSpc>
                        <a:spcBef>
                          <a:spcPts val="0"/>
                        </a:spcBef>
                        <a:spcAft>
                          <a:spcPts val="0"/>
                        </a:spcAft>
                      </a:pPr>
                      <a:r>
                        <a:rPr lang="en-US" sz="1100">
                          <a:solidFill>
                            <a:schemeClr val="tx1"/>
                          </a:solidFill>
                          <a:effectLst/>
                        </a:rPr>
                        <a:t>Travel Fee per swimmer</a:t>
                      </a:r>
                      <a:endParaRPr lang="en-US" sz="1100">
                        <a:solidFill>
                          <a:schemeClr val="tx1"/>
                        </a:solidFill>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solidFill>
                      <a:schemeClr val="accent1">
                        <a:lumMod val="20000"/>
                        <a:lumOff val="80000"/>
                      </a:schemeClr>
                    </a:solidFill>
                  </a:tcPr>
                </a:tc>
                <a:tc>
                  <a:txBody>
                    <a:bodyPr/>
                    <a:lstStyle/>
                    <a:p>
                      <a:pPr marL="52705" marR="0">
                        <a:lnSpc>
                          <a:spcPts val="1135"/>
                        </a:lnSpc>
                        <a:spcBef>
                          <a:spcPts val="0"/>
                        </a:spcBef>
                        <a:spcAft>
                          <a:spcPts val="0"/>
                        </a:spcAft>
                      </a:pPr>
                      <a:r>
                        <a:rPr lang="en-US" sz="1200">
                          <a:solidFill>
                            <a:schemeClr val="tx1"/>
                          </a:solidFill>
                          <a:effectLst/>
                        </a:rPr>
                        <a:t>$1.00</a:t>
                      </a:r>
                      <a:endParaRPr lang="en-US" sz="1200">
                        <a:solidFill>
                          <a:schemeClr val="tx1"/>
                        </a:solidFill>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solidFill>
                      <a:schemeClr val="accent1">
                        <a:lumMod val="20000"/>
                        <a:lumOff val="80000"/>
                      </a:schemeClr>
                    </a:solidFill>
                  </a:tcPr>
                </a:tc>
                <a:tc>
                  <a:txBody>
                    <a:bodyPr/>
                    <a:lstStyle/>
                    <a:p>
                      <a:pPr marL="52070" marR="0">
                        <a:lnSpc>
                          <a:spcPts val="1135"/>
                        </a:lnSpc>
                        <a:spcBef>
                          <a:spcPts val="0"/>
                        </a:spcBef>
                        <a:spcAft>
                          <a:spcPts val="0"/>
                        </a:spcAft>
                      </a:pPr>
                      <a:r>
                        <a:rPr lang="en-US" sz="1200" dirty="0">
                          <a:solidFill>
                            <a:schemeClr val="tx1"/>
                          </a:solidFill>
                          <a:effectLst/>
                        </a:rPr>
                        <a:t>$2.00</a:t>
                      </a:r>
                      <a:endParaRPr lang="en-US" sz="1200" dirty="0">
                        <a:solidFill>
                          <a:schemeClr val="tx1"/>
                        </a:solidFill>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solidFill>
                      <a:schemeClr val="accent1">
                        <a:lumMod val="20000"/>
                        <a:lumOff val="80000"/>
                      </a:schemeClr>
                    </a:solidFill>
                  </a:tcPr>
                </a:tc>
                <a:tc>
                  <a:txBody>
                    <a:bodyPr/>
                    <a:lstStyle/>
                    <a:p>
                      <a:pPr marL="62230" marR="0">
                        <a:lnSpc>
                          <a:spcPts val="1135"/>
                        </a:lnSpc>
                        <a:spcBef>
                          <a:spcPts val="0"/>
                        </a:spcBef>
                        <a:spcAft>
                          <a:spcPts val="0"/>
                        </a:spcAft>
                      </a:pPr>
                      <a:r>
                        <a:rPr lang="en-US" sz="1200" dirty="0">
                          <a:solidFill>
                            <a:schemeClr val="tx1"/>
                          </a:solidFill>
                          <a:effectLst/>
                        </a:rPr>
                        <a:t>$2.00</a:t>
                      </a:r>
                      <a:endParaRPr lang="en-US" sz="1200" dirty="0">
                        <a:solidFill>
                          <a:schemeClr val="tx1"/>
                        </a:solidFill>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solidFill>
                      <a:schemeClr val="accent1">
                        <a:lumMod val="20000"/>
                        <a:lumOff val="80000"/>
                      </a:schemeClr>
                    </a:solidFill>
                  </a:tcPr>
                </a:tc>
                <a:extLst>
                  <a:ext uri="{0D108BD9-81ED-4DB2-BD59-A6C34878D82A}">
                    <a16:rowId xmlns:a16="http://schemas.microsoft.com/office/drawing/2014/main" val="3315092294"/>
                  </a:ext>
                </a:extLst>
              </a:tr>
              <a:tr h="369783">
                <a:tc>
                  <a:txBody>
                    <a:bodyPr/>
                    <a:lstStyle/>
                    <a:p>
                      <a:pPr marL="67945" marR="0">
                        <a:lnSpc>
                          <a:spcPts val="1145"/>
                        </a:lnSpc>
                        <a:spcBef>
                          <a:spcPts val="0"/>
                        </a:spcBef>
                        <a:spcAft>
                          <a:spcPts val="0"/>
                        </a:spcAft>
                      </a:pPr>
                      <a:r>
                        <a:rPr lang="en-US" sz="1100" dirty="0">
                          <a:solidFill>
                            <a:schemeClr val="tx1"/>
                          </a:solidFill>
                          <a:effectLst/>
                        </a:rPr>
                        <a:t>Participation Fee per</a:t>
                      </a:r>
                      <a:endParaRPr lang="en-US" sz="1100" dirty="0">
                        <a:solidFill>
                          <a:schemeClr val="tx1"/>
                        </a:solidFill>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solidFill>
                      <a:schemeClr val="accent1">
                        <a:lumMod val="20000"/>
                        <a:lumOff val="80000"/>
                      </a:schemeClr>
                    </a:solidFill>
                  </a:tcPr>
                </a:tc>
                <a:tc>
                  <a:txBody>
                    <a:bodyPr/>
                    <a:lstStyle/>
                    <a:p>
                      <a:pPr marL="52705" marR="0">
                        <a:lnSpc>
                          <a:spcPts val="1145"/>
                        </a:lnSpc>
                        <a:spcBef>
                          <a:spcPts val="0"/>
                        </a:spcBef>
                        <a:spcAft>
                          <a:spcPts val="0"/>
                        </a:spcAft>
                      </a:pPr>
                      <a:r>
                        <a:rPr lang="en-US" sz="1200" dirty="0">
                          <a:solidFill>
                            <a:schemeClr val="tx1"/>
                          </a:solidFill>
                          <a:effectLst/>
                        </a:rPr>
                        <a:t>up to $10</a:t>
                      </a:r>
                      <a:endParaRPr lang="en-US" sz="1200" dirty="0">
                        <a:solidFill>
                          <a:schemeClr val="tx1"/>
                        </a:solidFill>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solidFill>
                      <a:schemeClr val="accent1">
                        <a:lumMod val="20000"/>
                        <a:lumOff val="80000"/>
                      </a:schemeClr>
                    </a:solidFill>
                  </a:tcPr>
                </a:tc>
                <a:tc>
                  <a:txBody>
                    <a:bodyPr/>
                    <a:lstStyle/>
                    <a:p>
                      <a:pPr marL="52070" marR="0">
                        <a:lnSpc>
                          <a:spcPts val="1145"/>
                        </a:lnSpc>
                        <a:spcBef>
                          <a:spcPts val="0"/>
                        </a:spcBef>
                        <a:spcAft>
                          <a:spcPts val="0"/>
                        </a:spcAft>
                      </a:pPr>
                      <a:r>
                        <a:rPr lang="en-US" sz="1200">
                          <a:solidFill>
                            <a:schemeClr val="tx1"/>
                          </a:solidFill>
                          <a:effectLst/>
                        </a:rPr>
                        <a:t>$10.00</a:t>
                      </a:r>
                      <a:endParaRPr lang="en-US" sz="1200">
                        <a:solidFill>
                          <a:schemeClr val="tx1"/>
                        </a:solidFill>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solidFill>
                      <a:schemeClr val="accent1">
                        <a:lumMod val="20000"/>
                        <a:lumOff val="80000"/>
                      </a:schemeClr>
                    </a:solidFill>
                  </a:tcPr>
                </a:tc>
                <a:tc>
                  <a:txBody>
                    <a:bodyPr/>
                    <a:lstStyle/>
                    <a:p>
                      <a:pPr marL="67310" marR="0">
                        <a:lnSpc>
                          <a:spcPts val="1145"/>
                        </a:lnSpc>
                        <a:spcBef>
                          <a:spcPts val="0"/>
                        </a:spcBef>
                        <a:spcAft>
                          <a:spcPts val="0"/>
                        </a:spcAft>
                      </a:pPr>
                      <a:r>
                        <a:rPr lang="en-US" sz="1200" dirty="0">
                          <a:solidFill>
                            <a:schemeClr val="tx1"/>
                          </a:solidFill>
                          <a:effectLst/>
                        </a:rPr>
                        <a:t>$10.00</a:t>
                      </a:r>
                      <a:endParaRPr lang="en-US" sz="1200" dirty="0">
                        <a:solidFill>
                          <a:schemeClr val="tx1"/>
                        </a:solidFill>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solidFill>
                      <a:schemeClr val="accent1">
                        <a:lumMod val="20000"/>
                        <a:lumOff val="80000"/>
                      </a:schemeClr>
                    </a:solidFill>
                  </a:tcPr>
                </a:tc>
                <a:extLst>
                  <a:ext uri="{0D108BD9-81ED-4DB2-BD59-A6C34878D82A}">
                    <a16:rowId xmlns:a16="http://schemas.microsoft.com/office/drawing/2014/main" val="3958348056"/>
                  </a:ext>
                </a:extLst>
              </a:tr>
            </a:tbl>
          </a:graphicData>
        </a:graphic>
      </p:graphicFrame>
    </p:spTree>
    <p:extLst>
      <p:ext uri="{BB962C8B-B14F-4D97-AF65-F5344CB8AC3E}">
        <p14:creationId xmlns:p14="http://schemas.microsoft.com/office/powerpoint/2010/main" val="22860876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873256-9C41-4FB6-AD77-39190D436AA9}"/>
              </a:ext>
            </a:extLst>
          </p:cNvPr>
          <p:cNvSpPr>
            <a:spLocks noGrp="1"/>
          </p:cNvSpPr>
          <p:nvPr>
            <p:ph type="title"/>
          </p:nvPr>
        </p:nvSpPr>
        <p:spPr/>
        <p:txBody>
          <a:bodyPr/>
          <a:lstStyle/>
          <a:p>
            <a:r>
              <a:rPr lang="en-US" b="1" dirty="0">
                <a:solidFill>
                  <a:srgbClr val="0070C0"/>
                </a:solidFill>
              </a:rPr>
              <a:t>Agenda</a:t>
            </a:r>
          </a:p>
        </p:txBody>
      </p:sp>
      <p:sp>
        <p:nvSpPr>
          <p:cNvPr id="3" name="Content Placeholder 2">
            <a:extLst>
              <a:ext uri="{FF2B5EF4-FFF2-40B4-BE49-F238E27FC236}">
                <a16:creationId xmlns:a16="http://schemas.microsoft.com/office/drawing/2014/main" id="{DCA95E2D-B264-412F-9A9C-A060A17E8A24}"/>
              </a:ext>
            </a:extLst>
          </p:cNvPr>
          <p:cNvSpPr>
            <a:spLocks noGrp="1"/>
          </p:cNvSpPr>
          <p:nvPr>
            <p:ph idx="1"/>
          </p:nvPr>
        </p:nvSpPr>
        <p:spPr/>
        <p:txBody>
          <a:bodyPr/>
          <a:lstStyle/>
          <a:p>
            <a:pPr marL="0" indent="0">
              <a:buNone/>
            </a:pPr>
            <a:r>
              <a:rPr lang="en-US" dirty="0"/>
              <a:t>• The Meet </a:t>
            </a:r>
          </a:p>
          <a:p>
            <a:pPr marL="0" indent="0">
              <a:buNone/>
            </a:pPr>
            <a:r>
              <a:rPr lang="en-US" dirty="0"/>
              <a:t>	• Receiving and processing entries… </a:t>
            </a:r>
          </a:p>
          <a:p>
            <a:pPr marL="0" indent="0">
              <a:buNone/>
            </a:pPr>
            <a:r>
              <a:rPr lang="en-US" dirty="0"/>
              <a:t>	• Swimmer reconciliation… </a:t>
            </a:r>
          </a:p>
          <a:p>
            <a:pPr marL="0" indent="0">
              <a:buNone/>
            </a:pPr>
            <a:r>
              <a:rPr lang="en-US" dirty="0"/>
              <a:t>	• Meet operations and procedures… </a:t>
            </a:r>
          </a:p>
          <a:p>
            <a:pPr marL="0" indent="0">
              <a:buNone/>
            </a:pPr>
            <a:r>
              <a:rPr lang="en-US" dirty="0"/>
              <a:t>	• Results and reports…</a:t>
            </a:r>
          </a:p>
        </p:txBody>
      </p:sp>
    </p:spTree>
    <p:extLst>
      <p:ext uri="{BB962C8B-B14F-4D97-AF65-F5344CB8AC3E}">
        <p14:creationId xmlns:p14="http://schemas.microsoft.com/office/powerpoint/2010/main" val="314910995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0394DEC-2D8F-48B9-B05B-2A769F34E8FF}"/>
              </a:ext>
            </a:extLst>
          </p:cNvPr>
          <p:cNvSpPr txBox="1"/>
          <p:nvPr/>
        </p:nvSpPr>
        <p:spPr>
          <a:xfrm>
            <a:off x="928468" y="159026"/>
            <a:ext cx="10614992" cy="646331"/>
          </a:xfrm>
          <a:prstGeom prst="rect">
            <a:avLst/>
          </a:prstGeom>
          <a:noFill/>
        </p:spPr>
        <p:txBody>
          <a:bodyPr wrap="square" rtlCol="0">
            <a:spAutoFit/>
          </a:bodyPr>
          <a:lstStyle/>
          <a:p>
            <a:r>
              <a:rPr lang="en-US" b="1" dirty="0"/>
              <a:t>             SURCHARGES: </a:t>
            </a:r>
          </a:p>
          <a:p>
            <a:endParaRPr lang="en-US" b="1" dirty="0"/>
          </a:p>
        </p:txBody>
      </p:sp>
      <p:graphicFrame>
        <p:nvGraphicFramePr>
          <p:cNvPr id="5" name="Table 4">
            <a:extLst>
              <a:ext uri="{FF2B5EF4-FFF2-40B4-BE49-F238E27FC236}">
                <a16:creationId xmlns:a16="http://schemas.microsoft.com/office/drawing/2014/main" id="{349FB94E-84CB-4599-BFA1-293BEF97B396}"/>
              </a:ext>
            </a:extLst>
          </p:cNvPr>
          <p:cNvGraphicFramePr>
            <a:graphicFrameLocks noGrp="1"/>
          </p:cNvGraphicFramePr>
          <p:nvPr>
            <p:extLst>
              <p:ext uri="{D42A27DB-BD31-4B8C-83A1-F6EECF244321}">
                <p14:modId xmlns:p14="http://schemas.microsoft.com/office/powerpoint/2010/main" val="3265247821"/>
              </p:ext>
            </p:extLst>
          </p:nvPr>
        </p:nvGraphicFramePr>
        <p:xfrm>
          <a:off x="1701210" y="805357"/>
          <a:ext cx="9562321" cy="4323232"/>
        </p:xfrm>
        <a:graphic>
          <a:graphicData uri="http://schemas.openxmlformats.org/drawingml/2006/table">
            <a:tbl>
              <a:tblPr firstRow="1" firstCol="1" lastRow="1" lastCol="1" bandRow="1" bandCol="1">
                <a:tableStyleId>{5C22544A-7EE6-4342-B048-85BDC9FD1C3A}</a:tableStyleId>
              </a:tblPr>
              <a:tblGrid>
                <a:gridCol w="999460">
                  <a:extLst>
                    <a:ext uri="{9D8B030D-6E8A-4147-A177-3AD203B41FA5}">
                      <a16:colId xmlns:a16="http://schemas.microsoft.com/office/drawing/2014/main" val="1761742358"/>
                    </a:ext>
                  </a:extLst>
                </a:gridCol>
                <a:gridCol w="1552353">
                  <a:extLst>
                    <a:ext uri="{9D8B030D-6E8A-4147-A177-3AD203B41FA5}">
                      <a16:colId xmlns:a16="http://schemas.microsoft.com/office/drawing/2014/main" val="1702785443"/>
                    </a:ext>
                  </a:extLst>
                </a:gridCol>
                <a:gridCol w="1552354">
                  <a:extLst>
                    <a:ext uri="{9D8B030D-6E8A-4147-A177-3AD203B41FA5}">
                      <a16:colId xmlns:a16="http://schemas.microsoft.com/office/drawing/2014/main" val="1851241444"/>
                    </a:ext>
                  </a:extLst>
                </a:gridCol>
                <a:gridCol w="1329070">
                  <a:extLst>
                    <a:ext uri="{9D8B030D-6E8A-4147-A177-3AD203B41FA5}">
                      <a16:colId xmlns:a16="http://schemas.microsoft.com/office/drawing/2014/main" val="529535958"/>
                    </a:ext>
                  </a:extLst>
                </a:gridCol>
                <a:gridCol w="1669311">
                  <a:extLst>
                    <a:ext uri="{9D8B030D-6E8A-4147-A177-3AD203B41FA5}">
                      <a16:colId xmlns:a16="http://schemas.microsoft.com/office/drawing/2014/main" val="3924411681"/>
                    </a:ext>
                  </a:extLst>
                </a:gridCol>
                <a:gridCol w="1560877">
                  <a:extLst>
                    <a:ext uri="{9D8B030D-6E8A-4147-A177-3AD203B41FA5}">
                      <a16:colId xmlns:a16="http://schemas.microsoft.com/office/drawing/2014/main" val="2383623068"/>
                    </a:ext>
                  </a:extLst>
                </a:gridCol>
                <a:gridCol w="898896">
                  <a:extLst>
                    <a:ext uri="{9D8B030D-6E8A-4147-A177-3AD203B41FA5}">
                      <a16:colId xmlns:a16="http://schemas.microsoft.com/office/drawing/2014/main" val="2096077428"/>
                    </a:ext>
                  </a:extLst>
                </a:gridCol>
              </a:tblGrid>
              <a:tr h="318445">
                <a:tc rowSpan="4">
                  <a:txBody>
                    <a:bodyPr/>
                    <a:lstStyle/>
                    <a:p>
                      <a:pPr marL="0" marR="0">
                        <a:spcBef>
                          <a:spcPts val="0"/>
                        </a:spcBef>
                        <a:spcAft>
                          <a:spcPts val="0"/>
                        </a:spcAft>
                      </a:pPr>
                      <a:r>
                        <a:rPr lang="en-US" sz="1200" dirty="0">
                          <a:solidFill>
                            <a:schemeClr val="tx1"/>
                          </a:solidFill>
                          <a:effectLst/>
                        </a:rPr>
                        <a:t> </a:t>
                      </a:r>
                      <a:endParaRPr lang="en-US" sz="1200" dirty="0">
                        <a:solidFill>
                          <a:schemeClr val="tx1"/>
                        </a:solidFill>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solidFill>
                      <a:schemeClr val="accent1">
                        <a:lumMod val="20000"/>
                        <a:lumOff val="80000"/>
                      </a:schemeClr>
                    </a:solidFill>
                  </a:tcPr>
                </a:tc>
                <a:tc>
                  <a:txBody>
                    <a:bodyPr/>
                    <a:lstStyle/>
                    <a:p>
                      <a:pPr marL="12065" marR="0">
                        <a:lnSpc>
                          <a:spcPts val="1115"/>
                        </a:lnSpc>
                        <a:spcBef>
                          <a:spcPts val="0"/>
                        </a:spcBef>
                        <a:spcAft>
                          <a:spcPts val="0"/>
                        </a:spcAft>
                      </a:pPr>
                      <a:r>
                        <a:rPr lang="en-US" sz="1200" dirty="0">
                          <a:solidFill>
                            <a:schemeClr val="tx1"/>
                          </a:solidFill>
                          <a:effectLst/>
                        </a:rPr>
                        <a:t>Sanctioned Meets</a:t>
                      </a:r>
                      <a:endParaRPr lang="en-US" sz="1200" dirty="0">
                        <a:solidFill>
                          <a:schemeClr val="tx1"/>
                        </a:solidFill>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solidFill>
                      <a:schemeClr val="accent1">
                        <a:lumMod val="20000"/>
                        <a:lumOff val="80000"/>
                      </a:schemeClr>
                    </a:solidFill>
                  </a:tcPr>
                </a:tc>
                <a:tc>
                  <a:txBody>
                    <a:bodyPr/>
                    <a:lstStyle/>
                    <a:p>
                      <a:pPr marL="19050" marR="0" algn="ctr">
                        <a:lnSpc>
                          <a:spcPts val="1115"/>
                        </a:lnSpc>
                        <a:spcBef>
                          <a:spcPts val="0"/>
                        </a:spcBef>
                        <a:spcAft>
                          <a:spcPts val="0"/>
                        </a:spcAft>
                      </a:pPr>
                      <a:r>
                        <a:rPr lang="en-US" sz="1200" dirty="0">
                          <a:solidFill>
                            <a:schemeClr val="tx1"/>
                          </a:solidFill>
                          <a:effectLst/>
                        </a:rPr>
                        <a:t>Championship Meets</a:t>
                      </a:r>
                      <a:endParaRPr lang="en-US" sz="1200" dirty="0">
                        <a:solidFill>
                          <a:schemeClr val="tx1"/>
                        </a:solidFill>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solidFill>
                      <a:schemeClr val="accent1">
                        <a:lumMod val="20000"/>
                        <a:lumOff val="80000"/>
                      </a:schemeClr>
                    </a:solidFill>
                  </a:tcPr>
                </a:tc>
                <a:tc>
                  <a:txBody>
                    <a:bodyPr/>
                    <a:lstStyle/>
                    <a:p>
                      <a:pPr marL="0" marR="292100" algn="ctr">
                        <a:lnSpc>
                          <a:spcPts val="1115"/>
                        </a:lnSpc>
                        <a:spcBef>
                          <a:spcPts val="0"/>
                        </a:spcBef>
                        <a:spcAft>
                          <a:spcPts val="0"/>
                        </a:spcAft>
                      </a:pPr>
                      <a:r>
                        <a:rPr lang="en-US" sz="1200" dirty="0">
                          <a:solidFill>
                            <a:schemeClr val="tx1"/>
                          </a:solidFill>
                          <a:effectLst/>
                        </a:rPr>
                        <a:t>Approved Meets</a:t>
                      </a:r>
                      <a:endParaRPr lang="en-US" sz="1200" dirty="0">
                        <a:solidFill>
                          <a:schemeClr val="tx1"/>
                        </a:solidFill>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solidFill>
                      <a:schemeClr val="accent1">
                        <a:lumMod val="20000"/>
                        <a:lumOff val="80000"/>
                      </a:schemeClr>
                    </a:solidFill>
                  </a:tcPr>
                </a:tc>
                <a:tc>
                  <a:txBody>
                    <a:bodyPr/>
                    <a:lstStyle/>
                    <a:p>
                      <a:pPr marL="22860" marR="31115" algn="ctr">
                        <a:lnSpc>
                          <a:spcPts val="1115"/>
                        </a:lnSpc>
                        <a:spcBef>
                          <a:spcPts val="0"/>
                        </a:spcBef>
                        <a:spcAft>
                          <a:spcPts val="0"/>
                        </a:spcAft>
                      </a:pPr>
                      <a:r>
                        <a:rPr lang="en-US" sz="1200" dirty="0">
                          <a:solidFill>
                            <a:schemeClr val="tx1"/>
                          </a:solidFill>
                          <a:effectLst/>
                        </a:rPr>
                        <a:t>Non-Calendar</a:t>
                      </a:r>
                      <a:endParaRPr lang="en-US" sz="1200" dirty="0">
                        <a:solidFill>
                          <a:schemeClr val="tx1"/>
                        </a:solidFill>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solidFill>
                      <a:schemeClr val="accent1">
                        <a:lumMod val="20000"/>
                        <a:lumOff val="80000"/>
                      </a:schemeClr>
                    </a:solidFill>
                  </a:tcPr>
                </a:tc>
                <a:tc>
                  <a:txBody>
                    <a:bodyPr/>
                    <a:lstStyle/>
                    <a:p>
                      <a:pPr marL="12065" marR="90805" algn="ctr">
                        <a:lnSpc>
                          <a:spcPts val="1115"/>
                        </a:lnSpc>
                        <a:spcBef>
                          <a:spcPts val="0"/>
                        </a:spcBef>
                        <a:spcAft>
                          <a:spcPts val="0"/>
                        </a:spcAft>
                      </a:pPr>
                      <a:r>
                        <a:rPr lang="en-US" sz="1200">
                          <a:solidFill>
                            <a:schemeClr val="tx1"/>
                          </a:solidFill>
                          <a:effectLst/>
                        </a:rPr>
                        <a:t>Observed</a:t>
                      </a:r>
                      <a:endParaRPr lang="en-US" sz="1200">
                        <a:solidFill>
                          <a:schemeClr val="tx1"/>
                        </a:solidFill>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solidFill>
                      <a:schemeClr val="accent1">
                        <a:lumMod val="20000"/>
                        <a:lumOff val="80000"/>
                      </a:schemeClr>
                    </a:solidFill>
                  </a:tcPr>
                </a:tc>
                <a:tc>
                  <a:txBody>
                    <a:bodyPr/>
                    <a:lstStyle/>
                    <a:p>
                      <a:pPr marL="13970" marR="116205" algn="ctr">
                        <a:lnSpc>
                          <a:spcPts val="1115"/>
                        </a:lnSpc>
                        <a:spcBef>
                          <a:spcPts val="0"/>
                        </a:spcBef>
                        <a:spcAft>
                          <a:spcPts val="0"/>
                        </a:spcAft>
                      </a:pPr>
                      <a:r>
                        <a:rPr lang="en-US" sz="1200" dirty="0">
                          <a:solidFill>
                            <a:schemeClr val="tx1"/>
                          </a:solidFill>
                          <a:effectLst/>
                        </a:rPr>
                        <a:t>Bay</a:t>
                      </a:r>
                      <a:endParaRPr lang="en-US" sz="1200" dirty="0">
                        <a:solidFill>
                          <a:schemeClr val="tx1"/>
                        </a:solidFill>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solidFill>
                      <a:schemeClr val="accent1">
                        <a:lumMod val="20000"/>
                        <a:lumOff val="80000"/>
                      </a:schemeClr>
                    </a:solidFill>
                  </a:tcPr>
                </a:tc>
                <a:extLst>
                  <a:ext uri="{0D108BD9-81ED-4DB2-BD59-A6C34878D82A}">
                    <a16:rowId xmlns:a16="http://schemas.microsoft.com/office/drawing/2014/main" val="4112657456"/>
                  </a:ext>
                </a:extLst>
              </a:tr>
              <a:tr h="313202">
                <a:tc vMerge="1">
                  <a:txBody>
                    <a:bodyPr/>
                    <a:lstStyle/>
                    <a:p>
                      <a:endParaRPr lang="en-US"/>
                    </a:p>
                  </a:txBody>
                  <a:tcPr/>
                </a:tc>
                <a:tc>
                  <a:txBody>
                    <a:bodyPr/>
                    <a:lstStyle/>
                    <a:p>
                      <a:pPr marL="170180" marR="0">
                        <a:lnSpc>
                          <a:spcPts val="1095"/>
                        </a:lnSpc>
                        <a:spcBef>
                          <a:spcPts val="0"/>
                        </a:spcBef>
                        <a:spcAft>
                          <a:spcPts val="0"/>
                        </a:spcAft>
                      </a:pPr>
                      <a:endParaRPr lang="en-US" sz="1200" dirty="0">
                        <a:solidFill>
                          <a:schemeClr val="tx1"/>
                        </a:solidFill>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solidFill>
                      <a:schemeClr val="accent1">
                        <a:lumMod val="20000"/>
                        <a:lumOff val="80000"/>
                      </a:schemeClr>
                    </a:solidFill>
                  </a:tcPr>
                </a:tc>
                <a:tc>
                  <a:txBody>
                    <a:bodyPr/>
                    <a:lstStyle/>
                    <a:p>
                      <a:pPr marL="170180" marR="0" algn="ctr">
                        <a:lnSpc>
                          <a:spcPts val="1095"/>
                        </a:lnSpc>
                        <a:spcBef>
                          <a:spcPts val="0"/>
                        </a:spcBef>
                        <a:spcAft>
                          <a:spcPts val="0"/>
                        </a:spcAft>
                      </a:pPr>
                      <a:r>
                        <a:rPr lang="en-US" sz="1200" b="1" dirty="0">
                          <a:solidFill>
                            <a:schemeClr val="tx1"/>
                          </a:solidFill>
                          <a:effectLst/>
                          <a:latin typeface="Corbel" panose="020B0503020204020204" pitchFamily="34" charset="0"/>
                          <a:ea typeface="Arial" panose="020B0604020202020204" pitchFamily="34" charset="0"/>
                          <a:cs typeface="Times New Roman" panose="02020603050405020304" pitchFamily="18" charset="0"/>
                        </a:rPr>
                        <a:t>Regional Meets</a:t>
                      </a:r>
                    </a:p>
                  </a:txBody>
                  <a:tcPr marL="0" marR="0" marT="0" marB="0">
                    <a:solidFill>
                      <a:schemeClr val="accent1">
                        <a:lumMod val="20000"/>
                        <a:lumOff val="80000"/>
                      </a:schemeClr>
                    </a:solidFill>
                  </a:tcPr>
                </a:tc>
                <a:tc>
                  <a:txBody>
                    <a:bodyPr/>
                    <a:lstStyle/>
                    <a:p>
                      <a:pPr marL="0" marR="293370" algn="ctr">
                        <a:lnSpc>
                          <a:spcPts val="1095"/>
                        </a:lnSpc>
                        <a:spcBef>
                          <a:spcPts val="0"/>
                        </a:spcBef>
                        <a:spcAft>
                          <a:spcPts val="0"/>
                        </a:spcAft>
                      </a:pPr>
                      <a:endParaRPr lang="en-US" sz="1200" dirty="0">
                        <a:solidFill>
                          <a:schemeClr val="tx1"/>
                        </a:solidFill>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solidFill>
                      <a:schemeClr val="accent1">
                        <a:lumMod val="20000"/>
                        <a:lumOff val="80000"/>
                      </a:schemeClr>
                    </a:solidFill>
                  </a:tcPr>
                </a:tc>
                <a:tc>
                  <a:txBody>
                    <a:bodyPr/>
                    <a:lstStyle/>
                    <a:p>
                      <a:pPr marL="24765" marR="30480" algn="ctr">
                        <a:lnSpc>
                          <a:spcPts val="1095"/>
                        </a:lnSpc>
                        <a:spcBef>
                          <a:spcPts val="0"/>
                        </a:spcBef>
                        <a:spcAft>
                          <a:spcPts val="0"/>
                        </a:spcAft>
                      </a:pPr>
                      <a:r>
                        <a:rPr lang="en-US" sz="1200" b="1" dirty="0">
                          <a:solidFill>
                            <a:schemeClr val="tx1"/>
                          </a:solidFill>
                          <a:effectLst/>
                        </a:rPr>
                        <a:t>Sanctioned</a:t>
                      </a:r>
                      <a:endParaRPr lang="en-US" sz="1200" b="1" dirty="0">
                        <a:solidFill>
                          <a:schemeClr val="tx1"/>
                        </a:solidFill>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solidFill>
                      <a:schemeClr val="accent1">
                        <a:lumMod val="20000"/>
                        <a:lumOff val="80000"/>
                      </a:schemeClr>
                    </a:solidFill>
                  </a:tcPr>
                </a:tc>
                <a:tc>
                  <a:txBody>
                    <a:bodyPr/>
                    <a:lstStyle/>
                    <a:p>
                      <a:pPr marL="12065" marR="90805" algn="ctr">
                        <a:lnSpc>
                          <a:spcPts val="1095"/>
                        </a:lnSpc>
                        <a:spcBef>
                          <a:spcPts val="0"/>
                        </a:spcBef>
                        <a:spcAft>
                          <a:spcPts val="0"/>
                        </a:spcAft>
                      </a:pPr>
                      <a:r>
                        <a:rPr lang="en-US" sz="1200" b="1" dirty="0">
                          <a:solidFill>
                            <a:schemeClr val="tx1"/>
                          </a:solidFill>
                          <a:effectLst/>
                        </a:rPr>
                        <a:t>Meet (High School)</a:t>
                      </a:r>
                      <a:endParaRPr lang="en-US" sz="1200" b="1" dirty="0">
                        <a:solidFill>
                          <a:schemeClr val="tx1"/>
                        </a:solidFill>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solidFill>
                      <a:schemeClr val="accent1">
                        <a:lumMod val="20000"/>
                        <a:lumOff val="80000"/>
                      </a:schemeClr>
                    </a:solidFill>
                  </a:tcPr>
                </a:tc>
                <a:tc>
                  <a:txBody>
                    <a:bodyPr/>
                    <a:lstStyle/>
                    <a:p>
                      <a:pPr marL="12700" marR="116840" algn="ctr">
                        <a:lnSpc>
                          <a:spcPts val="1095"/>
                        </a:lnSpc>
                        <a:spcBef>
                          <a:spcPts val="0"/>
                        </a:spcBef>
                        <a:spcAft>
                          <a:spcPts val="0"/>
                        </a:spcAft>
                      </a:pPr>
                      <a:r>
                        <a:rPr lang="en-US" sz="1200">
                          <a:solidFill>
                            <a:schemeClr val="tx1"/>
                          </a:solidFill>
                          <a:effectLst/>
                        </a:rPr>
                        <a:t>State</a:t>
                      </a:r>
                      <a:endParaRPr lang="en-US" sz="1200">
                        <a:solidFill>
                          <a:schemeClr val="tx1"/>
                        </a:solidFill>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solidFill>
                      <a:schemeClr val="accent1">
                        <a:lumMod val="20000"/>
                        <a:lumOff val="80000"/>
                      </a:schemeClr>
                    </a:solidFill>
                  </a:tcPr>
                </a:tc>
                <a:extLst>
                  <a:ext uri="{0D108BD9-81ED-4DB2-BD59-A6C34878D82A}">
                    <a16:rowId xmlns:a16="http://schemas.microsoft.com/office/drawing/2014/main" val="2657582999"/>
                  </a:ext>
                </a:extLst>
              </a:tr>
              <a:tr h="309270">
                <a:tc vMerge="1">
                  <a:txBody>
                    <a:bodyPr/>
                    <a:lstStyle/>
                    <a:p>
                      <a:endParaRPr lang="en-US"/>
                    </a:p>
                  </a:txBody>
                  <a:tcPr/>
                </a:tc>
                <a:tc>
                  <a:txBody>
                    <a:bodyPr/>
                    <a:lstStyle/>
                    <a:p>
                      <a:pPr marL="0" marR="0">
                        <a:spcBef>
                          <a:spcPts val="0"/>
                        </a:spcBef>
                        <a:spcAft>
                          <a:spcPts val="0"/>
                        </a:spcAft>
                      </a:pPr>
                      <a:r>
                        <a:rPr lang="en-US" sz="1200" dirty="0">
                          <a:solidFill>
                            <a:schemeClr val="tx1"/>
                          </a:solidFill>
                          <a:effectLst/>
                        </a:rPr>
                        <a:t> </a:t>
                      </a:r>
                      <a:endParaRPr lang="en-US" sz="1200" dirty="0">
                        <a:solidFill>
                          <a:schemeClr val="tx1"/>
                        </a:solidFill>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solidFill>
                      <a:schemeClr val="accent1">
                        <a:lumMod val="20000"/>
                        <a:lumOff val="80000"/>
                      </a:schemeClr>
                    </a:solidFill>
                  </a:tcPr>
                </a:tc>
                <a:tc>
                  <a:txBody>
                    <a:bodyPr/>
                    <a:lstStyle/>
                    <a:p>
                      <a:pPr marL="62230" marR="0" algn="ctr">
                        <a:lnSpc>
                          <a:spcPts val="1085"/>
                        </a:lnSpc>
                        <a:spcBef>
                          <a:spcPts val="0"/>
                        </a:spcBef>
                        <a:spcAft>
                          <a:spcPts val="0"/>
                        </a:spcAft>
                      </a:pPr>
                      <a:r>
                        <a:rPr lang="en-US" sz="1200" b="1" dirty="0">
                          <a:solidFill>
                            <a:schemeClr val="tx1"/>
                          </a:solidFill>
                          <a:effectLst/>
                        </a:rPr>
                        <a:t>Silvers Meets</a:t>
                      </a:r>
                      <a:endParaRPr lang="en-US" sz="1200" b="1" dirty="0">
                        <a:solidFill>
                          <a:schemeClr val="tx1"/>
                        </a:solidFill>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solidFill>
                      <a:schemeClr val="accent1">
                        <a:lumMod val="20000"/>
                        <a:lumOff val="80000"/>
                      </a:schemeClr>
                    </a:solidFill>
                  </a:tcPr>
                </a:tc>
                <a:tc>
                  <a:txBody>
                    <a:bodyPr/>
                    <a:lstStyle/>
                    <a:p>
                      <a:pPr marL="0" marR="0">
                        <a:spcBef>
                          <a:spcPts val="0"/>
                        </a:spcBef>
                        <a:spcAft>
                          <a:spcPts val="0"/>
                        </a:spcAft>
                      </a:pPr>
                      <a:r>
                        <a:rPr lang="en-US" sz="1200" dirty="0">
                          <a:solidFill>
                            <a:schemeClr val="tx1"/>
                          </a:solidFill>
                          <a:effectLst/>
                        </a:rPr>
                        <a:t> </a:t>
                      </a:r>
                      <a:endParaRPr lang="en-US" sz="1200" dirty="0">
                        <a:solidFill>
                          <a:schemeClr val="tx1"/>
                        </a:solidFill>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solidFill>
                      <a:schemeClr val="accent1">
                        <a:lumMod val="20000"/>
                        <a:lumOff val="80000"/>
                      </a:schemeClr>
                    </a:solidFill>
                  </a:tcPr>
                </a:tc>
                <a:tc>
                  <a:txBody>
                    <a:bodyPr/>
                    <a:lstStyle/>
                    <a:p>
                      <a:pPr marL="24765" marR="31115" algn="ctr">
                        <a:lnSpc>
                          <a:spcPts val="1085"/>
                        </a:lnSpc>
                        <a:spcBef>
                          <a:spcPts val="0"/>
                        </a:spcBef>
                        <a:spcAft>
                          <a:spcPts val="0"/>
                        </a:spcAft>
                      </a:pPr>
                      <a:r>
                        <a:rPr lang="en-US" sz="1200" b="1" dirty="0">
                          <a:solidFill>
                            <a:schemeClr val="tx1"/>
                          </a:solidFill>
                          <a:effectLst/>
                        </a:rPr>
                        <a:t>Meets/late bids</a:t>
                      </a:r>
                      <a:endParaRPr lang="en-US" sz="1200" b="1" dirty="0">
                        <a:solidFill>
                          <a:schemeClr val="tx1"/>
                        </a:solidFill>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solidFill>
                      <a:schemeClr val="accent1">
                        <a:lumMod val="20000"/>
                        <a:lumOff val="80000"/>
                      </a:schemeClr>
                    </a:solidFill>
                  </a:tcPr>
                </a:tc>
                <a:tc>
                  <a:txBody>
                    <a:bodyPr/>
                    <a:lstStyle/>
                    <a:p>
                      <a:pPr marL="12065" marR="90805" algn="ctr">
                        <a:lnSpc>
                          <a:spcPts val="1085"/>
                        </a:lnSpc>
                        <a:spcBef>
                          <a:spcPts val="0"/>
                        </a:spcBef>
                        <a:spcAft>
                          <a:spcPts val="0"/>
                        </a:spcAft>
                      </a:pPr>
                      <a:endParaRPr lang="en-US" sz="1200" dirty="0">
                        <a:solidFill>
                          <a:schemeClr val="tx1"/>
                        </a:solidFill>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solidFill>
                      <a:schemeClr val="accent1">
                        <a:lumMod val="20000"/>
                        <a:lumOff val="80000"/>
                      </a:schemeClr>
                    </a:solidFill>
                  </a:tcPr>
                </a:tc>
                <a:tc>
                  <a:txBody>
                    <a:bodyPr/>
                    <a:lstStyle/>
                    <a:p>
                      <a:pPr marL="13970" marR="116840" algn="ctr">
                        <a:lnSpc>
                          <a:spcPts val="1085"/>
                        </a:lnSpc>
                        <a:spcBef>
                          <a:spcPts val="0"/>
                        </a:spcBef>
                        <a:spcAft>
                          <a:spcPts val="0"/>
                        </a:spcAft>
                      </a:pPr>
                      <a:r>
                        <a:rPr lang="en-US" sz="1200">
                          <a:solidFill>
                            <a:schemeClr val="tx1"/>
                          </a:solidFill>
                          <a:effectLst/>
                        </a:rPr>
                        <a:t>Games</a:t>
                      </a:r>
                      <a:endParaRPr lang="en-US" sz="1200">
                        <a:solidFill>
                          <a:schemeClr val="tx1"/>
                        </a:solidFill>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solidFill>
                      <a:schemeClr val="accent1">
                        <a:lumMod val="20000"/>
                        <a:lumOff val="80000"/>
                      </a:schemeClr>
                    </a:solidFill>
                  </a:tcPr>
                </a:tc>
                <a:extLst>
                  <a:ext uri="{0D108BD9-81ED-4DB2-BD59-A6C34878D82A}">
                    <a16:rowId xmlns:a16="http://schemas.microsoft.com/office/drawing/2014/main" val="1320679255"/>
                  </a:ext>
                </a:extLst>
              </a:tr>
              <a:tr h="562191">
                <a:tc vMerge="1">
                  <a:txBody>
                    <a:bodyPr/>
                    <a:lstStyle/>
                    <a:p>
                      <a:endParaRPr lang="en-US"/>
                    </a:p>
                  </a:txBody>
                  <a:tcPr/>
                </a:tc>
                <a:tc>
                  <a:txBody>
                    <a:bodyPr/>
                    <a:lstStyle/>
                    <a:p>
                      <a:pPr marL="0" marR="0">
                        <a:spcBef>
                          <a:spcPts val="0"/>
                        </a:spcBef>
                        <a:spcAft>
                          <a:spcPts val="0"/>
                        </a:spcAft>
                      </a:pPr>
                      <a:r>
                        <a:rPr lang="en-US" sz="1200" dirty="0">
                          <a:solidFill>
                            <a:schemeClr val="tx1"/>
                          </a:solidFill>
                          <a:effectLst/>
                        </a:rPr>
                        <a:t> </a:t>
                      </a:r>
                      <a:endParaRPr lang="en-US" sz="1200" dirty="0">
                        <a:solidFill>
                          <a:schemeClr val="tx1"/>
                        </a:solidFill>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solidFill>
                      <a:schemeClr val="accent1">
                        <a:lumMod val="20000"/>
                        <a:lumOff val="80000"/>
                      </a:schemeClr>
                    </a:solidFill>
                  </a:tcPr>
                </a:tc>
                <a:tc>
                  <a:txBody>
                    <a:bodyPr/>
                    <a:lstStyle/>
                    <a:p>
                      <a:pPr marL="0" marR="0">
                        <a:spcBef>
                          <a:spcPts val="0"/>
                        </a:spcBef>
                        <a:spcAft>
                          <a:spcPts val="0"/>
                        </a:spcAft>
                      </a:pPr>
                      <a:r>
                        <a:rPr lang="en-US" sz="1200" dirty="0">
                          <a:solidFill>
                            <a:schemeClr val="tx1"/>
                          </a:solidFill>
                          <a:effectLst/>
                        </a:rPr>
                        <a:t> </a:t>
                      </a:r>
                      <a:endParaRPr lang="en-US" sz="1200" dirty="0">
                        <a:solidFill>
                          <a:schemeClr val="tx1"/>
                        </a:solidFill>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solidFill>
                      <a:schemeClr val="accent1">
                        <a:lumMod val="20000"/>
                        <a:lumOff val="80000"/>
                      </a:schemeClr>
                    </a:solidFill>
                  </a:tcPr>
                </a:tc>
                <a:tc>
                  <a:txBody>
                    <a:bodyPr/>
                    <a:lstStyle/>
                    <a:p>
                      <a:pPr marL="0" marR="0">
                        <a:spcBef>
                          <a:spcPts val="0"/>
                        </a:spcBef>
                        <a:spcAft>
                          <a:spcPts val="0"/>
                        </a:spcAft>
                      </a:pPr>
                      <a:r>
                        <a:rPr lang="en-US" sz="1200" dirty="0">
                          <a:solidFill>
                            <a:schemeClr val="tx1"/>
                          </a:solidFill>
                          <a:effectLst/>
                        </a:rPr>
                        <a:t> </a:t>
                      </a:r>
                      <a:endParaRPr lang="en-US" sz="1200" dirty="0">
                        <a:solidFill>
                          <a:schemeClr val="tx1"/>
                        </a:solidFill>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solidFill>
                      <a:schemeClr val="accent1">
                        <a:lumMod val="20000"/>
                        <a:lumOff val="80000"/>
                      </a:schemeClr>
                    </a:solidFill>
                  </a:tcPr>
                </a:tc>
                <a:tc>
                  <a:txBody>
                    <a:bodyPr/>
                    <a:lstStyle/>
                    <a:p>
                      <a:pPr marL="0" marR="0">
                        <a:spcBef>
                          <a:spcPts val="0"/>
                        </a:spcBef>
                        <a:spcAft>
                          <a:spcPts val="0"/>
                        </a:spcAft>
                      </a:pPr>
                      <a:r>
                        <a:rPr lang="en-US" sz="1200" dirty="0">
                          <a:solidFill>
                            <a:schemeClr val="tx1"/>
                          </a:solidFill>
                          <a:effectLst/>
                        </a:rPr>
                        <a:t> </a:t>
                      </a:r>
                      <a:endParaRPr lang="en-US" sz="1200" dirty="0">
                        <a:solidFill>
                          <a:schemeClr val="tx1"/>
                        </a:solidFill>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solidFill>
                      <a:schemeClr val="accent1">
                        <a:lumMod val="20000"/>
                        <a:lumOff val="80000"/>
                      </a:schemeClr>
                    </a:solidFill>
                  </a:tcPr>
                </a:tc>
                <a:tc>
                  <a:txBody>
                    <a:bodyPr/>
                    <a:lstStyle/>
                    <a:p>
                      <a:pPr marL="12065" marR="90805" algn="ctr">
                        <a:lnSpc>
                          <a:spcPts val="1195"/>
                        </a:lnSpc>
                        <a:spcBef>
                          <a:spcPts val="0"/>
                        </a:spcBef>
                        <a:spcAft>
                          <a:spcPts val="0"/>
                        </a:spcAft>
                      </a:pPr>
                      <a:endParaRPr lang="en-US" sz="1200" dirty="0">
                        <a:solidFill>
                          <a:schemeClr val="tx1"/>
                        </a:solidFill>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solidFill>
                      <a:schemeClr val="accent1">
                        <a:lumMod val="20000"/>
                        <a:lumOff val="80000"/>
                      </a:schemeClr>
                    </a:solidFill>
                  </a:tcPr>
                </a:tc>
                <a:tc>
                  <a:txBody>
                    <a:bodyPr/>
                    <a:lstStyle/>
                    <a:p>
                      <a:pPr marL="0" marR="0">
                        <a:spcBef>
                          <a:spcPts val="0"/>
                        </a:spcBef>
                        <a:spcAft>
                          <a:spcPts val="0"/>
                        </a:spcAft>
                      </a:pPr>
                      <a:r>
                        <a:rPr lang="en-US" sz="1200" dirty="0">
                          <a:solidFill>
                            <a:schemeClr val="tx1"/>
                          </a:solidFill>
                          <a:effectLst/>
                        </a:rPr>
                        <a:t> </a:t>
                      </a:r>
                      <a:endParaRPr lang="en-US" sz="1200" dirty="0">
                        <a:solidFill>
                          <a:schemeClr val="tx1"/>
                        </a:solidFill>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solidFill>
                      <a:schemeClr val="accent1">
                        <a:lumMod val="20000"/>
                        <a:lumOff val="80000"/>
                      </a:schemeClr>
                    </a:solidFill>
                  </a:tcPr>
                </a:tc>
                <a:extLst>
                  <a:ext uri="{0D108BD9-81ED-4DB2-BD59-A6C34878D82A}">
                    <a16:rowId xmlns:a16="http://schemas.microsoft.com/office/drawing/2014/main" val="987479472"/>
                  </a:ext>
                </a:extLst>
              </a:tr>
              <a:tr h="605436">
                <a:tc>
                  <a:txBody>
                    <a:bodyPr/>
                    <a:lstStyle/>
                    <a:p>
                      <a:pPr marL="69850" marR="0">
                        <a:lnSpc>
                          <a:spcPts val="1085"/>
                        </a:lnSpc>
                        <a:spcBef>
                          <a:spcPts val="0"/>
                        </a:spcBef>
                        <a:spcAft>
                          <a:spcPts val="0"/>
                        </a:spcAft>
                      </a:pPr>
                      <a:r>
                        <a:rPr lang="en-US" sz="1200">
                          <a:solidFill>
                            <a:schemeClr val="tx1"/>
                          </a:solidFill>
                          <a:effectLst/>
                        </a:rPr>
                        <a:t>Sanction Fee</a:t>
                      </a:r>
                      <a:endParaRPr lang="en-US" sz="1200">
                        <a:solidFill>
                          <a:schemeClr val="tx1"/>
                        </a:solidFill>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solidFill>
                      <a:schemeClr val="accent1">
                        <a:lumMod val="20000"/>
                        <a:lumOff val="80000"/>
                      </a:schemeClr>
                    </a:solidFill>
                  </a:tcPr>
                </a:tc>
                <a:tc>
                  <a:txBody>
                    <a:bodyPr/>
                    <a:lstStyle/>
                    <a:p>
                      <a:pPr marL="69850" marR="0">
                        <a:lnSpc>
                          <a:spcPts val="1085"/>
                        </a:lnSpc>
                        <a:spcBef>
                          <a:spcPts val="0"/>
                        </a:spcBef>
                        <a:spcAft>
                          <a:spcPts val="0"/>
                        </a:spcAft>
                      </a:pPr>
                      <a:r>
                        <a:rPr lang="en-US" sz="1200" b="1" dirty="0">
                          <a:solidFill>
                            <a:schemeClr val="tx1"/>
                          </a:solidFill>
                          <a:effectLst/>
                        </a:rPr>
                        <a:t>$25.00 per day</a:t>
                      </a:r>
                      <a:endParaRPr lang="en-US" sz="1200" b="1" dirty="0">
                        <a:solidFill>
                          <a:schemeClr val="tx1"/>
                        </a:solidFill>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solidFill>
                      <a:schemeClr val="accent1">
                        <a:lumMod val="20000"/>
                        <a:lumOff val="80000"/>
                      </a:schemeClr>
                    </a:solidFill>
                  </a:tcPr>
                </a:tc>
                <a:tc>
                  <a:txBody>
                    <a:bodyPr/>
                    <a:lstStyle/>
                    <a:p>
                      <a:pPr marL="69850" marR="0">
                        <a:lnSpc>
                          <a:spcPts val="1085"/>
                        </a:lnSpc>
                        <a:spcBef>
                          <a:spcPts val="0"/>
                        </a:spcBef>
                        <a:spcAft>
                          <a:spcPts val="0"/>
                        </a:spcAft>
                      </a:pPr>
                      <a:r>
                        <a:rPr lang="en-US" sz="1200" b="1" dirty="0">
                          <a:solidFill>
                            <a:schemeClr val="tx1"/>
                          </a:solidFill>
                          <a:effectLst/>
                        </a:rPr>
                        <a:t>No charge</a:t>
                      </a:r>
                      <a:endParaRPr lang="en-US" sz="1200" b="1" dirty="0">
                        <a:solidFill>
                          <a:schemeClr val="tx1"/>
                        </a:solidFill>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solidFill>
                      <a:schemeClr val="accent1">
                        <a:lumMod val="20000"/>
                        <a:lumOff val="80000"/>
                      </a:schemeClr>
                    </a:solidFill>
                  </a:tcPr>
                </a:tc>
                <a:tc>
                  <a:txBody>
                    <a:bodyPr/>
                    <a:lstStyle/>
                    <a:p>
                      <a:pPr marL="64770" marR="0">
                        <a:lnSpc>
                          <a:spcPts val="1115"/>
                        </a:lnSpc>
                        <a:spcBef>
                          <a:spcPts val="0"/>
                        </a:spcBef>
                        <a:spcAft>
                          <a:spcPts val="0"/>
                        </a:spcAft>
                      </a:pPr>
                      <a:r>
                        <a:rPr lang="en-US" sz="1200" b="1" dirty="0">
                          <a:solidFill>
                            <a:schemeClr val="tx1"/>
                          </a:solidFill>
                          <a:effectLst/>
                        </a:rPr>
                        <a:t>$80.00 per</a:t>
                      </a:r>
                    </a:p>
                    <a:p>
                      <a:pPr marL="64770" marR="0">
                        <a:lnSpc>
                          <a:spcPts val="1095"/>
                        </a:lnSpc>
                        <a:spcBef>
                          <a:spcPts val="0"/>
                        </a:spcBef>
                        <a:spcAft>
                          <a:spcPts val="0"/>
                        </a:spcAft>
                      </a:pPr>
                      <a:r>
                        <a:rPr lang="en-US" sz="1200" b="1" dirty="0">
                          <a:solidFill>
                            <a:schemeClr val="tx1"/>
                          </a:solidFill>
                          <a:effectLst/>
                        </a:rPr>
                        <a:t>day</a:t>
                      </a:r>
                      <a:endParaRPr lang="en-US" sz="1200" b="1" dirty="0">
                        <a:solidFill>
                          <a:schemeClr val="tx1"/>
                        </a:solidFill>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solidFill>
                      <a:schemeClr val="accent1">
                        <a:lumMod val="20000"/>
                        <a:lumOff val="80000"/>
                      </a:schemeClr>
                    </a:solidFill>
                  </a:tcPr>
                </a:tc>
                <a:tc>
                  <a:txBody>
                    <a:bodyPr/>
                    <a:lstStyle/>
                    <a:p>
                      <a:pPr marL="24765" marR="65405" algn="ctr">
                        <a:lnSpc>
                          <a:spcPts val="1100"/>
                        </a:lnSpc>
                        <a:spcBef>
                          <a:spcPts val="0"/>
                        </a:spcBef>
                        <a:spcAft>
                          <a:spcPts val="0"/>
                        </a:spcAft>
                      </a:pPr>
                      <a:r>
                        <a:rPr lang="en-US" sz="1200" b="1">
                          <a:solidFill>
                            <a:schemeClr val="tx1"/>
                          </a:solidFill>
                          <a:effectLst/>
                        </a:rPr>
                        <a:t>$50.00 per day</a:t>
                      </a:r>
                      <a:endParaRPr lang="en-US" sz="1200" b="1">
                        <a:solidFill>
                          <a:schemeClr val="tx1"/>
                        </a:solidFill>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solidFill>
                      <a:schemeClr val="accent1">
                        <a:lumMod val="20000"/>
                        <a:lumOff val="80000"/>
                      </a:schemeClr>
                    </a:solidFill>
                  </a:tcPr>
                </a:tc>
                <a:tc>
                  <a:txBody>
                    <a:bodyPr/>
                    <a:lstStyle/>
                    <a:p>
                      <a:pPr marL="0" marR="0">
                        <a:spcBef>
                          <a:spcPts val="0"/>
                        </a:spcBef>
                        <a:spcAft>
                          <a:spcPts val="0"/>
                        </a:spcAft>
                      </a:pPr>
                      <a:r>
                        <a:rPr lang="en-US" sz="1200" b="1">
                          <a:solidFill>
                            <a:schemeClr val="tx1"/>
                          </a:solidFill>
                          <a:effectLst/>
                        </a:rPr>
                        <a:t> </a:t>
                      </a:r>
                      <a:endParaRPr lang="en-US" sz="1200" b="1">
                        <a:solidFill>
                          <a:schemeClr val="tx1"/>
                        </a:solidFill>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solidFill>
                      <a:schemeClr val="accent1">
                        <a:lumMod val="20000"/>
                        <a:lumOff val="80000"/>
                      </a:schemeClr>
                    </a:solidFill>
                  </a:tcPr>
                </a:tc>
                <a:tc>
                  <a:txBody>
                    <a:bodyPr/>
                    <a:lstStyle/>
                    <a:p>
                      <a:pPr marL="0" marR="0">
                        <a:spcBef>
                          <a:spcPts val="0"/>
                        </a:spcBef>
                        <a:spcAft>
                          <a:spcPts val="0"/>
                        </a:spcAft>
                      </a:pPr>
                      <a:r>
                        <a:rPr lang="en-US" sz="1200">
                          <a:solidFill>
                            <a:schemeClr val="tx1"/>
                          </a:solidFill>
                          <a:effectLst/>
                        </a:rPr>
                        <a:t> </a:t>
                      </a:r>
                      <a:endParaRPr lang="en-US" sz="1200">
                        <a:solidFill>
                          <a:schemeClr val="tx1"/>
                        </a:solidFill>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solidFill>
                      <a:schemeClr val="accent1">
                        <a:lumMod val="20000"/>
                        <a:lumOff val="80000"/>
                      </a:schemeClr>
                    </a:solidFill>
                  </a:tcPr>
                </a:tc>
                <a:extLst>
                  <a:ext uri="{0D108BD9-81ED-4DB2-BD59-A6C34878D82A}">
                    <a16:rowId xmlns:a16="http://schemas.microsoft.com/office/drawing/2014/main" val="662303862"/>
                  </a:ext>
                </a:extLst>
              </a:tr>
              <a:tr h="1290810">
                <a:tc>
                  <a:txBody>
                    <a:bodyPr/>
                    <a:lstStyle/>
                    <a:p>
                      <a:pPr marL="69850" marR="0">
                        <a:lnSpc>
                          <a:spcPts val="1085"/>
                        </a:lnSpc>
                        <a:spcBef>
                          <a:spcPts val="0"/>
                        </a:spcBef>
                        <a:spcAft>
                          <a:spcPts val="0"/>
                        </a:spcAft>
                      </a:pPr>
                      <a:r>
                        <a:rPr lang="en-US" sz="1200">
                          <a:solidFill>
                            <a:schemeClr val="tx1"/>
                          </a:solidFill>
                          <a:effectLst/>
                        </a:rPr>
                        <a:t>Surcharges</a:t>
                      </a:r>
                      <a:endParaRPr lang="en-US" sz="1200">
                        <a:solidFill>
                          <a:schemeClr val="tx1"/>
                        </a:solidFill>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solidFill>
                      <a:schemeClr val="accent1">
                        <a:lumMod val="20000"/>
                        <a:lumOff val="80000"/>
                      </a:schemeClr>
                    </a:solidFill>
                  </a:tcPr>
                </a:tc>
                <a:tc>
                  <a:txBody>
                    <a:bodyPr/>
                    <a:lstStyle/>
                    <a:p>
                      <a:pPr marL="69850" marR="128905">
                        <a:spcBef>
                          <a:spcPts val="0"/>
                        </a:spcBef>
                        <a:spcAft>
                          <a:spcPts val="0"/>
                        </a:spcAft>
                      </a:pPr>
                      <a:r>
                        <a:rPr lang="en-US" sz="1200" b="1" dirty="0">
                          <a:solidFill>
                            <a:schemeClr val="tx1"/>
                          </a:solidFill>
                          <a:effectLst/>
                        </a:rPr>
                        <a:t>$.75 per event for all timed final events</a:t>
                      </a:r>
                      <a:endParaRPr lang="en-US" sz="1200" b="1" dirty="0">
                        <a:solidFill>
                          <a:schemeClr val="tx1"/>
                        </a:solidFill>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solidFill>
                      <a:schemeClr val="accent1">
                        <a:lumMod val="20000"/>
                        <a:lumOff val="80000"/>
                      </a:schemeClr>
                    </a:solidFill>
                  </a:tcPr>
                </a:tc>
                <a:tc>
                  <a:txBody>
                    <a:bodyPr/>
                    <a:lstStyle/>
                    <a:p>
                      <a:pPr marL="69850" marR="0">
                        <a:lnSpc>
                          <a:spcPts val="1085"/>
                        </a:lnSpc>
                        <a:spcBef>
                          <a:spcPts val="0"/>
                        </a:spcBef>
                        <a:spcAft>
                          <a:spcPts val="0"/>
                        </a:spcAft>
                      </a:pPr>
                      <a:r>
                        <a:rPr lang="en-US" sz="1200" b="1" dirty="0">
                          <a:solidFill>
                            <a:schemeClr val="tx1"/>
                          </a:solidFill>
                          <a:effectLst/>
                        </a:rPr>
                        <a:t>No surcharges</a:t>
                      </a:r>
                      <a:endParaRPr lang="en-US" sz="1200" b="1" dirty="0">
                        <a:solidFill>
                          <a:schemeClr val="tx1"/>
                        </a:solidFill>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solidFill>
                      <a:schemeClr val="accent1">
                        <a:lumMod val="20000"/>
                        <a:lumOff val="80000"/>
                      </a:schemeClr>
                    </a:solidFill>
                  </a:tcPr>
                </a:tc>
                <a:tc>
                  <a:txBody>
                    <a:bodyPr/>
                    <a:lstStyle/>
                    <a:p>
                      <a:pPr marL="64770" marR="5715">
                        <a:spcBef>
                          <a:spcPts val="0"/>
                        </a:spcBef>
                        <a:spcAft>
                          <a:spcPts val="0"/>
                        </a:spcAft>
                      </a:pPr>
                      <a:r>
                        <a:rPr lang="en-US" sz="1200" b="1" dirty="0">
                          <a:solidFill>
                            <a:schemeClr val="tx1"/>
                          </a:solidFill>
                          <a:effectLst/>
                        </a:rPr>
                        <a:t>$1.50 per event *</a:t>
                      </a:r>
                      <a:endParaRPr lang="en-US" sz="1200" b="1" dirty="0">
                        <a:solidFill>
                          <a:schemeClr val="tx1"/>
                        </a:solidFill>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solidFill>
                      <a:schemeClr val="accent1">
                        <a:lumMod val="20000"/>
                        <a:lumOff val="80000"/>
                      </a:schemeClr>
                    </a:solidFill>
                  </a:tcPr>
                </a:tc>
                <a:tc>
                  <a:txBody>
                    <a:bodyPr/>
                    <a:lstStyle/>
                    <a:p>
                      <a:pPr marL="69215" marR="273685">
                        <a:spcBef>
                          <a:spcPts val="0"/>
                        </a:spcBef>
                        <a:spcAft>
                          <a:spcPts val="0"/>
                        </a:spcAft>
                      </a:pPr>
                      <a:r>
                        <a:rPr lang="en-US" sz="1200" b="1" dirty="0">
                          <a:solidFill>
                            <a:schemeClr val="tx1"/>
                          </a:solidFill>
                          <a:effectLst/>
                        </a:rPr>
                        <a:t>$.75 per event</a:t>
                      </a:r>
                      <a:endParaRPr lang="en-US" sz="1200" b="1" dirty="0">
                        <a:solidFill>
                          <a:schemeClr val="tx1"/>
                        </a:solidFill>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solidFill>
                      <a:schemeClr val="accent1">
                        <a:lumMod val="20000"/>
                        <a:lumOff val="80000"/>
                      </a:schemeClr>
                    </a:solidFill>
                  </a:tcPr>
                </a:tc>
                <a:tc>
                  <a:txBody>
                    <a:bodyPr/>
                    <a:lstStyle/>
                    <a:p>
                      <a:pPr marL="64135" marR="0">
                        <a:lnSpc>
                          <a:spcPts val="1110"/>
                        </a:lnSpc>
                        <a:spcBef>
                          <a:spcPts val="0"/>
                        </a:spcBef>
                        <a:spcAft>
                          <a:spcPts val="0"/>
                        </a:spcAft>
                      </a:pPr>
                      <a:r>
                        <a:rPr lang="en-US" sz="1200" b="1" dirty="0">
                          <a:solidFill>
                            <a:schemeClr val="tx1"/>
                          </a:solidFill>
                          <a:effectLst/>
                        </a:rPr>
                        <a:t>$5.00</a:t>
                      </a:r>
                    </a:p>
                    <a:p>
                      <a:pPr marL="64135" marR="187325">
                        <a:spcBef>
                          <a:spcPts val="15"/>
                        </a:spcBef>
                        <a:spcAft>
                          <a:spcPts val="0"/>
                        </a:spcAft>
                      </a:pPr>
                      <a:r>
                        <a:rPr lang="en-US" sz="1200" b="1" dirty="0">
                          <a:solidFill>
                            <a:schemeClr val="tx1"/>
                          </a:solidFill>
                          <a:effectLst/>
                        </a:rPr>
                        <a:t>per splash</a:t>
                      </a:r>
                      <a:endParaRPr lang="en-US" sz="1200" b="1" dirty="0">
                        <a:solidFill>
                          <a:schemeClr val="tx1"/>
                        </a:solidFill>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solidFill>
                      <a:schemeClr val="accent1">
                        <a:lumMod val="20000"/>
                        <a:lumOff val="80000"/>
                      </a:schemeClr>
                    </a:solidFill>
                  </a:tcPr>
                </a:tc>
                <a:tc>
                  <a:txBody>
                    <a:bodyPr/>
                    <a:lstStyle/>
                    <a:p>
                      <a:pPr marL="68580" marR="0">
                        <a:lnSpc>
                          <a:spcPts val="1110"/>
                        </a:lnSpc>
                        <a:spcBef>
                          <a:spcPts val="0"/>
                        </a:spcBef>
                        <a:spcAft>
                          <a:spcPts val="0"/>
                        </a:spcAft>
                      </a:pPr>
                      <a:r>
                        <a:rPr lang="en-US" sz="1200">
                          <a:solidFill>
                            <a:schemeClr val="tx1"/>
                          </a:solidFill>
                          <a:effectLst/>
                        </a:rPr>
                        <a:t>$1.50</a:t>
                      </a:r>
                    </a:p>
                    <a:p>
                      <a:pPr marL="68580" marR="55880">
                        <a:spcBef>
                          <a:spcPts val="15"/>
                        </a:spcBef>
                        <a:spcAft>
                          <a:spcPts val="0"/>
                        </a:spcAft>
                      </a:pPr>
                      <a:r>
                        <a:rPr lang="en-US" sz="1200">
                          <a:solidFill>
                            <a:schemeClr val="tx1"/>
                          </a:solidFill>
                          <a:effectLst/>
                        </a:rPr>
                        <a:t>per splash</a:t>
                      </a:r>
                      <a:endParaRPr lang="en-US" sz="1200">
                        <a:solidFill>
                          <a:schemeClr val="tx1"/>
                        </a:solidFill>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solidFill>
                      <a:schemeClr val="accent1">
                        <a:lumMod val="20000"/>
                        <a:lumOff val="80000"/>
                      </a:schemeClr>
                    </a:solidFill>
                  </a:tcPr>
                </a:tc>
                <a:extLst>
                  <a:ext uri="{0D108BD9-81ED-4DB2-BD59-A6C34878D82A}">
                    <a16:rowId xmlns:a16="http://schemas.microsoft.com/office/drawing/2014/main" val="569082170"/>
                  </a:ext>
                </a:extLst>
              </a:tr>
              <a:tr h="923878">
                <a:tc>
                  <a:txBody>
                    <a:bodyPr/>
                    <a:lstStyle/>
                    <a:p>
                      <a:pPr marL="0" marR="0">
                        <a:spcBef>
                          <a:spcPts val="0"/>
                        </a:spcBef>
                        <a:spcAft>
                          <a:spcPts val="0"/>
                        </a:spcAft>
                      </a:pPr>
                      <a:r>
                        <a:rPr lang="en-US" sz="1200" dirty="0">
                          <a:solidFill>
                            <a:schemeClr val="tx1"/>
                          </a:solidFill>
                          <a:effectLst/>
                        </a:rPr>
                        <a:t> </a:t>
                      </a:r>
                      <a:endParaRPr lang="en-US" sz="1200" dirty="0">
                        <a:solidFill>
                          <a:schemeClr val="tx1"/>
                        </a:solidFill>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solidFill>
                      <a:schemeClr val="accent1">
                        <a:lumMod val="20000"/>
                        <a:lumOff val="80000"/>
                      </a:schemeClr>
                    </a:solidFill>
                  </a:tcPr>
                </a:tc>
                <a:tc>
                  <a:txBody>
                    <a:bodyPr/>
                    <a:lstStyle/>
                    <a:p>
                      <a:pPr marL="69850" marR="0">
                        <a:spcBef>
                          <a:spcPts val="0"/>
                        </a:spcBef>
                        <a:spcAft>
                          <a:spcPts val="0"/>
                        </a:spcAft>
                      </a:pPr>
                      <a:r>
                        <a:rPr lang="en-US" sz="1200" dirty="0">
                          <a:solidFill>
                            <a:schemeClr val="tx1"/>
                          </a:solidFill>
                          <a:effectLst/>
                        </a:rPr>
                        <a:t>$.50 per</a:t>
                      </a:r>
                    </a:p>
                    <a:p>
                      <a:pPr marL="69850" marR="0">
                        <a:lnSpc>
                          <a:spcPts val="1140"/>
                        </a:lnSpc>
                        <a:spcBef>
                          <a:spcPts val="25"/>
                        </a:spcBef>
                        <a:spcAft>
                          <a:spcPts val="0"/>
                        </a:spcAft>
                      </a:pPr>
                      <a:r>
                        <a:rPr lang="en-US" sz="1200" dirty="0">
                          <a:solidFill>
                            <a:schemeClr val="tx1"/>
                          </a:solidFill>
                          <a:effectLst/>
                        </a:rPr>
                        <a:t>event (Trials/Finals</a:t>
                      </a:r>
                      <a:endParaRPr lang="en-US" sz="1200" dirty="0">
                        <a:solidFill>
                          <a:schemeClr val="tx1"/>
                        </a:solidFill>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solidFill>
                      <a:schemeClr val="accent1">
                        <a:lumMod val="20000"/>
                        <a:lumOff val="80000"/>
                      </a:schemeClr>
                    </a:solidFill>
                  </a:tcPr>
                </a:tc>
                <a:tc>
                  <a:txBody>
                    <a:bodyPr/>
                    <a:lstStyle/>
                    <a:p>
                      <a:pPr marL="0" marR="0">
                        <a:spcBef>
                          <a:spcPts val="0"/>
                        </a:spcBef>
                        <a:spcAft>
                          <a:spcPts val="0"/>
                        </a:spcAft>
                      </a:pPr>
                      <a:r>
                        <a:rPr lang="en-US" sz="1200">
                          <a:solidFill>
                            <a:schemeClr val="tx1"/>
                          </a:solidFill>
                          <a:effectLst/>
                        </a:rPr>
                        <a:t> </a:t>
                      </a:r>
                      <a:endParaRPr lang="en-US" sz="1200">
                        <a:solidFill>
                          <a:schemeClr val="tx1"/>
                        </a:solidFill>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solidFill>
                      <a:schemeClr val="accent1">
                        <a:lumMod val="20000"/>
                        <a:lumOff val="80000"/>
                      </a:schemeClr>
                    </a:solidFill>
                  </a:tcPr>
                </a:tc>
                <a:tc>
                  <a:txBody>
                    <a:bodyPr/>
                    <a:lstStyle/>
                    <a:p>
                      <a:pPr marL="0" marR="0">
                        <a:spcBef>
                          <a:spcPts val="0"/>
                        </a:spcBef>
                        <a:spcAft>
                          <a:spcPts val="0"/>
                        </a:spcAft>
                      </a:pPr>
                      <a:r>
                        <a:rPr lang="en-US" sz="1200">
                          <a:solidFill>
                            <a:schemeClr val="tx1"/>
                          </a:solidFill>
                          <a:effectLst/>
                        </a:rPr>
                        <a:t> </a:t>
                      </a:r>
                      <a:endParaRPr lang="en-US" sz="1200">
                        <a:solidFill>
                          <a:schemeClr val="tx1"/>
                        </a:solidFill>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solidFill>
                      <a:schemeClr val="accent1">
                        <a:lumMod val="20000"/>
                        <a:lumOff val="80000"/>
                      </a:schemeClr>
                    </a:solidFill>
                  </a:tcPr>
                </a:tc>
                <a:tc>
                  <a:txBody>
                    <a:bodyPr/>
                    <a:lstStyle/>
                    <a:p>
                      <a:pPr marL="3810" marR="0">
                        <a:lnSpc>
                          <a:spcPts val="1135"/>
                        </a:lnSpc>
                        <a:spcBef>
                          <a:spcPts val="0"/>
                        </a:spcBef>
                        <a:spcAft>
                          <a:spcPts val="0"/>
                        </a:spcAft>
                      </a:pPr>
                      <a:r>
                        <a:rPr lang="en-US" sz="1200">
                          <a:solidFill>
                            <a:schemeClr val="tx1"/>
                          </a:solidFill>
                          <a:effectLst/>
                        </a:rPr>
                        <a:t>No</a:t>
                      </a:r>
                    </a:p>
                    <a:p>
                      <a:pPr marL="3810" marR="273685">
                        <a:lnSpc>
                          <a:spcPct val="98000"/>
                        </a:lnSpc>
                        <a:spcBef>
                          <a:spcPts val="10"/>
                        </a:spcBef>
                        <a:spcAft>
                          <a:spcPts val="0"/>
                        </a:spcAft>
                      </a:pPr>
                      <a:r>
                        <a:rPr lang="en-US" sz="1200">
                          <a:solidFill>
                            <a:schemeClr val="tx1"/>
                          </a:solidFill>
                          <a:effectLst/>
                        </a:rPr>
                        <a:t>Participation Fee allowed</a:t>
                      </a:r>
                      <a:endParaRPr lang="en-US" sz="1200">
                        <a:solidFill>
                          <a:schemeClr val="tx1"/>
                        </a:solidFill>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solidFill>
                      <a:schemeClr val="accent1">
                        <a:lumMod val="20000"/>
                        <a:lumOff val="80000"/>
                      </a:schemeClr>
                    </a:solidFill>
                  </a:tcPr>
                </a:tc>
                <a:tc>
                  <a:txBody>
                    <a:bodyPr/>
                    <a:lstStyle/>
                    <a:p>
                      <a:pPr marL="0" marR="0">
                        <a:spcBef>
                          <a:spcPts val="0"/>
                        </a:spcBef>
                        <a:spcAft>
                          <a:spcPts val="0"/>
                        </a:spcAft>
                      </a:pPr>
                      <a:r>
                        <a:rPr lang="en-US" sz="1200" dirty="0">
                          <a:solidFill>
                            <a:schemeClr val="tx1"/>
                          </a:solidFill>
                          <a:effectLst/>
                        </a:rPr>
                        <a:t> </a:t>
                      </a:r>
                      <a:endParaRPr lang="en-US" sz="1200" dirty="0">
                        <a:solidFill>
                          <a:schemeClr val="tx1"/>
                        </a:solidFill>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solidFill>
                      <a:schemeClr val="accent1">
                        <a:lumMod val="20000"/>
                        <a:lumOff val="80000"/>
                      </a:schemeClr>
                    </a:solidFill>
                  </a:tcPr>
                </a:tc>
                <a:tc>
                  <a:txBody>
                    <a:bodyPr/>
                    <a:lstStyle/>
                    <a:p>
                      <a:pPr marL="0" marR="0">
                        <a:spcBef>
                          <a:spcPts val="0"/>
                        </a:spcBef>
                        <a:spcAft>
                          <a:spcPts val="0"/>
                        </a:spcAft>
                      </a:pPr>
                      <a:r>
                        <a:rPr lang="en-US" sz="1200" dirty="0">
                          <a:solidFill>
                            <a:schemeClr val="tx1"/>
                          </a:solidFill>
                          <a:effectLst/>
                        </a:rPr>
                        <a:t> </a:t>
                      </a:r>
                      <a:endParaRPr lang="en-US" sz="1200" dirty="0">
                        <a:solidFill>
                          <a:schemeClr val="tx1"/>
                        </a:solidFill>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solidFill>
                      <a:schemeClr val="accent1">
                        <a:lumMod val="20000"/>
                        <a:lumOff val="80000"/>
                      </a:schemeClr>
                    </a:solidFill>
                  </a:tcPr>
                </a:tc>
                <a:extLst>
                  <a:ext uri="{0D108BD9-81ED-4DB2-BD59-A6C34878D82A}">
                    <a16:rowId xmlns:a16="http://schemas.microsoft.com/office/drawing/2014/main" val="2381449121"/>
                  </a:ext>
                </a:extLst>
              </a:tr>
            </a:tbl>
          </a:graphicData>
        </a:graphic>
      </p:graphicFrame>
      <p:sp>
        <p:nvSpPr>
          <p:cNvPr id="6" name="TextBox 5">
            <a:extLst>
              <a:ext uri="{FF2B5EF4-FFF2-40B4-BE49-F238E27FC236}">
                <a16:creationId xmlns:a16="http://schemas.microsoft.com/office/drawing/2014/main" id="{0F5B1E09-AB3B-4890-BEDE-3431D34AFB9A}"/>
              </a:ext>
            </a:extLst>
          </p:cNvPr>
          <p:cNvSpPr txBox="1"/>
          <p:nvPr/>
        </p:nvSpPr>
        <p:spPr>
          <a:xfrm>
            <a:off x="2491409" y="5128589"/>
            <a:ext cx="5831212" cy="1754326"/>
          </a:xfrm>
          <a:prstGeom prst="rect">
            <a:avLst/>
          </a:prstGeom>
          <a:noFill/>
        </p:spPr>
        <p:txBody>
          <a:bodyPr wrap="none" rtlCol="0">
            <a:spAutoFit/>
          </a:bodyPr>
          <a:lstStyle/>
          <a:p>
            <a:r>
              <a:rPr lang="en-US" dirty="0"/>
              <a:t>*Reduced splash fees for the following YMCA meets ($0.75):</a:t>
            </a:r>
          </a:p>
          <a:p>
            <a:r>
              <a:rPr lang="en-US" dirty="0"/>
              <a:t>                    WMYSL - Western Mass Winter Championships</a:t>
            </a:r>
          </a:p>
          <a:p>
            <a:r>
              <a:rPr lang="en-US" dirty="0"/>
              <a:t>                    SENECY – Championship Meet</a:t>
            </a:r>
          </a:p>
          <a:p>
            <a:r>
              <a:rPr lang="en-US" dirty="0"/>
              <a:t>                    YMCA Districts</a:t>
            </a:r>
          </a:p>
          <a:p>
            <a:r>
              <a:rPr lang="en-US" dirty="0"/>
              <a:t>                    YMCA New England SCY Championship</a:t>
            </a:r>
          </a:p>
          <a:p>
            <a:endParaRPr lang="en-US" dirty="0"/>
          </a:p>
        </p:txBody>
      </p:sp>
    </p:spTree>
    <p:extLst>
      <p:ext uri="{BB962C8B-B14F-4D97-AF65-F5344CB8AC3E}">
        <p14:creationId xmlns:p14="http://schemas.microsoft.com/office/powerpoint/2010/main" val="144046244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0F8BF4-21E3-4820-B7E9-77D17FF0DE7C}"/>
              </a:ext>
            </a:extLst>
          </p:cNvPr>
          <p:cNvSpPr>
            <a:spLocks noGrp="1"/>
          </p:cNvSpPr>
          <p:nvPr>
            <p:ph type="title"/>
          </p:nvPr>
        </p:nvSpPr>
        <p:spPr>
          <a:xfrm>
            <a:off x="838200" y="281998"/>
            <a:ext cx="10515600" cy="1325563"/>
          </a:xfrm>
        </p:spPr>
        <p:txBody>
          <a:bodyPr/>
          <a:lstStyle/>
          <a:p>
            <a:r>
              <a:rPr lang="en-US" b="1" dirty="0">
                <a:solidFill>
                  <a:srgbClr val="0070C0"/>
                </a:solidFill>
              </a:rPr>
              <a:t>Meet Bids/Sanctions</a:t>
            </a:r>
          </a:p>
        </p:txBody>
      </p:sp>
      <p:sp>
        <p:nvSpPr>
          <p:cNvPr id="4" name="Content Placeholder 3">
            <a:extLst>
              <a:ext uri="{FF2B5EF4-FFF2-40B4-BE49-F238E27FC236}">
                <a16:creationId xmlns:a16="http://schemas.microsoft.com/office/drawing/2014/main" id="{166295E6-D9BA-4C62-B04F-03256CC5EA5A}"/>
              </a:ext>
            </a:extLst>
          </p:cNvPr>
          <p:cNvSpPr>
            <a:spLocks noGrp="1"/>
          </p:cNvSpPr>
          <p:nvPr>
            <p:ph idx="1"/>
          </p:nvPr>
        </p:nvSpPr>
        <p:spPr>
          <a:xfrm>
            <a:off x="1484310" y="1190847"/>
            <a:ext cx="10018713" cy="4600353"/>
          </a:xfrm>
        </p:spPr>
        <p:txBody>
          <a:bodyPr>
            <a:normAutofit/>
          </a:bodyPr>
          <a:lstStyle/>
          <a:p>
            <a:r>
              <a:rPr lang="en-US" dirty="0"/>
              <a:t>Meet Bids are due for all NES Sanctioned and Approved Meets;</a:t>
            </a:r>
          </a:p>
          <a:p>
            <a:pPr lvl="1"/>
            <a:r>
              <a:rPr lang="en-US" dirty="0"/>
              <a:t>July 1 for Short Course Season.</a:t>
            </a:r>
          </a:p>
          <a:p>
            <a:pPr lvl="1"/>
            <a:r>
              <a:rPr lang="en-US" dirty="0"/>
              <a:t>February 1 for Long Course Season.</a:t>
            </a:r>
          </a:p>
          <a:p>
            <a:pPr lvl="1"/>
            <a:r>
              <a:rPr lang="en-US" dirty="0"/>
              <a:t>Submit Draft Meet Announcement;</a:t>
            </a:r>
          </a:p>
          <a:p>
            <a:pPr lvl="2"/>
            <a:r>
              <a:rPr lang="en-US" dirty="0"/>
              <a:t>Use New England Swimming Meet Announcement Template.</a:t>
            </a:r>
          </a:p>
          <a:p>
            <a:pPr lvl="2"/>
            <a:r>
              <a:rPr lang="en-US" dirty="0"/>
              <a:t>Only make changes to areas that are in RED.</a:t>
            </a:r>
          </a:p>
          <a:p>
            <a:pPr lvl="2"/>
            <a:r>
              <a:rPr lang="en-US" dirty="0"/>
              <a:t>Email MSWord Announcement to the Meet Referee for review.</a:t>
            </a:r>
          </a:p>
          <a:p>
            <a:pPr lvl="2"/>
            <a:r>
              <a:rPr lang="en-US" dirty="0"/>
              <a:t>Email MSWord Announcement to the New England Swimming Office.</a:t>
            </a:r>
          </a:p>
          <a:p>
            <a:pPr lvl="2"/>
            <a:r>
              <a:rPr lang="en-US" dirty="0"/>
              <a:t>Declare meet entry type (75/25 or FCFS). </a:t>
            </a:r>
          </a:p>
          <a:p>
            <a:pPr lvl="2"/>
            <a:r>
              <a:rPr lang="en-US" dirty="0"/>
              <a:t>State dates of entry (first and last).</a:t>
            </a:r>
          </a:p>
        </p:txBody>
      </p:sp>
    </p:spTree>
    <p:extLst>
      <p:ext uri="{BB962C8B-B14F-4D97-AF65-F5344CB8AC3E}">
        <p14:creationId xmlns:p14="http://schemas.microsoft.com/office/powerpoint/2010/main" val="177423580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0F8BF4-21E3-4820-B7E9-77D17FF0DE7C}"/>
              </a:ext>
            </a:extLst>
          </p:cNvPr>
          <p:cNvSpPr>
            <a:spLocks noGrp="1"/>
          </p:cNvSpPr>
          <p:nvPr>
            <p:ph type="title"/>
          </p:nvPr>
        </p:nvSpPr>
        <p:spPr>
          <a:xfrm>
            <a:off x="838200" y="281998"/>
            <a:ext cx="10515600" cy="1325563"/>
          </a:xfrm>
        </p:spPr>
        <p:txBody>
          <a:bodyPr/>
          <a:lstStyle/>
          <a:p>
            <a:r>
              <a:rPr lang="en-US" b="1" dirty="0">
                <a:solidFill>
                  <a:srgbClr val="0070C0"/>
                </a:solidFill>
              </a:rPr>
              <a:t>Meet Bids/Sanctions</a:t>
            </a:r>
          </a:p>
        </p:txBody>
      </p:sp>
      <p:sp>
        <p:nvSpPr>
          <p:cNvPr id="4" name="Content Placeholder 3">
            <a:extLst>
              <a:ext uri="{FF2B5EF4-FFF2-40B4-BE49-F238E27FC236}">
                <a16:creationId xmlns:a16="http://schemas.microsoft.com/office/drawing/2014/main" id="{166295E6-D9BA-4C62-B04F-03256CC5EA5A}"/>
              </a:ext>
            </a:extLst>
          </p:cNvPr>
          <p:cNvSpPr>
            <a:spLocks noGrp="1"/>
          </p:cNvSpPr>
          <p:nvPr>
            <p:ph idx="1"/>
          </p:nvPr>
        </p:nvSpPr>
        <p:spPr>
          <a:xfrm>
            <a:off x="1484310" y="1382233"/>
            <a:ext cx="10018713" cy="4408967"/>
          </a:xfrm>
        </p:spPr>
        <p:txBody>
          <a:bodyPr>
            <a:normAutofit/>
          </a:bodyPr>
          <a:lstStyle/>
          <a:p>
            <a:r>
              <a:rPr lang="en-US" dirty="0"/>
              <a:t>Meet Sanction Request:</a:t>
            </a:r>
          </a:p>
          <a:p>
            <a:pPr lvl="1"/>
            <a:r>
              <a:rPr lang="en-US" dirty="0"/>
              <a:t>Must include the final Meet Announcement including order of events and cover/waiver page.</a:t>
            </a:r>
          </a:p>
          <a:p>
            <a:pPr lvl="1"/>
            <a:r>
              <a:rPr lang="en-US" dirty="0"/>
              <a:t>Must be submitted at least 1 week before posting to NES Website.</a:t>
            </a:r>
          </a:p>
          <a:p>
            <a:pPr lvl="1"/>
            <a:r>
              <a:rPr lang="en-US" dirty="0"/>
              <a:t>Must be received no earlier than 6 weeks before the meet.</a:t>
            </a:r>
          </a:p>
          <a:p>
            <a:pPr lvl="1"/>
            <a:r>
              <a:rPr lang="en-US" dirty="0"/>
              <a:t>Must be received no later than 1 week plus 4 days prior to first entry deadline.</a:t>
            </a:r>
          </a:p>
          <a:p>
            <a:pPr lvl="1"/>
            <a:r>
              <a:rPr lang="en-US" dirty="0"/>
              <a:t>Email MSWord Announcement to New England Swimming Office.</a:t>
            </a:r>
          </a:p>
          <a:p>
            <a:endParaRPr lang="en-US" dirty="0"/>
          </a:p>
        </p:txBody>
      </p:sp>
    </p:spTree>
    <p:extLst>
      <p:ext uri="{BB962C8B-B14F-4D97-AF65-F5344CB8AC3E}">
        <p14:creationId xmlns:p14="http://schemas.microsoft.com/office/powerpoint/2010/main" val="189750753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0F8BF4-21E3-4820-B7E9-77D17FF0DE7C}"/>
              </a:ext>
            </a:extLst>
          </p:cNvPr>
          <p:cNvSpPr>
            <a:spLocks noGrp="1"/>
          </p:cNvSpPr>
          <p:nvPr>
            <p:ph type="title"/>
          </p:nvPr>
        </p:nvSpPr>
        <p:spPr>
          <a:xfrm>
            <a:off x="838200" y="281998"/>
            <a:ext cx="10515600" cy="1325563"/>
          </a:xfrm>
        </p:spPr>
        <p:txBody>
          <a:bodyPr/>
          <a:lstStyle/>
          <a:p>
            <a:r>
              <a:rPr lang="en-US" b="1" dirty="0">
                <a:solidFill>
                  <a:srgbClr val="0070C0"/>
                </a:solidFill>
              </a:rPr>
              <a:t>Meet Bids/Sanctions</a:t>
            </a:r>
          </a:p>
        </p:txBody>
      </p:sp>
      <p:sp>
        <p:nvSpPr>
          <p:cNvPr id="4" name="Content Placeholder 3">
            <a:extLst>
              <a:ext uri="{FF2B5EF4-FFF2-40B4-BE49-F238E27FC236}">
                <a16:creationId xmlns:a16="http://schemas.microsoft.com/office/drawing/2014/main" id="{166295E6-D9BA-4C62-B04F-03256CC5EA5A}"/>
              </a:ext>
            </a:extLst>
          </p:cNvPr>
          <p:cNvSpPr>
            <a:spLocks noGrp="1"/>
          </p:cNvSpPr>
          <p:nvPr>
            <p:ph idx="1"/>
          </p:nvPr>
        </p:nvSpPr>
        <p:spPr>
          <a:xfrm>
            <a:off x="1484310" y="1456661"/>
            <a:ext cx="10018713" cy="4334540"/>
          </a:xfrm>
        </p:spPr>
        <p:txBody>
          <a:bodyPr>
            <a:normAutofit/>
          </a:bodyPr>
          <a:lstStyle/>
          <a:p>
            <a:r>
              <a:rPr lang="en-US" dirty="0"/>
              <a:t>Sanction numbers will be issued ONLY after completed sanction request, final Meet Announcements and fees have been received.</a:t>
            </a:r>
          </a:p>
          <a:p>
            <a:r>
              <a:rPr lang="en-US" dirty="0"/>
              <a:t>Any additions, changes, or corrections to be made to the Meet Announcement after it has been sanctioned and posted must be approved by the New England Swimming Technical Chair.</a:t>
            </a:r>
          </a:p>
          <a:p>
            <a:pPr lvl="1"/>
            <a:r>
              <a:rPr lang="en-US" dirty="0"/>
              <a:t>After changes have been approved:</a:t>
            </a:r>
          </a:p>
          <a:p>
            <a:pPr lvl="2"/>
            <a:r>
              <a:rPr lang="en-US" dirty="0"/>
              <a:t>Email MSWord Announcement to New England Swimming Office.</a:t>
            </a:r>
          </a:p>
          <a:p>
            <a:pPr lvl="2"/>
            <a:r>
              <a:rPr lang="en-US" dirty="0"/>
              <a:t>Email MSWord Announcement to the Meet Referee.</a:t>
            </a:r>
          </a:p>
          <a:p>
            <a:pPr lvl="2"/>
            <a:endParaRPr lang="en-US" dirty="0"/>
          </a:p>
          <a:p>
            <a:pPr lvl="2"/>
            <a:endParaRPr lang="en-US" dirty="0"/>
          </a:p>
        </p:txBody>
      </p:sp>
    </p:spTree>
    <p:extLst>
      <p:ext uri="{BB962C8B-B14F-4D97-AF65-F5344CB8AC3E}">
        <p14:creationId xmlns:p14="http://schemas.microsoft.com/office/powerpoint/2010/main" val="103687848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046A6B-5573-4731-BF04-B04DFE542C26}"/>
              </a:ext>
            </a:extLst>
          </p:cNvPr>
          <p:cNvSpPr>
            <a:spLocks noGrp="1"/>
          </p:cNvSpPr>
          <p:nvPr>
            <p:ph type="title"/>
          </p:nvPr>
        </p:nvSpPr>
        <p:spPr>
          <a:xfrm>
            <a:off x="1484311" y="685800"/>
            <a:ext cx="10018713" cy="749595"/>
          </a:xfrm>
        </p:spPr>
        <p:txBody>
          <a:bodyPr/>
          <a:lstStyle/>
          <a:p>
            <a:r>
              <a:rPr lang="en-US" b="1" dirty="0">
                <a:solidFill>
                  <a:srgbClr val="0070C0"/>
                </a:solidFill>
              </a:rPr>
              <a:t>Entry Acceptance Policies</a:t>
            </a:r>
            <a:endParaRPr lang="en-US" dirty="0"/>
          </a:p>
        </p:txBody>
      </p:sp>
      <p:sp>
        <p:nvSpPr>
          <p:cNvPr id="3" name="Content Placeholder 2">
            <a:extLst>
              <a:ext uri="{FF2B5EF4-FFF2-40B4-BE49-F238E27FC236}">
                <a16:creationId xmlns:a16="http://schemas.microsoft.com/office/drawing/2014/main" id="{9C5299C3-BC86-44E7-9A8F-F547EB728280}"/>
              </a:ext>
            </a:extLst>
          </p:cNvPr>
          <p:cNvSpPr>
            <a:spLocks noGrp="1"/>
          </p:cNvSpPr>
          <p:nvPr>
            <p:ph idx="1"/>
          </p:nvPr>
        </p:nvSpPr>
        <p:spPr>
          <a:xfrm>
            <a:off x="1484310" y="1733107"/>
            <a:ext cx="10018713" cy="5241851"/>
          </a:xfrm>
        </p:spPr>
        <p:txBody>
          <a:bodyPr>
            <a:normAutofit fontScale="85000" lnSpcReduction="10000"/>
          </a:bodyPr>
          <a:lstStyle/>
          <a:p>
            <a:pPr marL="0" indent="0">
              <a:buNone/>
            </a:pPr>
            <a:r>
              <a:rPr lang="en-US" b="1" dirty="0"/>
              <a:t>75%/25% Procedure:</a:t>
            </a:r>
            <a:endParaRPr lang="en-US" dirty="0"/>
          </a:p>
          <a:p>
            <a:r>
              <a:rPr lang="en-US" dirty="0"/>
              <a:t>The host team may reserve up to 75% of the entries (“splashes”) for their own team and any other local or non-local team. These 75% of entries are guaranteed entry into the meet. </a:t>
            </a:r>
          </a:p>
          <a:p>
            <a:r>
              <a:rPr lang="en-US" dirty="0"/>
              <a:t>Teams that are included in the 75% of guaranteed entries must submit their entry and payment to the host team no later than 7 calendar days before the first date of entries, or the host team may remove them from the 75% of guaranteed entries. </a:t>
            </a:r>
          </a:p>
          <a:p>
            <a:r>
              <a:rPr lang="en-US" dirty="0"/>
              <a:t>If the host team under-estimates the entries for the reserved 75% of entries, the host team must cut swimmers or entries from their own team first, and then follow the entries cut procedure in the meet announcement. </a:t>
            </a:r>
          </a:p>
          <a:p>
            <a:r>
              <a:rPr lang="en-US" dirty="0"/>
              <a:t>Entries will open at 12:00am on the first date of entries. </a:t>
            </a:r>
          </a:p>
          <a:p>
            <a:r>
              <a:rPr lang="en-US" dirty="0"/>
              <a:t>Entries received on the same calendar day (12:00am through 11:59pm local time) shall be considered tied in sequence with any other entries received on that calendar day. </a:t>
            </a:r>
          </a:p>
          <a:p>
            <a:r>
              <a:rPr lang="en-US" dirty="0"/>
              <a:t>Entries received before the first date of entries shall be considered tied in sequence with any entries received on the first calendar day of entries. </a:t>
            </a:r>
          </a:p>
          <a:p>
            <a:endParaRPr lang="en-US" dirty="0"/>
          </a:p>
          <a:p>
            <a:endParaRPr lang="en-US" dirty="0"/>
          </a:p>
        </p:txBody>
      </p:sp>
    </p:spTree>
    <p:extLst>
      <p:ext uri="{BB962C8B-B14F-4D97-AF65-F5344CB8AC3E}">
        <p14:creationId xmlns:p14="http://schemas.microsoft.com/office/powerpoint/2010/main" val="356695775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046A6B-5573-4731-BF04-B04DFE542C26}"/>
              </a:ext>
            </a:extLst>
          </p:cNvPr>
          <p:cNvSpPr>
            <a:spLocks noGrp="1"/>
          </p:cNvSpPr>
          <p:nvPr>
            <p:ph type="title"/>
          </p:nvPr>
        </p:nvSpPr>
        <p:spPr>
          <a:xfrm>
            <a:off x="1484311" y="685800"/>
            <a:ext cx="10018713" cy="749595"/>
          </a:xfrm>
        </p:spPr>
        <p:txBody>
          <a:bodyPr/>
          <a:lstStyle/>
          <a:p>
            <a:r>
              <a:rPr lang="en-US" b="1" dirty="0">
                <a:solidFill>
                  <a:srgbClr val="0070C0"/>
                </a:solidFill>
              </a:rPr>
              <a:t>Entry Acceptance Policies</a:t>
            </a:r>
            <a:endParaRPr lang="en-US" dirty="0"/>
          </a:p>
        </p:txBody>
      </p:sp>
      <p:sp>
        <p:nvSpPr>
          <p:cNvPr id="3" name="Content Placeholder 2">
            <a:extLst>
              <a:ext uri="{FF2B5EF4-FFF2-40B4-BE49-F238E27FC236}">
                <a16:creationId xmlns:a16="http://schemas.microsoft.com/office/drawing/2014/main" id="{9C5299C3-BC86-44E7-9A8F-F547EB728280}"/>
              </a:ext>
            </a:extLst>
          </p:cNvPr>
          <p:cNvSpPr>
            <a:spLocks noGrp="1"/>
          </p:cNvSpPr>
          <p:nvPr>
            <p:ph idx="1"/>
          </p:nvPr>
        </p:nvSpPr>
        <p:spPr>
          <a:xfrm>
            <a:off x="1484310" y="1733107"/>
            <a:ext cx="10018713" cy="5241851"/>
          </a:xfrm>
        </p:spPr>
        <p:txBody>
          <a:bodyPr>
            <a:normAutofit/>
          </a:bodyPr>
          <a:lstStyle/>
          <a:p>
            <a:pPr marL="0" indent="0">
              <a:buNone/>
            </a:pPr>
            <a:r>
              <a:rPr lang="en-US" b="1" dirty="0"/>
              <a:t>First-Come-First-Served (FCFS) Procedure </a:t>
            </a:r>
            <a:endParaRPr lang="en-US" dirty="0"/>
          </a:p>
          <a:p>
            <a:r>
              <a:rPr lang="en-US" dirty="0"/>
              <a:t>The host team may reserve entries only for their own team. </a:t>
            </a:r>
          </a:p>
          <a:p>
            <a:r>
              <a:rPr lang="en-US" dirty="0"/>
              <a:t>Entries will open at 12:00am on the first date of entries. </a:t>
            </a:r>
          </a:p>
          <a:p>
            <a:r>
              <a:rPr lang="en-US" dirty="0"/>
              <a:t>Entries received at the same clock second shall be considered tied in sequence with any other entries received on that clock second. </a:t>
            </a:r>
          </a:p>
          <a:p>
            <a:r>
              <a:rPr lang="en-US" dirty="0"/>
              <a:t>Entries received before the first date of entries shall be considered tied in sequence with any entries received in the first clock second of the first day of entries. </a:t>
            </a:r>
          </a:p>
          <a:p>
            <a:endParaRPr lang="en-US" dirty="0"/>
          </a:p>
          <a:p>
            <a:endParaRPr lang="en-US" dirty="0"/>
          </a:p>
          <a:p>
            <a:endParaRPr lang="en-US" dirty="0"/>
          </a:p>
        </p:txBody>
      </p:sp>
    </p:spTree>
    <p:extLst>
      <p:ext uri="{BB962C8B-B14F-4D97-AF65-F5344CB8AC3E}">
        <p14:creationId xmlns:p14="http://schemas.microsoft.com/office/powerpoint/2010/main" val="109247361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0F8BF4-21E3-4820-B7E9-77D17FF0DE7C}"/>
              </a:ext>
            </a:extLst>
          </p:cNvPr>
          <p:cNvSpPr>
            <a:spLocks noGrp="1"/>
          </p:cNvSpPr>
          <p:nvPr>
            <p:ph type="title"/>
          </p:nvPr>
        </p:nvSpPr>
        <p:spPr>
          <a:xfrm>
            <a:off x="838200" y="281998"/>
            <a:ext cx="10515600" cy="1325563"/>
          </a:xfrm>
        </p:spPr>
        <p:txBody>
          <a:bodyPr/>
          <a:lstStyle/>
          <a:p>
            <a:r>
              <a:rPr lang="en-US" b="1" dirty="0">
                <a:solidFill>
                  <a:srgbClr val="0070C0"/>
                </a:solidFill>
              </a:rPr>
              <a:t>Inventory/Check Your Equipment</a:t>
            </a:r>
          </a:p>
        </p:txBody>
      </p:sp>
      <p:sp>
        <p:nvSpPr>
          <p:cNvPr id="4" name="Content Placeholder 3">
            <a:extLst>
              <a:ext uri="{FF2B5EF4-FFF2-40B4-BE49-F238E27FC236}">
                <a16:creationId xmlns:a16="http://schemas.microsoft.com/office/drawing/2014/main" id="{166295E6-D9BA-4C62-B04F-03256CC5EA5A}"/>
              </a:ext>
            </a:extLst>
          </p:cNvPr>
          <p:cNvSpPr>
            <a:spLocks noGrp="1"/>
          </p:cNvSpPr>
          <p:nvPr>
            <p:ph idx="1"/>
          </p:nvPr>
        </p:nvSpPr>
        <p:spPr>
          <a:xfrm>
            <a:off x="1484310" y="1329071"/>
            <a:ext cx="10018713" cy="4462130"/>
          </a:xfrm>
        </p:spPr>
        <p:txBody>
          <a:bodyPr>
            <a:normAutofit fontScale="92500" lnSpcReduction="10000"/>
          </a:bodyPr>
          <a:lstStyle/>
          <a:p>
            <a:r>
              <a:rPr lang="en-US" dirty="0"/>
              <a:t>Meet operations equipment should be inventoried and tested before each meet. Items include:</a:t>
            </a:r>
          </a:p>
          <a:p>
            <a:pPr lvl="1"/>
            <a:r>
              <a:rPr lang="en-US" dirty="0"/>
              <a:t>Computers, printers, network and cables.</a:t>
            </a:r>
          </a:p>
          <a:p>
            <a:pPr lvl="1"/>
            <a:r>
              <a:rPr lang="en-US" dirty="0"/>
              <a:t>Timing system equipment.</a:t>
            </a:r>
          </a:p>
          <a:p>
            <a:pPr lvl="1"/>
            <a:r>
              <a:rPr lang="en-US" dirty="0"/>
              <a:t>Lap counters.</a:t>
            </a:r>
          </a:p>
          <a:p>
            <a:pPr lvl="1"/>
            <a:r>
              <a:rPr lang="en-US" dirty="0"/>
              <a:t>Stop watches.</a:t>
            </a:r>
          </a:p>
          <a:p>
            <a:pPr lvl="1"/>
            <a:r>
              <a:rPr lang="en-US" dirty="0"/>
              <a:t>Lap bell. </a:t>
            </a:r>
          </a:p>
          <a:p>
            <a:pPr lvl="1"/>
            <a:r>
              <a:rPr lang="en-US" dirty="0"/>
              <a:t>Scoreboard.</a:t>
            </a:r>
          </a:p>
          <a:p>
            <a:pPr lvl="1"/>
            <a:r>
              <a:rPr lang="en-US" dirty="0"/>
              <a:t>Remote Strobe PA system.</a:t>
            </a:r>
          </a:p>
          <a:p>
            <a:pPr lvl="1"/>
            <a:r>
              <a:rPr lang="en-US" dirty="0"/>
              <a:t>Supplies (clip boards, paper, pens, tape, toner).</a:t>
            </a:r>
          </a:p>
          <a:p>
            <a:pPr lvl="1"/>
            <a:r>
              <a:rPr lang="en-US" dirty="0"/>
              <a:t>Batteries (console, head sets, wireless mic).</a:t>
            </a:r>
          </a:p>
        </p:txBody>
      </p:sp>
    </p:spTree>
    <p:extLst>
      <p:ext uri="{BB962C8B-B14F-4D97-AF65-F5344CB8AC3E}">
        <p14:creationId xmlns:p14="http://schemas.microsoft.com/office/powerpoint/2010/main" val="325375462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0F8BF4-21E3-4820-B7E9-77D17FF0DE7C}"/>
              </a:ext>
            </a:extLst>
          </p:cNvPr>
          <p:cNvSpPr>
            <a:spLocks noGrp="1"/>
          </p:cNvSpPr>
          <p:nvPr>
            <p:ph type="title"/>
          </p:nvPr>
        </p:nvSpPr>
        <p:spPr>
          <a:xfrm>
            <a:off x="838200" y="281998"/>
            <a:ext cx="10515600" cy="1325563"/>
          </a:xfrm>
        </p:spPr>
        <p:txBody>
          <a:bodyPr/>
          <a:lstStyle/>
          <a:p>
            <a:r>
              <a:rPr lang="en-US" b="1" dirty="0">
                <a:solidFill>
                  <a:srgbClr val="0070C0"/>
                </a:solidFill>
              </a:rPr>
              <a:t>Inventory/Check Your Equipment</a:t>
            </a:r>
          </a:p>
        </p:txBody>
      </p:sp>
      <p:sp>
        <p:nvSpPr>
          <p:cNvPr id="4" name="Content Placeholder 3">
            <a:extLst>
              <a:ext uri="{FF2B5EF4-FFF2-40B4-BE49-F238E27FC236}">
                <a16:creationId xmlns:a16="http://schemas.microsoft.com/office/drawing/2014/main" id="{166295E6-D9BA-4C62-B04F-03256CC5EA5A}"/>
              </a:ext>
            </a:extLst>
          </p:cNvPr>
          <p:cNvSpPr>
            <a:spLocks noGrp="1"/>
          </p:cNvSpPr>
          <p:nvPr>
            <p:ph idx="1"/>
          </p:nvPr>
        </p:nvSpPr>
        <p:spPr>
          <a:xfrm>
            <a:off x="1484310" y="1041991"/>
            <a:ext cx="10018713" cy="4398335"/>
          </a:xfrm>
        </p:spPr>
        <p:txBody>
          <a:bodyPr>
            <a:normAutofit/>
          </a:bodyPr>
          <a:lstStyle/>
          <a:p>
            <a:r>
              <a:rPr lang="en-US" dirty="0"/>
              <a:t>Think about which pieces of equipment failure could cause a train wreck!</a:t>
            </a:r>
          </a:p>
          <a:p>
            <a:pPr lvl="1"/>
            <a:r>
              <a:rPr lang="en-US" dirty="0"/>
              <a:t>Only computer fails.</a:t>
            </a:r>
          </a:p>
          <a:p>
            <a:pPr lvl="1"/>
            <a:r>
              <a:rPr lang="en-US" dirty="0"/>
              <a:t>Only printer fails (no replacement toner/paper).</a:t>
            </a:r>
          </a:p>
          <a:p>
            <a:pPr lvl="1"/>
            <a:r>
              <a:rPr lang="en-US" dirty="0"/>
              <a:t>Only computer-console cable gets lost.</a:t>
            </a:r>
          </a:p>
          <a:p>
            <a:pPr lvl="1"/>
            <a:r>
              <a:rPr lang="en-US" dirty="0"/>
              <a:t>Timing system fails and you have ONLY minimum number of stop watches.</a:t>
            </a:r>
          </a:p>
          <a:p>
            <a:pPr lvl="1"/>
            <a:r>
              <a:rPr lang="en-US" dirty="0"/>
              <a:t>Having ONLY minimum number of timing system components for championship meets (pads, consoles, back-up buttons, cables…etc.).</a:t>
            </a:r>
          </a:p>
        </p:txBody>
      </p:sp>
    </p:spTree>
    <p:extLst>
      <p:ext uri="{BB962C8B-B14F-4D97-AF65-F5344CB8AC3E}">
        <p14:creationId xmlns:p14="http://schemas.microsoft.com/office/powerpoint/2010/main" val="378908678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0F8BF4-21E3-4820-B7E9-77D17FF0DE7C}"/>
              </a:ext>
            </a:extLst>
          </p:cNvPr>
          <p:cNvSpPr>
            <a:spLocks noGrp="1"/>
          </p:cNvSpPr>
          <p:nvPr>
            <p:ph type="title"/>
          </p:nvPr>
        </p:nvSpPr>
        <p:spPr>
          <a:xfrm>
            <a:off x="838200" y="281998"/>
            <a:ext cx="10515600" cy="1325563"/>
          </a:xfrm>
        </p:spPr>
        <p:txBody>
          <a:bodyPr/>
          <a:lstStyle/>
          <a:p>
            <a:r>
              <a:rPr lang="en-US" b="1" dirty="0">
                <a:solidFill>
                  <a:srgbClr val="0070C0"/>
                </a:solidFill>
              </a:rPr>
              <a:t>Meet Management Software</a:t>
            </a:r>
          </a:p>
        </p:txBody>
      </p:sp>
      <p:sp>
        <p:nvSpPr>
          <p:cNvPr id="4" name="Content Placeholder 3">
            <a:extLst>
              <a:ext uri="{FF2B5EF4-FFF2-40B4-BE49-F238E27FC236}">
                <a16:creationId xmlns:a16="http://schemas.microsoft.com/office/drawing/2014/main" id="{166295E6-D9BA-4C62-B04F-03256CC5EA5A}"/>
              </a:ext>
            </a:extLst>
          </p:cNvPr>
          <p:cNvSpPr>
            <a:spLocks noGrp="1"/>
          </p:cNvSpPr>
          <p:nvPr>
            <p:ph idx="1"/>
          </p:nvPr>
        </p:nvSpPr>
        <p:spPr>
          <a:xfrm>
            <a:off x="1484310" y="1701209"/>
            <a:ext cx="10018713" cy="4089991"/>
          </a:xfrm>
        </p:spPr>
        <p:txBody>
          <a:bodyPr>
            <a:normAutofit/>
          </a:bodyPr>
          <a:lstStyle/>
          <a:p>
            <a:r>
              <a:rPr lang="en-US" dirty="0"/>
              <a:t>New England Swimming recommends that all meets use at least Meet Manager 6.0.</a:t>
            </a:r>
          </a:p>
          <a:p>
            <a:r>
              <a:rPr lang="en-US" dirty="0"/>
              <a:t>Use of Meet Mobile is recommended.</a:t>
            </a:r>
          </a:p>
          <a:p>
            <a:r>
              <a:rPr lang="en-US" dirty="0"/>
              <a:t>Use of Live Results is recommended.</a:t>
            </a:r>
          </a:p>
          <a:p>
            <a:r>
              <a:rPr lang="en-US" dirty="0"/>
              <a:t>Update your Meet Manager Software </a:t>
            </a:r>
            <a:r>
              <a:rPr lang="en-US" b="1" i="1" u="sng" dirty="0"/>
              <a:t>BEFORE THE MEET STARTS!.</a:t>
            </a:r>
          </a:p>
          <a:p>
            <a:r>
              <a:rPr lang="en-US" dirty="0"/>
              <a:t>Time Standards can be obtained from the New England Swimming Office.</a:t>
            </a:r>
          </a:p>
          <a:p>
            <a:endParaRPr lang="en-US" dirty="0"/>
          </a:p>
          <a:p>
            <a:endParaRPr lang="en-US" dirty="0"/>
          </a:p>
        </p:txBody>
      </p:sp>
    </p:spTree>
    <p:extLst>
      <p:ext uri="{BB962C8B-B14F-4D97-AF65-F5344CB8AC3E}">
        <p14:creationId xmlns:p14="http://schemas.microsoft.com/office/powerpoint/2010/main" val="274467159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0F8BF4-21E3-4820-B7E9-77D17FF0DE7C}"/>
              </a:ext>
            </a:extLst>
          </p:cNvPr>
          <p:cNvSpPr>
            <a:spLocks noGrp="1"/>
          </p:cNvSpPr>
          <p:nvPr>
            <p:ph type="title"/>
          </p:nvPr>
        </p:nvSpPr>
        <p:spPr>
          <a:xfrm>
            <a:off x="838200" y="281998"/>
            <a:ext cx="10515600" cy="1325563"/>
          </a:xfrm>
        </p:spPr>
        <p:txBody>
          <a:bodyPr/>
          <a:lstStyle/>
          <a:p>
            <a:r>
              <a:rPr lang="en-US" b="1" dirty="0">
                <a:solidFill>
                  <a:srgbClr val="0070C0"/>
                </a:solidFill>
              </a:rPr>
              <a:t>Meet Manager Software</a:t>
            </a:r>
          </a:p>
        </p:txBody>
      </p:sp>
      <p:sp>
        <p:nvSpPr>
          <p:cNvPr id="4" name="Content Placeholder 3">
            <a:extLst>
              <a:ext uri="{FF2B5EF4-FFF2-40B4-BE49-F238E27FC236}">
                <a16:creationId xmlns:a16="http://schemas.microsoft.com/office/drawing/2014/main" id="{166295E6-D9BA-4C62-B04F-03256CC5EA5A}"/>
              </a:ext>
            </a:extLst>
          </p:cNvPr>
          <p:cNvSpPr>
            <a:spLocks noGrp="1"/>
          </p:cNvSpPr>
          <p:nvPr>
            <p:ph idx="1"/>
          </p:nvPr>
        </p:nvSpPr>
        <p:spPr>
          <a:xfrm>
            <a:off x="1484310" y="1775637"/>
            <a:ext cx="10018713" cy="4015563"/>
          </a:xfrm>
        </p:spPr>
        <p:txBody>
          <a:bodyPr>
            <a:normAutofit/>
          </a:bodyPr>
          <a:lstStyle/>
          <a:p>
            <a:r>
              <a:rPr lang="en-US" dirty="0"/>
              <a:t>Setting up the meet is essentially transferring the details from the Meet Announcement into Meet Manager.</a:t>
            </a:r>
          </a:p>
          <a:p>
            <a:r>
              <a:rPr lang="en-US" dirty="0"/>
              <a:t>Before you finalize your timelines work with the Meet Referee to ensure they are accurate.</a:t>
            </a:r>
          </a:p>
          <a:p>
            <a:r>
              <a:rPr lang="en-US" dirty="0"/>
              <a:t>After the meet is set up an event file is created for the attending teams to import into Team Manager or Team Unify.</a:t>
            </a:r>
          </a:p>
          <a:p>
            <a:r>
              <a:rPr lang="en-US" dirty="0"/>
              <a:t>It is very important to get all the details correct before sending out the event file to avoid confusion and errors later – Check your work!!!</a:t>
            </a:r>
          </a:p>
          <a:p>
            <a:pPr marL="0" indent="0">
              <a:buNone/>
            </a:pPr>
            <a:endParaRPr lang="en-US" dirty="0"/>
          </a:p>
        </p:txBody>
      </p:sp>
    </p:spTree>
    <p:extLst>
      <p:ext uri="{BB962C8B-B14F-4D97-AF65-F5344CB8AC3E}">
        <p14:creationId xmlns:p14="http://schemas.microsoft.com/office/powerpoint/2010/main" val="30252689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DD6CD7-A8C7-43A3-9EC7-0F333DE45A51}"/>
              </a:ext>
            </a:extLst>
          </p:cNvPr>
          <p:cNvSpPr>
            <a:spLocks noGrp="1"/>
          </p:cNvSpPr>
          <p:nvPr>
            <p:ph type="title"/>
          </p:nvPr>
        </p:nvSpPr>
        <p:spPr/>
        <p:txBody>
          <a:bodyPr/>
          <a:lstStyle/>
          <a:p>
            <a:r>
              <a:rPr lang="en-US" b="1" dirty="0">
                <a:solidFill>
                  <a:srgbClr val="0070C0"/>
                </a:solidFill>
              </a:rPr>
              <a:t>Why am I here?</a:t>
            </a:r>
          </a:p>
        </p:txBody>
      </p:sp>
      <p:sp>
        <p:nvSpPr>
          <p:cNvPr id="3" name="Content Placeholder 2">
            <a:extLst>
              <a:ext uri="{FF2B5EF4-FFF2-40B4-BE49-F238E27FC236}">
                <a16:creationId xmlns:a16="http://schemas.microsoft.com/office/drawing/2014/main" id="{EF205363-9B8A-4828-8D3C-A15C7C8702FD}"/>
              </a:ext>
            </a:extLst>
          </p:cNvPr>
          <p:cNvSpPr>
            <a:spLocks noGrp="1"/>
          </p:cNvSpPr>
          <p:nvPr>
            <p:ph idx="1"/>
          </p:nvPr>
        </p:nvSpPr>
        <p:spPr/>
        <p:txBody>
          <a:bodyPr/>
          <a:lstStyle/>
          <a:p>
            <a:r>
              <a:rPr lang="en-US" dirty="0"/>
              <a:t>Hopefully, because you want to be a meet Director……. </a:t>
            </a:r>
          </a:p>
          <a:p>
            <a:pPr lvl="1"/>
            <a:r>
              <a:rPr lang="en-US" dirty="0"/>
              <a:t> My team asked me to come. </a:t>
            </a:r>
          </a:p>
          <a:p>
            <a:pPr lvl="1"/>
            <a:r>
              <a:rPr lang="en-US" dirty="0"/>
              <a:t> My team requires volunteers hours. </a:t>
            </a:r>
          </a:p>
          <a:p>
            <a:pPr lvl="1"/>
            <a:r>
              <a:rPr lang="en-US" dirty="0"/>
              <a:t> Make sure Meet Director is a the right position to volunteer.</a:t>
            </a:r>
          </a:p>
          <a:p>
            <a:pPr marL="457200" lvl="1" indent="0">
              <a:buNone/>
            </a:pPr>
            <a:endParaRPr lang="en-US" dirty="0"/>
          </a:p>
        </p:txBody>
      </p:sp>
    </p:spTree>
    <p:extLst>
      <p:ext uri="{BB962C8B-B14F-4D97-AF65-F5344CB8AC3E}">
        <p14:creationId xmlns:p14="http://schemas.microsoft.com/office/powerpoint/2010/main" val="238031712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0F8BF4-21E3-4820-B7E9-77D17FF0DE7C}"/>
              </a:ext>
            </a:extLst>
          </p:cNvPr>
          <p:cNvSpPr>
            <a:spLocks noGrp="1"/>
          </p:cNvSpPr>
          <p:nvPr>
            <p:ph type="title"/>
          </p:nvPr>
        </p:nvSpPr>
        <p:spPr>
          <a:xfrm>
            <a:off x="838200" y="281998"/>
            <a:ext cx="10515600" cy="1325563"/>
          </a:xfrm>
        </p:spPr>
        <p:txBody>
          <a:bodyPr/>
          <a:lstStyle/>
          <a:p>
            <a:r>
              <a:rPr lang="en-US" b="1" dirty="0">
                <a:solidFill>
                  <a:srgbClr val="0070C0"/>
                </a:solidFill>
              </a:rPr>
              <a:t>Meet Manager Software</a:t>
            </a:r>
          </a:p>
        </p:txBody>
      </p:sp>
      <p:sp>
        <p:nvSpPr>
          <p:cNvPr id="4" name="Content Placeholder 3">
            <a:extLst>
              <a:ext uri="{FF2B5EF4-FFF2-40B4-BE49-F238E27FC236}">
                <a16:creationId xmlns:a16="http://schemas.microsoft.com/office/drawing/2014/main" id="{166295E6-D9BA-4C62-B04F-03256CC5EA5A}"/>
              </a:ext>
            </a:extLst>
          </p:cNvPr>
          <p:cNvSpPr>
            <a:spLocks noGrp="1"/>
          </p:cNvSpPr>
          <p:nvPr>
            <p:ph idx="1"/>
          </p:nvPr>
        </p:nvSpPr>
        <p:spPr>
          <a:xfrm>
            <a:off x="1484310" y="1329071"/>
            <a:ext cx="10018713" cy="4462130"/>
          </a:xfrm>
        </p:spPr>
        <p:txBody>
          <a:bodyPr>
            <a:normAutofit/>
          </a:bodyPr>
          <a:lstStyle/>
          <a:p>
            <a:r>
              <a:rPr lang="en-US" dirty="0"/>
              <a:t>Meet Director and Clerk of Course should ALL know some basic Meet Manager operations:</a:t>
            </a:r>
          </a:p>
          <a:p>
            <a:pPr lvl="1"/>
            <a:r>
              <a:rPr lang="en-US" dirty="0"/>
              <a:t>Print reports: Psych sheets, Meet Programs, Session reports, Athlete reports.</a:t>
            </a:r>
          </a:p>
          <a:p>
            <a:pPr lvl="1"/>
            <a:r>
              <a:rPr lang="en-US" dirty="0"/>
              <a:t>Add an athlete to a Heat/Lane.</a:t>
            </a:r>
          </a:p>
          <a:p>
            <a:pPr lvl="1"/>
            <a:r>
              <a:rPr lang="en-US" dirty="0"/>
              <a:t>Move athletes that swim in the wrong Heat/Lane.</a:t>
            </a:r>
          </a:p>
          <a:p>
            <a:pPr lvl="1"/>
            <a:r>
              <a:rPr lang="en-US" dirty="0"/>
              <a:t>Know how to use Scratch pad and Seeding functions.</a:t>
            </a:r>
          </a:p>
          <a:p>
            <a:pPr lvl="1"/>
            <a:r>
              <a:rPr lang="en-US" dirty="0"/>
              <a:t>Create events for Swim-offs.</a:t>
            </a:r>
          </a:p>
          <a:p>
            <a:pPr lvl="1"/>
            <a:r>
              <a:rPr lang="en-US" dirty="0"/>
              <a:t>Create events for Legal Split times.</a:t>
            </a:r>
          </a:p>
          <a:p>
            <a:pPr lvl="2"/>
            <a:r>
              <a:rPr lang="en-US" dirty="0"/>
              <a:t>Relay lead offs get corrected within the relay.</a:t>
            </a:r>
          </a:p>
        </p:txBody>
      </p:sp>
    </p:spTree>
    <p:extLst>
      <p:ext uri="{BB962C8B-B14F-4D97-AF65-F5344CB8AC3E}">
        <p14:creationId xmlns:p14="http://schemas.microsoft.com/office/powerpoint/2010/main" val="239707479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0F8BF4-21E3-4820-B7E9-77D17FF0DE7C}"/>
              </a:ext>
            </a:extLst>
          </p:cNvPr>
          <p:cNvSpPr>
            <a:spLocks noGrp="1"/>
          </p:cNvSpPr>
          <p:nvPr>
            <p:ph type="title"/>
          </p:nvPr>
        </p:nvSpPr>
        <p:spPr>
          <a:xfrm>
            <a:off x="838200" y="281998"/>
            <a:ext cx="10515600" cy="1325563"/>
          </a:xfrm>
        </p:spPr>
        <p:txBody>
          <a:bodyPr/>
          <a:lstStyle/>
          <a:p>
            <a:r>
              <a:rPr lang="en-US" b="1" dirty="0">
                <a:solidFill>
                  <a:srgbClr val="0070C0"/>
                </a:solidFill>
              </a:rPr>
              <a:t>Pre-Meet Work</a:t>
            </a:r>
          </a:p>
        </p:txBody>
      </p:sp>
      <p:sp>
        <p:nvSpPr>
          <p:cNvPr id="4" name="Content Placeholder 3">
            <a:extLst>
              <a:ext uri="{FF2B5EF4-FFF2-40B4-BE49-F238E27FC236}">
                <a16:creationId xmlns:a16="http://schemas.microsoft.com/office/drawing/2014/main" id="{166295E6-D9BA-4C62-B04F-03256CC5EA5A}"/>
              </a:ext>
            </a:extLst>
          </p:cNvPr>
          <p:cNvSpPr>
            <a:spLocks noGrp="1"/>
          </p:cNvSpPr>
          <p:nvPr>
            <p:ph idx="1"/>
          </p:nvPr>
        </p:nvSpPr>
        <p:spPr>
          <a:xfrm>
            <a:off x="1484310" y="1180215"/>
            <a:ext cx="10018713" cy="4610986"/>
          </a:xfrm>
        </p:spPr>
        <p:txBody>
          <a:bodyPr>
            <a:normAutofit/>
          </a:bodyPr>
          <a:lstStyle/>
          <a:p>
            <a:r>
              <a:rPr lang="en-US" dirty="0"/>
              <a:t>3 weeks prior to the meet </a:t>
            </a:r>
          </a:p>
          <a:p>
            <a:pPr lvl="1"/>
            <a:r>
              <a:rPr lang="en-US" dirty="0"/>
              <a:t>Receiving and processing entries.</a:t>
            </a:r>
          </a:p>
          <a:p>
            <a:pPr lvl="1"/>
            <a:r>
              <a:rPr lang="en-US" dirty="0"/>
              <a:t>Swimmer reconciliation.</a:t>
            </a:r>
          </a:p>
          <a:p>
            <a:pPr lvl="1"/>
            <a:r>
              <a:rPr lang="en-US" dirty="0"/>
              <a:t>Coaches &amp; Officials with expired credentials.</a:t>
            </a:r>
          </a:p>
          <a:p>
            <a:pPr lvl="1"/>
            <a:r>
              <a:rPr lang="en-US" dirty="0"/>
              <a:t>Meet operations and procedures.</a:t>
            </a:r>
          </a:p>
          <a:p>
            <a:pPr lvl="1"/>
            <a:r>
              <a:rPr lang="en-US" dirty="0"/>
              <a:t>Results and post meet reports.</a:t>
            </a:r>
          </a:p>
        </p:txBody>
      </p:sp>
    </p:spTree>
    <p:extLst>
      <p:ext uri="{BB962C8B-B14F-4D97-AF65-F5344CB8AC3E}">
        <p14:creationId xmlns:p14="http://schemas.microsoft.com/office/powerpoint/2010/main" val="7310421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0F8BF4-21E3-4820-B7E9-77D17FF0DE7C}"/>
              </a:ext>
            </a:extLst>
          </p:cNvPr>
          <p:cNvSpPr>
            <a:spLocks noGrp="1"/>
          </p:cNvSpPr>
          <p:nvPr>
            <p:ph type="title"/>
          </p:nvPr>
        </p:nvSpPr>
        <p:spPr>
          <a:xfrm>
            <a:off x="838200" y="281998"/>
            <a:ext cx="10515600" cy="1325563"/>
          </a:xfrm>
        </p:spPr>
        <p:txBody>
          <a:bodyPr/>
          <a:lstStyle/>
          <a:p>
            <a:r>
              <a:rPr lang="en-US" b="1" dirty="0">
                <a:solidFill>
                  <a:srgbClr val="0070C0"/>
                </a:solidFill>
              </a:rPr>
              <a:t>Receiving Entries</a:t>
            </a:r>
          </a:p>
        </p:txBody>
      </p:sp>
      <p:sp>
        <p:nvSpPr>
          <p:cNvPr id="4" name="Content Placeholder 3">
            <a:extLst>
              <a:ext uri="{FF2B5EF4-FFF2-40B4-BE49-F238E27FC236}">
                <a16:creationId xmlns:a16="http://schemas.microsoft.com/office/drawing/2014/main" id="{166295E6-D9BA-4C62-B04F-03256CC5EA5A}"/>
              </a:ext>
            </a:extLst>
          </p:cNvPr>
          <p:cNvSpPr>
            <a:spLocks noGrp="1"/>
          </p:cNvSpPr>
          <p:nvPr>
            <p:ph idx="1"/>
          </p:nvPr>
        </p:nvSpPr>
        <p:spPr>
          <a:xfrm>
            <a:off x="1484310" y="1339703"/>
            <a:ext cx="10018713" cy="4451498"/>
          </a:xfrm>
        </p:spPr>
        <p:txBody>
          <a:bodyPr>
            <a:normAutofit/>
          </a:bodyPr>
          <a:lstStyle/>
          <a:p>
            <a:r>
              <a:rPr lang="en-US" dirty="0"/>
              <a:t>Teams will send entry files or hardcopy forms to be imported/entered into Meet Manager.</a:t>
            </a:r>
          </a:p>
          <a:p>
            <a:r>
              <a:rPr lang="en-US" dirty="0"/>
              <a:t>Build your Meet Manager file with a stable computer and back-up often.</a:t>
            </a:r>
          </a:p>
          <a:p>
            <a:r>
              <a:rPr lang="en-US" dirty="0"/>
              <a:t>Look at entries for each team as they come in:</a:t>
            </a:r>
          </a:p>
          <a:p>
            <a:pPr lvl="1"/>
            <a:r>
              <a:rPr lang="en-US" dirty="0"/>
              <a:t>Check for missing relay entries.</a:t>
            </a:r>
          </a:p>
          <a:p>
            <a:pPr lvl="1"/>
            <a:r>
              <a:rPr lang="en-US" dirty="0"/>
              <a:t>Entry times that make no sense (look at 1st and last times).</a:t>
            </a:r>
          </a:p>
          <a:p>
            <a:pPr lvl="1"/>
            <a:r>
              <a:rPr lang="en-US" dirty="0"/>
              <a:t>Respond back with a confirmation email.</a:t>
            </a:r>
          </a:p>
          <a:p>
            <a:r>
              <a:rPr lang="en-US" dirty="0"/>
              <a:t>Generate team list reports and keep track of missing teams. Contact missing teams early!</a:t>
            </a:r>
          </a:p>
        </p:txBody>
      </p:sp>
    </p:spTree>
    <p:extLst>
      <p:ext uri="{BB962C8B-B14F-4D97-AF65-F5344CB8AC3E}">
        <p14:creationId xmlns:p14="http://schemas.microsoft.com/office/powerpoint/2010/main" val="288838879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0F8BF4-21E3-4820-B7E9-77D17FF0DE7C}"/>
              </a:ext>
            </a:extLst>
          </p:cNvPr>
          <p:cNvSpPr>
            <a:spLocks noGrp="1"/>
          </p:cNvSpPr>
          <p:nvPr>
            <p:ph type="title"/>
          </p:nvPr>
        </p:nvSpPr>
        <p:spPr>
          <a:xfrm>
            <a:off x="838200" y="281998"/>
            <a:ext cx="10515600" cy="1325563"/>
          </a:xfrm>
        </p:spPr>
        <p:txBody>
          <a:bodyPr/>
          <a:lstStyle/>
          <a:p>
            <a:r>
              <a:rPr lang="en-US" b="1" dirty="0">
                <a:solidFill>
                  <a:srgbClr val="0070C0"/>
                </a:solidFill>
              </a:rPr>
              <a:t>Receiving Entries</a:t>
            </a:r>
          </a:p>
        </p:txBody>
      </p:sp>
      <p:sp>
        <p:nvSpPr>
          <p:cNvPr id="4" name="Content Placeholder 3">
            <a:extLst>
              <a:ext uri="{FF2B5EF4-FFF2-40B4-BE49-F238E27FC236}">
                <a16:creationId xmlns:a16="http://schemas.microsoft.com/office/drawing/2014/main" id="{166295E6-D9BA-4C62-B04F-03256CC5EA5A}"/>
              </a:ext>
            </a:extLst>
          </p:cNvPr>
          <p:cNvSpPr>
            <a:spLocks noGrp="1"/>
          </p:cNvSpPr>
          <p:nvPr>
            <p:ph idx="1"/>
          </p:nvPr>
        </p:nvSpPr>
        <p:spPr>
          <a:xfrm>
            <a:off x="1484310" y="1424763"/>
            <a:ext cx="10018713" cy="4366437"/>
          </a:xfrm>
        </p:spPr>
        <p:txBody>
          <a:bodyPr>
            <a:normAutofit/>
          </a:bodyPr>
          <a:lstStyle/>
          <a:p>
            <a:r>
              <a:rPr lang="en-US" dirty="0"/>
              <a:t>Generate team financial list and check-off teams as entry checks are received. Avoids tracking people down at the meets or getting paid after the meet.</a:t>
            </a:r>
          </a:p>
          <a:p>
            <a:r>
              <a:rPr lang="en-US" dirty="0"/>
              <a:t>Set up a folder for each team.</a:t>
            </a:r>
          </a:p>
          <a:p>
            <a:r>
              <a:rPr lang="en-US" dirty="0"/>
              <a:t>Collect and sort team entry reports into alphabetical order.</a:t>
            </a:r>
          </a:p>
          <a:p>
            <a:r>
              <a:rPr lang="en-US" dirty="0"/>
              <a:t>Print out emails of last minute changes to entry times and events.</a:t>
            </a:r>
          </a:p>
          <a:p>
            <a:r>
              <a:rPr lang="en-US" dirty="0"/>
              <a:t>Keep team entry reports, email print-outs and financial reports with Clerk of Course.</a:t>
            </a:r>
          </a:p>
        </p:txBody>
      </p:sp>
    </p:spTree>
    <p:extLst>
      <p:ext uri="{BB962C8B-B14F-4D97-AF65-F5344CB8AC3E}">
        <p14:creationId xmlns:p14="http://schemas.microsoft.com/office/powerpoint/2010/main" val="251649654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0F8BF4-21E3-4820-B7E9-77D17FF0DE7C}"/>
              </a:ext>
            </a:extLst>
          </p:cNvPr>
          <p:cNvSpPr>
            <a:spLocks noGrp="1"/>
          </p:cNvSpPr>
          <p:nvPr>
            <p:ph type="title"/>
          </p:nvPr>
        </p:nvSpPr>
        <p:spPr>
          <a:xfrm>
            <a:off x="838200" y="281998"/>
            <a:ext cx="10515600" cy="1325563"/>
          </a:xfrm>
        </p:spPr>
        <p:txBody>
          <a:bodyPr/>
          <a:lstStyle/>
          <a:p>
            <a:r>
              <a:rPr lang="en-US" b="1" dirty="0">
                <a:solidFill>
                  <a:srgbClr val="0070C0"/>
                </a:solidFill>
              </a:rPr>
              <a:t>Receiving Entries</a:t>
            </a:r>
          </a:p>
        </p:txBody>
      </p:sp>
      <p:sp>
        <p:nvSpPr>
          <p:cNvPr id="4" name="Content Placeholder 3">
            <a:extLst>
              <a:ext uri="{FF2B5EF4-FFF2-40B4-BE49-F238E27FC236}">
                <a16:creationId xmlns:a16="http://schemas.microsoft.com/office/drawing/2014/main" id="{166295E6-D9BA-4C62-B04F-03256CC5EA5A}"/>
              </a:ext>
            </a:extLst>
          </p:cNvPr>
          <p:cNvSpPr>
            <a:spLocks noGrp="1"/>
          </p:cNvSpPr>
          <p:nvPr>
            <p:ph idx="1"/>
          </p:nvPr>
        </p:nvSpPr>
        <p:spPr>
          <a:xfrm>
            <a:off x="1484310" y="1392865"/>
            <a:ext cx="10018713" cy="4398335"/>
          </a:xfrm>
        </p:spPr>
        <p:txBody>
          <a:bodyPr>
            <a:normAutofit fontScale="92500" lnSpcReduction="20000"/>
          </a:bodyPr>
          <a:lstStyle/>
          <a:p>
            <a:r>
              <a:rPr lang="en-US" dirty="0"/>
              <a:t>After receiving entries, check for exceptions:</a:t>
            </a:r>
          </a:p>
          <a:p>
            <a:pPr lvl="1"/>
            <a:r>
              <a:rPr lang="en-US" dirty="0"/>
              <a:t>Bad USA-S ID numbers or Unregistered swimmers.</a:t>
            </a:r>
          </a:p>
          <a:p>
            <a:pPr lvl="1"/>
            <a:r>
              <a:rPr lang="en-US" dirty="0"/>
              <a:t>Swimmers in the wrong age or gender events.</a:t>
            </a:r>
          </a:p>
          <a:p>
            <a:pPr lvl="1"/>
            <a:r>
              <a:rPr lang="en-US" dirty="0"/>
              <a:t>Over entries (over limit per day or meet?).</a:t>
            </a:r>
          </a:p>
          <a:p>
            <a:pPr lvl="1"/>
            <a:r>
              <a:rPr lang="en-US" dirty="0"/>
              <a:t>Swimmers with times that are Under/Over qualified.</a:t>
            </a:r>
          </a:p>
          <a:p>
            <a:r>
              <a:rPr lang="en-US" dirty="0"/>
              <a:t>Unattached Swimmers</a:t>
            </a:r>
          </a:p>
          <a:p>
            <a:pPr lvl="1"/>
            <a:r>
              <a:rPr lang="en-US" dirty="0"/>
              <a:t>UN-NE.</a:t>
            </a:r>
          </a:p>
          <a:p>
            <a:pPr lvl="1"/>
            <a:r>
              <a:rPr lang="en-US" dirty="0"/>
              <a:t>The meet recon you receive from the office before the meet will list all the unattached swimmers.</a:t>
            </a:r>
          </a:p>
          <a:p>
            <a:pPr lvl="1"/>
            <a:r>
              <a:rPr lang="en-US" dirty="0"/>
              <a:t>If you are running relays you must change the swimmer to UN before the meet so you don’t inadvertently add an UN swimmer to the relay.</a:t>
            </a:r>
          </a:p>
          <a:p>
            <a:pPr marL="457200" lvl="1" indent="0">
              <a:buNone/>
            </a:pPr>
            <a:r>
              <a:rPr lang="en-US" dirty="0"/>
              <a:t>		</a:t>
            </a:r>
          </a:p>
        </p:txBody>
      </p:sp>
    </p:spTree>
    <p:extLst>
      <p:ext uri="{BB962C8B-B14F-4D97-AF65-F5344CB8AC3E}">
        <p14:creationId xmlns:p14="http://schemas.microsoft.com/office/powerpoint/2010/main" val="92162345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0F8BF4-21E3-4820-B7E9-77D17FF0DE7C}"/>
              </a:ext>
            </a:extLst>
          </p:cNvPr>
          <p:cNvSpPr>
            <a:spLocks noGrp="1"/>
          </p:cNvSpPr>
          <p:nvPr>
            <p:ph type="title"/>
          </p:nvPr>
        </p:nvSpPr>
        <p:spPr>
          <a:xfrm>
            <a:off x="838200" y="281998"/>
            <a:ext cx="10515600" cy="1325563"/>
          </a:xfrm>
        </p:spPr>
        <p:txBody>
          <a:bodyPr/>
          <a:lstStyle/>
          <a:p>
            <a:r>
              <a:rPr lang="en-US" b="1" dirty="0">
                <a:solidFill>
                  <a:srgbClr val="0070C0"/>
                </a:solidFill>
              </a:rPr>
              <a:t>Receiving Entries</a:t>
            </a:r>
          </a:p>
        </p:txBody>
      </p:sp>
      <p:sp>
        <p:nvSpPr>
          <p:cNvPr id="4" name="Content Placeholder 3">
            <a:extLst>
              <a:ext uri="{FF2B5EF4-FFF2-40B4-BE49-F238E27FC236}">
                <a16:creationId xmlns:a16="http://schemas.microsoft.com/office/drawing/2014/main" id="{166295E6-D9BA-4C62-B04F-03256CC5EA5A}"/>
              </a:ext>
            </a:extLst>
          </p:cNvPr>
          <p:cNvSpPr>
            <a:spLocks noGrp="1"/>
          </p:cNvSpPr>
          <p:nvPr>
            <p:ph idx="1"/>
          </p:nvPr>
        </p:nvSpPr>
        <p:spPr>
          <a:xfrm>
            <a:off x="1484310" y="1414131"/>
            <a:ext cx="10018713" cy="4377070"/>
          </a:xfrm>
        </p:spPr>
        <p:txBody>
          <a:bodyPr>
            <a:normAutofit/>
          </a:bodyPr>
          <a:lstStyle/>
          <a:p>
            <a:r>
              <a:rPr lang="en-US" dirty="0"/>
              <a:t>Run your entries through the online registration tool</a:t>
            </a:r>
          </a:p>
          <a:p>
            <a:pPr lvl="1"/>
            <a:r>
              <a:rPr lang="en-US" dirty="0"/>
              <a:t>Notify teams if there are registration issues.</a:t>
            </a:r>
          </a:p>
          <a:p>
            <a:pPr lvl="1"/>
            <a:r>
              <a:rPr lang="en-US" dirty="0"/>
              <a:t>No proof of age means NOT REGISTERED!</a:t>
            </a:r>
          </a:p>
          <a:p>
            <a:pPr marL="0" lvl="1"/>
            <a:r>
              <a:rPr lang="en-US" sz="2800" dirty="0"/>
              <a:t>The Monday before the Meet</a:t>
            </a:r>
          </a:p>
          <a:p>
            <a:pPr marL="457200" lvl="2"/>
            <a:r>
              <a:rPr lang="en-US" sz="2400" dirty="0"/>
              <a:t>Email the New England Swimming office a copy of the Meet Manager Back-up file.</a:t>
            </a:r>
          </a:p>
          <a:p>
            <a:pPr marL="457200" lvl="2"/>
            <a:r>
              <a:rPr lang="en-US" sz="2400" dirty="0"/>
              <a:t>If there are either registration or timeline issues, you will receive an email reminder to help avoid meet problems and potential fines.</a:t>
            </a:r>
          </a:p>
        </p:txBody>
      </p:sp>
    </p:spTree>
    <p:extLst>
      <p:ext uri="{BB962C8B-B14F-4D97-AF65-F5344CB8AC3E}">
        <p14:creationId xmlns:p14="http://schemas.microsoft.com/office/powerpoint/2010/main" val="306472148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0F8BF4-21E3-4820-B7E9-77D17FF0DE7C}"/>
              </a:ext>
            </a:extLst>
          </p:cNvPr>
          <p:cNvSpPr>
            <a:spLocks noGrp="1"/>
          </p:cNvSpPr>
          <p:nvPr>
            <p:ph type="title"/>
          </p:nvPr>
        </p:nvSpPr>
        <p:spPr>
          <a:xfrm>
            <a:off x="838200" y="281998"/>
            <a:ext cx="10515600" cy="1325563"/>
          </a:xfrm>
        </p:spPr>
        <p:txBody>
          <a:bodyPr/>
          <a:lstStyle/>
          <a:p>
            <a:r>
              <a:rPr lang="en-US" b="1" dirty="0">
                <a:solidFill>
                  <a:srgbClr val="0070C0"/>
                </a:solidFill>
              </a:rPr>
              <a:t>Posting files on New England-S Website</a:t>
            </a:r>
          </a:p>
        </p:txBody>
      </p:sp>
      <p:sp>
        <p:nvSpPr>
          <p:cNvPr id="4" name="Content Placeholder 3">
            <a:extLst>
              <a:ext uri="{FF2B5EF4-FFF2-40B4-BE49-F238E27FC236}">
                <a16:creationId xmlns:a16="http://schemas.microsoft.com/office/drawing/2014/main" id="{166295E6-D9BA-4C62-B04F-03256CC5EA5A}"/>
              </a:ext>
            </a:extLst>
          </p:cNvPr>
          <p:cNvSpPr>
            <a:spLocks noGrp="1"/>
          </p:cNvSpPr>
          <p:nvPr>
            <p:ph idx="1"/>
          </p:nvPr>
        </p:nvSpPr>
        <p:spPr>
          <a:xfrm>
            <a:off x="1484310" y="1371601"/>
            <a:ext cx="10018713" cy="4419600"/>
          </a:xfrm>
        </p:spPr>
        <p:txBody>
          <a:bodyPr>
            <a:normAutofit/>
          </a:bodyPr>
          <a:lstStyle/>
          <a:p>
            <a:r>
              <a:rPr lang="en-US" dirty="0"/>
              <a:t>By the Monday prior to the meet </a:t>
            </a:r>
          </a:p>
          <a:p>
            <a:pPr lvl="1"/>
            <a:r>
              <a:rPr lang="en-US" dirty="0"/>
              <a:t>Post/send the timeline and warm-up/timing lane assignments to each team.</a:t>
            </a:r>
          </a:p>
          <a:p>
            <a:r>
              <a:rPr lang="en-US" dirty="0"/>
              <a:t>When determining the warm-up schedule</a:t>
            </a:r>
          </a:p>
          <a:p>
            <a:pPr lvl="1"/>
            <a:r>
              <a:rPr lang="en-US" dirty="0"/>
              <a:t>Warm up start/duration is determined by the host club –</a:t>
            </a:r>
          </a:p>
          <a:p>
            <a:pPr lvl="2"/>
            <a:r>
              <a:rPr lang="en-US" dirty="0"/>
              <a:t>can be adjusted meet to meet based on what the facility and athlete count will allow.</a:t>
            </a:r>
          </a:p>
          <a:p>
            <a:pPr lvl="2"/>
            <a:r>
              <a:rPr lang="en-US" dirty="0"/>
              <a:t>Each team needs equal and fair allocation of lanes, even if they need lanes in multiple warm-up sessions</a:t>
            </a:r>
          </a:p>
          <a:p>
            <a:r>
              <a:rPr lang="en-US" dirty="0"/>
              <a:t>Warm-ups cannot start until Safety Marshals are on deck.</a:t>
            </a:r>
            <a:endParaRPr lang="en-US" sz="4400" dirty="0"/>
          </a:p>
        </p:txBody>
      </p:sp>
    </p:spTree>
    <p:extLst>
      <p:ext uri="{BB962C8B-B14F-4D97-AF65-F5344CB8AC3E}">
        <p14:creationId xmlns:p14="http://schemas.microsoft.com/office/powerpoint/2010/main" val="268490867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0F8BF4-21E3-4820-B7E9-77D17FF0DE7C}"/>
              </a:ext>
            </a:extLst>
          </p:cNvPr>
          <p:cNvSpPr>
            <a:spLocks noGrp="1"/>
          </p:cNvSpPr>
          <p:nvPr>
            <p:ph type="title"/>
          </p:nvPr>
        </p:nvSpPr>
        <p:spPr>
          <a:xfrm>
            <a:off x="838200" y="281998"/>
            <a:ext cx="10515600" cy="1325563"/>
          </a:xfrm>
        </p:spPr>
        <p:txBody>
          <a:bodyPr/>
          <a:lstStyle/>
          <a:p>
            <a:r>
              <a:rPr lang="en-US" b="1" dirty="0">
                <a:solidFill>
                  <a:srgbClr val="0070C0"/>
                </a:solidFill>
              </a:rPr>
              <a:t>Coaches and Officials</a:t>
            </a:r>
          </a:p>
        </p:txBody>
      </p:sp>
      <p:sp>
        <p:nvSpPr>
          <p:cNvPr id="4" name="Content Placeholder 3">
            <a:extLst>
              <a:ext uri="{FF2B5EF4-FFF2-40B4-BE49-F238E27FC236}">
                <a16:creationId xmlns:a16="http://schemas.microsoft.com/office/drawing/2014/main" id="{166295E6-D9BA-4C62-B04F-03256CC5EA5A}"/>
              </a:ext>
            </a:extLst>
          </p:cNvPr>
          <p:cNvSpPr>
            <a:spLocks noGrp="1"/>
          </p:cNvSpPr>
          <p:nvPr>
            <p:ph idx="1"/>
          </p:nvPr>
        </p:nvSpPr>
        <p:spPr>
          <a:xfrm>
            <a:off x="1484310" y="903767"/>
            <a:ext cx="10018713" cy="4887434"/>
          </a:xfrm>
        </p:spPr>
        <p:txBody>
          <a:bodyPr>
            <a:normAutofit/>
          </a:bodyPr>
          <a:lstStyle/>
          <a:p>
            <a:r>
              <a:rPr lang="en-US" dirty="0"/>
              <a:t>Coaches and Officials with expired credentials may not work the meet or be on the deck.</a:t>
            </a:r>
          </a:p>
          <a:p>
            <a:pPr lvl="1"/>
            <a:r>
              <a:rPr lang="en-US" dirty="0"/>
              <a:t>Violates your USA-S liability insurance.</a:t>
            </a:r>
          </a:p>
          <a:p>
            <a:pPr lvl="1"/>
            <a:r>
              <a:rPr lang="en-US" dirty="0"/>
              <a:t>If this individual is involved in an incident you will have no insurance coverage for that event.</a:t>
            </a:r>
          </a:p>
          <a:p>
            <a:r>
              <a:rPr lang="en-US" dirty="0"/>
              <a:t>You and your Referee will receive lists of registered &amp; expired Coaches and Officials prior to your meet.</a:t>
            </a:r>
            <a:endParaRPr lang="en-US" sz="4400" dirty="0"/>
          </a:p>
        </p:txBody>
      </p:sp>
    </p:spTree>
    <p:extLst>
      <p:ext uri="{BB962C8B-B14F-4D97-AF65-F5344CB8AC3E}">
        <p14:creationId xmlns:p14="http://schemas.microsoft.com/office/powerpoint/2010/main" val="386320075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0F8BF4-21E3-4820-B7E9-77D17FF0DE7C}"/>
              </a:ext>
            </a:extLst>
          </p:cNvPr>
          <p:cNvSpPr>
            <a:spLocks noGrp="1"/>
          </p:cNvSpPr>
          <p:nvPr>
            <p:ph type="title"/>
          </p:nvPr>
        </p:nvSpPr>
        <p:spPr>
          <a:xfrm>
            <a:off x="838200" y="281998"/>
            <a:ext cx="10515600" cy="1325563"/>
          </a:xfrm>
        </p:spPr>
        <p:txBody>
          <a:bodyPr/>
          <a:lstStyle/>
          <a:p>
            <a:r>
              <a:rPr lang="en-US" b="1" dirty="0">
                <a:solidFill>
                  <a:srgbClr val="0070C0"/>
                </a:solidFill>
              </a:rPr>
              <a:t>The Day of The Meet</a:t>
            </a:r>
          </a:p>
        </p:txBody>
      </p:sp>
      <p:sp>
        <p:nvSpPr>
          <p:cNvPr id="4" name="Content Placeholder 3">
            <a:extLst>
              <a:ext uri="{FF2B5EF4-FFF2-40B4-BE49-F238E27FC236}">
                <a16:creationId xmlns:a16="http://schemas.microsoft.com/office/drawing/2014/main" id="{166295E6-D9BA-4C62-B04F-03256CC5EA5A}"/>
              </a:ext>
            </a:extLst>
          </p:cNvPr>
          <p:cNvSpPr>
            <a:spLocks noGrp="1"/>
          </p:cNvSpPr>
          <p:nvPr>
            <p:ph idx="1"/>
          </p:nvPr>
        </p:nvSpPr>
        <p:spPr>
          <a:xfrm>
            <a:off x="1484310" y="1244009"/>
            <a:ext cx="10018713" cy="4547191"/>
          </a:xfrm>
        </p:spPr>
        <p:txBody>
          <a:bodyPr>
            <a:normAutofit/>
          </a:bodyPr>
          <a:lstStyle/>
          <a:p>
            <a:r>
              <a:rPr lang="en-US" dirty="0"/>
              <a:t>Be VISIBLE and Accessible!!</a:t>
            </a:r>
          </a:p>
          <a:p>
            <a:pPr lvl="1"/>
            <a:r>
              <a:rPr lang="en-US" dirty="0"/>
              <a:t>You are the volunteer manager and the Meet Director.</a:t>
            </a:r>
          </a:p>
          <a:p>
            <a:pPr lvl="1"/>
            <a:r>
              <a:rPr lang="en-US" dirty="0"/>
              <a:t>Problem solver.</a:t>
            </a:r>
          </a:p>
          <a:p>
            <a:pPr lvl="1"/>
            <a:r>
              <a:rPr lang="en-US" dirty="0"/>
              <a:t>Are volunteers doing their job?</a:t>
            </a:r>
          </a:p>
          <a:p>
            <a:pPr lvl="1"/>
            <a:r>
              <a:rPr lang="en-US" dirty="0"/>
              <a:t>Do they understand their job?</a:t>
            </a:r>
          </a:p>
          <a:p>
            <a:r>
              <a:rPr lang="en-US" dirty="0"/>
              <a:t>Review Safety Procedures</a:t>
            </a:r>
          </a:p>
          <a:p>
            <a:pPr lvl="1"/>
            <a:r>
              <a:rPr lang="en-US" dirty="0"/>
              <a:t>Walk the deck with Head Safety Marshal.</a:t>
            </a:r>
          </a:p>
          <a:p>
            <a:pPr lvl="1"/>
            <a:r>
              <a:rPr lang="en-US" dirty="0"/>
              <a:t>Show them where all of the forms are in an emergency.</a:t>
            </a:r>
          </a:p>
          <a:p>
            <a:pPr lvl="1"/>
            <a:r>
              <a:rPr lang="en-US" dirty="0"/>
              <a:t>Is weather a consideration for the meet – review procedures.</a:t>
            </a:r>
            <a:endParaRPr lang="en-US" sz="3600" dirty="0"/>
          </a:p>
        </p:txBody>
      </p:sp>
    </p:spTree>
    <p:extLst>
      <p:ext uri="{BB962C8B-B14F-4D97-AF65-F5344CB8AC3E}">
        <p14:creationId xmlns:p14="http://schemas.microsoft.com/office/powerpoint/2010/main" val="345949999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0F8BF4-21E3-4820-B7E9-77D17FF0DE7C}"/>
              </a:ext>
            </a:extLst>
          </p:cNvPr>
          <p:cNvSpPr>
            <a:spLocks noGrp="1"/>
          </p:cNvSpPr>
          <p:nvPr>
            <p:ph type="title"/>
          </p:nvPr>
        </p:nvSpPr>
        <p:spPr>
          <a:xfrm>
            <a:off x="838200" y="281998"/>
            <a:ext cx="10515600" cy="1325563"/>
          </a:xfrm>
        </p:spPr>
        <p:txBody>
          <a:bodyPr/>
          <a:lstStyle/>
          <a:p>
            <a:r>
              <a:rPr lang="en-US" b="1" dirty="0">
                <a:solidFill>
                  <a:srgbClr val="0070C0"/>
                </a:solidFill>
              </a:rPr>
              <a:t>The Day of The Meet</a:t>
            </a:r>
          </a:p>
        </p:txBody>
      </p:sp>
      <p:sp>
        <p:nvSpPr>
          <p:cNvPr id="4" name="Content Placeholder 3">
            <a:extLst>
              <a:ext uri="{FF2B5EF4-FFF2-40B4-BE49-F238E27FC236}">
                <a16:creationId xmlns:a16="http://schemas.microsoft.com/office/drawing/2014/main" id="{166295E6-D9BA-4C62-B04F-03256CC5EA5A}"/>
              </a:ext>
            </a:extLst>
          </p:cNvPr>
          <p:cNvSpPr>
            <a:spLocks noGrp="1"/>
          </p:cNvSpPr>
          <p:nvPr>
            <p:ph idx="1"/>
          </p:nvPr>
        </p:nvSpPr>
        <p:spPr>
          <a:xfrm>
            <a:off x="1484310" y="776177"/>
            <a:ext cx="10018713" cy="5015023"/>
          </a:xfrm>
        </p:spPr>
        <p:txBody>
          <a:bodyPr>
            <a:normAutofit/>
          </a:bodyPr>
          <a:lstStyle/>
          <a:p>
            <a:r>
              <a:rPr lang="en-US" dirty="0"/>
              <a:t>Be VISIBLE and Accessible!!</a:t>
            </a:r>
          </a:p>
          <a:p>
            <a:r>
              <a:rPr lang="en-US" dirty="0"/>
              <a:t>During warm up…</a:t>
            </a:r>
          </a:p>
          <a:p>
            <a:pPr lvl="1"/>
            <a:r>
              <a:rPr lang="en-US" dirty="0"/>
              <a:t>Hand out relay cards/announce when due back.</a:t>
            </a:r>
          </a:p>
          <a:p>
            <a:pPr lvl="1"/>
            <a:r>
              <a:rPr lang="en-US" dirty="0"/>
              <a:t>Post heat sheets with on deck entries.</a:t>
            </a:r>
          </a:p>
          <a:p>
            <a:pPr lvl="1"/>
            <a:r>
              <a:rPr lang="en-US" dirty="0"/>
              <a:t>Print lane timer sheets.</a:t>
            </a:r>
          </a:p>
          <a:p>
            <a:pPr lvl="1"/>
            <a:r>
              <a:rPr lang="en-US" dirty="0"/>
              <a:t>Any other reports requested by the Referee.</a:t>
            </a:r>
            <a:endParaRPr lang="en-US" sz="3200" dirty="0"/>
          </a:p>
        </p:txBody>
      </p:sp>
    </p:spTree>
    <p:extLst>
      <p:ext uri="{BB962C8B-B14F-4D97-AF65-F5344CB8AC3E}">
        <p14:creationId xmlns:p14="http://schemas.microsoft.com/office/powerpoint/2010/main" val="16050365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99C418-0ED8-409A-ADFD-24102BEE31CF}"/>
              </a:ext>
            </a:extLst>
          </p:cNvPr>
          <p:cNvSpPr>
            <a:spLocks noGrp="1"/>
          </p:cNvSpPr>
          <p:nvPr>
            <p:ph type="title"/>
          </p:nvPr>
        </p:nvSpPr>
        <p:spPr/>
        <p:txBody>
          <a:bodyPr/>
          <a:lstStyle/>
          <a:p>
            <a:r>
              <a:rPr lang="en-US" b="1" dirty="0">
                <a:solidFill>
                  <a:srgbClr val="0070C0"/>
                </a:solidFill>
              </a:rPr>
              <a:t>What is a Meet Director? USAS Rule 102.9 </a:t>
            </a:r>
          </a:p>
        </p:txBody>
      </p:sp>
      <p:sp>
        <p:nvSpPr>
          <p:cNvPr id="3" name="Content Placeholder 2">
            <a:extLst>
              <a:ext uri="{FF2B5EF4-FFF2-40B4-BE49-F238E27FC236}">
                <a16:creationId xmlns:a16="http://schemas.microsoft.com/office/drawing/2014/main" id="{0279FB3E-0E0D-424B-B949-4735D612B05F}"/>
              </a:ext>
            </a:extLst>
          </p:cNvPr>
          <p:cNvSpPr>
            <a:spLocks noGrp="1"/>
          </p:cNvSpPr>
          <p:nvPr>
            <p:ph idx="1"/>
          </p:nvPr>
        </p:nvSpPr>
        <p:spPr>
          <a:xfrm>
            <a:off x="1484310" y="1903228"/>
            <a:ext cx="10018713" cy="4268971"/>
          </a:xfrm>
        </p:spPr>
        <p:txBody>
          <a:bodyPr>
            <a:normAutofit lnSpcReduction="10000"/>
          </a:bodyPr>
          <a:lstStyle/>
          <a:p>
            <a:r>
              <a:rPr lang="en-US" dirty="0"/>
              <a:t>Shall be appointed by the meet Host. Responsibilities include BUT are not limited to: </a:t>
            </a:r>
          </a:p>
          <a:p>
            <a:pPr lvl="1"/>
            <a:r>
              <a:rPr lang="en-US" dirty="0"/>
              <a:t>Procuring awards; </a:t>
            </a:r>
          </a:p>
          <a:p>
            <a:pPr lvl="1"/>
            <a:r>
              <a:rPr lang="en-US" dirty="0"/>
              <a:t>Procuring the facility; </a:t>
            </a:r>
          </a:p>
          <a:p>
            <a:pPr lvl="1"/>
            <a:r>
              <a:rPr lang="en-US" dirty="0"/>
              <a:t>Obtaining the meet sanction; </a:t>
            </a:r>
          </a:p>
          <a:p>
            <a:pPr lvl="1"/>
            <a:r>
              <a:rPr lang="en-US" dirty="0"/>
              <a:t>Preparing the facility; </a:t>
            </a:r>
          </a:p>
          <a:p>
            <a:pPr lvl="1"/>
            <a:r>
              <a:rPr lang="en-US" dirty="0"/>
              <a:t>Arranging for personnel, equipment and the supplies necessary for meet operations; </a:t>
            </a:r>
          </a:p>
          <a:p>
            <a:pPr lvl="1"/>
            <a:r>
              <a:rPr lang="en-US" dirty="0"/>
              <a:t>Processing of meet entries; </a:t>
            </a:r>
          </a:p>
          <a:p>
            <a:pPr lvl="1"/>
            <a:r>
              <a:rPr lang="en-US" dirty="0"/>
              <a:t>Printing meet programs and heat sheets; </a:t>
            </a:r>
          </a:p>
          <a:p>
            <a:pPr lvl="1"/>
            <a:r>
              <a:rPr lang="en-US" dirty="0"/>
              <a:t>Preparing, distributing meet results and filing the LSC post meet reports.</a:t>
            </a:r>
          </a:p>
        </p:txBody>
      </p:sp>
    </p:spTree>
    <p:extLst>
      <p:ext uri="{BB962C8B-B14F-4D97-AF65-F5344CB8AC3E}">
        <p14:creationId xmlns:p14="http://schemas.microsoft.com/office/powerpoint/2010/main" val="4250094207"/>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0F8BF4-21E3-4820-B7E9-77D17FF0DE7C}"/>
              </a:ext>
            </a:extLst>
          </p:cNvPr>
          <p:cNvSpPr>
            <a:spLocks noGrp="1"/>
          </p:cNvSpPr>
          <p:nvPr>
            <p:ph type="title"/>
          </p:nvPr>
        </p:nvSpPr>
        <p:spPr>
          <a:xfrm>
            <a:off x="838200" y="281998"/>
            <a:ext cx="10515600" cy="1325563"/>
          </a:xfrm>
        </p:spPr>
        <p:txBody>
          <a:bodyPr/>
          <a:lstStyle/>
          <a:p>
            <a:r>
              <a:rPr lang="en-US" b="1" dirty="0">
                <a:solidFill>
                  <a:srgbClr val="0070C0"/>
                </a:solidFill>
              </a:rPr>
              <a:t>The Day of The Meet</a:t>
            </a:r>
          </a:p>
        </p:txBody>
      </p:sp>
      <p:sp>
        <p:nvSpPr>
          <p:cNvPr id="4" name="Content Placeholder 3">
            <a:extLst>
              <a:ext uri="{FF2B5EF4-FFF2-40B4-BE49-F238E27FC236}">
                <a16:creationId xmlns:a16="http://schemas.microsoft.com/office/drawing/2014/main" id="{166295E6-D9BA-4C62-B04F-03256CC5EA5A}"/>
              </a:ext>
            </a:extLst>
          </p:cNvPr>
          <p:cNvSpPr>
            <a:spLocks noGrp="1"/>
          </p:cNvSpPr>
          <p:nvPr>
            <p:ph idx="1"/>
          </p:nvPr>
        </p:nvSpPr>
        <p:spPr>
          <a:xfrm>
            <a:off x="1484310" y="1116419"/>
            <a:ext cx="10018713" cy="4674781"/>
          </a:xfrm>
        </p:spPr>
        <p:txBody>
          <a:bodyPr>
            <a:normAutofit/>
          </a:bodyPr>
          <a:lstStyle/>
          <a:p>
            <a:r>
              <a:rPr lang="en-US" dirty="0"/>
              <a:t>Be VISIBLE and Accessible!!</a:t>
            </a:r>
          </a:p>
          <a:p>
            <a:r>
              <a:rPr lang="en-US" dirty="0"/>
              <a:t>15 minutes till…Check on these activities in preparation:</a:t>
            </a:r>
          </a:p>
          <a:p>
            <a:pPr lvl="1"/>
            <a:r>
              <a:rPr lang="en-US" dirty="0"/>
              <a:t>Clear competition pool – warm up pool should remain open.</a:t>
            </a:r>
          </a:p>
          <a:p>
            <a:pPr lvl="1"/>
            <a:r>
              <a:rPr lang="en-US" dirty="0"/>
              <a:t>Call for timers.</a:t>
            </a:r>
          </a:p>
          <a:p>
            <a:pPr lvl="1"/>
            <a:r>
              <a:rPr lang="en-US" dirty="0"/>
              <a:t>Put out clip boards &amp; watches.</a:t>
            </a:r>
          </a:p>
          <a:p>
            <a:pPr lvl="1"/>
            <a:r>
              <a:rPr lang="en-US" dirty="0"/>
              <a:t>Test timing system (pads, buttons and scoreboard).</a:t>
            </a:r>
          </a:p>
          <a:p>
            <a:r>
              <a:rPr lang="en-US" dirty="0"/>
              <a:t>5 minutes till…</a:t>
            </a:r>
          </a:p>
          <a:p>
            <a:pPr lvl="1"/>
            <a:r>
              <a:rPr lang="en-US" dirty="0"/>
              <a:t>Call for first events.</a:t>
            </a:r>
          </a:p>
          <a:p>
            <a:pPr lvl="1"/>
            <a:r>
              <a:rPr lang="en-US" dirty="0"/>
              <a:t>Play National Anthem.</a:t>
            </a:r>
          </a:p>
        </p:txBody>
      </p:sp>
    </p:spTree>
    <p:extLst>
      <p:ext uri="{BB962C8B-B14F-4D97-AF65-F5344CB8AC3E}">
        <p14:creationId xmlns:p14="http://schemas.microsoft.com/office/powerpoint/2010/main" val="3106130368"/>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0F8BF4-21E3-4820-B7E9-77D17FF0DE7C}"/>
              </a:ext>
            </a:extLst>
          </p:cNvPr>
          <p:cNvSpPr>
            <a:spLocks noGrp="1"/>
          </p:cNvSpPr>
          <p:nvPr>
            <p:ph type="title"/>
          </p:nvPr>
        </p:nvSpPr>
        <p:spPr>
          <a:xfrm>
            <a:off x="838200" y="281998"/>
            <a:ext cx="10515600" cy="1325563"/>
          </a:xfrm>
        </p:spPr>
        <p:txBody>
          <a:bodyPr/>
          <a:lstStyle/>
          <a:p>
            <a:r>
              <a:rPr lang="en-US" b="1" dirty="0">
                <a:solidFill>
                  <a:srgbClr val="0070C0"/>
                </a:solidFill>
              </a:rPr>
              <a:t>The Day of The Meet</a:t>
            </a:r>
          </a:p>
        </p:txBody>
      </p:sp>
      <p:sp>
        <p:nvSpPr>
          <p:cNvPr id="4" name="Content Placeholder 3">
            <a:extLst>
              <a:ext uri="{FF2B5EF4-FFF2-40B4-BE49-F238E27FC236}">
                <a16:creationId xmlns:a16="http://schemas.microsoft.com/office/drawing/2014/main" id="{166295E6-D9BA-4C62-B04F-03256CC5EA5A}"/>
              </a:ext>
            </a:extLst>
          </p:cNvPr>
          <p:cNvSpPr>
            <a:spLocks noGrp="1"/>
          </p:cNvSpPr>
          <p:nvPr>
            <p:ph idx="1"/>
          </p:nvPr>
        </p:nvSpPr>
        <p:spPr>
          <a:xfrm>
            <a:off x="1484310" y="1063257"/>
            <a:ext cx="10018713" cy="4727944"/>
          </a:xfrm>
        </p:spPr>
        <p:txBody>
          <a:bodyPr>
            <a:normAutofit/>
          </a:bodyPr>
          <a:lstStyle/>
          <a:p>
            <a:r>
              <a:rPr lang="en-US" dirty="0"/>
              <a:t>Be VISIBLE and Accessible!!</a:t>
            </a:r>
          </a:p>
          <a:p>
            <a:r>
              <a:rPr lang="en-US" dirty="0"/>
              <a:t>During the meet</a:t>
            </a:r>
          </a:p>
          <a:p>
            <a:pPr lvl="1"/>
            <a:r>
              <a:rPr lang="en-US" dirty="0"/>
              <a:t>Collect relay cards.</a:t>
            </a:r>
          </a:p>
          <a:p>
            <a:r>
              <a:rPr lang="en-US" dirty="0"/>
              <a:t>Collect lane timer sheets</a:t>
            </a:r>
          </a:p>
          <a:p>
            <a:pPr lvl="1"/>
            <a:r>
              <a:rPr lang="en-US" dirty="0"/>
              <a:t>Hand to the Scoring Table.</a:t>
            </a:r>
          </a:p>
          <a:p>
            <a:pPr lvl="1"/>
            <a:r>
              <a:rPr lang="en-US" dirty="0"/>
              <a:t>Timing Equipment Malfunctions – ALERT AO!</a:t>
            </a:r>
          </a:p>
          <a:p>
            <a:pPr lvl="1"/>
            <a:r>
              <a:rPr lang="en-US" dirty="0"/>
              <a:t> Print and post results (show splits &amp; time standards).</a:t>
            </a:r>
          </a:p>
        </p:txBody>
      </p:sp>
    </p:spTree>
    <p:extLst>
      <p:ext uri="{BB962C8B-B14F-4D97-AF65-F5344CB8AC3E}">
        <p14:creationId xmlns:p14="http://schemas.microsoft.com/office/powerpoint/2010/main" val="2200921328"/>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0F8BF4-21E3-4820-B7E9-77D17FF0DE7C}"/>
              </a:ext>
            </a:extLst>
          </p:cNvPr>
          <p:cNvSpPr>
            <a:spLocks noGrp="1"/>
          </p:cNvSpPr>
          <p:nvPr>
            <p:ph type="title"/>
          </p:nvPr>
        </p:nvSpPr>
        <p:spPr>
          <a:xfrm>
            <a:off x="838200" y="281998"/>
            <a:ext cx="10515600" cy="1325563"/>
          </a:xfrm>
        </p:spPr>
        <p:txBody>
          <a:bodyPr/>
          <a:lstStyle/>
          <a:p>
            <a:r>
              <a:rPr lang="en-US" b="1" dirty="0">
                <a:solidFill>
                  <a:srgbClr val="0070C0"/>
                </a:solidFill>
              </a:rPr>
              <a:t>Meet Results</a:t>
            </a:r>
          </a:p>
        </p:txBody>
      </p:sp>
      <p:sp>
        <p:nvSpPr>
          <p:cNvPr id="4" name="Content Placeholder 3">
            <a:extLst>
              <a:ext uri="{FF2B5EF4-FFF2-40B4-BE49-F238E27FC236}">
                <a16:creationId xmlns:a16="http://schemas.microsoft.com/office/drawing/2014/main" id="{166295E6-D9BA-4C62-B04F-03256CC5EA5A}"/>
              </a:ext>
            </a:extLst>
          </p:cNvPr>
          <p:cNvSpPr>
            <a:spLocks noGrp="1"/>
          </p:cNvSpPr>
          <p:nvPr>
            <p:ph idx="1"/>
          </p:nvPr>
        </p:nvSpPr>
        <p:spPr>
          <a:xfrm>
            <a:off x="1484310" y="1479697"/>
            <a:ext cx="10018713" cy="3898605"/>
          </a:xfrm>
        </p:spPr>
        <p:txBody>
          <a:bodyPr>
            <a:normAutofit/>
          </a:bodyPr>
          <a:lstStyle/>
          <a:p>
            <a:r>
              <a:rPr lang="en-US" dirty="0"/>
              <a:t>Email a copy of the Meet Manager Backup file (SwmmBkup-meet_name.zip) to the New England Swimming Office within 48 hours of the end of the meet.	</a:t>
            </a:r>
          </a:p>
          <a:p>
            <a:pPr lvl="1"/>
            <a:r>
              <a:rPr lang="en-US" dirty="0"/>
              <a:t>Corrections can be made as issues are discovered.</a:t>
            </a:r>
          </a:p>
          <a:p>
            <a:pPr lvl="1"/>
            <a:endParaRPr lang="en-US" dirty="0"/>
          </a:p>
        </p:txBody>
      </p:sp>
    </p:spTree>
    <p:extLst>
      <p:ext uri="{BB962C8B-B14F-4D97-AF65-F5344CB8AC3E}">
        <p14:creationId xmlns:p14="http://schemas.microsoft.com/office/powerpoint/2010/main" val="3908854676"/>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0F8BF4-21E3-4820-B7E9-77D17FF0DE7C}"/>
              </a:ext>
            </a:extLst>
          </p:cNvPr>
          <p:cNvSpPr>
            <a:spLocks noGrp="1"/>
          </p:cNvSpPr>
          <p:nvPr>
            <p:ph type="title"/>
          </p:nvPr>
        </p:nvSpPr>
        <p:spPr>
          <a:xfrm>
            <a:off x="838200" y="281998"/>
            <a:ext cx="10515600" cy="1325563"/>
          </a:xfrm>
        </p:spPr>
        <p:txBody>
          <a:bodyPr/>
          <a:lstStyle/>
          <a:p>
            <a:r>
              <a:rPr lang="en-US" b="1" dirty="0">
                <a:solidFill>
                  <a:srgbClr val="0070C0"/>
                </a:solidFill>
              </a:rPr>
              <a:t>Meet Reports</a:t>
            </a:r>
          </a:p>
        </p:txBody>
      </p:sp>
      <p:sp>
        <p:nvSpPr>
          <p:cNvPr id="4" name="Content Placeholder 3">
            <a:extLst>
              <a:ext uri="{FF2B5EF4-FFF2-40B4-BE49-F238E27FC236}">
                <a16:creationId xmlns:a16="http://schemas.microsoft.com/office/drawing/2014/main" id="{166295E6-D9BA-4C62-B04F-03256CC5EA5A}"/>
              </a:ext>
            </a:extLst>
          </p:cNvPr>
          <p:cNvSpPr>
            <a:spLocks noGrp="1"/>
          </p:cNvSpPr>
          <p:nvPr>
            <p:ph idx="1"/>
          </p:nvPr>
        </p:nvSpPr>
        <p:spPr>
          <a:xfrm>
            <a:off x="1463045" y="1752599"/>
            <a:ext cx="10018713" cy="3124201"/>
          </a:xfrm>
        </p:spPr>
        <p:txBody>
          <a:bodyPr>
            <a:normAutofit/>
          </a:bodyPr>
          <a:lstStyle/>
          <a:p>
            <a:r>
              <a:rPr lang="en-US" dirty="0"/>
              <a:t>The meet director is responsible for completing and submitting the following forms and payments within 30 days of the conclusion of the meet.</a:t>
            </a:r>
          </a:p>
          <a:p>
            <a:pPr lvl="1"/>
            <a:r>
              <a:rPr lang="en-US" dirty="0"/>
              <a:t>Meet Financial Report or Championship Meet Financial Report.</a:t>
            </a:r>
          </a:p>
          <a:p>
            <a:pPr lvl="1"/>
            <a:r>
              <a:rPr lang="en-US" dirty="0"/>
              <a:t>Both are on the NES website.</a:t>
            </a:r>
          </a:p>
          <a:p>
            <a:pPr lvl="1"/>
            <a:r>
              <a:rPr lang="en-US" dirty="0"/>
              <a:t>Send Check for meet surcharges and travel fees to the NES Office (note breakdown in memo line).</a:t>
            </a:r>
          </a:p>
          <a:p>
            <a:pPr marL="0" lvl="1" indent="0">
              <a:buNone/>
            </a:pPr>
            <a:endParaRPr lang="en-US" dirty="0"/>
          </a:p>
        </p:txBody>
      </p:sp>
    </p:spTree>
    <p:extLst>
      <p:ext uri="{BB962C8B-B14F-4D97-AF65-F5344CB8AC3E}">
        <p14:creationId xmlns:p14="http://schemas.microsoft.com/office/powerpoint/2010/main" val="79807679"/>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0F8BF4-21E3-4820-B7E9-77D17FF0DE7C}"/>
              </a:ext>
            </a:extLst>
          </p:cNvPr>
          <p:cNvSpPr>
            <a:spLocks noGrp="1"/>
          </p:cNvSpPr>
          <p:nvPr>
            <p:ph type="title"/>
          </p:nvPr>
        </p:nvSpPr>
        <p:spPr>
          <a:xfrm>
            <a:off x="838200" y="281998"/>
            <a:ext cx="10515600" cy="1325563"/>
          </a:xfrm>
        </p:spPr>
        <p:txBody>
          <a:bodyPr/>
          <a:lstStyle/>
          <a:p>
            <a:r>
              <a:rPr lang="en-US" b="1" dirty="0">
                <a:solidFill>
                  <a:srgbClr val="0070C0"/>
                </a:solidFill>
              </a:rPr>
              <a:t>Resources and Getting Help</a:t>
            </a:r>
          </a:p>
        </p:txBody>
      </p:sp>
      <p:sp>
        <p:nvSpPr>
          <p:cNvPr id="4" name="Content Placeholder 3">
            <a:extLst>
              <a:ext uri="{FF2B5EF4-FFF2-40B4-BE49-F238E27FC236}">
                <a16:creationId xmlns:a16="http://schemas.microsoft.com/office/drawing/2014/main" id="{166295E6-D9BA-4C62-B04F-03256CC5EA5A}"/>
              </a:ext>
            </a:extLst>
          </p:cNvPr>
          <p:cNvSpPr>
            <a:spLocks noGrp="1"/>
          </p:cNvSpPr>
          <p:nvPr>
            <p:ph idx="1"/>
          </p:nvPr>
        </p:nvSpPr>
        <p:spPr>
          <a:xfrm>
            <a:off x="1484310" y="1339703"/>
            <a:ext cx="10018713" cy="4451498"/>
          </a:xfrm>
        </p:spPr>
        <p:txBody>
          <a:bodyPr>
            <a:normAutofit lnSpcReduction="10000"/>
          </a:bodyPr>
          <a:lstStyle/>
          <a:p>
            <a:r>
              <a:rPr lang="en-US" dirty="0"/>
              <a:t>Meet Directors Clinic Presentation.</a:t>
            </a:r>
          </a:p>
          <a:p>
            <a:r>
              <a:rPr lang="en-US" dirty="0"/>
              <a:t>USA-S website </a:t>
            </a:r>
            <a:r>
              <a:rPr lang="en-US" dirty="0">
                <a:hlinkClick r:id="rId2"/>
              </a:rPr>
              <a:t>www.usaswimming.org</a:t>
            </a:r>
            <a:endParaRPr lang="en-US" dirty="0"/>
          </a:p>
          <a:p>
            <a:pPr lvl="1"/>
            <a:r>
              <a:rPr lang="en-US" dirty="0"/>
              <a:t>USA-S handbook, standards, report of occurrence.</a:t>
            </a:r>
          </a:p>
          <a:p>
            <a:r>
              <a:rPr lang="en-US" dirty="0"/>
              <a:t>New England Swimming website </a:t>
            </a:r>
            <a:r>
              <a:rPr lang="en-US" dirty="0">
                <a:hlinkClick r:id="rId3"/>
              </a:rPr>
              <a:t>www.neswim.com</a:t>
            </a:r>
            <a:endParaRPr lang="en-US" dirty="0"/>
          </a:p>
          <a:p>
            <a:pPr lvl="1"/>
            <a:r>
              <a:rPr lang="en-US" dirty="0"/>
              <a:t>Meet schedule, formats.</a:t>
            </a:r>
          </a:p>
          <a:p>
            <a:pPr lvl="1"/>
            <a:r>
              <a:rPr lang="en-US" dirty="0"/>
              <a:t>Sanction application, Meet Announcement Template, reporting forms.</a:t>
            </a:r>
          </a:p>
          <a:p>
            <a:pPr lvl="1"/>
            <a:r>
              <a:rPr lang="en-US" dirty="0"/>
              <a:t>Safety information.</a:t>
            </a:r>
          </a:p>
          <a:p>
            <a:pPr lvl="1"/>
            <a:r>
              <a:rPr lang="en-US" dirty="0"/>
              <a:t>4 hour rule.</a:t>
            </a:r>
          </a:p>
          <a:p>
            <a:pPr lvl="1"/>
            <a:r>
              <a:rPr lang="en-US" dirty="0"/>
              <a:t>Meet Director Guide.</a:t>
            </a:r>
          </a:p>
          <a:p>
            <a:pPr lvl="1"/>
            <a:r>
              <a:rPr lang="en-US" dirty="0"/>
              <a:t>NE Swimming Calendar Meet Entry Policy.</a:t>
            </a:r>
          </a:p>
        </p:txBody>
      </p:sp>
    </p:spTree>
    <p:extLst>
      <p:ext uri="{BB962C8B-B14F-4D97-AF65-F5344CB8AC3E}">
        <p14:creationId xmlns:p14="http://schemas.microsoft.com/office/powerpoint/2010/main" val="3123041185"/>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0F8BF4-21E3-4820-B7E9-77D17FF0DE7C}"/>
              </a:ext>
            </a:extLst>
          </p:cNvPr>
          <p:cNvSpPr>
            <a:spLocks noGrp="1"/>
          </p:cNvSpPr>
          <p:nvPr>
            <p:ph type="title"/>
          </p:nvPr>
        </p:nvSpPr>
        <p:spPr>
          <a:xfrm>
            <a:off x="838200" y="1681565"/>
            <a:ext cx="10515600" cy="1325563"/>
          </a:xfrm>
        </p:spPr>
        <p:txBody>
          <a:bodyPr>
            <a:normAutofit/>
          </a:bodyPr>
          <a:lstStyle/>
          <a:p>
            <a:pPr algn="ctr"/>
            <a:r>
              <a:rPr lang="en-US" sz="5400" b="1" dirty="0">
                <a:solidFill>
                  <a:srgbClr val="0070C0"/>
                </a:solidFill>
              </a:rPr>
              <a:t>Thank You For Volunteering!!</a:t>
            </a:r>
          </a:p>
        </p:txBody>
      </p:sp>
      <p:sp>
        <p:nvSpPr>
          <p:cNvPr id="4" name="Content Placeholder 3">
            <a:extLst>
              <a:ext uri="{FF2B5EF4-FFF2-40B4-BE49-F238E27FC236}">
                <a16:creationId xmlns:a16="http://schemas.microsoft.com/office/drawing/2014/main" id="{166295E6-D9BA-4C62-B04F-03256CC5EA5A}"/>
              </a:ext>
            </a:extLst>
          </p:cNvPr>
          <p:cNvSpPr>
            <a:spLocks noGrp="1"/>
          </p:cNvSpPr>
          <p:nvPr>
            <p:ph idx="1"/>
          </p:nvPr>
        </p:nvSpPr>
        <p:spPr>
          <a:xfrm>
            <a:off x="838200" y="4293031"/>
            <a:ext cx="10515600" cy="1883932"/>
          </a:xfrm>
        </p:spPr>
        <p:txBody>
          <a:bodyPr>
            <a:normAutofit fontScale="85000" lnSpcReduction="20000"/>
          </a:bodyPr>
          <a:lstStyle/>
          <a:p>
            <a:pPr marL="0" indent="0" algn="ctr">
              <a:buNone/>
            </a:pPr>
            <a:r>
              <a:rPr lang="en-US" dirty="0">
                <a:solidFill>
                  <a:srgbClr val="0070C0"/>
                </a:solidFill>
              </a:rPr>
              <a:t>Thank you for your time today….</a:t>
            </a:r>
          </a:p>
          <a:p>
            <a:pPr marL="0" indent="0" algn="ctr">
              <a:buNone/>
            </a:pPr>
            <a:endParaRPr lang="en-US" dirty="0">
              <a:solidFill>
                <a:srgbClr val="0070C0"/>
              </a:solidFill>
            </a:endParaRPr>
          </a:p>
          <a:p>
            <a:pPr marL="0" indent="0" algn="ctr">
              <a:buNone/>
            </a:pPr>
            <a:r>
              <a:rPr lang="en-US" dirty="0">
                <a:solidFill>
                  <a:srgbClr val="0070C0"/>
                </a:solidFill>
              </a:rPr>
              <a:t>Remember, everyone working at a Meet is a VOLUNTEER like you,</a:t>
            </a:r>
          </a:p>
          <a:p>
            <a:pPr marL="0" indent="0" algn="ctr">
              <a:buNone/>
            </a:pPr>
            <a:endParaRPr lang="en-US" dirty="0">
              <a:solidFill>
                <a:srgbClr val="0070C0"/>
              </a:solidFill>
            </a:endParaRPr>
          </a:p>
          <a:p>
            <a:pPr marL="0" indent="0" algn="ctr">
              <a:buNone/>
            </a:pPr>
            <a:r>
              <a:rPr lang="en-US" dirty="0">
                <a:solidFill>
                  <a:srgbClr val="0070C0"/>
                </a:solidFill>
              </a:rPr>
              <a:t>Thank you!!!</a:t>
            </a:r>
          </a:p>
        </p:txBody>
      </p:sp>
    </p:spTree>
    <p:extLst>
      <p:ext uri="{BB962C8B-B14F-4D97-AF65-F5344CB8AC3E}">
        <p14:creationId xmlns:p14="http://schemas.microsoft.com/office/powerpoint/2010/main" val="8167392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938D72-3049-4CC7-8435-3811418574A4}"/>
              </a:ext>
            </a:extLst>
          </p:cNvPr>
          <p:cNvSpPr>
            <a:spLocks noGrp="1"/>
          </p:cNvSpPr>
          <p:nvPr>
            <p:ph type="title"/>
          </p:nvPr>
        </p:nvSpPr>
        <p:spPr/>
        <p:txBody>
          <a:bodyPr/>
          <a:lstStyle/>
          <a:p>
            <a:r>
              <a:rPr lang="en-US" b="1" dirty="0">
                <a:solidFill>
                  <a:srgbClr val="0070C0"/>
                </a:solidFill>
              </a:rPr>
              <a:t>Who is Who?</a:t>
            </a:r>
          </a:p>
        </p:txBody>
      </p:sp>
      <p:sp>
        <p:nvSpPr>
          <p:cNvPr id="3" name="Content Placeholder 2">
            <a:extLst>
              <a:ext uri="{FF2B5EF4-FFF2-40B4-BE49-F238E27FC236}">
                <a16:creationId xmlns:a16="http://schemas.microsoft.com/office/drawing/2014/main" id="{B5AE9E09-9CF5-46AA-BB7F-4CDFBCDB99D4}"/>
              </a:ext>
            </a:extLst>
          </p:cNvPr>
          <p:cNvSpPr>
            <a:spLocks noGrp="1"/>
          </p:cNvSpPr>
          <p:nvPr>
            <p:ph idx="1"/>
          </p:nvPr>
        </p:nvSpPr>
        <p:spPr>
          <a:xfrm>
            <a:off x="1484310" y="1967023"/>
            <a:ext cx="10018713" cy="3824177"/>
          </a:xfrm>
        </p:spPr>
        <p:txBody>
          <a:bodyPr/>
          <a:lstStyle/>
          <a:p>
            <a:r>
              <a:rPr lang="en-US" dirty="0"/>
              <a:t>Meet Director </a:t>
            </a:r>
          </a:p>
          <a:p>
            <a:r>
              <a:rPr lang="en-US" dirty="0"/>
              <a:t>Meet Referee </a:t>
            </a:r>
          </a:p>
          <a:p>
            <a:r>
              <a:rPr lang="en-US" dirty="0"/>
              <a:t>Administrative Official </a:t>
            </a:r>
          </a:p>
          <a:p>
            <a:r>
              <a:rPr lang="en-US" dirty="0"/>
              <a:t>Safety Marshal</a:t>
            </a:r>
          </a:p>
        </p:txBody>
      </p:sp>
    </p:spTree>
    <p:extLst>
      <p:ext uri="{BB962C8B-B14F-4D97-AF65-F5344CB8AC3E}">
        <p14:creationId xmlns:p14="http://schemas.microsoft.com/office/powerpoint/2010/main" val="35785685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938D72-3049-4CC7-8435-3811418574A4}"/>
              </a:ext>
            </a:extLst>
          </p:cNvPr>
          <p:cNvSpPr>
            <a:spLocks noGrp="1"/>
          </p:cNvSpPr>
          <p:nvPr>
            <p:ph type="title"/>
          </p:nvPr>
        </p:nvSpPr>
        <p:spPr/>
        <p:txBody>
          <a:bodyPr/>
          <a:lstStyle/>
          <a:p>
            <a:r>
              <a:rPr lang="en-US" b="1" dirty="0">
                <a:solidFill>
                  <a:srgbClr val="0070C0"/>
                </a:solidFill>
              </a:rPr>
              <a:t>Who is Who?</a:t>
            </a:r>
          </a:p>
        </p:txBody>
      </p:sp>
      <p:sp>
        <p:nvSpPr>
          <p:cNvPr id="3" name="Content Placeholder 2">
            <a:extLst>
              <a:ext uri="{FF2B5EF4-FFF2-40B4-BE49-F238E27FC236}">
                <a16:creationId xmlns:a16="http://schemas.microsoft.com/office/drawing/2014/main" id="{B5AE9E09-9CF5-46AA-BB7F-4CDFBCDB99D4}"/>
              </a:ext>
            </a:extLst>
          </p:cNvPr>
          <p:cNvSpPr>
            <a:spLocks noGrp="1"/>
          </p:cNvSpPr>
          <p:nvPr>
            <p:ph idx="1"/>
          </p:nvPr>
        </p:nvSpPr>
        <p:spPr>
          <a:xfrm>
            <a:off x="1484310" y="1467293"/>
            <a:ext cx="10018713" cy="4323908"/>
          </a:xfrm>
        </p:spPr>
        <p:txBody>
          <a:bodyPr/>
          <a:lstStyle/>
          <a:p>
            <a:pPr marL="0" indent="0">
              <a:buNone/>
            </a:pPr>
            <a:r>
              <a:rPr lang="en-US" dirty="0"/>
              <a:t>Meet Referee – USAS Rule: 102.11.1  </a:t>
            </a:r>
          </a:p>
          <a:p>
            <a:pPr lvl="1"/>
            <a:r>
              <a:rPr lang="en-US" dirty="0"/>
              <a:t>Shall have full authority over all officials and shall assign and instruct them; </a:t>
            </a:r>
          </a:p>
          <a:p>
            <a:pPr lvl="1"/>
            <a:r>
              <a:rPr lang="en-US" dirty="0"/>
              <a:t>Shall enforce all applicable rules; </a:t>
            </a:r>
          </a:p>
          <a:p>
            <a:pPr lvl="1"/>
            <a:r>
              <a:rPr lang="en-US" dirty="0"/>
              <a:t>Shall decide all questions relating to the actual conduct of the meet.</a:t>
            </a:r>
          </a:p>
          <a:p>
            <a:pPr lvl="1"/>
            <a:r>
              <a:rPr lang="en-US" dirty="0"/>
              <a:t>Can overrule any meet official on a point of rule interpretation, or on a judgement decision pertaining to an action which the Referee has personally observed.</a:t>
            </a:r>
          </a:p>
        </p:txBody>
      </p:sp>
    </p:spTree>
    <p:extLst>
      <p:ext uri="{BB962C8B-B14F-4D97-AF65-F5344CB8AC3E}">
        <p14:creationId xmlns:p14="http://schemas.microsoft.com/office/powerpoint/2010/main" val="18858245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938D72-3049-4CC7-8435-3811418574A4}"/>
              </a:ext>
            </a:extLst>
          </p:cNvPr>
          <p:cNvSpPr>
            <a:spLocks noGrp="1"/>
          </p:cNvSpPr>
          <p:nvPr>
            <p:ph type="title"/>
          </p:nvPr>
        </p:nvSpPr>
        <p:spPr/>
        <p:txBody>
          <a:bodyPr/>
          <a:lstStyle/>
          <a:p>
            <a:r>
              <a:rPr lang="en-US" b="1" dirty="0">
                <a:solidFill>
                  <a:srgbClr val="0070C0"/>
                </a:solidFill>
              </a:rPr>
              <a:t>Who is Who?</a:t>
            </a:r>
          </a:p>
        </p:txBody>
      </p:sp>
      <p:sp>
        <p:nvSpPr>
          <p:cNvPr id="3" name="Content Placeholder 2">
            <a:extLst>
              <a:ext uri="{FF2B5EF4-FFF2-40B4-BE49-F238E27FC236}">
                <a16:creationId xmlns:a16="http://schemas.microsoft.com/office/drawing/2014/main" id="{B5AE9E09-9CF5-46AA-BB7F-4CDFBCDB99D4}"/>
              </a:ext>
            </a:extLst>
          </p:cNvPr>
          <p:cNvSpPr>
            <a:spLocks noGrp="1"/>
          </p:cNvSpPr>
          <p:nvPr>
            <p:ph idx="1"/>
          </p:nvPr>
        </p:nvSpPr>
        <p:spPr>
          <a:xfrm>
            <a:off x="1484310" y="1807535"/>
            <a:ext cx="10018713" cy="3983665"/>
          </a:xfrm>
        </p:spPr>
        <p:txBody>
          <a:bodyPr/>
          <a:lstStyle/>
          <a:p>
            <a:pPr marL="0" indent="0">
              <a:buNone/>
            </a:pPr>
            <a:r>
              <a:rPr lang="en-US" dirty="0"/>
              <a:t>Meet Referee continued….. </a:t>
            </a:r>
          </a:p>
          <a:p>
            <a:pPr marL="0" indent="0">
              <a:buNone/>
            </a:pPr>
            <a:r>
              <a:rPr lang="en-US" dirty="0"/>
              <a:t>	• The Meet Referee and the Meet Director will need to work 	    	    	together to ensure the meet is conducted properly. </a:t>
            </a:r>
          </a:p>
          <a:p>
            <a:pPr marL="0" indent="0">
              <a:buNone/>
            </a:pPr>
            <a:r>
              <a:rPr lang="en-US" dirty="0"/>
              <a:t>	• Meet Referee has FULL Authority over the meet and 	    	  	    	responsible for enforcing USA Swimming rules and regulations for the 	meet. </a:t>
            </a:r>
          </a:p>
        </p:txBody>
      </p:sp>
    </p:spTree>
    <p:extLst>
      <p:ext uri="{BB962C8B-B14F-4D97-AF65-F5344CB8AC3E}">
        <p14:creationId xmlns:p14="http://schemas.microsoft.com/office/powerpoint/2010/main" val="152993210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Parallax">
      <a:dk1>
        <a:sysClr val="windowText" lastClr="000000"/>
      </a:dk1>
      <a:lt1>
        <a:sysClr val="window" lastClr="FFFFFF"/>
      </a:lt1>
      <a:dk2>
        <a:srgbClr val="212121"/>
      </a:dk2>
      <a:lt2>
        <a:srgbClr val="CDD0D1"/>
      </a:lt2>
      <a:accent1>
        <a:srgbClr val="30ACEC"/>
      </a:accent1>
      <a:accent2>
        <a:srgbClr val="80C34F"/>
      </a:accent2>
      <a:accent3>
        <a:srgbClr val="E29D3E"/>
      </a:accent3>
      <a:accent4>
        <a:srgbClr val="D64A3B"/>
      </a:accent4>
      <a:accent5>
        <a:srgbClr val="D64787"/>
      </a:accent5>
      <a:accent6>
        <a:srgbClr val="A666E1"/>
      </a:accent6>
      <a:hlink>
        <a:srgbClr val="3085ED"/>
      </a:hlink>
      <a:folHlink>
        <a:srgbClr val="82B6F4"/>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4F7A876A-7598-49CA-AFC8-8EDA2551E4A7}"/>
    </a:ext>
  </a:extLst>
</a:theme>
</file>

<file path=docProps/app.xml><?xml version="1.0" encoding="utf-8"?>
<Properties xmlns="http://schemas.openxmlformats.org/officeDocument/2006/extended-properties" xmlns:vt="http://schemas.openxmlformats.org/officeDocument/2006/docPropsVTypes">
  <Template>Parallax</Template>
  <TotalTime>7398</TotalTime>
  <Words>3549</Words>
  <Application>Microsoft Office PowerPoint</Application>
  <PresentationFormat>Widescreen</PresentationFormat>
  <Paragraphs>582</Paragraphs>
  <Slides>65</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65</vt:i4>
      </vt:variant>
    </vt:vector>
  </HeadingPairs>
  <TitlesOfParts>
    <vt:vector size="70" baseType="lpstr">
      <vt:lpstr>Arial</vt:lpstr>
      <vt:lpstr>Calibri</vt:lpstr>
      <vt:lpstr>Corbel</vt:lpstr>
      <vt:lpstr>Times New Roman</vt:lpstr>
      <vt:lpstr>Parallax</vt:lpstr>
      <vt:lpstr>Meet Director Training</vt:lpstr>
      <vt:lpstr>Agenda</vt:lpstr>
      <vt:lpstr>Agenda</vt:lpstr>
      <vt:lpstr>Agenda</vt:lpstr>
      <vt:lpstr>Why am I here?</vt:lpstr>
      <vt:lpstr>What is a Meet Director? USAS Rule 102.9 </vt:lpstr>
      <vt:lpstr>Who is Who?</vt:lpstr>
      <vt:lpstr>Who is Who?</vt:lpstr>
      <vt:lpstr>Who is Who?</vt:lpstr>
      <vt:lpstr>Who is Who?</vt:lpstr>
      <vt:lpstr>Who is Who?</vt:lpstr>
      <vt:lpstr>Who is Who?</vt:lpstr>
      <vt:lpstr>Who is Who and how do I get them? </vt:lpstr>
      <vt:lpstr>What are the expectations at a meet?</vt:lpstr>
      <vt:lpstr>What are the expectations?</vt:lpstr>
      <vt:lpstr>What are the expectations?</vt:lpstr>
      <vt:lpstr>What are the expectations?</vt:lpstr>
      <vt:lpstr>Certification Process</vt:lpstr>
      <vt:lpstr>Certification Process</vt:lpstr>
      <vt:lpstr>Certification for New Meet Directors</vt:lpstr>
      <vt:lpstr>Recertification for Meet Directors</vt:lpstr>
      <vt:lpstr>Meet Sanctions and Certified Meet Directors</vt:lpstr>
      <vt:lpstr>Meet Timeline</vt:lpstr>
      <vt:lpstr>PowerPoint Presentation</vt:lpstr>
      <vt:lpstr>Meet Volunteers</vt:lpstr>
      <vt:lpstr>Meet Volunteers</vt:lpstr>
      <vt:lpstr>Meet Volunteers</vt:lpstr>
      <vt:lpstr>Meet Volunteers</vt:lpstr>
      <vt:lpstr>Organizing your Volunteers</vt:lpstr>
      <vt:lpstr>Safety Marshals</vt:lpstr>
      <vt:lpstr>Safety Marshals</vt:lpstr>
      <vt:lpstr>Safety Marshals</vt:lpstr>
      <vt:lpstr>Meet Volunteers</vt:lpstr>
      <vt:lpstr>Meet Volunteers</vt:lpstr>
      <vt:lpstr>Rules – 4 hour rule</vt:lpstr>
      <vt:lpstr>Rules – 4 hour rule (continued)</vt:lpstr>
      <vt:lpstr>Rules – 4 hour rule (continued)</vt:lpstr>
      <vt:lpstr>Rules – 4 hour rule (continued)</vt:lpstr>
      <vt:lpstr>Rules </vt:lpstr>
      <vt:lpstr>PowerPoint Presentation</vt:lpstr>
      <vt:lpstr>Meet Bids/Sanctions</vt:lpstr>
      <vt:lpstr>Meet Bids/Sanctions</vt:lpstr>
      <vt:lpstr>Meet Bids/Sanctions</vt:lpstr>
      <vt:lpstr>Entry Acceptance Policies</vt:lpstr>
      <vt:lpstr>Entry Acceptance Policies</vt:lpstr>
      <vt:lpstr>Inventory/Check Your Equipment</vt:lpstr>
      <vt:lpstr>Inventory/Check Your Equipment</vt:lpstr>
      <vt:lpstr>Meet Management Software</vt:lpstr>
      <vt:lpstr>Meet Manager Software</vt:lpstr>
      <vt:lpstr>Meet Manager Software</vt:lpstr>
      <vt:lpstr>Pre-Meet Work</vt:lpstr>
      <vt:lpstr>Receiving Entries</vt:lpstr>
      <vt:lpstr>Receiving Entries</vt:lpstr>
      <vt:lpstr>Receiving Entries</vt:lpstr>
      <vt:lpstr>Receiving Entries</vt:lpstr>
      <vt:lpstr>Posting files on New England-S Website</vt:lpstr>
      <vt:lpstr>Coaches and Officials</vt:lpstr>
      <vt:lpstr>The Day of The Meet</vt:lpstr>
      <vt:lpstr>The Day of The Meet</vt:lpstr>
      <vt:lpstr>The Day of The Meet</vt:lpstr>
      <vt:lpstr>The Day of The Meet</vt:lpstr>
      <vt:lpstr>Meet Results</vt:lpstr>
      <vt:lpstr>Meet Reports</vt:lpstr>
      <vt:lpstr>Resources and Getting Help</vt:lpstr>
      <vt:lpstr>Thank You For Volunteering!!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Meet Director Training</dc:title>
  <dc:creator>Robert Menck</dc:creator>
  <cp:lastModifiedBy>NES Desktop</cp:lastModifiedBy>
  <cp:revision>47</cp:revision>
  <dcterms:created xsi:type="dcterms:W3CDTF">2018-08-30T00:27:45Z</dcterms:created>
  <dcterms:modified xsi:type="dcterms:W3CDTF">2018-09-13T11:44:02Z</dcterms:modified>
</cp:coreProperties>
</file>