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sldIdLst>
    <p:sldId id="256" r:id="rId2"/>
    <p:sldId id="263" r:id="rId3"/>
    <p:sldId id="259" r:id="rId4"/>
    <p:sldId id="261" r:id="rId5"/>
    <p:sldId id="260" r:id="rId6"/>
    <p:sldId id="262" r:id="rId7"/>
    <p:sldId id="257" r:id="rId8"/>
    <p:sldId id="25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7" d="100"/>
          <a:sy n="87" d="100"/>
        </p:scale>
        <p:origin x="96"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Friday, November 6, 2020</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755332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Friday, November 6, 2020</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168505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Friday, November 6, 2020</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2696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Friday, November 6, 2020</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948057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Friday, November 6, 2020</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030890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Friday, November 6, 2020</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706181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Friday, November 6, 2020</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155149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Friday, November 6, 2020</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34164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Friday, November 6, 2020</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771143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Friday, November 6, 2020</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565287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Friday, November 6, 2020</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912596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Friday, November 6, 2020</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298992908"/>
      </p:ext>
    </p:extLst>
  </p:cSld>
  <p:clrMap bg1="dk1" tx1="lt1" bg2="dk2" tx2="lt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44" r:id="rId6"/>
    <p:sldLayoutId id="2147483740" r:id="rId7"/>
    <p:sldLayoutId id="2147483741" r:id="rId8"/>
    <p:sldLayoutId id="2147483742" r:id="rId9"/>
    <p:sldLayoutId id="2147483743" r:id="rId10"/>
    <p:sldLayoutId id="2147483745"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Heather.Johnson@maine.gov"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5" name="Rectangle 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5D328B-7149-4084-9BB3-8C2CCAC25E71}"/>
              </a:ext>
            </a:extLst>
          </p:cNvPr>
          <p:cNvSpPr>
            <a:spLocks noGrp="1"/>
          </p:cNvSpPr>
          <p:nvPr>
            <p:ph type="ctrTitle"/>
          </p:nvPr>
        </p:nvSpPr>
        <p:spPr>
          <a:xfrm>
            <a:off x="720000" y="580762"/>
            <a:ext cx="5015638" cy="4127162"/>
          </a:xfrm>
        </p:spPr>
        <p:txBody>
          <a:bodyPr>
            <a:noAutofit/>
          </a:bodyPr>
          <a:lstStyle/>
          <a:p>
            <a:r>
              <a:rPr lang="en-US" sz="8000" dirty="0">
                <a:solidFill>
                  <a:schemeClr val="tx2"/>
                </a:solidFill>
              </a:rPr>
              <a:t>EMERGENCY MEETING </a:t>
            </a:r>
            <a:br>
              <a:rPr lang="en-US" sz="4400" dirty="0"/>
            </a:br>
            <a:r>
              <a:rPr lang="en-US" sz="3200" dirty="0"/>
              <a:t>UPDATES TO THE MAINE DECD’S COMMUNITY SPORTS COVID-19 PREVENTION CHECKLIST</a:t>
            </a:r>
            <a:endParaRPr lang="en-US" sz="4400" dirty="0"/>
          </a:p>
        </p:txBody>
      </p:sp>
      <p:sp>
        <p:nvSpPr>
          <p:cNvPr id="3" name="Subtitle 2">
            <a:extLst>
              <a:ext uri="{FF2B5EF4-FFF2-40B4-BE49-F238E27FC236}">
                <a16:creationId xmlns:a16="http://schemas.microsoft.com/office/drawing/2014/main" id="{06D06761-AB76-413A-9C8D-D713F1107E87}"/>
              </a:ext>
            </a:extLst>
          </p:cNvPr>
          <p:cNvSpPr>
            <a:spLocks noGrp="1"/>
          </p:cNvSpPr>
          <p:nvPr>
            <p:ph type="subTitle" idx="1"/>
          </p:nvPr>
        </p:nvSpPr>
        <p:spPr>
          <a:xfrm>
            <a:off x="720000" y="5696467"/>
            <a:ext cx="5015638" cy="519369"/>
          </a:xfrm>
        </p:spPr>
        <p:txBody>
          <a:bodyPr>
            <a:normAutofit/>
          </a:bodyPr>
          <a:lstStyle/>
          <a:p>
            <a:r>
              <a:rPr lang="en-US" dirty="0">
                <a:solidFill>
                  <a:schemeClr val="accent3">
                    <a:alpha val="58000"/>
                  </a:schemeClr>
                </a:solidFill>
              </a:rPr>
              <a:t>November 6</a:t>
            </a:r>
            <a:r>
              <a:rPr lang="en-US" baseline="30000" dirty="0">
                <a:solidFill>
                  <a:schemeClr val="accent3">
                    <a:alpha val="58000"/>
                  </a:schemeClr>
                </a:solidFill>
              </a:rPr>
              <a:t>th</a:t>
            </a:r>
            <a:r>
              <a:rPr lang="en-US" dirty="0">
                <a:solidFill>
                  <a:schemeClr val="accent3">
                    <a:alpha val="58000"/>
                  </a:schemeClr>
                </a:solidFill>
              </a:rPr>
              <a:t>, 2020 | 8:00 PM</a:t>
            </a:r>
          </a:p>
        </p:txBody>
      </p:sp>
      <p:pic>
        <p:nvPicPr>
          <p:cNvPr id="17" name="Picture 3">
            <a:extLst>
              <a:ext uri="{FF2B5EF4-FFF2-40B4-BE49-F238E27FC236}">
                <a16:creationId xmlns:a16="http://schemas.microsoft.com/office/drawing/2014/main" id="{68093608-FBD6-44BB-A529-2D09EA2E6110}"/>
              </a:ext>
            </a:extLst>
          </p:cNvPr>
          <p:cNvPicPr>
            <a:picLocks noChangeAspect="1"/>
          </p:cNvPicPr>
          <p:nvPr/>
        </p:nvPicPr>
        <p:blipFill rotWithShape="1">
          <a:blip r:embed="rId2">
            <a:extLst>
              <a:ext uri="{28A0092B-C50C-407E-A947-70E740481C1C}">
                <a14:useLocalDpi xmlns:a14="http://schemas.microsoft.com/office/drawing/2010/main" val="0"/>
              </a:ext>
            </a:extLst>
          </a:blip>
          <a:srcRect l="-2683" r="1814"/>
          <a:stretch/>
        </p:blipFill>
        <p:spPr>
          <a:xfrm>
            <a:off x="5346357" y="494270"/>
            <a:ext cx="6845643" cy="5869459"/>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729376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B302A-F8BD-4D58-993C-EB3686ABBB14}"/>
              </a:ext>
            </a:extLst>
          </p:cNvPr>
          <p:cNvSpPr>
            <a:spLocks noGrp="1"/>
          </p:cNvSpPr>
          <p:nvPr>
            <p:ph type="title"/>
          </p:nvPr>
        </p:nvSpPr>
        <p:spPr/>
        <p:txBody>
          <a:bodyPr>
            <a:normAutofit/>
          </a:bodyPr>
          <a:lstStyle/>
          <a:p>
            <a:r>
              <a:rPr lang="en-US" sz="3600" dirty="0">
                <a:solidFill>
                  <a:schemeClr val="tx2"/>
                </a:solidFill>
              </a:rPr>
              <a:t>WHAT TO EXPECT &amp; RULES OF ENGAGEMENT</a:t>
            </a:r>
          </a:p>
        </p:txBody>
      </p:sp>
      <p:sp>
        <p:nvSpPr>
          <p:cNvPr id="3" name="Content Placeholder 2">
            <a:extLst>
              <a:ext uri="{FF2B5EF4-FFF2-40B4-BE49-F238E27FC236}">
                <a16:creationId xmlns:a16="http://schemas.microsoft.com/office/drawing/2014/main" id="{E435C140-8807-4C90-A9B4-A5D99C3D62E2}"/>
              </a:ext>
            </a:extLst>
          </p:cNvPr>
          <p:cNvSpPr>
            <a:spLocks noGrp="1"/>
          </p:cNvSpPr>
          <p:nvPr>
            <p:ph idx="1"/>
          </p:nvPr>
        </p:nvSpPr>
        <p:spPr>
          <a:xfrm>
            <a:off x="720000" y="1396314"/>
            <a:ext cx="10728325" cy="4372661"/>
          </a:xfrm>
        </p:spPr>
        <p:txBody>
          <a:bodyPr/>
          <a:lstStyle/>
          <a:p>
            <a:pPr marL="0" indent="0">
              <a:buNone/>
            </a:pPr>
            <a:r>
              <a:rPr lang="en-US" sz="3600" dirty="0"/>
              <a:t>Informational presentation by Taylor Rogers, General Chair, and Henry Clauson, Officials Chair, followed by Q &amp; A</a:t>
            </a:r>
          </a:p>
          <a:p>
            <a:pPr marL="0" indent="0">
              <a:buNone/>
            </a:pPr>
            <a:endParaRPr lang="en-US" sz="3600" dirty="0"/>
          </a:p>
          <a:p>
            <a:pPr marL="0" indent="0">
              <a:buNone/>
            </a:pPr>
            <a:r>
              <a:rPr lang="en-US" sz="3600" dirty="0"/>
              <a:t>MESI Board of Directors will have their questions heard first followed by members of MESI</a:t>
            </a:r>
          </a:p>
          <a:p>
            <a:pPr marL="0" indent="0">
              <a:buNone/>
            </a:pPr>
            <a:endParaRPr lang="en-US" dirty="0">
              <a:latin typeface="Oswald ExtraLight" pitchFamily="2" charset="0"/>
            </a:endParaRPr>
          </a:p>
        </p:txBody>
      </p:sp>
    </p:spTree>
    <p:extLst>
      <p:ext uri="{BB962C8B-B14F-4D97-AF65-F5344CB8AC3E}">
        <p14:creationId xmlns:p14="http://schemas.microsoft.com/office/powerpoint/2010/main" val="1102810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327E1-89BF-400D-B4CA-35C609D50188}"/>
              </a:ext>
            </a:extLst>
          </p:cNvPr>
          <p:cNvSpPr>
            <a:spLocks noGrp="1"/>
          </p:cNvSpPr>
          <p:nvPr>
            <p:ph type="title"/>
          </p:nvPr>
        </p:nvSpPr>
        <p:spPr>
          <a:xfrm>
            <a:off x="720000" y="619201"/>
            <a:ext cx="10728322" cy="602326"/>
          </a:xfrm>
        </p:spPr>
        <p:txBody>
          <a:bodyPr>
            <a:normAutofit/>
          </a:bodyPr>
          <a:lstStyle/>
          <a:p>
            <a:r>
              <a:rPr lang="en-US" sz="3600" dirty="0">
                <a:solidFill>
                  <a:schemeClr val="tx2"/>
                </a:solidFill>
              </a:rPr>
              <a:t>NEW CHALLENGES</a:t>
            </a:r>
          </a:p>
        </p:txBody>
      </p:sp>
      <p:pic>
        <p:nvPicPr>
          <p:cNvPr id="5" name="Content Placeholder 4">
            <a:extLst>
              <a:ext uri="{FF2B5EF4-FFF2-40B4-BE49-F238E27FC236}">
                <a16:creationId xmlns:a16="http://schemas.microsoft.com/office/drawing/2014/main" id="{6C69F63C-6F67-4471-8082-3CA612E090D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43678" y="1878228"/>
            <a:ext cx="10725912" cy="3758246"/>
          </a:xfrm>
        </p:spPr>
      </p:pic>
    </p:spTree>
    <p:extLst>
      <p:ext uri="{BB962C8B-B14F-4D97-AF65-F5344CB8AC3E}">
        <p14:creationId xmlns:p14="http://schemas.microsoft.com/office/powerpoint/2010/main" val="1896812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2A125-DBFC-493B-9DBA-67B0F107F274}"/>
              </a:ext>
            </a:extLst>
          </p:cNvPr>
          <p:cNvSpPr>
            <a:spLocks noGrp="1"/>
          </p:cNvSpPr>
          <p:nvPr>
            <p:ph type="title"/>
          </p:nvPr>
        </p:nvSpPr>
        <p:spPr>
          <a:xfrm>
            <a:off x="720000" y="619200"/>
            <a:ext cx="10728322" cy="740890"/>
          </a:xfrm>
        </p:spPr>
        <p:txBody>
          <a:bodyPr>
            <a:normAutofit/>
          </a:bodyPr>
          <a:lstStyle/>
          <a:p>
            <a:r>
              <a:rPr lang="en-US" sz="3600" dirty="0">
                <a:solidFill>
                  <a:schemeClr val="tx2"/>
                </a:solidFill>
              </a:rPr>
              <a:t>NEW CHALLENGES</a:t>
            </a:r>
            <a:endParaRPr lang="en-US" sz="3600" dirty="0"/>
          </a:p>
        </p:txBody>
      </p:sp>
      <p:sp>
        <p:nvSpPr>
          <p:cNvPr id="4" name="Rectangle 1">
            <a:extLst>
              <a:ext uri="{FF2B5EF4-FFF2-40B4-BE49-F238E27FC236}">
                <a16:creationId xmlns:a16="http://schemas.microsoft.com/office/drawing/2014/main" id="{0AFD6B0C-A9AB-48B8-8B9E-C4437FA1FAA0}"/>
              </a:ext>
            </a:extLst>
          </p:cNvPr>
          <p:cNvSpPr>
            <a:spLocks noGrp="1" noChangeArrowheads="1"/>
          </p:cNvSpPr>
          <p:nvPr>
            <p:ph idx="1"/>
          </p:nvPr>
        </p:nvSpPr>
        <p:spPr bwMode="auto">
          <a:xfrm>
            <a:off x="720000" y="1804591"/>
            <a:ext cx="10725912"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Oswald ExtraLight" pitchFamily="2" charset="0"/>
              </a:rPr>
              <a:t>From:</a:t>
            </a:r>
            <a:r>
              <a:rPr kumimoji="0" lang="en-US" altLang="en-US" sz="1800" b="0" i="0" u="none" strike="noStrike" cap="none" normalizeH="0" baseline="0" dirty="0">
                <a:ln>
                  <a:noFill/>
                </a:ln>
                <a:solidFill>
                  <a:schemeClr val="tx1"/>
                </a:solidFill>
                <a:effectLst/>
                <a:latin typeface="Oswald ExtraLight" pitchFamily="2" charset="0"/>
              </a:rPr>
              <a:t> Johnson, Heather &lt;</a:t>
            </a:r>
            <a:r>
              <a:rPr kumimoji="0" lang="en-US" altLang="en-US" sz="1800" b="0" i="0" u="none" strike="noStrike" cap="none" normalizeH="0" baseline="0" dirty="0">
                <a:ln>
                  <a:noFill/>
                </a:ln>
                <a:solidFill>
                  <a:schemeClr val="tx1"/>
                </a:solidFill>
                <a:effectLst/>
                <a:latin typeface="Oswald ExtraLight" pitchFamily="2" charset="0"/>
                <a:hlinkClick r:id="rId2">
                  <a:extLst>
                    <a:ext uri="{A12FA001-AC4F-418D-AE19-62706E023703}">
                      <ahyp:hlinkClr xmlns:ahyp="http://schemas.microsoft.com/office/drawing/2018/hyperlinkcolor" val="tx"/>
                    </a:ext>
                  </a:extLst>
                </a:hlinkClick>
              </a:rPr>
              <a:t>Heather.Johnson@maine.gov</a:t>
            </a:r>
            <a:r>
              <a:rPr kumimoji="0" lang="en-US" altLang="en-US" sz="1800" b="0" i="0" u="none" strike="noStrike" cap="none" normalizeH="0" baseline="0" dirty="0">
                <a:ln>
                  <a:noFill/>
                </a:ln>
                <a:solidFill>
                  <a:schemeClr val="tx1"/>
                </a:solidFill>
                <a:effectLst/>
                <a:latin typeface="Oswald ExtraLight" pitchFamily="2" charset="0"/>
              </a:rPr>
              <a:t>&gt;</a:t>
            </a:r>
            <a:br>
              <a:rPr kumimoji="0" lang="en-US" altLang="en-US" sz="1800" b="0" i="0" u="none" strike="noStrike" cap="none" normalizeH="0" baseline="0" dirty="0">
                <a:ln>
                  <a:noFill/>
                </a:ln>
                <a:solidFill>
                  <a:schemeClr val="tx1"/>
                </a:solidFill>
                <a:effectLst/>
                <a:latin typeface="Oswald ExtraLight" pitchFamily="2" charset="0"/>
              </a:rPr>
            </a:br>
            <a:r>
              <a:rPr kumimoji="0" lang="en-US" altLang="en-US" sz="1800" b="1" i="0" u="none" strike="noStrike" cap="none" normalizeH="0" baseline="0" dirty="0">
                <a:ln>
                  <a:noFill/>
                </a:ln>
                <a:solidFill>
                  <a:schemeClr val="tx1"/>
                </a:solidFill>
                <a:effectLst/>
                <a:latin typeface="Oswald ExtraLight" pitchFamily="2" charset="0"/>
              </a:rPr>
              <a:t>Sent:</a:t>
            </a:r>
            <a:r>
              <a:rPr kumimoji="0" lang="en-US" altLang="en-US" sz="1800" b="0" i="0" u="none" strike="noStrike" cap="none" normalizeH="0" baseline="0" dirty="0">
                <a:ln>
                  <a:noFill/>
                </a:ln>
                <a:solidFill>
                  <a:schemeClr val="tx1"/>
                </a:solidFill>
                <a:effectLst/>
                <a:latin typeface="Oswald ExtraLight" pitchFamily="2" charset="0"/>
              </a:rPr>
              <a:t> Friday, November 6, 2020 5:00:07 PM</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Oswald ExtraLight" pitchFamily="2"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Oswald ExtraLight" pitchFamily="2" charset="0"/>
              </a:rPr>
              <a:t>Mike,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Oswald ExtraLight" pitchFamily="2"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Oswald ExtraLight" pitchFamily="2" charset="0"/>
              </a:rPr>
              <a:t>I’m really sorry but </a:t>
            </a:r>
            <a:r>
              <a:rPr kumimoji="0" lang="en-US" altLang="en-US" sz="1800" b="0" i="0" u="none" strike="noStrike" cap="none" normalizeH="0" baseline="0" dirty="0">
                <a:ln>
                  <a:noFill/>
                </a:ln>
                <a:solidFill>
                  <a:schemeClr val="tx1"/>
                </a:solidFill>
                <a:effectLst/>
              </a:rPr>
              <a:t>they did in fact intend "team swimming" to mean all swim team-type activities</a:t>
            </a:r>
            <a:r>
              <a:rPr kumimoji="0" lang="en-US" altLang="en-US" sz="1800" b="0" i="0" u="none" strike="noStrike" cap="none" normalizeH="0" baseline="0" dirty="0">
                <a:ln>
                  <a:noFill/>
                </a:ln>
                <a:solidFill>
                  <a:schemeClr val="tx1"/>
                </a:solidFill>
                <a:effectLst/>
                <a:latin typeface="Oswald ExtraLight" pitchFamily="2" charset="0"/>
              </a:rPr>
              <a:t>, not only relay swimming </a:t>
            </a:r>
            <a:br>
              <a:rPr kumimoji="0" lang="en-US" altLang="en-US" sz="1800" b="0" i="0" u="none" strike="noStrike" cap="none" normalizeH="0" baseline="0" dirty="0">
                <a:ln>
                  <a:noFill/>
                </a:ln>
                <a:solidFill>
                  <a:schemeClr val="tx1"/>
                </a:solidFill>
                <a:effectLst/>
                <a:latin typeface="Oswald ExtraLight" pitchFamily="2" charset="0"/>
              </a:rPr>
            </a:br>
            <a:r>
              <a:rPr kumimoji="0" lang="en-US" altLang="en-US" sz="1800" b="0" i="0" u="none" strike="noStrike" cap="none" normalizeH="0" baseline="0" dirty="0">
                <a:ln>
                  <a:noFill/>
                </a:ln>
                <a:solidFill>
                  <a:schemeClr val="tx1"/>
                </a:solidFill>
                <a:effectLst/>
                <a:latin typeface="Oswald ExtraLight" pitchFamily="2" charset="0"/>
              </a:rPr>
              <a:t>events. Their concern is more about the gathering of people on the pool deck and in the facilities, since there is limited space there. </a:t>
            </a:r>
            <a:br>
              <a:rPr kumimoji="0" lang="en-US" altLang="en-US" sz="1800" b="0" i="0" u="none" strike="noStrike" cap="none" normalizeH="0" baseline="0" dirty="0">
                <a:ln>
                  <a:noFill/>
                </a:ln>
                <a:solidFill>
                  <a:schemeClr val="tx1"/>
                </a:solidFill>
                <a:effectLst/>
                <a:latin typeface="Oswald ExtraLight" pitchFamily="2" charset="0"/>
              </a:rPr>
            </a:br>
            <a:r>
              <a:rPr kumimoji="0" lang="en-US" altLang="en-US" sz="1800" b="0" i="0" u="none" strike="noStrike" cap="none" normalizeH="0" baseline="0" dirty="0">
                <a:ln>
                  <a:noFill/>
                </a:ln>
                <a:solidFill>
                  <a:schemeClr val="tx1"/>
                </a:solidFill>
                <a:effectLst/>
                <a:latin typeface="Oswald ExtraLight" pitchFamily="2" charset="0"/>
              </a:rPr>
              <a:t>That's why they considered that a "moderate risk" activity, while individual swimming is considered lower risk.</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Oswald ExtraLight" pitchFamily="2"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Oswald ExtraLight" pitchFamily="2" charset="0"/>
              </a:rPr>
              <a:t>I think everyone is really focused on the next couple of weeks and stemming the tide that we are currently in.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Oswald ExtraLight" pitchFamily="2"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Oswald ExtraLight" pitchFamily="2" charset="0"/>
              </a:rPr>
              <a:t>Sorry,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Oswald ExtraLight" pitchFamily="2" charset="0"/>
              </a:rPr>
              <a:t>Heather</a:t>
            </a:r>
          </a:p>
        </p:txBody>
      </p:sp>
    </p:spTree>
    <p:extLst>
      <p:ext uri="{BB962C8B-B14F-4D97-AF65-F5344CB8AC3E}">
        <p14:creationId xmlns:p14="http://schemas.microsoft.com/office/powerpoint/2010/main" val="158417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5814C-A4D9-47DB-BF6A-256EEF0B3BDF}"/>
              </a:ext>
            </a:extLst>
          </p:cNvPr>
          <p:cNvSpPr>
            <a:spLocks noGrp="1"/>
          </p:cNvSpPr>
          <p:nvPr>
            <p:ph type="title"/>
          </p:nvPr>
        </p:nvSpPr>
        <p:spPr>
          <a:xfrm>
            <a:off x="720000" y="619200"/>
            <a:ext cx="10728322" cy="734948"/>
          </a:xfrm>
        </p:spPr>
        <p:txBody>
          <a:bodyPr>
            <a:normAutofit/>
          </a:bodyPr>
          <a:lstStyle/>
          <a:p>
            <a:r>
              <a:rPr lang="en-US" sz="3600" dirty="0">
                <a:solidFill>
                  <a:schemeClr val="tx2"/>
                </a:solidFill>
              </a:rPr>
              <a:t>NEW CHALLENGES</a:t>
            </a:r>
            <a:endParaRPr lang="en-US" sz="3600" dirty="0"/>
          </a:p>
        </p:txBody>
      </p:sp>
      <p:pic>
        <p:nvPicPr>
          <p:cNvPr id="8" name="Content Placeholder 7">
            <a:extLst>
              <a:ext uri="{FF2B5EF4-FFF2-40B4-BE49-F238E27FC236}">
                <a16:creationId xmlns:a16="http://schemas.microsoft.com/office/drawing/2014/main" id="{BA38C262-553A-4FD4-AB82-E78230046C70}"/>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20000" y="2190737"/>
            <a:ext cx="10725912" cy="3313115"/>
          </a:xfrm>
        </p:spPr>
      </p:pic>
      <p:sp>
        <p:nvSpPr>
          <p:cNvPr id="13" name="TextBox 12">
            <a:extLst>
              <a:ext uri="{FF2B5EF4-FFF2-40B4-BE49-F238E27FC236}">
                <a16:creationId xmlns:a16="http://schemas.microsoft.com/office/drawing/2014/main" id="{5E5A18AD-A20D-4ED8-AE9A-F35181913BC8}"/>
              </a:ext>
            </a:extLst>
          </p:cNvPr>
          <p:cNvSpPr txBox="1"/>
          <p:nvPr/>
        </p:nvSpPr>
        <p:spPr>
          <a:xfrm>
            <a:off x="717590" y="1556999"/>
            <a:ext cx="10728322" cy="430887"/>
          </a:xfrm>
          <a:prstGeom prst="rect">
            <a:avLst/>
          </a:prstGeom>
          <a:noFill/>
        </p:spPr>
        <p:txBody>
          <a:bodyPr wrap="square" rtlCol="0">
            <a:spAutoFit/>
          </a:bodyPr>
          <a:lstStyle/>
          <a:p>
            <a:pPr algn="ctr"/>
            <a:r>
              <a:rPr lang="en-US" sz="2200" dirty="0">
                <a:solidFill>
                  <a:schemeClr val="accent3"/>
                </a:solidFill>
              </a:rPr>
              <a:t>LEVEL 1 </a:t>
            </a:r>
            <a:r>
              <a:rPr lang="en-US" sz="2200" dirty="0"/>
              <a:t>| December 7</a:t>
            </a:r>
            <a:r>
              <a:rPr lang="en-US" sz="2200" baseline="30000" dirty="0"/>
              <a:t>th</a:t>
            </a:r>
            <a:r>
              <a:rPr lang="en-US" sz="2200" dirty="0"/>
              <a:t>, 2020      </a:t>
            </a:r>
            <a:r>
              <a:rPr lang="en-US" sz="2200" dirty="0">
                <a:solidFill>
                  <a:schemeClr val="accent3"/>
                </a:solidFill>
              </a:rPr>
              <a:t>LEVEL 2 &amp; 3 </a:t>
            </a:r>
            <a:r>
              <a:rPr lang="en-US" sz="2200" dirty="0"/>
              <a:t>| December 14</a:t>
            </a:r>
            <a:r>
              <a:rPr lang="en-US" sz="2200" baseline="30000" dirty="0"/>
              <a:t>th</a:t>
            </a:r>
            <a:r>
              <a:rPr lang="en-US" sz="2200" dirty="0"/>
              <a:t>, 2020      </a:t>
            </a:r>
            <a:r>
              <a:rPr lang="en-US" sz="2200" dirty="0">
                <a:solidFill>
                  <a:schemeClr val="accent3"/>
                </a:solidFill>
              </a:rPr>
              <a:t>LEVEL 4 </a:t>
            </a:r>
            <a:r>
              <a:rPr lang="en-US" sz="2200" dirty="0"/>
              <a:t>| January 11, 2021</a:t>
            </a:r>
          </a:p>
        </p:txBody>
      </p:sp>
    </p:spTree>
    <p:extLst>
      <p:ext uri="{BB962C8B-B14F-4D97-AF65-F5344CB8AC3E}">
        <p14:creationId xmlns:p14="http://schemas.microsoft.com/office/powerpoint/2010/main" val="716559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EF904-66F0-45AE-B513-7BAEBAA2082D}"/>
              </a:ext>
            </a:extLst>
          </p:cNvPr>
          <p:cNvSpPr>
            <a:spLocks noGrp="1"/>
          </p:cNvSpPr>
          <p:nvPr>
            <p:ph type="title"/>
          </p:nvPr>
        </p:nvSpPr>
        <p:spPr>
          <a:xfrm>
            <a:off x="720000" y="619200"/>
            <a:ext cx="10728322" cy="702973"/>
          </a:xfrm>
        </p:spPr>
        <p:txBody>
          <a:bodyPr>
            <a:normAutofit/>
          </a:bodyPr>
          <a:lstStyle/>
          <a:p>
            <a:r>
              <a:rPr lang="en-US" sz="3600" dirty="0">
                <a:solidFill>
                  <a:schemeClr val="tx2"/>
                </a:solidFill>
              </a:rPr>
              <a:t>IMPLICATIONS</a:t>
            </a:r>
          </a:p>
        </p:txBody>
      </p:sp>
      <p:sp>
        <p:nvSpPr>
          <p:cNvPr id="3" name="Content Placeholder 2">
            <a:extLst>
              <a:ext uri="{FF2B5EF4-FFF2-40B4-BE49-F238E27FC236}">
                <a16:creationId xmlns:a16="http://schemas.microsoft.com/office/drawing/2014/main" id="{75764173-CDD4-4784-A7AD-6607387219B3}"/>
              </a:ext>
            </a:extLst>
          </p:cNvPr>
          <p:cNvSpPr>
            <a:spLocks noGrp="1"/>
          </p:cNvSpPr>
          <p:nvPr>
            <p:ph idx="1"/>
          </p:nvPr>
        </p:nvSpPr>
        <p:spPr>
          <a:xfrm>
            <a:off x="731837" y="1785552"/>
            <a:ext cx="10728325" cy="3286896"/>
          </a:xfrm>
        </p:spPr>
        <p:txBody>
          <a:bodyPr>
            <a:normAutofit/>
          </a:bodyPr>
          <a:lstStyle/>
          <a:p>
            <a:pPr marL="0" indent="0">
              <a:buNone/>
            </a:pPr>
            <a:r>
              <a:rPr lang="en-US" sz="3200" dirty="0">
                <a:latin typeface="+mj-lt"/>
              </a:rPr>
              <a:t>Violations of the DECD’s Community Sports Guidelines are now considered to be a violation of the Governor’s Executive Order.</a:t>
            </a:r>
          </a:p>
          <a:p>
            <a:pPr marL="0" indent="0">
              <a:buNone/>
            </a:pPr>
            <a:endParaRPr lang="en-US" sz="3200" dirty="0">
              <a:latin typeface="+mj-lt"/>
            </a:endParaRPr>
          </a:p>
          <a:p>
            <a:pPr marL="0" indent="0">
              <a:buNone/>
            </a:pPr>
            <a:r>
              <a:rPr lang="en-US" sz="3200" dirty="0">
                <a:latin typeface="+mj-lt"/>
              </a:rPr>
              <a:t>Violations of these orders are a Class E crime, punishable by up to 6 months in county jail and a fine of up to $1,000.00</a:t>
            </a:r>
          </a:p>
        </p:txBody>
      </p:sp>
    </p:spTree>
    <p:extLst>
      <p:ext uri="{BB962C8B-B14F-4D97-AF65-F5344CB8AC3E}">
        <p14:creationId xmlns:p14="http://schemas.microsoft.com/office/powerpoint/2010/main" val="1630674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818C9-D2F8-43E7-AD34-8FBC7C949965}"/>
              </a:ext>
            </a:extLst>
          </p:cNvPr>
          <p:cNvSpPr>
            <a:spLocks noGrp="1"/>
          </p:cNvSpPr>
          <p:nvPr>
            <p:ph type="title"/>
          </p:nvPr>
        </p:nvSpPr>
        <p:spPr/>
        <p:txBody>
          <a:bodyPr>
            <a:normAutofit/>
          </a:bodyPr>
          <a:lstStyle/>
          <a:p>
            <a:r>
              <a:rPr lang="en-US" sz="3600" dirty="0">
                <a:solidFill>
                  <a:schemeClr val="tx2"/>
                </a:solidFill>
              </a:rPr>
              <a:t>GENERAL UPDATES</a:t>
            </a:r>
          </a:p>
        </p:txBody>
      </p:sp>
      <p:sp>
        <p:nvSpPr>
          <p:cNvPr id="5" name="Text Placeholder 4">
            <a:extLst>
              <a:ext uri="{FF2B5EF4-FFF2-40B4-BE49-F238E27FC236}">
                <a16:creationId xmlns:a16="http://schemas.microsoft.com/office/drawing/2014/main" id="{A9DB3812-367D-4D6E-B87E-7FA7734B6FB6}"/>
              </a:ext>
            </a:extLst>
          </p:cNvPr>
          <p:cNvSpPr>
            <a:spLocks noGrp="1"/>
          </p:cNvSpPr>
          <p:nvPr>
            <p:ph type="body" idx="1"/>
          </p:nvPr>
        </p:nvSpPr>
        <p:spPr/>
        <p:txBody>
          <a:bodyPr>
            <a:normAutofit/>
          </a:bodyPr>
          <a:lstStyle/>
          <a:p>
            <a:r>
              <a:rPr lang="en-US" sz="2800" dirty="0">
                <a:solidFill>
                  <a:schemeClr val="accent3"/>
                </a:solidFill>
              </a:rPr>
              <a:t>FACE COVERINGS</a:t>
            </a:r>
          </a:p>
        </p:txBody>
      </p:sp>
      <p:sp>
        <p:nvSpPr>
          <p:cNvPr id="3" name="Content Placeholder 2">
            <a:extLst>
              <a:ext uri="{FF2B5EF4-FFF2-40B4-BE49-F238E27FC236}">
                <a16:creationId xmlns:a16="http://schemas.microsoft.com/office/drawing/2014/main" id="{18AB9E8A-56D0-4835-8F0C-DFB72C8BF148}"/>
              </a:ext>
            </a:extLst>
          </p:cNvPr>
          <p:cNvSpPr>
            <a:spLocks noGrp="1"/>
          </p:cNvSpPr>
          <p:nvPr>
            <p:ph sz="half" idx="2"/>
          </p:nvPr>
        </p:nvSpPr>
        <p:spPr/>
        <p:txBody>
          <a:bodyPr>
            <a:normAutofit/>
          </a:bodyPr>
          <a:lstStyle/>
          <a:p>
            <a:pPr marL="0" indent="0">
              <a:buNone/>
            </a:pPr>
            <a:r>
              <a:rPr lang="en-US" b="0" i="0" dirty="0">
                <a:solidFill>
                  <a:schemeClr val="tx1"/>
                </a:solidFill>
                <a:effectLst/>
                <a:latin typeface="Oswald ExtraLight" pitchFamily="2" charset="0"/>
              </a:rPr>
              <a:t>“While face coverings may not be compatible with some activities, experience in different states with fall sports shows that they can be safely and effectively worn during competition.  </a:t>
            </a:r>
            <a:r>
              <a:rPr lang="en-US" b="0" i="0" dirty="0">
                <a:solidFill>
                  <a:schemeClr val="tx1"/>
                </a:solidFill>
                <a:effectLst/>
              </a:rPr>
              <a:t>As such, face coverings are required for all individuals at practices and competitions at all times, including players, coaches, staff, and officials while engaging in practice or competition.”</a:t>
            </a:r>
          </a:p>
        </p:txBody>
      </p:sp>
      <p:sp>
        <p:nvSpPr>
          <p:cNvPr id="6" name="Text Placeholder 5">
            <a:extLst>
              <a:ext uri="{FF2B5EF4-FFF2-40B4-BE49-F238E27FC236}">
                <a16:creationId xmlns:a16="http://schemas.microsoft.com/office/drawing/2014/main" id="{24DF5993-10D8-44C0-A19D-D3FA1ABE81B4}"/>
              </a:ext>
            </a:extLst>
          </p:cNvPr>
          <p:cNvSpPr>
            <a:spLocks noGrp="1"/>
          </p:cNvSpPr>
          <p:nvPr>
            <p:ph type="body" sz="quarter" idx="3"/>
          </p:nvPr>
        </p:nvSpPr>
        <p:spPr/>
        <p:txBody>
          <a:bodyPr>
            <a:normAutofit/>
          </a:bodyPr>
          <a:lstStyle/>
          <a:p>
            <a:r>
              <a:rPr lang="en-US" sz="2800" dirty="0">
                <a:solidFill>
                  <a:schemeClr val="accent3"/>
                </a:solidFill>
              </a:rPr>
              <a:t>COUNTY-BASED RESTRICTIONS</a:t>
            </a:r>
          </a:p>
        </p:txBody>
      </p:sp>
      <p:sp>
        <p:nvSpPr>
          <p:cNvPr id="7" name="Content Placeholder 6">
            <a:extLst>
              <a:ext uri="{FF2B5EF4-FFF2-40B4-BE49-F238E27FC236}">
                <a16:creationId xmlns:a16="http://schemas.microsoft.com/office/drawing/2014/main" id="{C4AB3FB6-B8AC-4B6E-BB87-06EB85335603}"/>
              </a:ext>
            </a:extLst>
          </p:cNvPr>
          <p:cNvSpPr>
            <a:spLocks noGrp="1"/>
          </p:cNvSpPr>
          <p:nvPr>
            <p:ph sz="quarter" idx="4"/>
          </p:nvPr>
        </p:nvSpPr>
        <p:spPr/>
        <p:txBody>
          <a:bodyPr>
            <a:normAutofit/>
          </a:bodyPr>
          <a:lstStyle/>
          <a:p>
            <a:pPr marL="0" indent="0">
              <a:buNone/>
            </a:pPr>
            <a:r>
              <a:rPr lang="en-US" b="0" i="0" dirty="0">
                <a:solidFill>
                  <a:schemeClr val="tx1"/>
                </a:solidFill>
                <a:effectLst/>
                <a:latin typeface="Oswald ExtraLight" pitchFamily="2" charset="0"/>
              </a:rPr>
              <a:t>“The Maine DHHS and Maine CDC have developed a Health Advisory System to categorize counties for school district's use. </a:t>
            </a:r>
            <a:r>
              <a:rPr lang="en-US" b="0" i="0" dirty="0">
                <a:solidFill>
                  <a:schemeClr val="tx1"/>
                </a:solidFill>
                <a:effectLst/>
              </a:rPr>
              <a:t>Organizers of community sports should suspend competitions and group practices in counties categorized as "Yellow."  </a:t>
            </a:r>
            <a:r>
              <a:rPr lang="en-US" b="0" i="0" dirty="0">
                <a:solidFill>
                  <a:schemeClr val="tx1"/>
                </a:solidFill>
                <a:effectLst/>
                <a:latin typeface="Oswald ExtraLight" pitchFamily="2" charset="0"/>
              </a:rPr>
              <a:t>"Red" suggests a county has a high risk of COVID-19 spread and that all organized sports are inadvisable.”</a:t>
            </a:r>
          </a:p>
          <a:p>
            <a:pPr marL="0" indent="0">
              <a:buNone/>
            </a:pPr>
            <a:r>
              <a:rPr lang="en-US" sz="1800" dirty="0">
                <a:solidFill>
                  <a:schemeClr val="tx1"/>
                </a:solidFill>
              </a:rPr>
              <a:t>CURRENTLY YELLOW</a:t>
            </a:r>
            <a:r>
              <a:rPr lang="en-US" sz="1800" dirty="0">
                <a:solidFill>
                  <a:schemeClr val="tx1"/>
                </a:solidFill>
                <a:latin typeface="Oswald ExtraLight" pitchFamily="2" charset="0"/>
              </a:rPr>
              <a:t>: Franklin, Knox, Somerset, Washington</a:t>
            </a:r>
          </a:p>
        </p:txBody>
      </p:sp>
    </p:spTree>
    <p:extLst>
      <p:ext uri="{BB962C8B-B14F-4D97-AF65-F5344CB8AC3E}">
        <p14:creationId xmlns:p14="http://schemas.microsoft.com/office/powerpoint/2010/main" val="3600356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818C9-D2F8-43E7-AD34-8FBC7C949965}"/>
              </a:ext>
            </a:extLst>
          </p:cNvPr>
          <p:cNvSpPr>
            <a:spLocks noGrp="1"/>
          </p:cNvSpPr>
          <p:nvPr>
            <p:ph type="title"/>
          </p:nvPr>
        </p:nvSpPr>
        <p:spPr/>
        <p:txBody>
          <a:bodyPr>
            <a:noAutofit/>
          </a:bodyPr>
          <a:lstStyle/>
          <a:p>
            <a:r>
              <a:rPr lang="en-US" sz="3600" dirty="0">
                <a:solidFill>
                  <a:schemeClr val="tx2"/>
                </a:solidFill>
              </a:rPr>
              <a:t>GENERAL UPDATES | OPERATIONAL REQUIREMENTS</a:t>
            </a:r>
          </a:p>
        </p:txBody>
      </p:sp>
      <p:sp>
        <p:nvSpPr>
          <p:cNvPr id="5" name="Text Placeholder 4">
            <a:extLst>
              <a:ext uri="{FF2B5EF4-FFF2-40B4-BE49-F238E27FC236}">
                <a16:creationId xmlns:a16="http://schemas.microsoft.com/office/drawing/2014/main" id="{A9DB3812-367D-4D6E-B87E-7FA7734B6FB6}"/>
              </a:ext>
            </a:extLst>
          </p:cNvPr>
          <p:cNvSpPr>
            <a:spLocks noGrp="1"/>
          </p:cNvSpPr>
          <p:nvPr>
            <p:ph type="body" idx="1"/>
          </p:nvPr>
        </p:nvSpPr>
        <p:spPr/>
        <p:txBody>
          <a:bodyPr>
            <a:normAutofit/>
          </a:bodyPr>
          <a:lstStyle/>
          <a:p>
            <a:r>
              <a:rPr lang="en-US" sz="2800" dirty="0">
                <a:solidFill>
                  <a:schemeClr val="accent3"/>
                </a:solidFill>
              </a:rPr>
              <a:t>COHORTING</a:t>
            </a:r>
          </a:p>
        </p:txBody>
      </p:sp>
      <p:sp>
        <p:nvSpPr>
          <p:cNvPr id="3" name="Content Placeholder 2">
            <a:extLst>
              <a:ext uri="{FF2B5EF4-FFF2-40B4-BE49-F238E27FC236}">
                <a16:creationId xmlns:a16="http://schemas.microsoft.com/office/drawing/2014/main" id="{18AB9E8A-56D0-4835-8F0C-DFB72C8BF148}"/>
              </a:ext>
            </a:extLst>
          </p:cNvPr>
          <p:cNvSpPr>
            <a:spLocks noGrp="1"/>
          </p:cNvSpPr>
          <p:nvPr>
            <p:ph sz="half" idx="2"/>
          </p:nvPr>
        </p:nvSpPr>
        <p:spPr/>
        <p:txBody>
          <a:bodyPr>
            <a:normAutofit lnSpcReduction="10000"/>
          </a:bodyPr>
          <a:lstStyle/>
          <a:p>
            <a:pPr marL="0" indent="0" algn="l">
              <a:buClr>
                <a:schemeClr val="tx1"/>
              </a:buClr>
              <a:buNone/>
            </a:pPr>
            <a:r>
              <a:rPr lang="en-US" b="0" i="0" dirty="0">
                <a:solidFill>
                  <a:schemeClr val="tx1"/>
                </a:solidFill>
                <a:effectLst/>
                <a:latin typeface="Oswald ExtraLight" pitchFamily="2" charset="0"/>
              </a:rPr>
              <a:t>“Keep players together in small, stable groups with dedicated coaches or staff, and make sure that each group of players and coach avoid mixing with other groups as much as possible.”</a:t>
            </a:r>
          </a:p>
          <a:p>
            <a:pPr marL="0" indent="0" algn="l">
              <a:buClr>
                <a:schemeClr val="tx1"/>
              </a:buClr>
              <a:buNone/>
            </a:pPr>
            <a:r>
              <a:rPr lang="en-US" b="0" i="0" dirty="0">
                <a:solidFill>
                  <a:schemeClr val="tx1"/>
                </a:solidFill>
                <a:effectLst/>
                <a:latin typeface="Oswald ExtraLight" pitchFamily="2" charset="0"/>
              </a:rPr>
              <a:t>“Teams might consider having the same group of players stay with the same coach or having the same group of players rotate among coaches”</a:t>
            </a:r>
          </a:p>
          <a:p>
            <a:pPr marL="0" indent="0">
              <a:buNone/>
            </a:pPr>
            <a:endParaRPr lang="en-US" b="0" i="0" dirty="0">
              <a:solidFill>
                <a:schemeClr val="tx1"/>
              </a:solidFill>
              <a:effectLst/>
              <a:latin typeface="Oswald ExtraLight" pitchFamily="2" charset="0"/>
            </a:endParaRPr>
          </a:p>
        </p:txBody>
      </p:sp>
      <p:sp>
        <p:nvSpPr>
          <p:cNvPr id="6" name="Text Placeholder 5">
            <a:extLst>
              <a:ext uri="{FF2B5EF4-FFF2-40B4-BE49-F238E27FC236}">
                <a16:creationId xmlns:a16="http://schemas.microsoft.com/office/drawing/2014/main" id="{24DF5993-10D8-44C0-A19D-D3FA1ABE81B4}"/>
              </a:ext>
            </a:extLst>
          </p:cNvPr>
          <p:cNvSpPr>
            <a:spLocks noGrp="1"/>
          </p:cNvSpPr>
          <p:nvPr>
            <p:ph type="body" sz="quarter" idx="3"/>
          </p:nvPr>
        </p:nvSpPr>
        <p:spPr/>
        <p:txBody>
          <a:bodyPr>
            <a:normAutofit/>
          </a:bodyPr>
          <a:lstStyle/>
          <a:p>
            <a:r>
              <a:rPr lang="en-US" sz="2800" dirty="0">
                <a:solidFill>
                  <a:schemeClr val="accent3"/>
                </a:solidFill>
              </a:rPr>
              <a:t>TRANSPORTATION</a:t>
            </a:r>
          </a:p>
        </p:txBody>
      </p:sp>
      <p:sp>
        <p:nvSpPr>
          <p:cNvPr id="7" name="Content Placeholder 6">
            <a:extLst>
              <a:ext uri="{FF2B5EF4-FFF2-40B4-BE49-F238E27FC236}">
                <a16:creationId xmlns:a16="http://schemas.microsoft.com/office/drawing/2014/main" id="{C4AB3FB6-B8AC-4B6E-BB87-06EB85335603}"/>
              </a:ext>
            </a:extLst>
          </p:cNvPr>
          <p:cNvSpPr>
            <a:spLocks noGrp="1"/>
          </p:cNvSpPr>
          <p:nvPr>
            <p:ph sz="quarter" idx="4"/>
          </p:nvPr>
        </p:nvSpPr>
        <p:spPr/>
        <p:txBody>
          <a:bodyPr>
            <a:normAutofit lnSpcReduction="10000"/>
          </a:bodyPr>
          <a:lstStyle/>
          <a:p>
            <a:pPr marL="0" indent="0" algn="l">
              <a:buNone/>
            </a:pPr>
            <a:r>
              <a:rPr lang="en-US" b="0" i="0" dirty="0">
                <a:solidFill>
                  <a:schemeClr val="tx1"/>
                </a:solidFill>
                <a:effectLst/>
                <a:latin typeface="Oswald ExtraLight" pitchFamily="2" charset="0"/>
              </a:rPr>
              <a:t>“Limit the use of carpools or van pools. When riding in a vehicle to a sports event, encourage players to ride with persons living in their same household. </a:t>
            </a:r>
            <a:r>
              <a:rPr lang="en-US" b="0" i="0" dirty="0">
                <a:solidFill>
                  <a:schemeClr val="tx1"/>
                </a:solidFill>
                <a:effectLst/>
              </a:rPr>
              <a:t>Carpooling with individuals from different households is not recommended</a:t>
            </a:r>
            <a:r>
              <a:rPr lang="en-US" b="0" i="0" dirty="0">
                <a:solidFill>
                  <a:schemeClr val="tx1"/>
                </a:solidFill>
                <a:effectLst/>
                <a:latin typeface="Oswald ExtraLight" pitchFamily="2" charset="0"/>
              </a:rPr>
              <a:t>.”</a:t>
            </a:r>
          </a:p>
          <a:p>
            <a:pPr marL="0" indent="0" algn="l">
              <a:buNone/>
            </a:pPr>
            <a:r>
              <a:rPr lang="en-US" b="0" i="0" dirty="0">
                <a:solidFill>
                  <a:schemeClr val="tx1"/>
                </a:solidFill>
                <a:effectLst/>
                <a:latin typeface="Oswald ExtraLight" pitchFamily="2" charset="0"/>
              </a:rPr>
              <a:t>“</a:t>
            </a:r>
            <a:r>
              <a:rPr lang="en-US" b="0" i="0" dirty="0">
                <a:solidFill>
                  <a:schemeClr val="tx1"/>
                </a:solidFill>
                <a:effectLst/>
              </a:rPr>
              <a:t>If carpooling with individuals outside one’s household group is necessary</a:t>
            </a:r>
            <a:r>
              <a:rPr lang="en-US" b="0" i="0" dirty="0">
                <a:solidFill>
                  <a:schemeClr val="tx1"/>
                </a:solidFill>
                <a:effectLst/>
                <a:latin typeface="Oswald ExtraLight" pitchFamily="2" charset="0"/>
              </a:rPr>
              <a:t>, increase ventilation in the vehicle, and </a:t>
            </a:r>
            <a:r>
              <a:rPr lang="en-US" b="0" i="0" dirty="0">
                <a:solidFill>
                  <a:schemeClr val="tx1"/>
                </a:solidFill>
                <a:effectLst/>
              </a:rPr>
              <a:t>all riders must wear a facial covering</a:t>
            </a:r>
            <a:r>
              <a:rPr lang="en-US" b="0" i="0" dirty="0">
                <a:solidFill>
                  <a:schemeClr val="tx1"/>
                </a:solidFill>
                <a:effectLst/>
                <a:latin typeface="Oswald ExtraLight" pitchFamily="2" charset="0"/>
              </a:rPr>
              <a:t>, and use hand sanitizer.”</a:t>
            </a:r>
          </a:p>
        </p:txBody>
      </p:sp>
    </p:spTree>
    <p:extLst>
      <p:ext uri="{BB962C8B-B14F-4D97-AF65-F5344CB8AC3E}">
        <p14:creationId xmlns:p14="http://schemas.microsoft.com/office/powerpoint/2010/main" val="1982730761"/>
      </p:ext>
    </p:extLst>
  </p:cSld>
  <p:clrMapOvr>
    <a:masterClrMapping/>
  </p:clrMapOvr>
</p:sld>
</file>

<file path=ppt/theme/theme1.xml><?xml version="1.0" encoding="utf-8"?>
<a:theme xmlns:a="http://schemas.openxmlformats.org/drawingml/2006/main" name="BlobVTI">
  <a:themeElements>
    <a:clrScheme name="Maine Swimming, Inc.">
      <a:dk1>
        <a:srgbClr val="000000"/>
      </a:dk1>
      <a:lt1>
        <a:srgbClr val="FFFFFF"/>
      </a:lt1>
      <a:dk2>
        <a:srgbClr val="002D62"/>
      </a:dk2>
      <a:lt2>
        <a:srgbClr val="BA0C2F"/>
      </a:lt2>
      <a:accent1>
        <a:srgbClr val="C1C6C8"/>
      </a:accent1>
      <a:accent2>
        <a:srgbClr val="8A8D8F"/>
      </a:accent2>
      <a:accent3>
        <a:srgbClr val="00B3E4"/>
      </a:accent3>
      <a:accent4>
        <a:srgbClr val="002D62"/>
      </a:accent4>
      <a:accent5>
        <a:srgbClr val="BA0C2F"/>
      </a:accent5>
      <a:accent6>
        <a:srgbClr val="C1C6C8"/>
      </a:accent6>
      <a:hlink>
        <a:srgbClr val="8A8D8F"/>
      </a:hlink>
      <a:folHlink>
        <a:srgbClr val="000000"/>
      </a:folHlink>
    </a:clrScheme>
    <a:fontScheme name="Maine Swimming, Inc.">
      <a:majorFont>
        <a:latin typeface="Oswald SemiBold"/>
        <a:ea typeface=""/>
        <a:cs typeface=""/>
      </a:majorFont>
      <a:minorFont>
        <a:latin typeface="Oswal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208</TotalTime>
  <Words>551</Words>
  <Application>Microsoft Office PowerPoint</Application>
  <PresentationFormat>Widescreen</PresentationFormat>
  <Paragraphs>37</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Oswald</vt:lpstr>
      <vt:lpstr>Oswald ExtraLight</vt:lpstr>
      <vt:lpstr>Oswald SemiBold</vt:lpstr>
      <vt:lpstr>The Hand Extrablack</vt:lpstr>
      <vt:lpstr>BlobVTI</vt:lpstr>
      <vt:lpstr>EMERGENCY MEETING  UPDATES TO THE MAINE DECD’S COMMUNITY SPORTS COVID-19 PREVENTION CHECKLIST</vt:lpstr>
      <vt:lpstr>WHAT TO EXPECT &amp; RULES OF ENGAGEMENT</vt:lpstr>
      <vt:lpstr>NEW CHALLENGES</vt:lpstr>
      <vt:lpstr>NEW CHALLENGES</vt:lpstr>
      <vt:lpstr>NEW CHALLENGES</vt:lpstr>
      <vt:lpstr>IMPLICATIONS</vt:lpstr>
      <vt:lpstr>GENERAL UPDATES</vt:lpstr>
      <vt:lpstr>GENERAL UPDATES | OPERATIONAL REQUIREMENTS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EMERGENCY MEETING  TO DISCUSS UPDATES TO THE MAINE DECD’S COMMUNITY SPORTS COVID-19 PREVENTION CHECKLIST</dc:title>
  <dc:creator>Taylor Rogers</dc:creator>
  <cp:lastModifiedBy>Taylor Rogers</cp:lastModifiedBy>
  <cp:revision>11</cp:revision>
  <dcterms:created xsi:type="dcterms:W3CDTF">2020-11-06T23:12:37Z</dcterms:created>
  <dcterms:modified xsi:type="dcterms:W3CDTF">2020-11-07T02:40:37Z</dcterms:modified>
</cp:coreProperties>
</file>