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55"/>
  </p:notesMasterIdLst>
  <p:sldIdLst>
    <p:sldId id="1096" r:id="rId2"/>
    <p:sldId id="1100" r:id="rId3"/>
    <p:sldId id="1109" r:id="rId4"/>
    <p:sldId id="1101" r:id="rId5"/>
    <p:sldId id="1097" r:id="rId6"/>
    <p:sldId id="1102" r:id="rId7"/>
    <p:sldId id="1094" r:id="rId8"/>
    <p:sldId id="256" r:id="rId9"/>
    <p:sldId id="1110" r:id="rId10"/>
    <p:sldId id="263" r:id="rId11"/>
    <p:sldId id="292" r:id="rId12"/>
    <p:sldId id="666" r:id="rId13"/>
    <p:sldId id="667" r:id="rId14"/>
    <p:sldId id="1119" r:id="rId15"/>
    <p:sldId id="1103" r:id="rId16"/>
    <p:sldId id="1104" r:id="rId17"/>
    <p:sldId id="1095" r:id="rId18"/>
    <p:sldId id="332" r:id="rId19"/>
    <p:sldId id="409" r:id="rId20"/>
    <p:sldId id="410" r:id="rId21"/>
    <p:sldId id="333" r:id="rId22"/>
    <p:sldId id="1106" r:id="rId23"/>
    <p:sldId id="716" r:id="rId24"/>
    <p:sldId id="261" r:id="rId25"/>
    <p:sldId id="715" r:id="rId26"/>
    <p:sldId id="1093" r:id="rId27"/>
    <p:sldId id="1063" r:id="rId28"/>
    <p:sldId id="758" r:id="rId29"/>
    <p:sldId id="643" r:id="rId30"/>
    <p:sldId id="997" r:id="rId31"/>
    <p:sldId id="1065" r:id="rId32"/>
    <p:sldId id="989" r:id="rId33"/>
    <p:sldId id="1078" r:id="rId34"/>
    <p:sldId id="260" r:id="rId35"/>
    <p:sldId id="656" r:id="rId36"/>
    <p:sldId id="618" r:id="rId37"/>
    <p:sldId id="652" r:id="rId38"/>
    <p:sldId id="712" r:id="rId39"/>
    <p:sldId id="702" r:id="rId40"/>
    <p:sldId id="822" r:id="rId41"/>
    <p:sldId id="814" r:id="rId42"/>
    <p:sldId id="1105" r:id="rId43"/>
    <p:sldId id="1108" r:id="rId44"/>
    <p:sldId id="1118" r:id="rId45"/>
    <p:sldId id="1107" r:id="rId46"/>
    <p:sldId id="1120" r:id="rId47"/>
    <p:sldId id="1111" r:id="rId48"/>
    <p:sldId id="1112" r:id="rId49"/>
    <p:sldId id="1113" r:id="rId50"/>
    <p:sldId id="1114" r:id="rId51"/>
    <p:sldId id="1115" r:id="rId52"/>
    <p:sldId id="1116" r:id="rId53"/>
    <p:sldId id="1117" r:id="rId54"/>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4" autoAdjust="0"/>
    <p:restoredTop sz="94660"/>
  </p:normalViewPr>
  <p:slideViewPr>
    <p:cSldViewPr snapToGrid="0">
      <p:cViewPr varScale="1">
        <p:scale>
          <a:sx n="133" d="100"/>
          <a:sy n="133" d="100"/>
        </p:scale>
        <p:origin x="162" y="612"/>
      </p:cViewPr>
      <p:guideLst/>
    </p:cSldViewPr>
  </p:slideViewPr>
  <p:notesTextViewPr>
    <p:cViewPr>
      <p:scale>
        <a:sx n="1" d="1"/>
        <a:sy n="1" d="1"/>
      </p:scale>
      <p:origin x="0" y="0"/>
    </p:cViewPr>
  </p:notesTextViewPr>
  <p:sorterViewPr>
    <p:cViewPr>
      <p:scale>
        <a:sx n="156" d="100"/>
        <a:sy n="156" d="100"/>
      </p:scale>
      <p:origin x="0" y="-74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68339" cy="356357"/>
          </a:xfrm>
          <a:prstGeom prst="rect">
            <a:avLst/>
          </a:prstGeom>
        </p:spPr>
        <p:txBody>
          <a:bodyPr vert="horz" lIns="94215" tIns="47107" rIns="94215" bIns="47107" rtlCol="0"/>
          <a:lstStyle>
            <a:lvl1pPr algn="l">
              <a:defRPr sz="1200"/>
            </a:lvl1pPr>
          </a:lstStyle>
          <a:p>
            <a:endParaRPr lang="en-US" dirty="0"/>
          </a:p>
        </p:txBody>
      </p:sp>
      <p:sp>
        <p:nvSpPr>
          <p:cNvPr id="3" name="Date Placeholder 2"/>
          <p:cNvSpPr>
            <a:spLocks noGrp="1"/>
          </p:cNvSpPr>
          <p:nvPr>
            <p:ph type="dt" idx="1"/>
          </p:nvPr>
        </p:nvSpPr>
        <p:spPr>
          <a:xfrm>
            <a:off x="5317964" y="1"/>
            <a:ext cx="4068339" cy="356357"/>
          </a:xfrm>
          <a:prstGeom prst="rect">
            <a:avLst/>
          </a:prstGeom>
        </p:spPr>
        <p:txBody>
          <a:bodyPr vert="horz" lIns="94215" tIns="47107" rIns="94215" bIns="47107" rtlCol="0"/>
          <a:lstStyle>
            <a:lvl1pPr algn="r">
              <a:defRPr sz="1200"/>
            </a:lvl1pPr>
          </a:lstStyle>
          <a:p>
            <a:fld id="{07208009-DC9A-405A-A050-B9564DD25582}" type="datetimeFigureOut">
              <a:rPr lang="en-US" smtClean="0"/>
              <a:t>6/9/2021</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15" tIns="47107" rIns="94215" bIns="47107" rtlCol="0" anchor="ctr"/>
          <a:lstStyle/>
          <a:p>
            <a:endParaRPr lang="en-US" dirty="0"/>
          </a:p>
        </p:txBody>
      </p:sp>
      <p:sp>
        <p:nvSpPr>
          <p:cNvPr id="5" name="Notes Placeholder 4"/>
          <p:cNvSpPr>
            <a:spLocks noGrp="1"/>
          </p:cNvSpPr>
          <p:nvPr>
            <p:ph type="body" sz="quarter" idx="3"/>
          </p:nvPr>
        </p:nvSpPr>
        <p:spPr>
          <a:xfrm>
            <a:off x="938848" y="3418067"/>
            <a:ext cx="7510780" cy="2796600"/>
          </a:xfrm>
          <a:prstGeom prst="rect">
            <a:avLst/>
          </a:prstGeom>
        </p:spPr>
        <p:txBody>
          <a:bodyPr vert="horz" lIns="94215" tIns="47107" rIns="94215" bIns="471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20"/>
            <a:ext cx="4068339" cy="356356"/>
          </a:xfrm>
          <a:prstGeom prst="rect">
            <a:avLst/>
          </a:prstGeom>
        </p:spPr>
        <p:txBody>
          <a:bodyPr vert="horz" lIns="94215" tIns="47107" rIns="94215" bIns="47107"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4" y="6746120"/>
            <a:ext cx="4068339" cy="356356"/>
          </a:xfrm>
          <a:prstGeom prst="rect">
            <a:avLst/>
          </a:prstGeom>
        </p:spPr>
        <p:txBody>
          <a:bodyPr vert="horz" lIns="94215" tIns="47107" rIns="94215" bIns="47107" rtlCol="0" anchor="b"/>
          <a:lstStyle>
            <a:lvl1pPr algn="r">
              <a:defRPr sz="1200"/>
            </a:lvl1pPr>
          </a:lstStyle>
          <a:p>
            <a:fld id="{659A9C1E-7F79-4DEF-8CE1-F6109BFC254F}" type="slidenum">
              <a:rPr lang="en-US" smtClean="0"/>
              <a:t>‹#›</a:t>
            </a:fld>
            <a:endParaRPr lang="en-US" dirty="0"/>
          </a:p>
        </p:txBody>
      </p:sp>
    </p:spTree>
    <p:extLst>
      <p:ext uri="{BB962C8B-B14F-4D97-AF65-F5344CB8AC3E}">
        <p14:creationId xmlns:p14="http://schemas.microsoft.com/office/powerpoint/2010/main" val="341322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F7D2899-CC0A-4A8F-B540-A29106DB0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DBE885CD-F617-44DE-A522-A99C9C4E7E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F7D2899-CC0A-4A8F-B540-A29106DB0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DBE885CD-F617-44DE-A522-A99C9C4E7E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8327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F7D2899-CC0A-4A8F-B540-A29106DB0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DBE885CD-F617-44DE-A522-A99C9C4E7E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58914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890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3091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803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85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847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244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6/9/2021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362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6/9/2021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943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6/9/2021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9376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4907D986-8816-4272-A432-0437A28A9828}" type="datetime1">
              <a:rPr lang="en-US" smtClean="0"/>
              <a:t>6/9/2021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pPr algn="l"/>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4646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6/9/2021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430533"/>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foxsports.com.au/olympic-games/disciplinary-issues-undercut-the-morale-and-unity-of-the-australian-swimming-team-at-london-games/story-fn5k3iok-122647237602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3B323D-6EDC-428F-A208-20EF1FB9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D9BA99D-4087-4F4F-9FCB-1A6F325CB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F6C16A2-B55D-4D06-A169-E833EC7B7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4FFF26-8F0E-4D97-AA63-F5B61FB225C3}"/>
              </a:ext>
            </a:extLst>
          </p:cNvPr>
          <p:cNvSpPr>
            <a:spLocks noGrp="1"/>
          </p:cNvSpPr>
          <p:nvPr>
            <p:ph type="ctrTitle"/>
          </p:nvPr>
        </p:nvSpPr>
        <p:spPr>
          <a:xfrm>
            <a:off x="5403833" y="758952"/>
            <a:ext cx="6788168" cy="3566160"/>
          </a:xfrm>
        </p:spPr>
        <p:txBody>
          <a:bodyPr>
            <a:normAutofit/>
          </a:bodyPr>
          <a:lstStyle/>
          <a:p>
            <a:r>
              <a:rPr lang="en-US" sz="6000" b="1" dirty="0">
                <a:solidFill>
                  <a:srgbClr val="FFFFFF"/>
                </a:solidFill>
                <a:effectLst>
                  <a:outerShdw blurRad="38100" dist="38100" dir="2700000" algn="tl">
                    <a:srgbClr val="000000">
                      <a:alpha val="43137"/>
                    </a:srgbClr>
                  </a:outerShdw>
                </a:effectLst>
                <a:latin typeface="Rockwell" panose="02060603020205020403" pitchFamily="18" charset="0"/>
              </a:rPr>
              <a:t>Orinda Aquatics</a:t>
            </a:r>
            <a:br>
              <a:rPr lang="en-US" sz="6000" b="1" dirty="0">
                <a:solidFill>
                  <a:srgbClr val="FFFFFF"/>
                </a:solidFill>
                <a:effectLst>
                  <a:outerShdw blurRad="38100" dist="38100" dir="2700000" algn="tl">
                    <a:srgbClr val="000000">
                      <a:alpha val="43137"/>
                    </a:srgbClr>
                  </a:outerShdw>
                </a:effectLst>
                <a:latin typeface="Rockwell" panose="02060603020205020403" pitchFamily="18" charset="0"/>
              </a:rPr>
            </a:br>
            <a:r>
              <a:rPr lang="en-US" sz="6000" b="1" dirty="0">
                <a:solidFill>
                  <a:srgbClr val="FFFFFF"/>
                </a:solidFill>
                <a:effectLst>
                  <a:outerShdw blurRad="38100" dist="38100" dir="2700000" algn="tl">
                    <a:srgbClr val="000000">
                      <a:alpha val="43137"/>
                    </a:srgbClr>
                  </a:outerShdw>
                </a:effectLst>
                <a:latin typeface="Rockwell" panose="02060603020205020403" pitchFamily="18" charset="0"/>
              </a:rPr>
              <a:t>Parent Education Series #3</a:t>
            </a:r>
          </a:p>
        </p:txBody>
      </p:sp>
      <p:sp>
        <p:nvSpPr>
          <p:cNvPr id="3" name="Subtitle 2">
            <a:extLst>
              <a:ext uri="{FF2B5EF4-FFF2-40B4-BE49-F238E27FC236}">
                <a16:creationId xmlns:a16="http://schemas.microsoft.com/office/drawing/2014/main" id="{AD627261-3A99-48E8-9D83-9FE3097C135A}"/>
              </a:ext>
            </a:extLst>
          </p:cNvPr>
          <p:cNvSpPr>
            <a:spLocks noGrp="1"/>
          </p:cNvSpPr>
          <p:nvPr>
            <p:ph type="subTitle" idx="1"/>
          </p:nvPr>
        </p:nvSpPr>
        <p:spPr>
          <a:xfrm>
            <a:off x="5447322" y="4448556"/>
            <a:ext cx="6744678" cy="1143000"/>
          </a:xfrm>
        </p:spPr>
        <p:txBody>
          <a:bodyPr>
            <a:normAutofit fontScale="92500"/>
          </a:bodyPr>
          <a:lstStyle/>
          <a:p>
            <a:r>
              <a:rPr lang="en-US" sz="4400" b="1" dirty="0">
                <a:solidFill>
                  <a:srgbClr val="002060"/>
                </a:solidFill>
                <a:effectLst>
                  <a:outerShdw blurRad="38100" dist="38100" dir="2700000" algn="tl">
                    <a:srgbClr val="000000">
                      <a:alpha val="43137"/>
                    </a:srgbClr>
                  </a:outerShdw>
                </a:effectLst>
                <a:latin typeface="Rockwell Condensed" panose="02060603050405020104" pitchFamily="18" charset="0"/>
              </a:rPr>
              <a:t>Putting Character First</a:t>
            </a:r>
          </a:p>
        </p:txBody>
      </p:sp>
      <p:pic>
        <p:nvPicPr>
          <p:cNvPr id="4" name="Picture 3">
            <a:extLst>
              <a:ext uri="{FF2B5EF4-FFF2-40B4-BE49-F238E27FC236}">
                <a16:creationId xmlns:a16="http://schemas.microsoft.com/office/drawing/2014/main" id="{AB8228C1-1051-4992-B858-BE67264AB80F}"/>
              </a:ext>
            </a:extLst>
          </p:cNvPr>
          <p:cNvPicPr>
            <a:picLocks noChangeAspect="1"/>
          </p:cNvPicPr>
          <p:nvPr/>
        </p:nvPicPr>
        <p:blipFill>
          <a:blip r:embed="rId2"/>
          <a:stretch>
            <a:fillRect/>
          </a:stretch>
        </p:blipFill>
        <p:spPr>
          <a:xfrm>
            <a:off x="314141" y="127000"/>
            <a:ext cx="4487483" cy="2755901"/>
          </a:xfrm>
          <a:prstGeom prst="rect">
            <a:avLst/>
          </a:prstGeom>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A group of people in a pool&#10;&#10;Description automatically generated with low confidence">
            <a:extLst>
              <a:ext uri="{FF2B5EF4-FFF2-40B4-BE49-F238E27FC236}">
                <a16:creationId xmlns:a16="http://schemas.microsoft.com/office/drawing/2014/main" id="{76DA97DA-C04A-484B-9273-20A36603A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41" y="3470656"/>
            <a:ext cx="4714923" cy="256963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cxnSp>
        <p:nvCxnSpPr>
          <p:cNvPr id="17" name="Straight Connector 16">
            <a:extLst>
              <a:ext uri="{FF2B5EF4-FFF2-40B4-BE49-F238E27FC236}">
                <a16:creationId xmlns:a16="http://schemas.microsoft.com/office/drawing/2014/main" id="{A27FD103-DAB0-4F3A-802A-095F2BA4DF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297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a:extLst>
              <a:ext uri="{FF2B5EF4-FFF2-40B4-BE49-F238E27FC236}">
                <a16:creationId xmlns:a16="http://schemas.microsoft.com/office/drawing/2014/main" id="{823926BE-00FA-43F7-B325-121BCC8297CC}"/>
              </a:ext>
            </a:extLst>
          </p:cNvPr>
          <p:cNvSpPr txBox="1">
            <a:spLocks noChangeArrowheads="1"/>
          </p:cNvSpPr>
          <p:nvPr/>
        </p:nvSpPr>
        <p:spPr bwMode="auto">
          <a:xfrm>
            <a:off x="1295401" y="780544"/>
            <a:ext cx="9474200" cy="646331"/>
          </a:xfrm>
          <a:prstGeom prst="rect">
            <a:avLst/>
          </a:prstGeom>
          <a:noFill/>
          <a:ln w="9525">
            <a:noFill/>
            <a:miter lim="800000"/>
            <a:headEnd/>
            <a:tailEnd/>
          </a:ln>
        </p:spPr>
        <p:txBody>
          <a:bodyPr wrap="square">
            <a:spAutoFit/>
          </a:bodyPr>
          <a:lstStyle/>
          <a:p>
            <a:pPr algn="ctr" eaLnBrk="1" hangingPunct="1">
              <a:defRPr/>
            </a:pPr>
            <a:r>
              <a:rPr lang="en-US" sz="3600" b="1" dirty="0">
                <a:latin typeface="Arial Rounded MT Bold" panose="020F0704030504030204" pitchFamily="34" charset="0"/>
              </a:rPr>
              <a:t>Where does character fit into coaching?</a:t>
            </a:r>
            <a:endParaRPr lang="en-US" sz="3600" dirty="0">
              <a:latin typeface="Arial Rounded MT Bold" panose="020F0704030504030204" pitchFamily="34" charset="0"/>
            </a:endParaRPr>
          </a:p>
        </p:txBody>
      </p:sp>
      <p:sp>
        <p:nvSpPr>
          <p:cNvPr id="4" name="TextBox 3">
            <a:extLst>
              <a:ext uri="{FF2B5EF4-FFF2-40B4-BE49-F238E27FC236}">
                <a16:creationId xmlns:a16="http://schemas.microsoft.com/office/drawing/2014/main" id="{67245FD7-76D3-479C-B853-0A703D633204}"/>
              </a:ext>
            </a:extLst>
          </p:cNvPr>
          <p:cNvSpPr txBox="1"/>
          <p:nvPr/>
        </p:nvSpPr>
        <p:spPr>
          <a:xfrm>
            <a:off x="2091559" y="1493793"/>
            <a:ext cx="8124496"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57175" indent="-257175">
              <a:buClr>
                <a:schemeClr val="tx2">
                  <a:lumMod val="50000"/>
                </a:schemeClr>
              </a:buClr>
              <a:buFont typeface="Wingdings" pitchFamily="2" charset="2"/>
              <a:buChar char="§"/>
              <a:defRPr/>
            </a:pPr>
            <a:r>
              <a:rPr lang="en-US" sz="1600" b="1" dirty="0">
                <a:solidFill>
                  <a:srgbClr val="002060"/>
                </a:solidFill>
                <a:ea typeface="Verdana" pitchFamily="34" charset="0"/>
                <a:cs typeface="Andalus" pitchFamily="18" charset="-78"/>
              </a:rPr>
              <a:t>You don’t get paid for it.</a:t>
            </a:r>
          </a:p>
          <a:p>
            <a:pPr marL="214313" indent="-214313">
              <a:buClr>
                <a:schemeClr val="tx2">
                  <a:lumMod val="50000"/>
                </a:schemeClr>
              </a:buClr>
              <a:buFont typeface="Wingdings" pitchFamily="2" charset="2"/>
              <a:buChar char="§"/>
              <a:defRPr/>
            </a:pPr>
            <a:endParaRPr lang="en-US" sz="1600" b="1" dirty="0">
              <a:solidFill>
                <a:srgbClr val="002060"/>
              </a:solidFill>
              <a:ea typeface="Verdana" pitchFamily="34" charset="0"/>
              <a:cs typeface="Andalus" pitchFamily="18" charset="-78"/>
            </a:endParaRPr>
          </a:p>
          <a:p>
            <a:pPr marL="257175" indent="-257175">
              <a:buClr>
                <a:schemeClr val="tx2">
                  <a:lumMod val="50000"/>
                </a:schemeClr>
              </a:buClr>
              <a:buFont typeface="Wingdings" pitchFamily="2" charset="2"/>
              <a:buChar char="§"/>
              <a:defRPr/>
            </a:pPr>
            <a:r>
              <a:rPr lang="en-US" sz="1600" b="1" dirty="0">
                <a:solidFill>
                  <a:srgbClr val="002060"/>
                </a:solidFill>
                <a:ea typeface="Verdana" pitchFamily="34" charset="0"/>
                <a:cs typeface="Andalus" pitchFamily="18" charset="-78"/>
              </a:rPr>
              <a:t>You don’t get (professionally) recognized for it.</a:t>
            </a:r>
          </a:p>
          <a:p>
            <a:pPr marL="214313" indent="-214313">
              <a:buClr>
                <a:schemeClr val="tx2">
                  <a:lumMod val="50000"/>
                </a:schemeClr>
              </a:buClr>
              <a:buFont typeface="Wingdings" pitchFamily="2" charset="2"/>
              <a:buChar char="§"/>
              <a:defRPr/>
            </a:pPr>
            <a:endParaRPr lang="en-US" sz="1600" b="1" dirty="0">
              <a:solidFill>
                <a:srgbClr val="002060"/>
              </a:solidFill>
              <a:ea typeface="Verdana" pitchFamily="34" charset="0"/>
              <a:cs typeface="Andalus" pitchFamily="18" charset="-78"/>
            </a:endParaRPr>
          </a:p>
          <a:p>
            <a:pPr marL="257175" indent="-257175">
              <a:buClr>
                <a:schemeClr val="tx2">
                  <a:lumMod val="50000"/>
                </a:schemeClr>
              </a:buClr>
              <a:buFont typeface="Wingdings" pitchFamily="2" charset="2"/>
              <a:buChar char="§"/>
              <a:defRPr/>
            </a:pPr>
            <a:r>
              <a:rPr lang="en-US" sz="1600" b="1" dirty="0">
                <a:solidFill>
                  <a:srgbClr val="002060"/>
                </a:solidFill>
                <a:ea typeface="Verdana" pitchFamily="34" charset="0"/>
                <a:cs typeface="Andalus" pitchFamily="18" charset="-78"/>
              </a:rPr>
              <a:t>You </a:t>
            </a:r>
            <a:r>
              <a:rPr lang="en-US" sz="1600" b="1" u="sng" dirty="0">
                <a:solidFill>
                  <a:srgbClr val="002060"/>
                </a:solidFill>
                <a:ea typeface="Verdana" pitchFamily="34" charset="0"/>
                <a:cs typeface="Andalus" pitchFamily="18" charset="-78"/>
              </a:rPr>
              <a:t>will</a:t>
            </a:r>
            <a:r>
              <a:rPr lang="en-US" sz="1600" b="1" dirty="0">
                <a:solidFill>
                  <a:srgbClr val="002060"/>
                </a:solidFill>
                <a:ea typeface="Verdana" pitchFamily="34" charset="0"/>
                <a:cs typeface="Andalus" pitchFamily="18" charset="-78"/>
              </a:rPr>
              <a:t> get push-back early in the process from parents and the “ruling class.”</a:t>
            </a:r>
          </a:p>
          <a:p>
            <a:pPr marL="257175" indent="-257175">
              <a:buClr>
                <a:schemeClr val="tx2">
                  <a:lumMod val="50000"/>
                </a:schemeClr>
              </a:buClr>
              <a:buFont typeface="Wingdings" pitchFamily="2" charset="2"/>
              <a:buChar char="§"/>
              <a:defRPr/>
            </a:pPr>
            <a:endParaRPr lang="en-US" sz="1600" b="1" dirty="0">
              <a:solidFill>
                <a:srgbClr val="002060"/>
              </a:solidFill>
              <a:ea typeface="Verdana" pitchFamily="34" charset="0"/>
              <a:cs typeface="Andalus" pitchFamily="18" charset="-78"/>
            </a:endParaRPr>
          </a:p>
          <a:p>
            <a:pPr marL="257175" indent="-257175">
              <a:buClr>
                <a:schemeClr val="tx2">
                  <a:lumMod val="50000"/>
                </a:schemeClr>
              </a:buClr>
              <a:buFont typeface="Wingdings" pitchFamily="2" charset="2"/>
              <a:buChar char="§"/>
              <a:defRPr/>
            </a:pPr>
            <a:r>
              <a:rPr lang="en-US" sz="1600" b="1" dirty="0">
                <a:solidFill>
                  <a:srgbClr val="002060"/>
                </a:solidFill>
                <a:ea typeface="Verdana" pitchFamily="34" charset="0"/>
                <a:cs typeface="Andalus" pitchFamily="18" charset="-78"/>
              </a:rPr>
              <a:t>The time you commit to it </a:t>
            </a:r>
            <a:r>
              <a:rPr lang="en-US" sz="1600" b="1" u="sng" dirty="0">
                <a:solidFill>
                  <a:srgbClr val="002060"/>
                </a:solidFill>
                <a:ea typeface="Verdana" pitchFamily="34" charset="0"/>
                <a:cs typeface="Andalus" pitchFamily="18" charset="-78"/>
              </a:rPr>
              <a:t>will</a:t>
            </a:r>
            <a:r>
              <a:rPr lang="en-US" sz="1600" b="1" dirty="0">
                <a:solidFill>
                  <a:srgbClr val="002060"/>
                </a:solidFill>
                <a:ea typeface="Verdana" pitchFamily="34" charset="0"/>
                <a:cs typeface="Andalus" pitchFamily="18" charset="-78"/>
              </a:rPr>
              <a:t> cut into pure coaching.</a:t>
            </a:r>
          </a:p>
          <a:p>
            <a:pPr marL="257175" indent="-257175">
              <a:buClr>
                <a:schemeClr val="tx2">
                  <a:lumMod val="50000"/>
                </a:schemeClr>
              </a:buClr>
              <a:buFont typeface="Wingdings" pitchFamily="2" charset="2"/>
              <a:buChar char="§"/>
              <a:defRPr/>
            </a:pPr>
            <a:endParaRPr lang="en-US" sz="1600" b="1" dirty="0">
              <a:solidFill>
                <a:srgbClr val="002060"/>
              </a:solidFill>
              <a:ea typeface="Verdana" pitchFamily="34" charset="0"/>
              <a:cs typeface="Andalus" pitchFamily="18" charset="-78"/>
            </a:endParaRPr>
          </a:p>
          <a:p>
            <a:pPr marL="257175" indent="-257175">
              <a:buClr>
                <a:schemeClr val="tx2">
                  <a:lumMod val="50000"/>
                </a:schemeClr>
              </a:buClr>
              <a:buFont typeface="Wingdings" pitchFamily="2" charset="2"/>
              <a:buChar char="§"/>
              <a:defRPr/>
            </a:pPr>
            <a:r>
              <a:rPr lang="en-US" sz="1600" b="1" dirty="0">
                <a:solidFill>
                  <a:srgbClr val="002060"/>
                </a:solidFill>
                <a:ea typeface="Verdana" pitchFamily="34" charset="0"/>
                <a:cs typeface="Andalus" pitchFamily="18" charset="-78"/>
              </a:rPr>
              <a:t>For the most part, colleges don’t recruit character.</a:t>
            </a:r>
            <a:endParaRPr lang="en-US" sz="1600" dirty="0">
              <a:solidFill>
                <a:srgbClr val="002060"/>
              </a:solidFill>
              <a:ea typeface="Verdana" pitchFamily="34" charset="0"/>
              <a:cs typeface="Andalus" pitchFamily="18" charset="-78"/>
            </a:endParaRPr>
          </a:p>
        </p:txBody>
      </p:sp>
      <p:sp>
        <p:nvSpPr>
          <p:cNvPr id="60420" name="TextBox 4">
            <a:extLst>
              <a:ext uri="{FF2B5EF4-FFF2-40B4-BE49-F238E27FC236}">
                <a16:creationId xmlns:a16="http://schemas.microsoft.com/office/drawing/2014/main" id="{B5F3784C-D057-4D03-B5B3-2188FC43F751}"/>
              </a:ext>
            </a:extLst>
          </p:cNvPr>
          <p:cNvSpPr txBox="1">
            <a:spLocks noChangeArrowheads="1"/>
          </p:cNvSpPr>
          <p:nvPr/>
        </p:nvSpPr>
        <p:spPr bwMode="auto">
          <a:xfrm>
            <a:off x="2091559" y="4457660"/>
            <a:ext cx="8124496"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defRPr/>
            </a:pPr>
            <a:r>
              <a:rPr lang="en-US" b="1" dirty="0">
                <a:solidFill>
                  <a:schemeClr val="bg1"/>
                </a:solidFill>
                <a:latin typeface="Andalus" pitchFamily="18" charset="-78"/>
                <a:cs typeface="Andalus" pitchFamily="18" charset="-78"/>
              </a:rPr>
              <a:t>So who really cares, and at what level does it really make a difference?</a:t>
            </a:r>
          </a:p>
        </p:txBody>
      </p:sp>
      <p:pic>
        <p:nvPicPr>
          <p:cNvPr id="39941" name="Picture 5" descr="IMG_1114.JPG">
            <a:extLst>
              <a:ext uri="{FF2B5EF4-FFF2-40B4-BE49-F238E27FC236}">
                <a16:creationId xmlns:a16="http://schemas.microsoft.com/office/drawing/2014/main" id="{C43EAFCE-F6AB-4053-8ADD-C09E18F26EA6}"/>
              </a:ext>
            </a:extLst>
          </p:cNvPr>
          <p:cNvPicPr>
            <a:picLocks noChangeAspect="1"/>
          </p:cNvPicPr>
          <p:nvPr/>
        </p:nvPicPr>
        <p:blipFill>
          <a:blip r:embed="rId2" cstate="print"/>
          <a:srcRect/>
          <a:stretch>
            <a:fillRect/>
          </a:stretch>
        </p:blipFill>
        <p:spPr bwMode="auto">
          <a:xfrm>
            <a:off x="9436100" y="1628775"/>
            <a:ext cx="2400300" cy="1800225"/>
          </a:xfrm>
          <a:prstGeom prst="rect">
            <a:avLst/>
          </a:prstGeom>
          <a:ln>
            <a:noFill/>
          </a:ln>
          <a:effectLst>
            <a:softEdge rad="112500"/>
          </a:effectLst>
        </p:spPr>
      </p:pic>
      <p:sp>
        <p:nvSpPr>
          <p:cNvPr id="7" name="Footer Placeholder 6">
            <a:extLst>
              <a:ext uri="{FF2B5EF4-FFF2-40B4-BE49-F238E27FC236}">
                <a16:creationId xmlns:a16="http://schemas.microsoft.com/office/drawing/2014/main" id="{21F7116B-F75E-4264-928A-AE5B54325685}"/>
              </a:ext>
            </a:extLst>
          </p:cNvPr>
          <p:cNvSpPr>
            <a:spLocks noGrp="1"/>
          </p:cNvSpPr>
          <p:nvPr>
            <p:ph type="ftr" sz="quarter" idx="11"/>
          </p:nvPr>
        </p:nvSpPr>
        <p:spPr/>
        <p:txBody>
          <a:bodyPr/>
          <a:lstStyle/>
          <a:p>
            <a:pPr>
              <a:defRPr/>
            </a:pPr>
            <a:r>
              <a:rPr lang="en-US" dirty="0"/>
              <a:t>Orinda Aquatics</a:t>
            </a:r>
          </a:p>
        </p:txBody>
      </p:sp>
      <p:sp>
        <p:nvSpPr>
          <p:cNvPr id="64518" name="Slide Number Placeholder 5">
            <a:extLst>
              <a:ext uri="{FF2B5EF4-FFF2-40B4-BE49-F238E27FC236}">
                <a16:creationId xmlns:a16="http://schemas.microsoft.com/office/drawing/2014/main" id="{94FC3126-C3C4-4F28-B270-2130C3BDDF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9729D052-37B4-4564-91E9-D45C3101B0CD}" type="slidenum">
              <a:rPr lang="en-US" altLang="en-US" sz="900">
                <a:solidFill>
                  <a:srgbClr val="898989"/>
                </a:solidFill>
                <a:latin typeface="Arial" panose="020B0604020202020204" pitchFamily="34" charset="0"/>
              </a:rPr>
              <a:pPr>
                <a:spcBef>
                  <a:spcPct val="0"/>
                </a:spcBef>
                <a:buFontTx/>
                <a:buNone/>
              </a:pPr>
              <a:t>10</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62570-1C70-43A3-A79E-AE43FE172982}"/>
              </a:ext>
            </a:extLst>
          </p:cNvPr>
          <p:cNvSpPr txBox="1"/>
          <p:nvPr/>
        </p:nvSpPr>
        <p:spPr>
          <a:xfrm>
            <a:off x="1032933" y="228600"/>
            <a:ext cx="10405534" cy="5572679"/>
          </a:xfrm>
          <a:prstGeom prst="rect">
            <a:avLst/>
          </a:prstGeom>
          <a:noFill/>
        </p:spPr>
        <p:txBody>
          <a:bodyPr wrap="square">
            <a:spAutoFit/>
          </a:bodyPr>
          <a:lstStyle/>
          <a:p>
            <a:pPr algn="ctr">
              <a:defRPr/>
            </a:pPr>
            <a:r>
              <a:rPr lang="en-US" sz="2800" b="1" dirty="0">
                <a:solidFill>
                  <a:srgbClr val="FFFF00"/>
                </a:solidFill>
                <a:latin typeface="Arial Rounded MT Bold" panose="020F0704030504030204" pitchFamily="34" charset="0"/>
                <a:ea typeface="Verdana" pitchFamily="34" charset="0"/>
                <a:cs typeface="Verdana" pitchFamily="34" charset="0"/>
              </a:rPr>
              <a:t>And the </a:t>
            </a:r>
            <a:r>
              <a:rPr lang="en-US" sz="2800" b="1" u="sng" dirty="0">
                <a:solidFill>
                  <a:srgbClr val="FFFF00"/>
                </a:solidFill>
                <a:latin typeface="Arial Rounded MT Bold" panose="020F0704030504030204" pitchFamily="34" charset="0"/>
                <a:ea typeface="Verdana" pitchFamily="34" charset="0"/>
                <a:cs typeface="Verdana" pitchFamily="34" charset="0"/>
              </a:rPr>
              <a:t>real</a:t>
            </a:r>
            <a:r>
              <a:rPr lang="en-US" sz="2800" b="1" dirty="0">
                <a:solidFill>
                  <a:srgbClr val="FFFF00"/>
                </a:solidFill>
                <a:latin typeface="Arial Rounded MT Bold" panose="020F0704030504030204" pitchFamily="34" charset="0"/>
                <a:ea typeface="Verdana" pitchFamily="34" charset="0"/>
                <a:cs typeface="Verdana" pitchFamily="34" charset="0"/>
              </a:rPr>
              <a:t> benefit may very well be in the </a:t>
            </a:r>
            <a:r>
              <a:rPr lang="en-US" sz="2800" b="1" u="sng" dirty="0">
                <a:solidFill>
                  <a:srgbClr val="FFFF00"/>
                </a:solidFill>
                <a:latin typeface="Arial Rounded MT Bold" panose="020F0704030504030204" pitchFamily="34" charset="0"/>
                <a:ea typeface="Verdana" pitchFamily="34" charset="0"/>
                <a:cs typeface="Verdana" pitchFamily="34" charset="0"/>
              </a:rPr>
              <a:t>unseen</a:t>
            </a:r>
            <a:r>
              <a:rPr lang="en-US" sz="2800" b="1" dirty="0">
                <a:solidFill>
                  <a:srgbClr val="FFFF00"/>
                </a:solidFill>
                <a:latin typeface="Arial Rounded MT Bold" panose="020F0704030504030204" pitchFamily="34" charset="0"/>
                <a:ea typeface="Verdana" pitchFamily="34" charset="0"/>
                <a:cs typeface="Verdana" pitchFamily="34" charset="0"/>
              </a:rPr>
              <a:t>…</a:t>
            </a:r>
          </a:p>
          <a:p>
            <a:pPr>
              <a:defRPr/>
            </a:pPr>
            <a:endParaRPr lang="en-US" sz="1500" b="1" dirty="0">
              <a:solidFill>
                <a:srgbClr val="FFFF00"/>
              </a:solidFill>
              <a:latin typeface="Arial Rounded MT Bold" panose="020F0704030504030204" pitchFamily="34" charset="0"/>
              <a:ea typeface="Verdana" pitchFamily="34" charset="0"/>
              <a:cs typeface="Verdana" pitchFamily="34" charset="0"/>
            </a:endParaRP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Self-esteem</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Self-awareness</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Accountability</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Connectedness</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Improved academics</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Saying no to a drug, alcohol, or sex introduction</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Choosing role models over social models</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A better/healthier family life</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A more productive college experience</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Being a better employee</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Dealing with a life crisis</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Becoming a true leader</a:t>
            </a:r>
          </a:p>
          <a:p>
            <a:pPr marL="214313" indent="-214313">
              <a:lnSpc>
                <a:spcPct val="150000"/>
              </a:lnSpc>
              <a:buClr>
                <a:schemeClr val="tx2">
                  <a:lumMod val="50000"/>
                </a:schemeClr>
              </a:buClr>
              <a:buFont typeface="Wingdings" pitchFamily="2" charset="2"/>
              <a:buChar char="§"/>
              <a:defRPr/>
            </a:pPr>
            <a:r>
              <a:rPr lang="en-US" sz="1425" b="1" dirty="0">
                <a:ea typeface="Verdana" pitchFamily="34" charset="0"/>
                <a:cs typeface="Andalus" pitchFamily="18" charset="-78"/>
              </a:rPr>
              <a:t>Making a difference in the lives of others</a:t>
            </a:r>
          </a:p>
          <a:p>
            <a:pPr>
              <a:defRPr/>
            </a:pPr>
            <a:endParaRPr lang="en-US" sz="1425" b="1" dirty="0">
              <a:latin typeface="Andalus" pitchFamily="18" charset="-78"/>
              <a:ea typeface="Verdana" pitchFamily="34" charset="0"/>
              <a:cs typeface="Andalus" pitchFamily="18" charset="-78"/>
            </a:endParaRPr>
          </a:p>
          <a:p>
            <a:pPr algn="ctr">
              <a:defRPr/>
            </a:pPr>
            <a:r>
              <a:rPr lang="en-US" sz="2100" b="1" dirty="0">
                <a:solidFill>
                  <a:srgbClr val="FFFF00"/>
                </a:solidFill>
                <a:ea typeface="Verdana" pitchFamily="34" charset="0"/>
                <a:cs typeface="Andalus" pitchFamily="18" charset="-78"/>
              </a:rPr>
              <a:t>And quite possibly in becoming a better swimmer and teammate.</a:t>
            </a:r>
          </a:p>
        </p:txBody>
      </p:sp>
      <p:sp>
        <p:nvSpPr>
          <p:cNvPr id="4" name="Footer Placeholder 3">
            <a:extLst>
              <a:ext uri="{FF2B5EF4-FFF2-40B4-BE49-F238E27FC236}">
                <a16:creationId xmlns:a16="http://schemas.microsoft.com/office/drawing/2014/main" id="{86D92B46-F3CF-4DD6-9F08-1D20F7ED42AA}"/>
              </a:ext>
            </a:extLst>
          </p:cNvPr>
          <p:cNvSpPr>
            <a:spLocks noGrp="1"/>
          </p:cNvSpPr>
          <p:nvPr>
            <p:ph type="ftr" sz="quarter" idx="11"/>
          </p:nvPr>
        </p:nvSpPr>
        <p:spPr/>
        <p:txBody>
          <a:bodyPr/>
          <a:lstStyle/>
          <a:p>
            <a:pPr>
              <a:defRPr/>
            </a:pPr>
            <a:r>
              <a:rPr lang="en-US" dirty="0"/>
              <a:t>Orinda Aquatics</a:t>
            </a:r>
          </a:p>
        </p:txBody>
      </p:sp>
      <p:sp>
        <p:nvSpPr>
          <p:cNvPr id="66563" name="Slide Number Placeholder 2">
            <a:extLst>
              <a:ext uri="{FF2B5EF4-FFF2-40B4-BE49-F238E27FC236}">
                <a16:creationId xmlns:a16="http://schemas.microsoft.com/office/drawing/2014/main" id="{730CB656-DB32-4A58-9CE1-0A6436DBB8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4B7BCE26-948C-4C47-82C1-43E0D27AB3C7}" type="slidenum">
              <a:rPr lang="en-US" altLang="en-US" sz="900">
                <a:solidFill>
                  <a:srgbClr val="898989"/>
                </a:solidFill>
                <a:latin typeface="Arial" panose="020B0604020202020204" pitchFamily="34" charset="0"/>
              </a:rPr>
              <a:pPr>
                <a:spcBef>
                  <a:spcPct val="0"/>
                </a:spcBef>
                <a:buFontTx/>
                <a:buNone/>
              </a:pPr>
              <a:t>11</a:t>
            </a:fld>
            <a:endParaRPr lang="en-US" altLang="en-US" sz="900" dirty="0">
              <a:solidFill>
                <a:srgbClr val="898989"/>
              </a:solidFill>
              <a:latin typeface="Arial" panose="020B0604020202020204" pitchFamily="34" charset="0"/>
            </a:endParaRPr>
          </a:p>
        </p:txBody>
      </p:sp>
      <p:pic>
        <p:nvPicPr>
          <p:cNvPr id="6" name="Picture 6" descr="C:\Users\DonHeidary\Pictures\Orinda Aquatics\Clovis 2011\DSC_0181.jpg">
            <a:extLst>
              <a:ext uri="{FF2B5EF4-FFF2-40B4-BE49-F238E27FC236}">
                <a16:creationId xmlns:a16="http://schemas.microsoft.com/office/drawing/2014/main" id="{DEDF5410-CE69-43CA-955B-8182EC313644}"/>
              </a:ext>
            </a:extLst>
          </p:cNvPr>
          <p:cNvPicPr>
            <a:picLocks noChangeAspect="1" noChangeArrowheads="1"/>
          </p:cNvPicPr>
          <p:nvPr/>
        </p:nvPicPr>
        <p:blipFill>
          <a:blip r:embed="rId2" cstate="print"/>
          <a:srcRect/>
          <a:stretch>
            <a:fillRect/>
          </a:stretch>
        </p:blipFill>
        <p:spPr bwMode="auto">
          <a:xfrm>
            <a:off x="7319556" y="1056721"/>
            <a:ext cx="3071905" cy="2175933"/>
          </a:xfrm>
          <a:prstGeom prst="rect">
            <a:avLst/>
          </a:prstGeom>
          <a:ln>
            <a:noFill/>
          </a:ln>
          <a:effectLst>
            <a:softEdge rad="112500"/>
          </a:effectLst>
        </p:spPr>
      </p:pic>
      <p:sp>
        <p:nvSpPr>
          <p:cNvPr id="3" name="TextBox 2">
            <a:extLst>
              <a:ext uri="{FF2B5EF4-FFF2-40B4-BE49-F238E27FC236}">
                <a16:creationId xmlns:a16="http://schemas.microsoft.com/office/drawing/2014/main" id="{5E213FDB-A555-4E0A-9DC8-3BC8E9281E11}"/>
              </a:ext>
            </a:extLst>
          </p:cNvPr>
          <p:cNvSpPr txBox="1"/>
          <p:nvPr/>
        </p:nvSpPr>
        <p:spPr>
          <a:xfrm>
            <a:off x="7473862" y="3691443"/>
            <a:ext cx="2917599" cy="369332"/>
          </a:xfrm>
          <a:prstGeom prst="rect">
            <a:avLst/>
          </a:prstGeom>
          <a:noFill/>
        </p:spPr>
        <p:txBody>
          <a:bodyPr wrap="square" rtlCol="0">
            <a:spAutoFit/>
          </a:bodyPr>
          <a:lstStyle/>
          <a:p>
            <a:r>
              <a:rPr lang="en-US" dirty="0">
                <a:solidFill>
                  <a:srgbClr val="FFC000"/>
                </a:solidFill>
              </a:rPr>
              <a:t>And mitigates burnout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6FD5F989-4557-4EE6-B4F1-FE5F72E6FCCA}"/>
              </a:ext>
            </a:extLst>
          </p:cNvPr>
          <p:cNvSpPr>
            <a:spLocks noGrp="1"/>
          </p:cNvSpPr>
          <p:nvPr>
            <p:ph type="title"/>
          </p:nvPr>
        </p:nvSpPr>
        <p:spPr>
          <a:xfrm>
            <a:off x="4165600" y="603769"/>
            <a:ext cx="4629150" cy="1543050"/>
          </a:xfrm>
        </p:spPr>
        <p:txBody>
          <a:bodyPr>
            <a:normAutofit/>
          </a:bodyPr>
          <a:lstStyle/>
          <a:p>
            <a:r>
              <a:rPr lang="en-US" altLang="en-US" sz="4950" b="1" dirty="0">
                <a:solidFill>
                  <a:schemeClr val="tx1"/>
                </a:solidFill>
                <a:latin typeface="Mistral" panose="03090702030407020403" pitchFamily="66" charset="0"/>
              </a:rPr>
              <a:t>Developing Leaders</a:t>
            </a:r>
            <a:br>
              <a:rPr lang="en-US" altLang="en-US" sz="4950" dirty="0">
                <a:solidFill>
                  <a:srgbClr val="C00000"/>
                </a:solidFill>
                <a:latin typeface="Mistral" panose="03090702030407020403" pitchFamily="66" charset="0"/>
              </a:rPr>
            </a:br>
            <a:endParaRPr lang="en-US" altLang="en-US" sz="4950" dirty="0">
              <a:solidFill>
                <a:srgbClr val="C00000"/>
              </a:solidFill>
              <a:latin typeface="Mistral" panose="03090702030407020403" pitchFamily="66" charset="0"/>
            </a:endParaRPr>
          </a:p>
        </p:txBody>
      </p:sp>
      <p:pic>
        <p:nvPicPr>
          <p:cNvPr id="4" name="Content Placeholder 3" descr="002.JPG">
            <a:extLst>
              <a:ext uri="{FF2B5EF4-FFF2-40B4-BE49-F238E27FC236}">
                <a16:creationId xmlns:a16="http://schemas.microsoft.com/office/drawing/2014/main" id="{E2A30AC4-B87F-4EEB-ADAD-31DDA3A472C7}"/>
              </a:ext>
            </a:extLst>
          </p:cNvPr>
          <p:cNvPicPr>
            <a:picLocks noGrp="1"/>
          </p:cNvPicPr>
          <p:nvPr>
            <p:ph idx="1"/>
          </p:nvPr>
        </p:nvPicPr>
        <p:blipFill>
          <a:blip r:embed="rId3" cstate="print"/>
          <a:stretch>
            <a:fillRect/>
          </a:stretch>
        </p:blipFill>
        <p:spPr>
          <a:xfrm>
            <a:off x="3905596" y="1882387"/>
            <a:ext cx="4380807" cy="2913611"/>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6" name="Footer Placeholder 5">
            <a:extLst>
              <a:ext uri="{FF2B5EF4-FFF2-40B4-BE49-F238E27FC236}">
                <a16:creationId xmlns:a16="http://schemas.microsoft.com/office/drawing/2014/main" id="{C58B2D92-4F33-4D2A-AD79-263E1227FE14}"/>
              </a:ext>
            </a:extLst>
          </p:cNvPr>
          <p:cNvSpPr>
            <a:spLocks noGrp="1"/>
          </p:cNvSpPr>
          <p:nvPr>
            <p:ph type="ftr" sz="quarter" idx="11"/>
          </p:nvPr>
        </p:nvSpPr>
        <p:spPr/>
        <p:txBody>
          <a:bodyPr/>
          <a:lstStyle/>
          <a:p>
            <a:pPr>
              <a:defRPr/>
            </a:pPr>
            <a:r>
              <a:rPr lang="en-US" dirty="0"/>
              <a:t>Orinda Aquatics</a:t>
            </a:r>
          </a:p>
        </p:txBody>
      </p:sp>
      <p:sp>
        <p:nvSpPr>
          <p:cNvPr id="5124" name="Slide Number Placeholder 4">
            <a:extLst>
              <a:ext uri="{FF2B5EF4-FFF2-40B4-BE49-F238E27FC236}">
                <a16:creationId xmlns:a16="http://schemas.microsoft.com/office/drawing/2014/main" id="{D5FE6915-FE9E-4C7F-9986-1006528150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1811288-B546-473E-A08D-6BA7DB66BA5F}" type="slidenum">
              <a:rPr lang="en-US" altLang="en-US" sz="900">
                <a:solidFill>
                  <a:srgbClr val="898989"/>
                </a:solidFill>
                <a:latin typeface="Arial" panose="020B0604020202020204" pitchFamily="34" charset="0"/>
              </a:rPr>
              <a:pPr>
                <a:spcBef>
                  <a:spcPct val="0"/>
                </a:spcBef>
                <a:buFontTx/>
                <a:buNone/>
              </a:pPr>
              <a:t>12</a:t>
            </a:fld>
            <a:endParaRPr lang="en-US" altLang="en-US" sz="900" dirty="0">
              <a:solidFill>
                <a:srgbClr val="898989"/>
              </a:solidFill>
              <a:latin typeface="Arial" panose="020B0604020202020204" pitchFamily="34" charset="0"/>
            </a:endParaRPr>
          </a:p>
        </p:txBody>
      </p:sp>
      <p:sp>
        <p:nvSpPr>
          <p:cNvPr id="2" name="TextBox 1">
            <a:extLst>
              <a:ext uri="{FF2B5EF4-FFF2-40B4-BE49-F238E27FC236}">
                <a16:creationId xmlns:a16="http://schemas.microsoft.com/office/drawing/2014/main" id="{FE0F88F9-5630-49AE-A6FC-2F3E4743E0E2}"/>
              </a:ext>
            </a:extLst>
          </p:cNvPr>
          <p:cNvSpPr txBox="1"/>
          <p:nvPr/>
        </p:nvSpPr>
        <p:spPr>
          <a:xfrm>
            <a:off x="4049486" y="5607900"/>
            <a:ext cx="4318907" cy="553998"/>
          </a:xfrm>
          <a:prstGeom prst="rect">
            <a:avLst/>
          </a:prstGeom>
          <a:noFill/>
        </p:spPr>
        <p:txBody>
          <a:bodyPr wrap="square" rtlCol="0">
            <a:spAutoFit/>
          </a:bodyPr>
          <a:lstStyle/>
          <a:p>
            <a:pPr algn="ctr"/>
            <a:r>
              <a:rPr lang="en-US" dirty="0">
                <a:solidFill>
                  <a:srgbClr val="FFFF00"/>
                </a:solidFill>
              </a:rPr>
              <a:t>In sports and in society</a:t>
            </a:r>
          </a:p>
          <a:p>
            <a:pPr algn="ctr"/>
            <a:r>
              <a:rPr lang="en-US" sz="1200" i="1" dirty="0">
                <a:solidFill>
                  <a:srgbClr val="FFC000"/>
                </a:solidFill>
              </a:rPr>
              <a:t>50 collegiate team captains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D185EAA-295C-41BD-8C05-5B0A6A714352}"/>
              </a:ext>
            </a:extLst>
          </p:cNvPr>
          <p:cNvSpPr>
            <a:spLocks noGrp="1"/>
          </p:cNvSpPr>
          <p:nvPr>
            <p:ph type="title"/>
          </p:nvPr>
        </p:nvSpPr>
        <p:spPr>
          <a:xfrm>
            <a:off x="3964517" y="615661"/>
            <a:ext cx="4629150" cy="1714500"/>
          </a:xfrm>
        </p:spPr>
        <p:txBody>
          <a:bodyPr/>
          <a:lstStyle/>
          <a:p>
            <a:pPr>
              <a:defRPr/>
            </a:pPr>
            <a:r>
              <a:rPr lang="en-US" sz="4500" b="1" dirty="0">
                <a:solidFill>
                  <a:schemeClr val="tx1"/>
                </a:solidFill>
                <a:latin typeface="Mistral" pitchFamily="66" charset="0"/>
              </a:rPr>
              <a:t>Empowering Cultures</a:t>
            </a:r>
            <a:br>
              <a:rPr lang="en-US" sz="4950" dirty="0">
                <a:solidFill>
                  <a:schemeClr val="accent2">
                    <a:lumMod val="50000"/>
                  </a:schemeClr>
                </a:solidFill>
                <a:latin typeface="Mistral" pitchFamily="66" charset="0"/>
              </a:rPr>
            </a:br>
            <a:endParaRPr lang="en-US" sz="4950" dirty="0">
              <a:solidFill>
                <a:schemeClr val="accent2">
                  <a:lumMod val="50000"/>
                </a:schemeClr>
              </a:solidFill>
              <a:latin typeface="Mistral" pitchFamily="66" charset="0"/>
            </a:endParaRPr>
          </a:p>
        </p:txBody>
      </p:sp>
      <p:pic>
        <p:nvPicPr>
          <p:cNvPr id="4" name="Content Placeholder 3" descr="_DSC2089.jpg">
            <a:extLst>
              <a:ext uri="{FF2B5EF4-FFF2-40B4-BE49-F238E27FC236}">
                <a16:creationId xmlns:a16="http://schemas.microsoft.com/office/drawing/2014/main" id="{60757B45-B415-4D1F-BF58-3FF5560C8A86}"/>
              </a:ext>
            </a:extLst>
          </p:cNvPr>
          <p:cNvPicPr>
            <a:picLocks noGrp="1"/>
          </p:cNvPicPr>
          <p:nvPr>
            <p:ph idx="1"/>
          </p:nvPr>
        </p:nvPicPr>
        <p:blipFill>
          <a:blip r:embed="rId2" cstate="print"/>
          <a:stretch>
            <a:fillRect/>
          </a:stretch>
        </p:blipFill>
        <p:spPr>
          <a:xfrm>
            <a:off x="3358641" y="1901536"/>
            <a:ext cx="5602778" cy="3054927"/>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6" name="Footer Placeholder 5">
            <a:extLst>
              <a:ext uri="{FF2B5EF4-FFF2-40B4-BE49-F238E27FC236}">
                <a16:creationId xmlns:a16="http://schemas.microsoft.com/office/drawing/2014/main" id="{FF40C95C-B484-41C4-848C-5B5CA7480BDB}"/>
              </a:ext>
            </a:extLst>
          </p:cNvPr>
          <p:cNvSpPr>
            <a:spLocks noGrp="1"/>
          </p:cNvSpPr>
          <p:nvPr>
            <p:ph type="ftr" sz="quarter" idx="11"/>
          </p:nvPr>
        </p:nvSpPr>
        <p:spPr/>
        <p:txBody>
          <a:bodyPr/>
          <a:lstStyle/>
          <a:p>
            <a:pPr>
              <a:defRPr/>
            </a:pPr>
            <a:r>
              <a:rPr lang="en-US" dirty="0"/>
              <a:t>Orinda Aquatics</a:t>
            </a:r>
          </a:p>
        </p:txBody>
      </p:sp>
      <p:sp>
        <p:nvSpPr>
          <p:cNvPr id="7172" name="Slide Number Placeholder 4">
            <a:extLst>
              <a:ext uri="{FF2B5EF4-FFF2-40B4-BE49-F238E27FC236}">
                <a16:creationId xmlns:a16="http://schemas.microsoft.com/office/drawing/2014/main" id="{00988EEC-AE3A-4ECB-82F5-5270503203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C14AE820-3B06-49C0-9AF8-C4BC0FCB13EE}" type="slidenum">
              <a:rPr lang="en-US" altLang="en-US" sz="900">
                <a:solidFill>
                  <a:srgbClr val="898989"/>
                </a:solidFill>
                <a:latin typeface="Arial" panose="020B0604020202020204" pitchFamily="34" charset="0"/>
              </a:rPr>
              <a:pPr>
                <a:spcBef>
                  <a:spcPct val="0"/>
                </a:spcBef>
                <a:buFontTx/>
                <a:buNone/>
              </a:pPr>
              <a:t>13</a:t>
            </a:fld>
            <a:endParaRPr lang="en-US" altLang="en-US" sz="900" dirty="0">
              <a:solidFill>
                <a:srgbClr val="898989"/>
              </a:solidFill>
              <a:latin typeface="Arial" panose="020B0604020202020204" pitchFamily="34" charset="0"/>
            </a:endParaRPr>
          </a:p>
        </p:txBody>
      </p:sp>
      <p:sp>
        <p:nvSpPr>
          <p:cNvPr id="2" name="TextBox 1">
            <a:extLst>
              <a:ext uri="{FF2B5EF4-FFF2-40B4-BE49-F238E27FC236}">
                <a16:creationId xmlns:a16="http://schemas.microsoft.com/office/drawing/2014/main" id="{EB529689-A506-4116-B501-599DE763F6A5}"/>
              </a:ext>
            </a:extLst>
          </p:cNvPr>
          <p:cNvSpPr txBox="1"/>
          <p:nvPr/>
        </p:nvSpPr>
        <p:spPr>
          <a:xfrm>
            <a:off x="753533" y="5969000"/>
            <a:ext cx="10820400" cy="369332"/>
          </a:xfrm>
          <a:prstGeom prst="rect">
            <a:avLst/>
          </a:prstGeom>
          <a:noFill/>
        </p:spPr>
        <p:txBody>
          <a:bodyPr wrap="square" rtlCol="0">
            <a:spAutoFit/>
          </a:bodyPr>
          <a:lstStyle/>
          <a:p>
            <a:pPr algn="ctr"/>
            <a:r>
              <a:rPr lang="en-US" b="1" dirty="0">
                <a:solidFill>
                  <a:srgbClr val="FFC000"/>
                </a:solidFill>
              </a:rPr>
              <a:t>“To say that your fate is not tied to my fate is like saying your end of the boat is sinking.” Hugh Downs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F71D-D857-41C9-814C-3D34D63CDB8A}"/>
              </a:ext>
            </a:extLst>
          </p:cNvPr>
          <p:cNvSpPr>
            <a:spLocks noGrp="1"/>
          </p:cNvSpPr>
          <p:nvPr>
            <p:ph type="title"/>
          </p:nvPr>
        </p:nvSpPr>
        <p:spPr/>
        <p:txBody>
          <a:bodyPr>
            <a:normAutofit/>
          </a:bodyPr>
          <a:lstStyle/>
          <a:p>
            <a:r>
              <a:rPr lang="en-US" sz="6000" dirty="0">
                <a:solidFill>
                  <a:srgbClr val="FFFF00"/>
                </a:solidFill>
                <a:latin typeface="Arial Rounded MT Bold" panose="020F0704030504030204" pitchFamily="34" charset="0"/>
              </a:rPr>
              <a:t>Anchor</a:t>
            </a:r>
          </a:p>
        </p:txBody>
      </p:sp>
      <p:sp>
        <p:nvSpPr>
          <p:cNvPr id="3" name="Content Placeholder 2">
            <a:extLst>
              <a:ext uri="{FF2B5EF4-FFF2-40B4-BE49-F238E27FC236}">
                <a16:creationId xmlns:a16="http://schemas.microsoft.com/office/drawing/2014/main" id="{791EF8E6-A809-47D2-845D-CD9648D91F4D}"/>
              </a:ext>
            </a:extLst>
          </p:cNvPr>
          <p:cNvSpPr>
            <a:spLocks noGrp="1"/>
          </p:cNvSpPr>
          <p:nvPr>
            <p:ph idx="1"/>
          </p:nvPr>
        </p:nvSpPr>
        <p:spPr/>
        <p:txBody>
          <a:bodyPr/>
          <a:lstStyle/>
          <a:p>
            <a:r>
              <a:rPr lang="en-US" dirty="0"/>
              <a:t>Culture must be an anchor in the organization</a:t>
            </a:r>
          </a:p>
          <a:p>
            <a:endParaRPr lang="en-US" dirty="0"/>
          </a:p>
          <a:p>
            <a:r>
              <a:rPr lang="en-US" dirty="0"/>
              <a:t>A blanket wrapped around the team</a:t>
            </a:r>
          </a:p>
          <a:p>
            <a:endParaRPr lang="en-US" dirty="0"/>
          </a:p>
          <a:p>
            <a:r>
              <a:rPr lang="en-US" dirty="0"/>
              <a:t>NOT driven by the “social elite” or …</a:t>
            </a:r>
          </a:p>
        </p:txBody>
      </p:sp>
      <p:pic>
        <p:nvPicPr>
          <p:cNvPr id="3074" name="Picture 2" descr="Vector Clip Art - Anchor - Png Download (#378585) - PinClipart">
            <a:extLst>
              <a:ext uri="{FF2B5EF4-FFF2-40B4-BE49-F238E27FC236}">
                <a16:creationId xmlns:a16="http://schemas.microsoft.com/office/drawing/2014/main" id="{AD9D9117-DC92-44C0-AF86-64B73CFB0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940" y="1912384"/>
            <a:ext cx="1952625"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6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6FD5F989-4557-4EE6-B4F1-FE5F72E6FCCA}"/>
              </a:ext>
            </a:extLst>
          </p:cNvPr>
          <p:cNvSpPr>
            <a:spLocks noGrp="1"/>
          </p:cNvSpPr>
          <p:nvPr>
            <p:ph type="title"/>
          </p:nvPr>
        </p:nvSpPr>
        <p:spPr>
          <a:xfrm>
            <a:off x="2794000" y="603769"/>
            <a:ext cx="6000750" cy="1543050"/>
          </a:xfrm>
        </p:spPr>
        <p:txBody>
          <a:bodyPr>
            <a:normAutofit fontScale="90000"/>
          </a:bodyPr>
          <a:lstStyle/>
          <a:p>
            <a:r>
              <a:rPr lang="en-US" altLang="en-US" sz="4950" b="1" dirty="0">
                <a:solidFill>
                  <a:schemeClr val="tx1"/>
                </a:solidFill>
                <a:latin typeface="Arial Rounded MT Bold" panose="020F0704030504030204" pitchFamily="34" charset="0"/>
              </a:rPr>
              <a:t>The Standard Model</a:t>
            </a:r>
            <a:br>
              <a:rPr lang="en-US" altLang="en-US" sz="4950" dirty="0">
                <a:solidFill>
                  <a:srgbClr val="C00000"/>
                </a:solidFill>
                <a:latin typeface="Mistral" panose="03090702030407020403" pitchFamily="66" charset="0"/>
              </a:rPr>
            </a:br>
            <a:endParaRPr lang="en-US" altLang="en-US" sz="4950" dirty="0">
              <a:solidFill>
                <a:srgbClr val="C00000"/>
              </a:solidFill>
              <a:latin typeface="Mistral" panose="03090702030407020403" pitchFamily="66" charset="0"/>
            </a:endParaRPr>
          </a:p>
        </p:txBody>
      </p:sp>
      <p:sp>
        <p:nvSpPr>
          <p:cNvPr id="6" name="Footer Placeholder 5">
            <a:extLst>
              <a:ext uri="{FF2B5EF4-FFF2-40B4-BE49-F238E27FC236}">
                <a16:creationId xmlns:a16="http://schemas.microsoft.com/office/drawing/2014/main" id="{C58B2D92-4F33-4D2A-AD79-263E1227FE14}"/>
              </a:ext>
            </a:extLst>
          </p:cNvPr>
          <p:cNvSpPr>
            <a:spLocks noGrp="1"/>
          </p:cNvSpPr>
          <p:nvPr>
            <p:ph type="ftr" sz="quarter" idx="11"/>
          </p:nvPr>
        </p:nvSpPr>
        <p:spPr/>
        <p:txBody>
          <a:bodyPr/>
          <a:lstStyle/>
          <a:p>
            <a:pPr>
              <a:defRPr/>
            </a:pPr>
            <a:r>
              <a:rPr lang="en-US" dirty="0"/>
              <a:t>Orinda Aquatics</a:t>
            </a:r>
          </a:p>
        </p:txBody>
      </p:sp>
      <p:sp>
        <p:nvSpPr>
          <p:cNvPr id="5124" name="Slide Number Placeholder 4">
            <a:extLst>
              <a:ext uri="{FF2B5EF4-FFF2-40B4-BE49-F238E27FC236}">
                <a16:creationId xmlns:a16="http://schemas.microsoft.com/office/drawing/2014/main" id="{D5FE6915-FE9E-4C7F-9986-1006528150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1811288-B546-473E-A08D-6BA7DB66BA5F}" type="slidenum">
              <a:rPr lang="en-US" altLang="en-US" sz="900">
                <a:solidFill>
                  <a:srgbClr val="898989"/>
                </a:solidFill>
                <a:latin typeface="Arial" panose="020B0604020202020204" pitchFamily="34" charset="0"/>
              </a:rPr>
              <a:pPr>
                <a:spcBef>
                  <a:spcPct val="0"/>
                </a:spcBef>
                <a:buFontTx/>
                <a:buNone/>
              </a:pPr>
              <a:t>15</a:t>
            </a:fld>
            <a:endParaRPr lang="en-US" altLang="en-US" sz="900" dirty="0">
              <a:solidFill>
                <a:srgbClr val="898989"/>
              </a:solidFill>
              <a:latin typeface="Arial" panose="020B0604020202020204" pitchFamily="34" charset="0"/>
            </a:endParaRPr>
          </a:p>
        </p:txBody>
      </p:sp>
      <p:sp>
        <p:nvSpPr>
          <p:cNvPr id="3" name="Content Placeholder 2">
            <a:extLst>
              <a:ext uri="{FF2B5EF4-FFF2-40B4-BE49-F238E27FC236}">
                <a16:creationId xmlns:a16="http://schemas.microsoft.com/office/drawing/2014/main" id="{158CF314-3DD2-47AA-A5CC-4400B5E14144}"/>
              </a:ext>
            </a:extLst>
          </p:cNvPr>
          <p:cNvSpPr>
            <a:spLocks noGrp="1"/>
          </p:cNvSpPr>
          <p:nvPr>
            <p:ph idx="1"/>
          </p:nvPr>
        </p:nvSpPr>
        <p:spPr/>
        <p:txBody>
          <a:bodyPr/>
          <a:lstStyle/>
          <a:p>
            <a:r>
              <a:rPr lang="en-US" dirty="0"/>
              <a:t>Integrity and sportsmanship mentioned in Mission Statement</a:t>
            </a:r>
          </a:p>
          <a:p>
            <a:r>
              <a:rPr lang="en-US" dirty="0"/>
              <a:t>Coaches may talk about it at a higher level</a:t>
            </a:r>
          </a:p>
          <a:p>
            <a:r>
              <a:rPr lang="en-US" dirty="0"/>
              <a:t>It is generally absent in the daily process</a:t>
            </a:r>
          </a:p>
          <a:p>
            <a:r>
              <a:rPr lang="en-US" dirty="0"/>
              <a:t>Coaches (and boards) end up putting out fires of poor behavior, giving up, or looking the other way </a:t>
            </a:r>
          </a:p>
          <a:p>
            <a:r>
              <a:rPr lang="en-US" dirty="0"/>
              <a:t>No “lines in the sand”, or coaches are complicit</a:t>
            </a:r>
          </a:p>
        </p:txBody>
      </p:sp>
      <p:pic>
        <p:nvPicPr>
          <p:cNvPr id="2" name="Picture 2" descr="Fire - Transparent Background Flames Clipart Fire, HD Png Download - kindpng">
            <a:extLst>
              <a:ext uri="{FF2B5EF4-FFF2-40B4-BE49-F238E27FC236}">
                <a16:creationId xmlns:a16="http://schemas.microsoft.com/office/drawing/2014/main" id="{DA7C24ED-CE70-4DBB-817C-A2F08031C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2747" y="0"/>
            <a:ext cx="1287948" cy="1673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use Clipart Fire - House Fire Clip Art - Png Download (#1255942) -  PinClipart">
            <a:extLst>
              <a:ext uri="{FF2B5EF4-FFF2-40B4-BE49-F238E27FC236}">
                <a16:creationId xmlns:a16="http://schemas.microsoft.com/office/drawing/2014/main" id="{854AFCC0-34FA-43A3-A7E7-F10590BF3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0325" y="4027035"/>
            <a:ext cx="19716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3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6FD5F989-4557-4EE6-B4F1-FE5F72E6FCCA}"/>
              </a:ext>
            </a:extLst>
          </p:cNvPr>
          <p:cNvSpPr>
            <a:spLocks noGrp="1"/>
          </p:cNvSpPr>
          <p:nvPr>
            <p:ph type="title"/>
          </p:nvPr>
        </p:nvSpPr>
        <p:spPr>
          <a:xfrm>
            <a:off x="1097280" y="603769"/>
            <a:ext cx="10058400" cy="1543050"/>
          </a:xfrm>
        </p:spPr>
        <p:txBody>
          <a:bodyPr>
            <a:normAutofit/>
          </a:bodyPr>
          <a:lstStyle/>
          <a:p>
            <a:pPr algn="ctr"/>
            <a:r>
              <a:rPr lang="en-US" altLang="en-US" sz="4950" b="1" dirty="0">
                <a:solidFill>
                  <a:schemeClr val="tx1"/>
                </a:solidFill>
                <a:latin typeface="Arial Rounded MT Bold" panose="020F0704030504030204" pitchFamily="34" charset="0"/>
              </a:rPr>
              <a:t>A Character Culture vs. Society</a:t>
            </a:r>
            <a:br>
              <a:rPr lang="en-US" altLang="en-US" sz="4950" dirty="0">
                <a:solidFill>
                  <a:srgbClr val="C00000"/>
                </a:solidFill>
                <a:latin typeface="Mistral" panose="03090702030407020403" pitchFamily="66" charset="0"/>
              </a:rPr>
            </a:br>
            <a:endParaRPr lang="en-US" altLang="en-US" sz="4950" dirty="0">
              <a:solidFill>
                <a:srgbClr val="C00000"/>
              </a:solidFill>
              <a:latin typeface="Mistral" panose="03090702030407020403" pitchFamily="66" charset="0"/>
            </a:endParaRPr>
          </a:p>
        </p:txBody>
      </p:sp>
      <p:sp>
        <p:nvSpPr>
          <p:cNvPr id="6" name="Footer Placeholder 5">
            <a:extLst>
              <a:ext uri="{FF2B5EF4-FFF2-40B4-BE49-F238E27FC236}">
                <a16:creationId xmlns:a16="http://schemas.microsoft.com/office/drawing/2014/main" id="{C58B2D92-4F33-4D2A-AD79-263E1227FE14}"/>
              </a:ext>
            </a:extLst>
          </p:cNvPr>
          <p:cNvSpPr>
            <a:spLocks noGrp="1"/>
          </p:cNvSpPr>
          <p:nvPr>
            <p:ph type="ftr" sz="quarter" idx="11"/>
          </p:nvPr>
        </p:nvSpPr>
        <p:spPr/>
        <p:txBody>
          <a:bodyPr/>
          <a:lstStyle/>
          <a:p>
            <a:pPr>
              <a:defRPr/>
            </a:pPr>
            <a:r>
              <a:rPr lang="en-US" dirty="0"/>
              <a:t>Orinda Aquatics</a:t>
            </a:r>
          </a:p>
        </p:txBody>
      </p:sp>
      <p:sp>
        <p:nvSpPr>
          <p:cNvPr id="5124" name="Slide Number Placeholder 4">
            <a:extLst>
              <a:ext uri="{FF2B5EF4-FFF2-40B4-BE49-F238E27FC236}">
                <a16:creationId xmlns:a16="http://schemas.microsoft.com/office/drawing/2014/main" id="{D5FE6915-FE9E-4C7F-9986-1006528150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1811288-B546-473E-A08D-6BA7DB66BA5F}" type="slidenum">
              <a:rPr lang="en-US" altLang="en-US" sz="900">
                <a:solidFill>
                  <a:srgbClr val="898989"/>
                </a:solidFill>
                <a:latin typeface="Arial" panose="020B0604020202020204" pitchFamily="34" charset="0"/>
              </a:rPr>
              <a:pPr>
                <a:spcBef>
                  <a:spcPct val="0"/>
                </a:spcBef>
                <a:buFontTx/>
                <a:buNone/>
              </a:pPr>
              <a:t>16</a:t>
            </a:fld>
            <a:endParaRPr lang="en-US" altLang="en-US" sz="900" dirty="0">
              <a:solidFill>
                <a:srgbClr val="898989"/>
              </a:solidFill>
              <a:latin typeface="Arial" panose="020B0604020202020204" pitchFamily="34" charset="0"/>
            </a:endParaRPr>
          </a:p>
        </p:txBody>
      </p:sp>
      <p:pic>
        <p:nvPicPr>
          <p:cNvPr id="25602" name="Picture 2" descr="Free Goliath Cliparts, Download Free Goliath Cliparts png images, Free  ClipArts on Clipart Library">
            <a:extLst>
              <a:ext uri="{FF2B5EF4-FFF2-40B4-BE49-F238E27FC236}">
                <a16:creationId xmlns:a16="http://schemas.microsoft.com/office/drawing/2014/main" id="{7F4AEE07-ECDE-426D-BD9F-93C898F71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877" y="2146819"/>
            <a:ext cx="3204378" cy="3078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2AB38B-3FC1-40E0-A819-48FA233E1B7C}"/>
              </a:ext>
            </a:extLst>
          </p:cNvPr>
          <p:cNvSpPr txBox="1"/>
          <p:nvPr/>
        </p:nvSpPr>
        <p:spPr>
          <a:xfrm>
            <a:off x="3884482" y="5592312"/>
            <a:ext cx="5355772" cy="369332"/>
          </a:xfrm>
          <a:prstGeom prst="rect">
            <a:avLst/>
          </a:prstGeom>
          <a:noFill/>
        </p:spPr>
        <p:txBody>
          <a:bodyPr wrap="square" rtlCol="0">
            <a:spAutoFit/>
          </a:bodyPr>
          <a:lstStyle/>
          <a:p>
            <a:r>
              <a:rPr lang="en-US" dirty="0">
                <a:solidFill>
                  <a:srgbClr val="FFFF00"/>
                </a:solidFill>
              </a:rPr>
              <a:t>Trying to offer an alternative to the teen social norms</a:t>
            </a:r>
          </a:p>
        </p:txBody>
      </p:sp>
    </p:spTree>
    <p:extLst>
      <p:ext uri="{BB962C8B-B14F-4D97-AF65-F5344CB8AC3E}">
        <p14:creationId xmlns:p14="http://schemas.microsoft.com/office/powerpoint/2010/main" val="90100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D3B34A39-FB9F-4C7A-8310-34D1240DCE1C}"/>
              </a:ext>
            </a:extLst>
          </p:cNvPr>
          <p:cNvSpPr txBox="1">
            <a:spLocks noChangeArrowheads="1"/>
          </p:cNvSpPr>
          <p:nvPr/>
        </p:nvSpPr>
        <p:spPr bwMode="auto">
          <a:xfrm>
            <a:off x="1566333" y="440532"/>
            <a:ext cx="9110134" cy="784830"/>
          </a:xfrm>
          <a:prstGeom prst="rect">
            <a:avLst/>
          </a:prstGeom>
          <a:noFill/>
          <a:ln w="9525">
            <a:noFill/>
            <a:miter lim="800000"/>
            <a:headEnd/>
            <a:tailEnd/>
          </a:ln>
        </p:spPr>
        <p:txBody>
          <a:bodyPr wrap="square">
            <a:spAutoFit/>
          </a:bodyPr>
          <a:lstStyle/>
          <a:p>
            <a:pPr algn="ctr" eaLnBrk="1" hangingPunct="1">
              <a:defRPr/>
            </a:pPr>
            <a:r>
              <a:rPr lang="en-US" sz="2700" b="1" dirty="0">
                <a:solidFill>
                  <a:srgbClr val="FFFF00"/>
                </a:solidFill>
                <a:latin typeface="Arial Rounded MT Bold" panose="020F0704030504030204" pitchFamily="34" charset="0"/>
              </a:rPr>
              <a:t>Challenge the (</a:t>
            </a:r>
            <a:r>
              <a:rPr lang="en-US" sz="2700" b="1" u="sng" dirty="0">
                <a:solidFill>
                  <a:srgbClr val="FFFF00"/>
                </a:solidFill>
                <a:latin typeface="Arial Rounded MT Bold" panose="020F0704030504030204" pitchFamily="34" charset="0"/>
              </a:rPr>
              <a:t>societal</a:t>
            </a:r>
            <a:r>
              <a:rPr lang="en-US" sz="2700" b="1" dirty="0">
                <a:solidFill>
                  <a:srgbClr val="FFFF00"/>
                </a:solidFill>
                <a:latin typeface="Arial Rounded MT Bold" panose="020F0704030504030204" pitchFamily="34" charset="0"/>
              </a:rPr>
              <a:t>) Status Quo</a:t>
            </a:r>
          </a:p>
          <a:p>
            <a:pPr algn="ctr" eaLnBrk="1" hangingPunct="1">
              <a:defRPr/>
            </a:pPr>
            <a:endParaRPr lang="en-US" dirty="0">
              <a:latin typeface="Calibri" pitchFamily="34" charset="0"/>
            </a:endParaRPr>
          </a:p>
        </p:txBody>
      </p:sp>
      <p:sp>
        <p:nvSpPr>
          <p:cNvPr id="19459" name="TextBox 4">
            <a:extLst>
              <a:ext uri="{FF2B5EF4-FFF2-40B4-BE49-F238E27FC236}">
                <a16:creationId xmlns:a16="http://schemas.microsoft.com/office/drawing/2014/main" id="{621F5521-1584-4A86-8B14-67D76217802D}"/>
              </a:ext>
            </a:extLst>
          </p:cNvPr>
          <p:cNvSpPr txBox="1">
            <a:spLocks noChangeArrowheads="1"/>
          </p:cNvSpPr>
          <p:nvPr/>
        </p:nvSpPr>
        <p:spPr bwMode="auto">
          <a:xfrm>
            <a:off x="1244601" y="1618060"/>
            <a:ext cx="9770532" cy="249299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defRPr/>
            </a:pPr>
            <a:r>
              <a:rPr lang="en-US" b="1" dirty="0">
                <a:solidFill>
                  <a:srgbClr val="002060"/>
                </a:solidFill>
                <a:latin typeface="Andalus" pitchFamily="18" charset="-78"/>
                <a:cs typeface="Andalus" pitchFamily="18" charset="-78"/>
              </a:rPr>
              <a:t>Key to understand…</a:t>
            </a:r>
          </a:p>
          <a:p>
            <a:pPr eaLnBrk="1" hangingPunct="1">
              <a:defRPr/>
            </a:pPr>
            <a:endParaRPr lang="en-US" b="1" dirty="0">
              <a:latin typeface="Andalus" pitchFamily="18" charset="-78"/>
              <a:cs typeface="Andalus" pitchFamily="18" charset="-78"/>
            </a:endParaRPr>
          </a:p>
          <a:p>
            <a:pPr eaLnBrk="1" hangingPunct="1">
              <a:defRPr/>
            </a:pPr>
            <a:r>
              <a:rPr lang="en-US" sz="1500" b="1" dirty="0">
                <a:latin typeface="Andalus" pitchFamily="18" charset="-78"/>
                <a:cs typeface="Andalus" pitchFamily="18" charset="-78"/>
              </a:rPr>
              <a:t>Where in our culture do we celebrate character and humility?  We would argue that </a:t>
            </a:r>
            <a:r>
              <a:rPr lang="en-US" sz="1500" b="1" u="sng" dirty="0">
                <a:solidFill>
                  <a:srgbClr val="C00000"/>
                </a:solidFill>
                <a:latin typeface="Andalus" pitchFamily="18" charset="-78"/>
                <a:cs typeface="Andalus" pitchFamily="18" charset="-78"/>
              </a:rPr>
              <a:t>society is anything but character based.</a:t>
            </a:r>
          </a:p>
          <a:p>
            <a:pPr eaLnBrk="1" hangingPunct="1">
              <a:defRPr/>
            </a:pPr>
            <a:endParaRPr lang="en-US" sz="1500" b="1" u="sng" dirty="0">
              <a:latin typeface="Andalus" pitchFamily="18" charset="-78"/>
              <a:cs typeface="Andalus" pitchFamily="18" charset="-78"/>
            </a:endParaRPr>
          </a:p>
          <a:p>
            <a:pPr eaLnBrk="1" hangingPunct="1">
              <a:defRPr/>
            </a:pPr>
            <a:r>
              <a:rPr lang="en-US" sz="1500" b="1" dirty="0">
                <a:latin typeface="Andalus" pitchFamily="18" charset="-78"/>
                <a:cs typeface="Andalus" pitchFamily="18" charset="-78"/>
              </a:rPr>
              <a:t>How does one become humble, self-confident, positive, and selfless when </a:t>
            </a:r>
            <a:r>
              <a:rPr lang="en-US" sz="1500" b="1" u="sng" dirty="0">
                <a:latin typeface="Andalus" pitchFamily="18" charset="-78"/>
                <a:cs typeface="Andalus" pitchFamily="18" charset="-78"/>
              </a:rPr>
              <a:t>marketing tells us that we are not good enough</a:t>
            </a:r>
            <a:r>
              <a:rPr lang="en-US" sz="1500" b="1" dirty="0">
                <a:latin typeface="Andalus" pitchFamily="18" charset="-78"/>
                <a:cs typeface="Andalus" pitchFamily="18" charset="-78"/>
              </a:rPr>
              <a:t> and society tells us success is the only measure of achievement? </a:t>
            </a:r>
            <a:r>
              <a:rPr lang="en-US" sz="1500" b="1" dirty="0">
                <a:solidFill>
                  <a:srgbClr val="C00000"/>
                </a:solidFill>
                <a:latin typeface="Andalus" pitchFamily="18" charset="-78"/>
                <a:cs typeface="Andalus" pitchFamily="18" charset="-78"/>
              </a:rPr>
              <a:t>It is either self-doubt (marketing) or EGO (winning to be fulfilled), and neither support a healthy athlete or team.</a:t>
            </a:r>
          </a:p>
          <a:p>
            <a:pPr eaLnBrk="1" hangingPunct="1">
              <a:defRPr/>
            </a:pPr>
            <a:endParaRPr lang="en-US" sz="1500" b="1" dirty="0">
              <a:solidFill>
                <a:srgbClr val="C00000"/>
              </a:solidFill>
              <a:latin typeface="Andalus" pitchFamily="18" charset="-78"/>
              <a:cs typeface="Andalus" pitchFamily="18" charset="-78"/>
            </a:endParaRPr>
          </a:p>
          <a:p>
            <a:pPr eaLnBrk="1" hangingPunct="1">
              <a:defRPr/>
            </a:pPr>
            <a:r>
              <a:rPr lang="en-US" sz="1500" b="1" dirty="0">
                <a:solidFill>
                  <a:srgbClr val="002060"/>
                </a:solidFill>
                <a:latin typeface="Andalus" pitchFamily="18" charset="-78"/>
                <a:cs typeface="Andalus" pitchFamily="18" charset="-78"/>
              </a:rPr>
              <a:t>Why are so many teens depressed?  Were they at 6, 8, or 10?</a:t>
            </a:r>
            <a:endParaRPr lang="en-US" sz="1500" b="1" dirty="0">
              <a:solidFill>
                <a:srgbClr val="C00000"/>
              </a:solidFill>
              <a:latin typeface="Verdana" pitchFamily="34" charset="0"/>
            </a:endParaRPr>
          </a:p>
        </p:txBody>
      </p:sp>
      <p:sp>
        <p:nvSpPr>
          <p:cNvPr id="5" name="Footer Placeholder 4">
            <a:extLst>
              <a:ext uri="{FF2B5EF4-FFF2-40B4-BE49-F238E27FC236}">
                <a16:creationId xmlns:a16="http://schemas.microsoft.com/office/drawing/2014/main" id="{FFC745C9-6C83-40E0-8A2E-E1C154DE6695}"/>
              </a:ext>
            </a:extLst>
          </p:cNvPr>
          <p:cNvSpPr>
            <a:spLocks noGrp="1"/>
          </p:cNvSpPr>
          <p:nvPr>
            <p:ph type="ftr" sz="quarter" idx="11"/>
          </p:nvPr>
        </p:nvSpPr>
        <p:spPr/>
        <p:txBody>
          <a:bodyPr/>
          <a:lstStyle/>
          <a:p>
            <a:pPr>
              <a:defRPr/>
            </a:pPr>
            <a:r>
              <a:rPr lang="en-US" dirty="0"/>
              <a:t>Orinda Aquatics</a:t>
            </a:r>
          </a:p>
        </p:txBody>
      </p:sp>
      <p:sp>
        <p:nvSpPr>
          <p:cNvPr id="43012" name="Slide Number Placeholder 3">
            <a:extLst>
              <a:ext uri="{FF2B5EF4-FFF2-40B4-BE49-F238E27FC236}">
                <a16:creationId xmlns:a16="http://schemas.microsoft.com/office/drawing/2014/main" id="{FEB8E437-079C-4024-81E9-56A47AEDFE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37D8B414-57A7-456F-A2BE-53795633255B}" type="slidenum">
              <a:rPr lang="en-US" altLang="en-US" sz="900">
                <a:solidFill>
                  <a:srgbClr val="898989"/>
                </a:solidFill>
                <a:latin typeface="Arial" panose="020B0604020202020204" pitchFamily="34" charset="0"/>
              </a:rPr>
              <a:pPr>
                <a:spcBef>
                  <a:spcPct val="0"/>
                </a:spcBef>
                <a:buFontTx/>
                <a:buNone/>
              </a:pPr>
              <a:t>17</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a:extLst>
              <a:ext uri="{FF2B5EF4-FFF2-40B4-BE49-F238E27FC236}">
                <a16:creationId xmlns:a16="http://schemas.microsoft.com/office/drawing/2014/main" id="{1B8F8BCE-A91F-4797-9F65-BB94FB510E3E}"/>
              </a:ext>
            </a:extLst>
          </p:cNvPr>
          <p:cNvSpPr txBox="1">
            <a:spLocks noChangeArrowheads="1"/>
          </p:cNvSpPr>
          <p:nvPr/>
        </p:nvSpPr>
        <p:spPr bwMode="auto">
          <a:xfrm>
            <a:off x="4781550" y="228600"/>
            <a:ext cx="26289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a:p>
            <a:pPr eaLnBrk="1" hangingPunct="1">
              <a:spcBef>
                <a:spcPct val="0"/>
              </a:spcBef>
              <a:buFontTx/>
              <a:buNone/>
            </a:pPr>
            <a:endParaRPr lang="en-US" altLang="en-US" sz="1350" dirty="0">
              <a:latin typeface="Arial" panose="020B0604020202020204" pitchFamily="34" charset="0"/>
            </a:endParaRPr>
          </a:p>
        </p:txBody>
      </p:sp>
      <p:sp>
        <p:nvSpPr>
          <p:cNvPr id="14339" name="Rectangle 1">
            <a:extLst>
              <a:ext uri="{FF2B5EF4-FFF2-40B4-BE49-F238E27FC236}">
                <a16:creationId xmlns:a16="http://schemas.microsoft.com/office/drawing/2014/main" id="{B595E492-DBDB-4FB5-BDD7-7A2943DB0CC4}"/>
              </a:ext>
            </a:extLst>
          </p:cNvPr>
          <p:cNvSpPr>
            <a:spLocks noChangeArrowheads="1"/>
          </p:cNvSpPr>
          <p:nvPr/>
        </p:nvSpPr>
        <p:spPr bwMode="auto">
          <a:xfrm>
            <a:off x="1303867" y="896110"/>
            <a:ext cx="9668933" cy="4570482"/>
          </a:xfrm>
          <a:prstGeom prst="rect">
            <a:avLst/>
          </a:prstGeom>
          <a:noFill/>
          <a:ln w="9525">
            <a:noFill/>
            <a:miter lim="800000"/>
            <a:headEnd/>
            <a:tailEnd/>
          </a:ln>
        </p:spPr>
        <p:txBody>
          <a:bodyPr wrap="square" anchor="ctr">
            <a:spAutoFit/>
          </a:bodyPr>
          <a:lstStyle/>
          <a:p>
            <a:pPr>
              <a:defRPr/>
            </a:pPr>
            <a:endParaRPr lang="en-US" sz="1500" b="1" u="sng" dirty="0">
              <a:solidFill>
                <a:srgbClr val="C00000"/>
              </a:solidFill>
              <a:latin typeface="Verdana" pitchFamily="34" charset="0"/>
            </a:endParaRPr>
          </a:p>
          <a:p>
            <a:pPr algn="ctr">
              <a:defRPr/>
            </a:pPr>
            <a:r>
              <a:rPr lang="en-US" sz="3600" b="1" dirty="0">
                <a:solidFill>
                  <a:srgbClr val="FFFF00"/>
                </a:solidFill>
                <a:latin typeface="Arial Rounded MT Bold" panose="020F0704030504030204" pitchFamily="34" charset="0"/>
                <a:cs typeface="Andalus" pitchFamily="18" charset="-78"/>
              </a:rPr>
              <a:t>Teachers and coaches are “noble”, but…</a:t>
            </a:r>
          </a:p>
          <a:p>
            <a:pPr>
              <a:defRPr/>
            </a:pPr>
            <a:endParaRPr lang="en-US" sz="1350" b="1" dirty="0">
              <a:latin typeface="Andalus" pitchFamily="18" charset="-78"/>
              <a:cs typeface="Andalus" pitchFamily="18" charset="-78"/>
            </a:endParaRPr>
          </a:p>
          <a:p>
            <a:pPr>
              <a:defRPr/>
            </a:pPr>
            <a:endParaRPr lang="en-US" sz="135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Pro athletes are idolized (with so many ego- driven, materialistic, and poor role models)</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Wall Street executives are envied for their money, power, etc. (not ethics)</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Celebrities are worshipped for their  popularity and lifestyle (how many are really happy?)</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Why are there so many character breakdowns in politics, business, etc? </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How many teen magazines are character, or service based vs. fashion, or appearance based?</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How many character-based video games would sell?</a:t>
            </a:r>
          </a:p>
          <a:p>
            <a:pPr marL="257175" indent="-257175">
              <a:buClr>
                <a:schemeClr val="tx2">
                  <a:lumMod val="50000"/>
                </a:schemeClr>
              </a:buClr>
              <a:buFont typeface="Arial" pitchFamily="34" charset="0"/>
              <a:buChar char="•"/>
              <a:defRPr/>
            </a:pPr>
            <a:endParaRPr lang="en-US" sz="1500" b="1" dirty="0">
              <a:latin typeface="Andalus" pitchFamily="18" charset="-78"/>
              <a:cs typeface="Andalus" pitchFamily="18" charset="-78"/>
            </a:endParaRPr>
          </a:p>
          <a:p>
            <a:pPr marL="257175" indent="-257175">
              <a:buClr>
                <a:schemeClr val="tx2">
                  <a:lumMod val="50000"/>
                </a:schemeClr>
              </a:buClr>
              <a:buFont typeface="Arial" pitchFamily="34" charset="0"/>
              <a:buChar char="•"/>
              <a:defRPr/>
            </a:pPr>
            <a:r>
              <a:rPr lang="en-US" sz="1500" b="1" dirty="0">
                <a:latin typeface="Andalus" pitchFamily="18" charset="-78"/>
                <a:cs typeface="Andalus" pitchFamily="18" charset="-78"/>
              </a:rPr>
              <a:t>How many kids get into a great college because of character, compassion, or leadership?</a:t>
            </a:r>
          </a:p>
          <a:p>
            <a:pPr>
              <a:buFontTx/>
              <a:buChar char="•"/>
              <a:defRPr/>
            </a:pPr>
            <a:endParaRPr lang="en-US" b="1" dirty="0">
              <a:solidFill>
                <a:srgbClr val="002060"/>
              </a:solidFill>
            </a:endParaRPr>
          </a:p>
        </p:txBody>
      </p:sp>
      <p:sp>
        <p:nvSpPr>
          <p:cNvPr id="5" name="Footer Placeholder 4">
            <a:extLst>
              <a:ext uri="{FF2B5EF4-FFF2-40B4-BE49-F238E27FC236}">
                <a16:creationId xmlns:a16="http://schemas.microsoft.com/office/drawing/2014/main" id="{FA7E69DE-9758-4DCD-A743-352CABF81A64}"/>
              </a:ext>
            </a:extLst>
          </p:cNvPr>
          <p:cNvSpPr>
            <a:spLocks noGrp="1"/>
          </p:cNvSpPr>
          <p:nvPr>
            <p:ph type="ftr" sz="quarter" idx="11"/>
          </p:nvPr>
        </p:nvSpPr>
        <p:spPr/>
        <p:txBody>
          <a:bodyPr/>
          <a:lstStyle/>
          <a:p>
            <a:pPr>
              <a:defRPr/>
            </a:pPr>
            <a:r>
              <a:rPr lang="en-US" dirty="0"/>
              <a:t>Orinda Aquatics</a:t>
            </a:r>
          </a:p>
        </p:txBody>
      </p:sp>
      <p:sp>
        <p:nvSpPr>
          <p:cNvPr id="44036" name="Slide Number Placeholder 3">
            <a:extLst>
              <a:ext uri="{FF2B5EF4-FFF2-40B4-BE49-F238E27FC236}">
                <a16:creationId xmlns:a16="http://schemas.microsoft.com/office/drawing/2014/main" id="{922ED27C-CE51-426E-BC00-91C44DB319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A7AD9F77-C20A-4D4D-B1DB-0958AD3B2451}" type="slidenum">
              <a:rPr lang="en-US" altLang="en-US" sz="900">
                <a:solidFill>
                  <a:srgbClr val="898989"/>
                </a:solidFill>
                <a:latin typeface="Arial" panose="020B0604020202020204" pitchFamily="34" charset="0"/>
              </a:rPr>
              <a:pPr>
                <a:spcBef>
                  <a:spcPct val="0"/>
                </a:spcBef>
                <a:buFontTx/>
                <a:buNone/>
              </a:pPr>
              <a:t>18</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8FB44A32-982B-4BD7-BFE1-50B91F5A7805}"/>
              </a:ext>
            </a:extLst>
          </p:cNvPr>
          <p:cNvSpPr>
            <a:spLocks noGrp="1"/>
          </p:cNvSpPr>
          <p:nvPr>
            <p:ph idx="1"/>
          </p:nvPr>
        </p:nvSpPr>
        <p:spPr>
          <a:xfrm>
            <a:off x="728133" y="400050"/>
            <a:ext cx="10701867" cy="5886450"/>
          </a:xfrm>
        </p:spPr>
        <p:txBody>
          <a:bodyPr>
            <a:normAutofit/>
          </a:bodyPr>
          <a:lstStyle/>
          <a:p>
            <a:pPr>
              <a:buClr>
                <a:schemeClr val="tx2">
                  <a:lumMod val="50000"/>
                </a:schemeClr>
              </a:buClr>
              <a:defRPr/>
            </a:pPr>
            <a:r>
              <a:rPr lang="en-US" sz="1500" b="1" dirty="0">
                <a:solidFill>
                  <a:schemeClr val="tx1"/>
                </a:solidFill>
                <a:latin typeface="Andalus" pitchFamily="18" charset="-78"/>
                <a:cs typeface="Andalus" pitchFamily="18" charset="-78"/>
              </a:rPr>
              <a:t>How many TV Shows are character-based vs. attitude, materialism, sex, promiscuity, language, alcohol, appearance, etc. </a:t>
            </a:r>
          </a:p>
          <a:p>
            <a:pPr>
              <a:buClr>
                <a:schemeClr val="tx2">
                  <a:lumMod val="50000"/>
                </a:schemeClr>
              </a:buClr>
              <a:defRPr/>
            </a:pPr>
            <a:endParaRPr lang="en-US" sz="1500" b="1" dirty="0">
              <a:solidFill>
                <a:schemeClr val="tx1"/>
              </a:solidFill>
              <a:latin typeface="Andalus" pitchFamily="18" charset="-78"/>
              <a:cs typeface="Andalus" pitchFamily="18" charset="-78"/>
            </a:endParaRPr>
          </a:p>
          <a:p>
            <a:pPr>
              <a:buClr>
                <a:schemeClr val="tx2">
                  <a:lumMod val="50000"/>
                </a:schemeClr>
              </a:buClr>
              <a:defRPr/>
            </a:pPr>
            <a:r>
              <a:rPr lang="en-US" sz="1500" b="1" dirty="0">
                <a:solidFill>
                  <a:schemeClr val="tx1"/>
                </a:solidFill>
                <a:latin typeface="Andalus" pitchFamily="18" charset="-78"/>
                <a:cs typeface="Andalus" pitchFamily="18" charset="-78"/>
              </a:rPr>
              <a:t>And with Reality TV, it is </a:t>
            </a:r>
            <a:r>
              <a:rPr lang="en-US" sz="1500" b="1" u="sng" dirty="0">
                <a:solidFill>
                  <a:schemeClr val="tx1"/>
                </a:solidFill>
                <a:latin typeface="Andalus" pitchFamily="18" charset="-78"/>
                <a:cs typeface="Andalus" pitchFamily="18" charset="-78"/>
              </a:rPr>
              <a:t>conflict</a:t>
            </a:r>
            <a:r>
              <a:rPr lang="en-US" sz="1500" b="1" dirty="0">
                <a:solidFill>
                  <a:schemeClr val="tx1"/>
                </a:solidFill>
                <a:latin typeface="Andalus" pitchFamily="18" charset="-78"/>
                <a:cs typeface="Andalus" pitchFamily="18" charset="-78"/>
              </a:rPr>
              <a:t> that sells </a:t>
            </a:r>
          </a:p>
          <a:p>
            <a:pPr>
              <a:buClr>
                <a:schemeClr val="tx2">
                  <a:lumMod val="50000"/>
                </a:schemeClr>
              </a:buClr>
              <a:defRPr/>
            </a:pPr>
            <a:endParaRPr lang="en-US" sz="1500" b="1" dirty="0">
              <a:solidFill>
                <a:schemeClr val="tx1"/>
              </a:solidFill>
              <a:latin typeface="Andalus" pitchFamily="18" charset="-78"/>
              <a:cs typeface="Andalus" pitchFamily="18" charset="-78"/>
            </a:endParaRPr>
          </a:p>
          <a:p>
            <a:pPr>
              <a:buClr>
                <a:schemeClr val="tx2">
                  <a:lumMod val="50000"/>
                </a:schemeClr>
              </a:buClr>
              <a:defRPr/>
            </a:pPr>
            <a:r>
              <a:rPr lang="en-US" sz="1500" b="1" dirty="0">
                <a:solidFill>
                  <a:schemeClr val="tx1"/>
                </a:solidFill>
                <a:latin typeface="Andalus" pitchFamily="18" charset="-78"/>
                <a:cs typeface="Andalus" pitchFamily="18" charset="-78"/>
              </a:rPr>
              <a:t>“the EDGIER THE BETTER” says a popular TV network when they orchestrated 57 “F bombs” during a prime time awards show.  The goal, “bring in the younger viewers”.</a:t>
            </a:r>
          </a:p>
          <a:p>
            <a:pPr>
              <a:buClr>
                <a:schemeClr val="tx2">
                  <a:lumMod val="50000"/>
                </a:schemeClr>
              </a:buClr>
              <a:buFont typeface="Arial" panose="020B0604020202020204" pitchFamily="34" charset="0"/>
              <a:buNone/>
              <a:defRPr/>
            </a:pPr>
            <a:r>
              <a:rPr lang="en-US" sz="1500" b="1" dirty="0">
                <a:solidFill>
                  <a:schemeClr val="tx1"/>
                </a:solidFill>
                <a:latin typeface="Andalus" pitchFamily="18" charset="-78"/>
                <a:cs typeface="Andalus" pitchFamily="18" charset="-78"/>
              </a:rPr>
              <a:t>  </a:t>
            </a:r>
          </a:p>
          <a:p>
            <a:pPr>
              <a:buClr>
                <a:schemeClr val="tx2">
                  <a:lumMod val="50000"/>
                </a:schemeClr>
              </a:buClr>
              <a:defRPr/>
            </a:pPr>
            <a:r>
              <a:rPr lang="en-US" sz="1500" b="1" dirty="0">
                <a:solidFill>
                  <a:schemeClr val="tx1"/>
                </a:solidFill>
                <a:latin typeface="Andalus" pitchFamily="18" charset="-78"/>
                <a:cs typeface="Andalus" pitchFamily="18" charset="-78"/>
              </a:rPr>
              <a:t>Even music (the language and the message) “explicit” vs. “clean” purchased at10-1 (if that!)</a:t>
            </a:r>
          </a:p>
          <a:p>
            <a:pPr>
              <a:buClr>
                <a:schemeClr val="tx2">
                  <a:lumMod val="50000"/>
                </a:schemeClr>
              </a:buClr>
              <a:defRPr/>
            </a:pPr>
            <a:endParaRPr lang="en-US" sz="1500" b="1" dirty="0">
              <a:solidFill>
                <a:schemeClr val="tx1"/>
              </a:solidFill>
              <a:latin typeface="Andalus" pitchFamily="18" charset="-78"/>
              <a:cs typeface="Andalus" pitchFamily="18" charset="-78"/>
            </a:endParaRPr>
          </a:p>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Musicians as role models?</a:t>
            </a:r>
          </a:p>
          <a:p>
            <a:pPr lvl="1">
              <a:buClr>
                <a:schemeClr val="tx2">
                  <a:lumMod val="50000"/>
                </a:schemeClr>
              </a:buClr>
              <a:buFont typeface="Courier New" pitchFamily="49" charset="0"/>
              <a:buChar char="o"/>
              <a:defRPr/>
            </a:pPr>
            <a:r>
              <a:rPr lang="en-US" sz="1500" b="1" dirty="0">
                <a:solidFill>
                  <a:schemeClr val="tx1"/>
                </a:solidFill>
                <a:latin typeface="Andalus" pitchFamily="18" charset="-78"/>
                <a:ea typeface="Verdana" pitchFamily="34" charset="0"/>
                <a:cs typeface="Andalus" pitchFamily="18" charset="-78"/>
              </a:rPr>
              <a:t>One was asked to pull his saggy pants up prior to boarding a plane,  His response, “F - that”.</a:t>
            </a:r>
          </a:p>
          <a:p>
            <a:pPr>
              <a:buClr>
                <a:schemeClr val="tx2">
                  <a:lumMod val="50000"/>
                </a:schemeClr>
              </a:buClr>
              <a:defRPr/>
            </a:pPr>
            <a:endParaRPr lang="en-US" sz="1500" b="1" dirty="0">
              <a:solidFill>
                <a:schemeClr val="tx1"/>
              </a:solidFill>
              <a:latin typeface="Andalus" pitchFamily="18" charset="-78"/>
              <a:ea typeface="Verdana" pitchFamily="34" charset="0"/>
              <a:cs typeface="Andalus" pitchFamily="18" charset="-78"/>
            </a:endParaRPr>
          </a:p>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Pro Athlete – “grows up” (at age 28).  One of the greatest football players admits that he “had it all wrong”, that after spending his career focusing on himself, he now realizes it is about the team.  This could have happened when he was 10!</a:t>
            </a:r>
          </a:p>
          <a:p>
            <a:pPr>
              <a:buClr>
                <a:schemeClr val="tx2">
                  <a:lumMod val="50000"/>
                </a:schemeClr>
              </a:buClr>
              <a:buFont typeface="Wingdings" pitchFamily="2" charset="2"/>
              <a:buChar char="§"/>
              <a:defRPr/>
            </a:pPr>
            <a:endParaRPr lang="en-US" sz="1650" b="1" dirty="0">
              <a:solidFill>
                <a:srgbClr val="002060"/>
              </a:solidFill>
              <a:latin typeface="Andalus" pitchFamily="18" charset="-78"/>
              <a:ea typeface="Verdana" pitchFamily="34" charset="0"/>
              <a:cs typeface="Andalus" pitchFamily="18" charset="-78"/>
            </a:endParaRPr>
          </a:p>
          <a:p>
            <a:pPr>
              <a:buClr>
                <a:schemeClr val="tx2">
                  <a:lumMod val="50000"/>
                </a:schemeClr>
              </a:buClr>
              <a:buFont typeface="Wingdings" pitchFamily="2" charset="2"/>
              <a:buChar char="§"/>
              <a:defRPr/>
            </a:pPr>
            <a:endParaRPr lang="en-US" sz="1650" b="1" dirty="0">
              <a:solidFill>
                <a:srgbClr val="002060"/>
              </a:solidFill>
              <a:latin typeface="Andalus" pitchFamily="18" charset="-78"/>
              <a:ea typeface="Verdana" pitchFamily="34" charset="0"/>
              <a:cs typeface="Andalus" pitchFamily="18" charset="-78"/>
            </a:endParaRPr>
          </a:p>
        </p:txBody>
      </p:sp>
      <p:sp>
        <p:nvSpPr>
          <p:cNvPr id="4" name="Footer Placeholder 3">
            <a:extLst>
              <a:ext uri="{FF2B5EF4-FFF2-40B4-BE49-F238E27FC236}">
                <a16:creationId xmlns:a16="http://schemas.microsoft.com/office/drawing/2014/main" id="{47D7C517-8678-482D-A021-EFC4B6C45DB1}"/>
              </a:ext>
            </a:extLst>
          </p:cNvPr>
          <p:cNvSpPr>
            <a:spLocks noGrp="1"/>
          </p:cNvSpPr>
          <p:nvPr>
            <p:ph type="ftr" sz="quarter" idx="11"/>
          </p:nvPr>
        </p:nvSpPr>
        <p:spPr/>
        <p:txBody>
          <a:bodyPr/>
          <a:lstStyle/>
          <a:p>
            <a:pPr>
              <a:defRPr/>
            </a:pPr>
            <a:r>
              <a:rPr lang="en-US" dirty="0"/>
              <a:t>Orinda Aquatics</a:t>
            </a:r>
          </a:p>
        </p:txBody>
      </p:sp>
      <p:sp>
        <p:nvSpPr>
          <p:cNvPr id="45059" name="Slide Number Placeholder 2">
            <a:extLst>
              <a:ext uri="{FF2B5EF4-FFF2-40B4-BE49-F238E27FC236}">
                <a16:creationId xmlns:a16="http://schemas.microsoft.com/office/drawing/2014/main" id="{5D761DD4-5136-4795-A16D-FB2E96D69E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5DDC2A7C-B372-40A3-AC3A-A29569ABC739}" type="slidenum">
              <a:rPr lang="en-US" altLang="en-US" sz="900">
                <a:solidFill>
                  <a:srgbClr val="898989"/>
                </a:solidFill>
                <a:latin typeface="Arial" panose="020B0604020202020204" pitchFamily="34" charset="0"/>
              </a:rPr>
              <a:pPr>
                <a:spcBef>
                  <a:spcPct val="0"/>
                </a:spcBef>
                <a:buFontTx/>
                <a:buNone/>
              </a:pPr>
              <a:t>19</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D54E-AEFE-4ED3-8F9A-AFD711F4BC99}"/>
              </a:ext>
            </a:extLst>
          </p:cNvPr>
          <p:cNvSpPr>
            <a:spLocks noGrp="1"/>
          </p:cNvSpPr>
          <p:nvPr>
            <p:ph type="title"/>
          </p:nvPr>
        </p:nvSpPr>
        <p:spPr/>
        <p:txBody>
          <a:bodyPr/>
          <a:lstStyle/>
          <a:p>
            <a:r>
              <a:rPr lang="en-US" b="1" dirty="0">
                <a:solidFill>
                  <a:srgbClr val="FFFF00"/>
                </a:solidFill>
                <a:latin typeface="Arial Rounded MT Bold" panose="020F0704030504030204" pitchFamily="34" charset="0"/>
              </a:rPr>
              <a:t>Summary</a:t>
            </a:r>
          </a:p>
        </p:txBody>
      </p:sp>
      <p:sp>
        <p:nvSpPr>
          <p:cNvPr id="3" name="Content Placeholder 2">
            <a:extLst>
              <a:ext uri="{FF2B5EF4-FFF2-40B4-BE49-F238E27FC236}">
                <a16:creationId xmlns:a16="http://schemas.microsoft.com/office/drawing/2014/main" id="{CBCCFE63-F4F7-4A87-9B68-451AEB9146E9}"/>
              </a:ext>
            </a:extLst>
          </p:cNvPr>
          <p:cNvSpPr>
            <a:spLocks noGrp="1"/>
          </p:cNvSpPr>
          <p:nvPr>
            <p:ph idx="1"/>
          </p:nvPr>
        </p:nvSpPr>
        <p:spPr/>
        <p:txBody>
          <a:bodyPr/>
          <a:lstStyle/>
          <a:p>
            <a:r>
              <a:rPr lang="en-US" dirty="0">
                <a:latin typeface="Arial Rounded MT Bold" panose="020F0704030504030204" pitchFamily="34" charset="0"/>
              </a:rPr>
              <a:t>A life’s work, and the most pressing issues facing children and society – </a:t>
            </a:r>
          </a:p>
          <a:p>
            <a:r>
              <a:rPr lang="en-US" dirty="0">
                <a:latin typeface="Arial Rounded MT Bold" panose="020F0704030504030204" pitchFamily="34" charset="0"/>
              </a:rPr>
              <a:t>in 40 minutes</a:t>
            </a:r>
          </a:p>
        </p:txBody>
      </p:sp>
      <p:pic>
        <p:nvPicPr>
          <p:cNvPr id="1026" name="Picture 2" descr="Forty Minutes Stock Illustrations – 90 Forty Minutes Stock Illustrations,  Vectors &amp; Clipart - Dreamstime">
            <a:extLst>
              <a:ext uri="{FF2B5EF4-FFF2-40B4-BE49-F238E27FC236}">
                <a16:creationId xmlns:a16="http://schemas.microsoft.com/office/drawing/2014/main" id="{34B87684-8BCA-4E9B-8F61-31586D4C3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614" y="3128040"/>
            <a:ext cx="2285069" cy="24430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Free Think Cliparts, Download Free Think Cliparts png images, Free ClipArts  on Clipart Library">
            <a:extLst>
              <a:ext uri="{FF2B5EF4-FFF2-40B4-BE49-F238E27FC236}">
                <a16:creationId xmlns:a16="http://schemas.microsoft.com/office/drawing/2014/main" id="{417719B7-D8BE-4678-AD18-07768AE3E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17" y="3135113"/>
            <a:ext cx="2398385" cy="2428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1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E0B9D5D-4F63-4B55-8FCF-E1917ECC2517}"/>
              </a:ext>
            </a:extLst>
          </p:cNvPr>
          <p:cNvSpPr>
            <a:spLocks noGrp="1"/>
          </p:cNvSpPr>
          <p:nvPr>
            <p:ph type="title"/>
          </p:nvPr>
        </p:nvSpPr>
        <p:spPr>
          <a:xfrm>
            <a:off x="1278467" y="770467"/>
            <a:ext cx="10010216" cy="786870"/>
          </a:xfrm>
        </p:spPr>
        <p:txBody>
          <a:bodyPr>
            <a:normAutofit fontScale="90000"/>
          </a:bodyPr>
          <a:lstStyle/>
          <a:p>
            <a:pPr algn="ctr">
              <a:defRPr/>
            </a:pP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r>
              <a:rPr lang="en-US" sz="5300" b="1" dirty="0">
                <a:solidFill>
                  <a:srgbClr val="FFFF00"/>
                </a:solidFill>
                <a:latin typeface="Arial Rounded MT Bold" panose="020F0704030504030204" pitchFamily="34" charset="0"/>
              </a:rPr>
              <a:t>Questions Quintessential </a:t>
            </a:r>
            <a:endParaRPr lang="en-US" sz="5300" dirty="0">
              <a:solidFill>
                <a:srgbClr val="FFFF00"/>
              </a:solidFill>
              <a:latin typeface="Arial Rounded MT Bold" panose="020F0704030504030204" pitchFamily="34" charset="0"/>
            </a:endParaRPr>
          </a:p>
        </p:txBody>
      </p:sp>
      <p:sp>
        <p:nvSpPr>
          <p:cNvPr id="23555" name="Content Placeholder 2">
            <a:extLst>
              <a:ext uri="{FF2B5EF4-FFF2-40B4-BE49-F238E27FC236}">
                <a16:creationId xmlns:a16="http://schemas.microsoft.com/office/drawing/2014/main" id="{4CC8A39D-5EC0-46B5-A45A-153EF1ED812F}"/>
              </a:ext>
            </a:extLst>
          </p:cNvPr>
          <p:cNvSpPr>
            <a:spLocks noGrp="1"/>
          </p:cNvSpPr>
          <p:nvPr>
            <p:ph idx="1"/>
          </p:nvPr>
        </p:nvSpPr>
        <p:spPr>
          <a:xfrm>
            <a:off x="1202267" y="2143919"/>
            <a:ext cx="10010216" cy="2355850"/>
          </a:xfrm>
          <a:noFill/>
        </p:spPr>
        <p:txBody>
          <a:bodyPr>
            <a:normAutofit/>
          </a:bodyPr>
          <a:lstStyle/>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Why can’t the most successful people be the most humble, </a:t>
            </a:r>
            <a:r>
              <a:rPr lang="en-US" sz="1500" b="1" u="sng" dirty="0">
                <a:solidFill>
                  <a:schemeClr val="tx1"/>
                </a:solidFill>
                <a:latin typeface="Andalus" pitchFamily="18" charset="-78"/>
                <a:ea typeface="Verdana" pitchFamily="34" charset="0"/>
                <a:cs typeface="Andalus" pitchFamily="18" charset="-78"/>
              </a:rPr>
              <a:t>and</a:t>
            </a:r>
            <a:r>
              <a:rPr lang="en-US" sz="1500" b="1" dirty="0">
                <a:solidFill>
                  <a:schemeClr val="tx1"/>
                </a:solidFill>
                <a:latin typeface="Andalus" pitchFamily="18" charset="-78"/>
                <a:ea typeface="Verdana" pitchFamily="34" charset="0"/>
                <a:cs typeface="Andalus" pitchFamily="18" charset="-78"/>
              </a:rPr>
              <a:t> appreciative?</a:t>
            </a:r>
          </a:p>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Why can’t athletes </a:t>
            </a:r>
            <a:r>
              <a:rPr lang="en-US" sz="1500" b="1" u="sng" dirty="0">
                <a:solidFill>
                  <a:schemeClr val="tx1"/>
                </a:solidFill>
                <a:latin typeface="Andalus" pitchFamily="18" charset="-78"/>
                <a:ea typeface="Verdana" pitchFamily="34" charset="0"/>
                <a:cs typeface="Andalus" pitchFamily="18" charset="-78"/>
              </a:rPr>
              <a:t>instinctively</a:t>
            </a:r>
            <a:r>
              <a:rPr lang="en-US" sz="1500" b="1" dirty="0">
                <a:solidFill>
                  <a:schemeClr val="tx1"/>
                </a:solidFill>
                <a:latin typeface="Andalus" pitchFamily="18" charset="-78"/>
                <a:ea typeface="Verdana" pitchFamily="34" charset="0"/>
                <a:cs typeface="Andalus" pitchFamily="18" charset="-78"/>
              </a:rPr>
              <a:t> put the team first and look to ensure the success of others even ahead of their own?</a:t>
            </a:r>
          </a:p>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Why can’t kids welcome and embrace every challenge?</a:t>
            </a:r>
          </a:p>
          <a:p>
            <a:pPr>
              <a:buClr>
                <a:schemeClr val="tx2">
                  <a:lumMod val="50000"/>
                </a:schemeClr>
              </a:buClr>
              <a:defRPr/>
            </a:pPr>
            <a:r>
              <a:rPr lang="en-US" sz="1500" b="1" dirty="0">
                <a:solidFill>
                  <a:schemeClr val="tx1"/>
                </a:solidFill>
                <a:latin typeface="Andalus" pitchFamily="18" charset="-78"/>
                <a:ea typeface="Verdana" pitchFamily="34" charset="0"/>
                <a:cs typeface="Andalus" pitchFamily="18" charset="-78"/>
              </a:rPr>
              <a:t>Why can’t kids’ best friends be their parents?</a:t>
            </a:r>
          </a:p>
          <a:p>
            <a:pPr>
              <a:defRPr/>
            </a:pPr>
            <a:r>
              <a:rPr lang="en-US" sz="1500" b="1" i="1" dirty="0">
                <a:solidFill>
                  <a:schemeClr val="tx1"/>
                </a:solidFill>
                <a:effectLst>
                  <a:outerShdw blurRad="38100" dist="38100" dir="2700000" algn="tl">
                    <a:srgbClr val="000000">
                      <a:alpha val="43137"/>
                    </a:srgbClr>
                  </a:outerShdw>
                </a:effectLst>
                <a:latin typeface="Andalus" pitchFamily="18" charset="-78"/>
                <a:ea typeface="Verdana" pitchFamily="34" charset="0"/>
                <a:cs typeface="Andalus" pitchFamily="18" charset="-78"/>
              </a:rPr>
              <a:t>And, why can’t a </a:t>
            </a:r>
            <a:r>
              <a:rPr lang="en-US" sz="1500" b="1" i="1" u="sng" dirty="0">
                <a:solidFill>
                  <a:schemeClr val="tx1"/>
                </a:solidFill>
                <a:effectLst>
                  <a:outerShdw blurRad="38100" dist="38100" dir="2700000" algn="tl">
                    <a:srgbClr val="000000">
                      <a:alpha val="43137"/>
                    </a:srgbClr>
                  </a:outerShdw>
                </a:effectLst>
                <a:latin typeface="Andalus" pitchFamily="18" charset="-78"/>
                <a:ea typeface="Verdana" pitchFamily="34" charset="0"/>
                <a:cs typeface="Andalus" pitchFamily="18" charset="-78"/>
              </a:rPr>
              <a:t>child</a:t>
            </a:r>
            <a:r>
              <a:rPr lang="en-US" sz="1500" b="1" i="1" dirty="0">
                <a:solidFill>
                  <a:schemeClr val="tx1"/>
                </a:solidFill>
                <a:effectLst>
                  <a:outerShdw blurRad="38100" dist="38100" dir="2700000" algn="tl">
                    <a:srgbClr val="000000">
                      <a:alpha val="43137"/>
                    </a:srgbClr>
                  </a:outerShdw>
                </a:effectLst>
                <a:latin typeface="Andalus" pitchFamily="18" charset="-78"/>
                <a:ea typeface="Verdana" pitchFamily="34" charset="0"/>
                <a:cs typeface="Andalus" pitchFamily="18" charset="-78"/>
              </a:rPr>
              <a:t> dream of being a </a:t>
            </a:r>
            <a:r>
              <a:rPr lang="en-US" sz="1500" b="1" i="1" u="sng" dirty="0">
                <a:solidFill>
                  <a:schemeClr val="tx1"/>
                </a:solidFill>
                <a:effectLst>
                  <a:outerShdw blurRad="38100" dist="38100" dir="2700000" algn="tl">
                    <a:srgbClr val="000000">
                      <a:alpha val="43137"/>
                    </a:srgbClr>
                  </a:outerShdw>
                </a:effectLst>
                <a:latin typeface="Andalus" pitchFamily="18" charset="-78"/>
                <a:ea typeface="Verdana" pitchFamily="34" charset="0"/>
                <a:cs typeface="Andalus" pitchFamily="18" charset="-78"/>
              </a:rPr>
              <a:t>leader</a:t>
            </a:r>
            <a:r>
              <a:rPr lang="en-US" sz="1500" b="1" i="1" dirty="0">
                <a:solidFill>
                  <a:schemeClr val="tx1"/>
                </a:solidFill>
                <a:effectLst>
                  <a:outerShdw blurRad="38100" dist="38100" dir="2700000" algn="tl">
                    <a:srgbClr val="000000">
                      <a:alpha val="43137"/>
                    </a:srgbClr>
                  </a:outerShdw>
                </a:effectLst>
                <a:latin typeface="Andalus" pitchFamily="18" charset="-78"/>
                <a:ea typeface="Verdana" pitchFamily="34" charset="0"/>
                <a:cs typeface="Andalus" pitchFamily="18" charset="-78"/>
              </a:rPr>
              <a:t> as well as an Olympian?</a:t>
            </a:r>
          </a:p>
          <a:p>
            <a:pPr>
              <a:defRPr/>
            </a:pPr>
            <a:endParaRPr lang="en-US" sz="1800" dirty="0"/>
          </a:p>
        </p:txBody>
      </p:sp>
      <p:sp>
        <p:nvSpPr>
          <p:cNvPr id="7" name="Footer Placeholder 6">
            <a:extLst>
              <a:ext uri="{FF2B5EF4-FFF2-40B4-BE49-F238E27FC236}">
                <a16:creationId xmlns:a16="http://schemas.microsoft.com/office/drawing/2014/main" id="{6739FA4C-F7C1-42DA-8BAB-07509D271651}"/>
              </a:ext>
            </a:extLst>
          </p:cNvPr>
          <p:cNvSpPr>
            <a:spLocks noGrp="1"/>
          </p:cNvSpPr>
          <p:nvPr>
            <p:ph type="ftr" sz="quarter" idx="11"/>
          </p:nvPr>
        </p:nvSpPr>
        <p:spPr/>
        <p:txBody>
          <a:bodyPr/>
          <a:lstStyle/>
          <a:p>
            <a:pPr>
              <a:defRPr/>
            </a:pPr>
            <a:r>
              <a:rPr lang="en-US" dirty="0"/>
              <a:t>Orinda Aquatics</a:t>
            </a:r>
          </a:p>
        </p:txBody>
      </p:sp>
      <p:sp>
        <p:nvSpPr>
          <p:cNvPr id="50182" name="Slide Number Placeholder 5">
            <a:extLst>
              <a:ext uri="{FF2B5EF4-FFF2-40B4-BE49-F238E27FC236}">
                <a16:creationId xmlns:a16="http://schemas.microsoft.com/office/drawing/2014/main" id="{FB835697-6D62-4DCA-AD23-22A8D11242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4F7F4E1-94E7-413E-9513-9ACC9FC1A292}" type="slidenum">
              <a:rPr lang="en-US" altLang="en-US" sz="900">
                <a:solidFill>
                  <a:srgbClr val="898989"/>
                </a:solidFill>
                <a:latin typeface="Arial" panose="020B0604020202020204" pitchFamily="34" charset="0"/>
              </a:rPr>
              <a:pPr>
                <a:spcBef>
                  <a:spcPct val="0"/>
                </a:spcBef>
                <a:buFontTx/>
                <a:buNone/>
              </a:pPr>
              <a:t>20</a:t>
            </a:fld>
            <a:endParaRPr lang="en-US" altLang="en-US" sz="900" dirty="0">
              <a:solidFill>
                <a:srgbClr val="898989"/>
              </a:solidFill>
              <a:latin typeface="Arial" panose="020B0604020202020204" pitchFamily="34" charset="0"/>
            </a:endParaRPr>
          </a:p>
        </p:txBody>
      </p:sp>
      <p:pic>
        <p:nvPicPr>
          <p:cNvPr id="50180" name="Picture 6">
            <a:extLst>
              <a:ext uri="{FF2B5EF4-FFF2-40B4-BE49-F238E27FC236}">
                <a16:creationId xmlns:a16="http://schemas.microsoft.com/office/drawing/2014/main" id="{24208295-A684-4497-BDAD-CCC98E48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36" y="3146954"/>
            <a:ext cx="611981" cy="13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a:extLst>
              <a:ext uri="{FF2B5EF4-FFF2-40B4-BE49-F238E27FC236}">
                <a16:creationId xmlns:a16="http://schemas.microsoft.com/office/drawing/2014/main" id="{67AA0E29-38AD-4C0D-BFD9-B23EDCD2C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39" y="3031996"/>
            <a:ext cx="2480744" cy="146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573977F5-C7A5-4D9C-A331-70B882EF3A6E}"/>
              </a:ext>
            </a:extLst>
          </p:cNvPr>
          <p:cNvSpPr>
            <a:spLocks noChangeArrowheads="1"/>
          </p:cNvSpPr>
          <p:nvPr/>
        </p:nvSpPr>
        <p:spPr bwMode="auto">
          <a:xfrm>
            <a:off x="1422400" y="1468741"/>
            <a:ext cx="9287933" cy="1061829"/>
          </a:xfrm>
          <a:prstGeom prst="rect">
            <a:avLst/>
          </a:prstGeom>
          <a:noFill/>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defRPr/>
            </a:pPr>
            <a:r>
              <a:rPr lang="en-US" sz="2100" b="1" dirty="0">
                <a:solidFill>
                  <a:schemeClr val="tx1"/>
                </a:solidFill>
                <a:cs typeface="Andalus" pitchFamily="18" charset="-78"/>
              </a:rPr>
              <a:t>In an age where media and celebrity seem to create more false identities than products or music, we ask them to </a:t>
            </a:r>
            <a:r>
              <a:rPr lang="en-US" sz="2100" b="1" u="sng" dirty="0">
                <a:solidFill>
                  <a:schemeClr val="tx1"/>
                </a:solidFill>
                <a:cs typeface="Andalus" pitchFamily="18" charset="-78"/>
              </a:rPr>
              <a:t>not follow the masses or the trends</a:t>
            </a:r>
            <a:r>
              <a:rPr lang="en-US" sz="2100" b="1" dirty="0">
                <a:solidFill>
                  <a:schemeClr val="tx1"/>
                </a:solidFill>
                <a:cs typeface="Andalus" pitchFamily="18" charset="-78"/>
              </a:rPr>
              <a:t>; but their heart and their conscience</a:t>
            </a:r>
            <a:r>
              <a:rPr lang="en-US" sz="2100" b="1" i="1" dirty="0">
                <a:solidFill>
                  <a:schemeClr val="tx1"/>
                </a:solidFill>
                <a:cs typeface="Andalus" pitchFamily="18" charset="-78"/>
              </a:rPr>
              <a:t>. DR</a:t>
            </a:r>
            <a:endParaRPr lang="en-US" sz="2100" dirty="0">
              <a:solidFill>
                <a:schemeClr val="tx1"/>
              </a:solidFill>
              <a:cs typeface="Andalus" pitchFamily="18" charset="-78"/>
            </a:endParaRPr>
          </a:p>
        </p:txBody>
      </p:sp>
      <p:pic>
        <p:nvPicPr>
          <p:cNvPr id="30723" name="Picture 2" descr="Pool.jpg">
            <a:extLst>
              <a:ext uri="{FF2B5EF4-FFF2-40B4-BE49-F238E27FC236}">
                <a16:creationId xmlns:a16="http://schemas.microsoft.com/office/drawing/2014/main" id="{736EF5FE-F76B-477F-88F2-F4FA7DB46FF1}"/>
              </a:ext>
            </a:extLst>
          </p:cNvPr>
          <p:cNvPicPr>
            <a:picLocks noChangeAspect="1"/>
          </p:cNvPicPr>
          <p:nvPr/>
        </p:nvPicPr>
        <p:blipFill>
          <a:blip r:embed="rId2" cstate="print"/>
          <a:srcRect/>
          <a:stretch>
            <a:fillRect/>
          </a:stretch>
        </p:blipFill>
        <p:spPr bwMode="auto">
          <a:xfrm>
            <a:off x="4088871" y="2807023"/>
            <a:ext cx="4014258" cy="2822952"/>
          </a:xfrm>
          <a:prstGeom prst="rect">
            <a:avLst/>
          </a:prstGeom>
          <a:ln>
            <a:noFill/>
          </a:ln>
          <a:effectLst>
            <a:softEdge rad="112500"/>
          </a:effectLst>
        </p:spPr>
      </p:pic>
      <p:sp>
        <p:nvSpPr>
          <p:cNvPr id="5" name="Footer Placeholder 4">
            <a:extLst>
              <a:ext uri="{FF2B5EF4-FFF2-40B4-BE49-F238E27FC236}">
                <a16:creationId xmlns:a16="http://schemas.microsoft.com/office/drawing/2014/main" id="{F585221D-3499-4A6A-BD5D-8F5437D37539}"/>
              </a:ext>
            </a:extLst>
          </p:cNvPr>
          <p:cNvSpPr>
            <a:spLocks noGrp="1"/>
          </p:cNvSpPr>
          <p:nvPr>
            <p:ph type="ftr" sz="quarter" idx="11"/>
          </p:nvPr>
        </p:nvSpPr>
        <p:spPr/>
        <p:txBody>
          <a:bodyPr/>
          <a:lstStyle/>
          <a:p>
            <a:pPr>
              <a:defRPr/>
            </a:pPr>
            <a:r>
              <a:rPr lang="en-US" dirty="0"/>
              <a:t>Orinda Aquatics</a:t>
            </a:r>
          </a:p>
        </p:txBody>
      </p:sp>
      <p:sp>
        <p:nvSpPr>
          <p:cNvPr id="49156" name="Slide Number Placeholder 3">
            <a:extLst>
              <a:ext uri="{FF2B5EF4-FFF2-40B4-BE49-F238E27FC236}">
                <a16:creationId xmlns:a16="http://schemas.microsoft.com/office/drawing/2014/main" id="{2014817C-E2B7-4DEB-9F1F-DB0C1DECEF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CCF3898-C758-4322-BEF6-ABD977B15412}" type="slidenum">
              <a:rPr lang="en-US" altLang="en-US" sz="900">
                <a:solidFill>
                  <a:srgbClr val="898989"/>
                </a:solidFill>
                <a:latin typeface="Arial" panose="020B0604020202020204" pitchFamily="34" charset="0"/>
              </a:rPr>
              <a:pPr>
                <a:spcBef>
                  <a:spcPct val="0"/>
                </a:spcBef>
                <a:buFontTx/>
                <a:buNone/>
              </a:pPr>
              <a:t>21</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E0B9D5D-4F63-4B55-8FCF-E1917ECC2517}"/>
              </a:ext>
            </a:extLst>
          </p:cNvPr>
          <p:cNvSpPr>
            <a:spLocks noGrp="1"/>
          </p:cNvSpPr>
          <p:nvPr>
            <p:ph type="title"/>
          </p:nvPr>
        </p:nvSpPr>
        <p:spPr>
          <a:xfrm>
            <a:off x="1278467" y="770467"/>
            <a:ext cx="10010216" cy="786870"/>
          </a:xfrm>
        </p:spPr>
        <p:txBody>
          <a:bodyPr>
            <a:normAutofit fontScale="90000"/>
          </a:bodyPr>
          <a:lstStyle/>
          <a:p>
            <a:pPr algn="ctr">
              <a:defRPr/>
            </a:pP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br>
              <a:rPr lang="en-US" sz="2100" b="1" i="1" dirty="0">
                <a:solidFill>
                  <a:srgbClr val="C00000"/>
                </a:solidFill>
                <a:latin typeface="Bookman Old Style" pitchFamily="18" charset="0"/>
              </a:rPr>
            </a:br>
            <a:r>
              <a:rPr lang="en-US" sz="5300" b="1" dirty="0">
                <a:solidFill>
                  <a:srgbClr val="FFFF00"/>
                </a:solidFill>
                <a:latin typeface="Arial Rounded MT Bold" panose="020F0704030504030204" pitchFamily="34" charset="0"/>
              </a:rPr>
              <a:t>(Concurrent) Challenges</a:t>
            </a:r>
            <a:endParaRPr lang="en-US" sz="5300" dirty="0">
              <a:solidFill>
                <a:srgbClr val="FFFF00"/>
              </a:solidFill>
              <a:latin typeface="Arial Rounded MT Bold" panose="020F0704030504030204" pitchFamily="34" charset="0"/>
            </a:endParaRPr>
          </a:p>
        </p:txBody>
      </p:sp>
      <p:sp>
        <p:nvSpPr>
          <p:cNvPr id="7" name="Footer Placeholder 6">
            <a:extLst>
              <a:ext uri="{FF2B5EF4-FFF2-40B4-BE49-F238E27FC236}">
                <a16:creationId xmlns:a16="http://schemas.microsoft.com/office/drawing/2014/main" id="{6739FA4C-F7C1-42DA-8BAB-07509D271651}"/>
              </a:ext>
            </a:extLst>
          </p:cNvPr>
          <p:cNvSpPr>
            <a:spLocks noGrp="1"/>
          </p:cNvSpPr>
          <p:nvPr>
            <p:ph type="ftr" sz="quarter" idx="11"/>
          </p:nvPr>
        </p:nvSpPr>
        <p:spPr/>
        <p:txBody>
          <a:bodyPr/>
          <a:lstStyle/>
          <a:p>
            <a:pPr>
              <a:defRPr/>
            </a:pPr>
            <a:r>
              <a:rPr lang="en-US" dirty="0"/>
              <a:t>Orinda Aquatics</a:t>
            </a:r>
          </a:p>
        </p:txBody>
      </p:sp>
      <p:sp>
        <p:nvSpPr>
          <p:cNvPr id="50182" name="Slide Number Placeholder 5">
            <a:extLst>
              <a:ext uri="{FF2B5EF4-FFF2-40B4-BE49-F238E27FC236}">
                <a16:creationId xmlns:a16="http://schemas.microsoft.com/office/drawing/2014/main" id="{FB835697-6D62-4DCA-AD23-22A8D11242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4F7F4E1-94E7-413E-9513-9ACC9FC1A292}" type="slidenum">
              <a:rPr lang="en-US" altLang="en-US" sz="900">
                <a:solidFill>
                  <a:srgbClr val="898989"/>
                </a:solidFill>
                <a:latin typeface="Arial" panose="020B0604020202020204" pitchFamily="34" charset="0"/>
              </a:rPr>
              <a:pPr>
                <a:spcBef>
                  <a:spcPct val="0"/>
                </a:spcBef>
                <a:buFontTx/>
                <a:buNone/>
              </a:pPr>
              <a:t>22</a:t>
            </a:fld>
            <a:endParaRPr lang="en-US" altLang="en-US" sz="900" dirty="0">
              <a:solidFill>
                <a:srgbClr val="898989"/>
              </a:solidFill>
              <a:latin typeface="Arial" panose="020B0604020202020204" pitchFamily="34" charset="0"/>
            </a:endParaRPr>
          </a:p>
        </p:txBody>
      </p:sp>
      <p:sp>
        <p:nvSpPr>
          <p:cNvPr id="3" name="Content Placeholder 2">
            <a:extLst>
              <a:ext uri="{FF2B5EF4-FFF2-40B4-BE49-F238E27FC236}">
                <a16:creationId xmlns:a16="http://schemas.microsoft.com/office/drawing/2014/main" id="{023039DB-64FE-4476-B38A-3B38C48A516B}"/>
              </a:ext>
            </a:extLst>
          </p:cNvPr>
          <p:cNvSpPr>
            <a:spLocks noGrp="1"/>
          </p:cNvSpPr>
          <p:nvPr>
            <p:ph idx="1"/>
          </p:nvPr>
        </p:nvSpPr>
        <p:spPr>
          <a:xfrm>
            <a:off x="3686185" y="1828395"/>
            <a:ext cx="2463800" cy="4360332"/>
          </a:xfrm>
        </p:spPr>
        <p:txBody>
          <a:bodyPr>
            <a:normAutofit fontScale="85000" lnSpcReduction="20000"/>
          </a:bodyPr>
          <a:lstStyle/>
          <a:p>
            <a:r>
              <a:rPr lang="en-US" dirty="0"/>
              <a:t>Drugs</a:t>
            </a:r>
          </a:p>
          <a:p>
            <a:r>
              <a:rPr lang="en-US" dirty="0"/>
              <a:t>Alcohol</a:t>
            </a:r>
          </a:p>
          <a:p>
            <a:r>
              <a:rPr lang="en-US" dirty="0"/>
              <a:t>Vaping</a:t>
            </a:r>
          </a:p>
          <a:p>
            <a:r>
              <a:rPr lang="en-US" dirty="0"/>
              <a:t>Bullying</a:t>
            </a:r>
          </a:p>
          <a:p>
            <a:r>
              <a:rPr lang="en-US" dirty="0"/>
              <a:t>Cheating</a:t>
            </a:r>
          </a:p>
          <a:p>
            <a:r>
              <a:rPr lang="en-US" dirty="0"/>
              <a:t>Lying</a:t>
            </a:r>
          </a:p>
          <a:p>
            <a:r>
              <a:rPr lang="en-US" dirty="0"/>
              <a:t>Language</a:t>
            </a:r>
          </a:p>
          <a:p>
            <a:r>
              <a:rPr lang="en-US" dirty="0"/>
              <a:t>Social Media</a:t>
            </a:r>
          </a:p>
          <a:p>
            <a:r>
              <a:rPr lang="en-US" dirty="0"/>
              <a:t>Peer Pressure</a:t>
            </a:r>
          </a:p>
          <a:p>
            <a:r>
              <a:rPr lang="en-US" dirty="0"/>
              <a:t>Self worth/Sense of self</a:t>
            </a:r>
          </a:p>
          <a:p>
            <a:r>
              <a:rPr lang="en-US" dirty="0"/>
              <a:t>Apathy</a:t>
            </a:r>
          </a:p>
          <a:p>
            <a:r>
              <a:rPr lang="en-US" dirty="0"/>
              <a:t>Work ethic</a:t>
            </a:r>
          </a:p>
          <a:p>
            <a:endParaRPr lang="en-US" dirty="0"/>
          </a:p>
          <a:p>
            <a:endParaRPr lang="en-US" dirty="0"/>
          </a:p>
          <a:p>
            <a:endParaRPr lang="en-US" dirty="0"/>
          </a:p>
        </p:txBody>
      </p:sp>
      <p:pic>
        <p:nvPicPr>
          <p:cNvPr id="27652" name="Picture 4" descr="Circus Show Clip Art Vintage Set ~ Illustrations ~ - Juggling - Free  Transparent PNG Clipart Images Download">
            <a:extLst>
              <a:ext uri="{FF2B5EF4-FFF2-40B4-BE49-F238E27FC236}">
                <a16:creationId xmlns:a16="http://schemas.microsoft.com/office/drawing/2014/main" id="{95DF4CCC-9255-42BB-8C79-642D1E845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536" y="2153744"/>
            <a:ext cx="3508690" cy="3431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30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F812EA1-954F-47DB-ABE5-901C8CF7A5C1}"/>
              </a:ext>
            </a:extLst>
          </p:cNvPr>
          <p:cNvSpPr>
            <a:spLocks noGrp="1"/>
          </p:cNvSpPr>
          <p:nvPr>
            <p:ph type="title"/>
          </p:nvPr>
        </p:nvSpPr>
        <p:spPr>
          <a:xfrm>
            <a:off x="2421467" y="360760"/>
            <a:ext cx="8593666" cy="1143000"/>
          </a:xfrm>
        </p:spPr>
        <p:txBody>
          <a:bodyPr>
            <a:normAutofit/>
          </a:bodyPr>
          <a:lstStyle/>
          <a:p>
            <a:pPr>
              <a:defRPr/>
            </a:pPr>
            <a:r>
              <a:rPr lang="en-US" b="1" dirty="0">
                <a:solidFill>
                  <a:srgbClr val="FFFF00"/>
                </a:solidFill>
                <a:latin typeface="Arial Rounded MT Bold" panose="020F0704030504030204" pitchFamily="34" charset="0"/>
                <a:ea typeface="Verdana" pitchFamily="34" charset="0"/>
                <a:cs typeface="Verdana" pitchFamily="34" charset="0"/>
              </a:rPr>
              <a:t>What the Heck is Water?</a:t>
            </a:r>
          </a:p>
        </p:txBody>
      </p:sp>
      <p:sp>
        <p:nvSpPr>
          <p:cNvPr id="54275" name="Content Placeholder 2">
            <a:extLst>
              <a:ext uri="{FF2B5EF4-FFF2-40B4-BE49-F238E27FC236}">
                <a16:creationId xmlns:a16="http://schemas.microsoft.com/office/drawing/2014/main" id="{2DC83C31-1DEF-4D71-B80E-302DEAFBC810}"/>
              </a:ext>
            </a:extLst>
          </p:cNvPr>
          <p:cNvSpPr>
            <a:spLocks noGrp="1"/>
          </p:cNvSpPr>
          <p:nvPr>
            <p:ph idx="1"/>
          </p:nvPr>
        </p:nvSpPr>
        <p:spPr>
          <a:xfrm>
            <a:off x="5524500" y="1822582"/>
            <a:ext cx="5667315" cy="2309151"/>
          </a:xfrm>
          <a:blipFill dpi="0" rotWithShape="1">
            <a:blip r:embed="rId2"/>
            <a:srcRect/>
            <a:tile tx="0" ty="0" sx="100000" sy="100000" flip="none" algn="tl"/>
          </a:blipFill>
        </p:spPr>
        <p:txBody>
          <a:bodyPr>
            <a:normAutofit/>
          </a:bodyPr>
          <a:lstStyle/>
          <a:p>
            <a:pPr>
              <a:buFont typeface="Arial" panose="020B0604020202020204" pitchFamily="34" charset="0"/>
              <a:buNone/>
            </a:pPr>
            <a:r>
              <a:rPr lang="en-US" altLang="en-US" sz="2400" b="1" dirty="0">
                <a:solidFill>
                  <a:srgbClr val="002060"/>
                </a:solidFill>
                <a:ea typeface="Verdana" panose="020B0604030504040204" pitchFamily="34" charset="0"/>
                <a:cs typeface="Andalus" pitchFamily="18" charset="0"/>
              </a:rPr>
              <a:t>“Two young fish swam by an older fish.  As the older fish passed, he said, “Hey boys, how’s the water?”  One of the younger fish looked at the other and said, </a:t>
            </a:r>
            <a:r>
              <a:rPr lang="en-US" altLang="en-US" sz="2400" b="1" i="1" dirty="0">
                <a:solidFill>
                  <a:srgbClr val="002060"/>
                </a:solidFill>
                <a:ea typeface="Verdana" panose="020B0604030504040204" pitchFamily="34" charset="0"/>
                <a:cs typeface="Andalus" pitchFamily="18" charset="0"/>
              </a:rPr>
              <a:t>“what the heck is water?” David Foster Wallace, This is Water</a:t>
            </a:r>
          </a:p>
          <a:p>
            <a:pPr algn="ctr">
              <a:buFont typeface="Arial" panose="020B0604020202020204" pitchFamily="34" charset="0"/>
              <a:buNone/>
            </a:pPr>
            <a:endParaRPr lang="en-US" altLang="en-US" sz="900" b="1" dirty="0">
              <a:ea typeface="Verdana" panose="020B0604030504040204" pitchFamily="34" charset="0"/>
              <a:cs typeface="Andalus" pitchFamily="18" charset="0"/>
            </a:endParaRPr>
          </a:p>
        </p:txBody>
      </p:sp>
      <p:sp>
        <p:nvSpPr>
          <p:cNvPr id="6" name="Footer Placeholder 5">
            <a:extLst>
              <a:ext uri="{FF2B5EF4-FFF2-40B4-BE49-F238E27FC236}">
                <a16:creationId xmlns:a16="http://schemas.microsoft.com/office/drawing/2014/main" id="{C966C886-60DD-4609-B328-8EE2BEA8ECCB}"/>
              </a:ext>
            </a:extLst>
          </p:cNvPr>
          <p:cNvSpPr>
            <a:spLocks noGrp="1"/>
          </p:cNvSpPr>
          <p:nvPr>
            <p:ph type="ftr" sz="quarter" idx="11"/>
          </p:nvPr>
        </p:nvSpPr>
        <p:spPr/>
        <p:txBody>
          <a:bodyPr/>
          <a:lstStyle/>
          <a:p>
            <a:pPr>
              <a:defRPr/>
            </a:pPr>
            <a:r>
              <a:rPr lang="en-US" dirty="0"/>
              <a:t>Orinda Aquatics</a:t>
            </a:r>
          </a:p>
        </p:txBody>
      </p:sp>
      <p:sp>
        <p:nvSpPr>
          <p:cNvPr id="54277" name="Slide Number Placeholder 4">
            <a:extLst>
              <a:ext uri="{FF2B5EF4-FFF2-40B4-BE49-F238E27FC236}">
                <a16:creationId xmlns:a16="http://schemas.microsoft.com/office/drawing/2014/main" id="{3DCFC521-A66A-41A6-A30B-1F5F65FC70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AB17668A-C2E8-48C0-8505-F3C9692F5656}" type="slidenum">
              <a:rPr lang="en-US" altLang="en-US" sz="900">
                <a:solidFill>
                  <a:srgbClr val="898989"/>
                </a:solidFill>
                <a:latin typeface="Arial" panose="020B0604020202020204" pitchFamily="34" charset="0"/>
              </a:rPr>
              <a:pPr>
                <a:spcBef>
                  <a:spcPct val="0"/>
                </a:spcBef>
                <a:buFontTx/>
                <a:buNone/>
              </a:pPr>
              <a:t>23</a:t>
            </a:fld>
            <a:endParaRPr lang="en-US" altLang="en-US" sz="900" dirty="0">
              <a:solidFill>
                <a:srgbClr val="898989"/>
              </a:solidFill>
              <a:latin typeface="Arial" panose="020B0604020202020204" pitchFamily="34" charset="0"/>
            </a:endParaRPr>
          </a:p>
        </p:txBody>
      </p:sp>
      <p:pic>
        <p:nvPicPr>
          <p:cNvPr id="54276" name="Picture 1">
            <a:extLst>
              <a:ext uri="{FF2B5EF4-FFF2-40B4-BE49-F238E27FC236}">
                <a16:creationId xmlns:a16="http://schemas.microsoft.com/office/drawing/2014/main" id="{495C7556-0389-4A03-B048-6F2C03157A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7301" y="1966383"/>
            <a:ext cx="4233204" cy="302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9789AE0-739A-4D95-B9C1-6A6F7954AFEB}"/>
              </a:ext>
            </a:extLst>
          </p:cNvPr>
          <p:cNvSpPr txBox="1"/>
          <p:nvPr/>
        </p:nvSpPr>
        <p:spPr>
          <a:xfrm>
            <a:off x="5571066" y="4382587"/>
            <a:ext cx="557418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1" hangingPunct="1">
              <a:buFont typeface="Arial" pitchFamily="34" charset="0"/>
              <a:buNone/>
              <a:defRPr/>
            </a:pPr>
            <a:r>
              <a:rPr lang="en-US" b="1" dirty="0">
                <a:solidFill>
                  <a:srgbClr val="002060"/>
                </a:solidFill>
                <a:ea typeface="Verdana" pitchFamily="34" charset="0"/>
                <a:cs typeface="Andalus" pitchFamily="18" charset="-78"/>
              </a:rPr>
              <a:t>Do most kids even know what their culture is and what it represents? </a:t>
            </a:r>
            <a:r>
              <a:rPr lang="en-US" b="1" u="sng" dirty="0">
                <a:solidFill>
                  <a:srgbClr val="002060"/>
                </a:solidFill>
                <a:ea typeface="Verdana" pitchFamily="34" charset="0"/>
                <a:cs typeface="Andalus" pitchFamily="18" charset="-78"/>
              </a:rPr>
              <a:t>Or</a:t>
            </a:r>
            <a:r>
              <a:rPr lang="en-US" b="1" dirty="0">
                <a:solidFill>
                  <a:srgbClr val="002060"/>
                </a:solidFill>
                <a:ea typeface="Verdana" pitchFamily="34" charset="0"/>
                <a:cs typeface="Andalus" pitchFamily="18" charset="-78"/>
              </a:rPr>
              <a:t> when they’re hooked?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a:extLst>
              <a:ext uri="{FF2B5EF4-FFF2-40B4-BE49-F238E27FC236}">
                <a16:creationId xmlns:a16="http://schemas.microsoft.com/office/drawing/2014/main" id="{4D805EF2-2908-4938-BC9B-B21A46CFECE7}"/>
              </a:ext>
            </a:extLst>
          </p:cNvPr>
          <p:cNvSpPr txBox="1">
            <a:spLocks noChangeArrowheads="1"/>
          </p:cNvSpPr>
          <p:nvPr/>
        </p:nvSpPr>
        <p:spPr bwMode="auto">
          <a:xfrm>
            <a:off x="6451589" y="1337442"/>
            <a:ext cx="4114800" cy="3000821"/>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chemeClr val="bg1"/>
                </a:solidFill>
                <a:latin typeface="Arial Rounded MT Bold" panose="020F0704030504030204" pitchFamily="34" charset="0"/>
                <a:cs typeface="Andalus" pitchFamily="18" charset="0"/>
              </a:rPr>
              <a:t>“Prepare the child </a:t>
            </a:r>
          </a:p>
          <a:p>
            <a:pPr algn="ctr" eaLnBrk="1" hangingPunct="1">
              <a:spcBef>
                <a:spcPct val="0"/>
              </a:spcBef>
              <a:buFontTx/>
              <a:buNone/>
            </a:pPr>
            <a:r>
              <a:rPr lang="en-US" altLang="en-US" sz="3600" b="1" dirty="0">
                <a:solidFill>
                  <a:schemeClr val="bg1"/>
                </a:solidFill>
                <a:latin typeface="Arial Rounded MT Bold" panose="020F0704030504030204" pitchFamily="34" charset="0"/>
                <a:cs typeface="Andalus" pitchFamily="18" charset="0"/>
              </a:rPr>
              <a:t>for the path,</a:t>
            </a:r>
          </a:p>
          <a:p>
            <a:pPr algn="ctr" eaLnBrk="1" hangingPunct="1">
              <a:spcBef>
                <a:spcPct val="0"/>
              </a:spcBef>
              <a:buFontTx/>
              <a:buNone/>
            </a:pPr>
            <a:r>
              <a:rPr lang="en-US" altLang="en-US" sz="3600" b="1" dirty="0">
                <a:solidFill>
                  <a:schemeClr val="bg1"/>
                </a:solidFill>
                <a:latin typeface="Arial Rounded MT Bold" panose="020F0704030504030204" pitchFamily="34" charset="0"/>
                <a:cs typeface="Andalus" pitchFamily="18" charset="0"/>
              </a:rPr>
              <a:t>not the path</a:t>
            </a:r>
          </a:p>
          <a:p>
            <a:pPr algn="ctr" eaLnBrk="1" hangingPunct="1">
              <a:spcBef>
                <a:spcPct val="0"/>
              </a:spcBef>
              <a:buFontTx/>
              <a:buNone/>
            </a:pPr>
            <a:r>
              <a:rPr lang="en-US" altLang="en-US" sz="3600" b="1" dirty="0">
                <a:solidFill>
                  <a:schemeClr val="bg1"/>
                </a:solidFill>
                <a:latin typeface="Arial Rounded MT Bold" panose="020F0704030504030204" pitchFamily="34" charset="0"/>
                <a:cs typeface="Andalus" pitchFamily="18" charset="0"/>
              </a:rPr>
              <a:t>for the child.”</a:t>
            </a:r>
          </a:p>
          <a:p>
            <a:pPr algn="ctr" eaLnBrk="1" hangingPunct="1">
              <a:spcBef>
                <a:spcPct val="0"/>
              </a:spcBef>
              <a:buFontTx/>
              <a:buNone/>
            </a:pPr>
            <a:r>
              <a:rPr lang="en-US" altLang="en-US" sz="900" b="1" dirty="0">
                <a:solidFill>
                  <a:schemeClr val="bg1"/>
                </a:solidFill>
                <a:latin typeface="Arial Rounded MT Bold" panose="020F0704030504030204" pitchFamily="34" charset="0"/>
                <a:cs typeface="Andalus" pitchFamily="18" charset="0"/>
              </a:rPr>
              <a:t>Unknown</a:t>
            </a:r>
          </a:p>
        </p:txBody>
      </p:sp>
      <p:pic>
        <p:nvPicPr>
          <p:cNvPr id="58372" name="Picture 4">
            <a:extLst>
              <a:ext uri="{FF2B5EF4-FFF2-40B4-BE49-F238E27FC236}">
                <a16:creationId xmlns:a16="http://schemas.microsoft.com/office/drawing/2014/main" id="{A786295A-B840-4FCE-85AE-95D2FB42F1B8}"/>
              </a:ext>
            </a:extLst>
          </p:cNvPr>
          <p:cNvPicPr>
            <a:picLocks noChangeAspect="1" noChangeArrowheads="1"/>
          </p:cNvPicPr>
          <p:nvPr/>
        </p:nvPicPr>
        <p:blipFill>
          <a:blip r:embed="rId3" cstate="print"/>
          <a:srcRect/>
          <a:stretch>
            <a:fillRect/>
          </a:stretch>
        </p:blipFill>
        <p:spPr bwMode="auto">
          <a:xfrm>
            <a:off x="1435569" y="1337441"/>
            <a:ext cx="4501232" cy="3000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ooter Placeholder 5">
            <a:extLst>
              <a:ext uri="{FF2B5EF4-FFF2-40B4-BE49-F238E27FC236}">
                <a16:creationId xmlns:a16="http://schemas.microsoft.com/office/drawing/2014/main" id="{F7264E9F-CF86-46B4-8696-2174B25621FA}"/>
              </a:ext>
            </a:extLst>
          </p:cNvPr>
          <p:cNvSpPr>
            <a:spLocks noGrp="1"/>
          </p:cNvSpPr>
          <p:nvPr>
            <p:ph type="ftr" sz="quarter" idx="11"/>
          </p:nvPr>
        </p:nvSpPr>
        <p:spPr/>
        <p:txBody>
          <a:bodyPr/>
          <a:lstStyle/>
          <a:p>
            <a:pPr>
              <a:defRPr/>
            </a:pPr>
            <a:r>
              <a:rPr lang="en-US" dirty="0"/>
              <a:t>Orinda Aquatics</a:t>
            </a:r>
          </a:p>
        </p:txBody>
      </p:sp>
      <p:sp>
        <p:nvSpPr>
          <p:cNvPr id="59397" name="Slide Number Placeholder 4">
            <a:extLst>
              <a:ext uri="{FF2B5EF4-FFF2-40B4-BE49-F238E27FC236}">
                <a16:creationId xmlns:a16="http://schemas.microsoft.com/office/drawing/2014/main" id="{2416BAFA-A371-404D-80D6-116D625F299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AA0978F-C79F-4D43-A164-38A0307A85DB}" type="slidenum">
              <a:rPr lang="en-US" altLang="en-US" sz="900">
                <a:solidFill>
                  <a:srgbClr val="898989"/>
                </a:solidFill>
                <a:latin typeface="Arial" panose="020B0604020202020204" pitchFamily="34" charset="0"/>
              </a:rPr>
              <a:pPr>
                <a:spcBef>
                  <a:spcPct val="0"/>
                </a:spcBef>
                <a:buFontTx/>
                <a:buNone/>
              </a:pPr>
              <a:t>24</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15CAD51-7794-4551-939E-9BFE84D4E9C1}"/>
              </a:ext>
            </a:extLst>
          </p:cNvPr>
          <p:cNvSpPr>
            <a:spLocks noGrp="1"/>
          </p:cNvSpPr>
          <p:nvPr>
            <p:ph type="title"/>
          </p:nvPr>
        </p:nvSpPr>
        <p:spPr>
          <a:xfrm>
            <a:off x="6096001" y="2112715"/>
            <a:ext cx="4982936" cy="2984218"/>
          </a:xfrm>
          <a:blipFill dpi="0" rotWithShape="1">
            <a:blip r:embed="rId2"/>
            <a:srcRect/>
            <a:tile tx="0" ty="0" sx="100000" sy="100000" flip="none" algn="tl"/>
          </a:blipFill>
        </p:spPr>
        <p:txBody>
          <a:bodyPr>
            <a:noAutofit/>
          </a:bodyPr>
          <a:lstStyle/>
          <a:p>
            <a:r>
              <a:rPr lang="en-US" altLang="en-US" sz="3200" b="1" dirty="0">
                <a:solidFill>
                  <a:srgbClr val="002060"/>
                </a:solidFill>
                <a:latin typeface="Arial Rounded MT Bold" panose="020F0704030504030204" pitchFamily="34" charset="0"/>
                <a:cs typeface="Andalus" pitchFamily="18" charset="0"/>
              </a:rPr>
              <a:t>“The world is a dangerous place, not because of those who do evil, but because of those who look on and do nothing. </a:t>
            </a:r>
            <a:br>
              <a:rPr lang="en-US" altLang="en-US" sz="3200" b="1" dirty="0">
                <a:solidFill>
                  <a:srgbClr val="002060"/>
                </a:solidFill>
                <a:latin typeface="Arial Rounded MT Bold" panose="020F0704030504030204" pitchFamily="34" charset="0"/>
                <a:cs typeface="Andalus" pitchFamily="18" charset="0"/>
              </a:rPr>
            </a:br>
            <a:r>
              <a:rPr lang="en-US" altLang="en-US" sz="3200" b="1" dirty="0">
                <a:solidFill>
                  <a:srgbClr val="0070C0"/>
                </a:solidFill>
                <a:latin typeface="Arial Rounded MT Bold" panose="020F0704030504030204" pitchFamily="34" charset="0"/>
                <a:cs typeface="Andalus" pitchFamily="18" charset="0"/>
              </a:rPr>
              <a:t>Albert Einstein</a:t>
            </a:r>
            <a:endParaRPr lang="en-US" altLang="en-US" sz="3200" dirty="0">
              <a:solidFill>
                <a:srgbClr val="0070C0"/>
              </a:solidFill>
              <a:latin typeface="Arial Rounded MT Bold" panose="020F0704030504030204" pitchFamily="34" charset="0"/>
            </a:endParaRPr>
          </a:p>
        </p:txBody>
      </p:sp>
      <p:sp>
        <p:nvSpPr>
          <p:cNvPr id="6" name="Footer Placeholder 5">
            <a:extLst>
              <a:ext uri="{FF2B5EF4-FFF2-40B4-BE49-F238E27FC236}">
                <a16:creationId xmlns:a16="http://schemas.microsoft.com/office/drawing/2014/main" id="{7F90714B-10A6-45FE-B783-0C3BFE0FB2FC}"/>
              </a:ext>
            </a:extLst>
          </p:cNvPr>
          <p:cNvSpPr>
            <a:spLocks noGrp="1"/>
          </p:cNvSpPr>
          <p:nvPr>
            <p:ph type="ftr" sz="quarter" idx="11"/>
          </p:nvPr>
        </p:nvSpPr>
        <p:spPr/>
        <p:txBody>
          <a:bodyPr/>
          <a:lstStyle/>
          <a:p>
            <a:pPr>
              <a:defRPr/>
            </a:pPr>
            <a:r>
              <a:rPr lang="en-US" dirty="0"/>
              <a:t>Orinda Aquatics</a:t>
            </a:r>
          </a:p>
        </p:txBody>
      </p:sp>
      <p:sp>
        <p:nvSpPr>
          <p:cNvPr id="48133" name="Slide Number Placeholder 4">
            <a:extLst>
              <a:ext uri="{FF2B5EF4-FFF2-40B4-BE49-F238E27FC236}">
                <a16:creationId xmlns:a16="http://schemas.microsoft.com/office/drawing/2014/main" id="{5A6694F1-8422-4581-82EB-AE812708F5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1D0A9DA0-553D-407D-BABC-E1D2FC2F8620}" type="slidenum">
              <a:rPr lang="en-US" altLang="en-US" sz="900">
                <a:solidFill>
                  <a:srgbClr val="898989"/>
                </a:solidFill>
                <a:latin typeface="Arial" panose="020B0604020202020204" pitchFamily="34" charset="0"/>
              </a:rPr>
              <a:pPr>
                <a:spcBef>
                  <a:spcPct val="0"/>
                </a:spcBef>
                <a:buFontTx/>
                <a:buNone/>
              </a:pPr>
              <a:t>25</a:t>
            </a:fld>
            <a:endParaRPr lang="en-US" altLang="en-US" sz="900" dirty="0">
              <a:solidFill>
                <a:srgbClr val="898989"/>
              </a:solidFill>
              <a:latin typeface="Arial" panose="020B0604020202020204" pitchFamily="34" charset="0"/>
            </a:endParaRPr>
          </a:p>
        </p:txBody>
      </p:sp>
      <p:pic>
        <p:nvPicPr>
          <p:cNvPr id="48132" name="Picture 1">
            <a:extLst>
              <a:ext uri="{FF2B5EF4-FFF2-40B4-BE49-F238E27FC236}">
                <a16:creationId xmlns:a16="http://schemas.microsoft.com/office/drawing/2014/main" id="{646C5F29-F7B0-4DD6-AD75-5E9F7675C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482" y="2112715"/>
            <a:ext cx="4476327" cy="29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7" y="274638"/>
            <a:ext cx="9321800" cy="982662"/>
          </a:xfrm>
        </p:spPr>
        <p:txBody>
          <a:bodyPr>
            <a:normAutofit/>
          </a:bodyPr>
          <a:lstStyle/>
          <a:p>
            <a:r>
              <a:rPr lang="en-US" b="1" dirty="0">
                <a:solidFill>
                  <a:srgbClr val="FFFF00"/>
                </a:solidFill>
                <a:latin typeface="Arial Rounded MT Bold" panose="020F0704030504030204" pitchFamily="34" charset="0"/>
                <a:cs typeface="Andalus" pitchFamily="18" charset="-78"/>
              </a:rPr>
              <a:t>The Culture of Cultures - </a:t>
            </a:r>
            <a:r>
              <a:rPr lang="en-US" sz="2325" b="1" dirty="0">
                <a:solidFill>
                  <a:schemeClr val="tx1">
                    <a:lumMod val="95000"/>
                  </a:schemeClr>
                </a:solidFill>
                <a:latin typeface="Andalus" pitchFamily="18" charset="-78"/>
                <a:cs typeface="Andalus" pitchFamily="18" charset="-78"/>
              </a:rPr>
              <a:t>we must: </a:t>
            </a:r>
          </a:p>
        </p:txBody>
      </p:sp>
      <p:sp>
        <p:nvSpPr>
          <p:cNvPr id="3" name="Content Placeholder 2"/>
          <p:cNvSpPr>
            <a:spLocks noGrp="1"/>
          </p:cNvSpPr>
          <p:nvPr>
            <p:ph idx="1"/>
          </p:nvPr>
        </p:nvSpPr>
        <p:spPr>
          <a:xfrm>
            <a:off x="1430867" y="1866900"/>
            <a:ext cx="9562715" cy="4525963"/>
          </a:xfrm>
        </p:spPr>
        <p:txBody>
          <a:bodyPr>
            <a:normAutofit lnSpcReduction="10000"/>
          </a:bodyPr>
          <a:lstStyle/>
          <a:p>
            <a:r>
              <a:rPr lang="en-US" sz="1950" b="1" dirty="0">
                <a:solidFill>
                  <a:schemeClr val="tx1"/>
                </a:solidFill>
                <a:latin typeface="Andalus" pitchFamily="18" charset="-78"/>
                <a:cs typeface="Andalus" pitchFamily="18" charset="-78"/>
              </a:rPr>
              <a:t>Understand why cultures exist</a:t>
            </a:r>
          </a:p>
          <a:p>
            <a:r>
              <a:rPr lang="en-US" sz="1950" b="1" dirty="0">
                <a:solidFill>
                  <a:schemeClr val="tx1"/>
                </a:solidFill>
                <a:latin typeface="Andalus" pitchFamily="18" charset="-78"/>
                <a:cs typeface="Andalus" pitchFamily="18" charset="-78"/>
              </a:rPr>
              <a:t>Understand what they are</a:t>
            </a:r>
          </a:p>
          <a:p>
            <a:r>
              <a:rPr lang="en-US" sz="1950" b="1" dirty="0">
                <a:solidFill>
                  <a:schemeClr val="tx1"/>
                </a:solidFill>
                <a:latin typeface="Andalus" pitchFamily="18" charset="-78"/>
                <a:cs typeface="Andalus" pitchFamily="18" charset="-78"/>
              </a:rPr>
              <a:t>Understand their affect</a:t>
            </a:r>
          </a:p>
          <a:p>
            <a:r>
              <a:rPr lang="en-US" sz="1950" b="1" dirty="0">
                <a:solidFill>
                  <a:schemeClr val="tx1"/>
                </a:solidFill>
                <a:latin typeface="Andalus" pitchFamily="18" charset="-78"/>
                <a:cs typeface="Andalus" pitchFamily="18" charset="-78"/>
              </a:rPr>
              <a:t>Redefine them in terms of what is:</a:t>
            </a:r>
          </a:p>
          <a:p>
            <a:pPr lvl="1"/>
            <a:r>
              <a:rPr lang="en-US" sz="1950" b="1" dirty="0">
                <a:solidFill>
                  <a:schemeClr val="tx1"/>
                </a:solidFill>
                <a:latin typeface="Andalus" pitchFamily="18" charset="-78"/>
                <a:cs typeface="Andalus" pitchFamily="18" charset="-78"/>
              </a:rPr>
              <a:t>Right for humanity</a:t>
            </a:r>
          </a:p>
          <a:p>
            <a:pPr lvl="1"/>
            <a:r>
              <a:rPr lang="en-US" sz="1950" b="1" dirty="0">
                <a:solidFill>
                  <a:schemeClr val="tx1"/>
                </a:solidFill>
                <a:latin typeface="Andalus" pitchFamily="18" charset="-78"/>
                <a:cs typeface="Andalus" pitchFamily="18" charset="-78"/>
              </a:rPr>
              <a:t>Right for athletics</a:t>
            </a:r>
          </a:p>
          <a:p>
            <a:r>
              <a:rPr lang="en-US" sz="1950" b="1" dirty="0">
                <a:solidFill>
                  <a:schemeClr val="tx1"/>
                </a:solidFill>
                <a:latin typeface="Andalus" pitchFamily="18" charset="-78"/>
                <a:cs typeface="Andalus" pitchFamily="18" charset="-78"/>
              </a:rPr>
              <a:t>Sell the benefits</a:t>
            </a:r>
          </a:p>
          <a:p>
            <a:r>
              <a:rPr lang="en-US" sz="1950" b="1" dirty="0">
                <a:solidFill>
                  <a:schemeClr val="tx1"/>
                </a:solidFill>
                <a:latin typeface="Andalus" pitchFamily="18" charset="-78"/>
                <a:cs typeface="Andalus" pitchFamily="18" charset="-78"/>
              </a:rPr>
              <a:t>Implement them</a:t>
            </a:r>
          </a:p>
          <a:p>
            <a:r>
              <a:rPr lang="en-US" sz="1950" b="1" dirty="0">
                <a:solidFill>
                  <a:schemeClr val="tx1"/>
                </a:solidFill>
                <a:latin typeface="Andalus" pitchFamily="18" charset="-78"/>
                <a:cs typeface="Andalus" pitchFamily="18" charset="-78"/>
              </a:rPr>
              <a:t>Change the paradigm</a:t>
            </a:r>
          </a:p>
          <a:p>
            <a:r>
              <a:rPr lang="en-US" sz="1950" b="1" dirty="0">
                <a:solidFill>
                  <a:schemeClr val="tx1"/>
                </a:solidFill>
                <a:latin typeface="Andalus" pitchFamily="18" charset="-78"/>
                <a:cs typeface="Andalus" pitchFamily="18" charset="-78"/>
              </a:rPr>
              <a:t>Change the world</a:t>
            </a:r>
          </a:p>
          <a:p>
            <a:r>
              <a:rPr lang="en-US" sz="1950" b="1" dirty="0">
                <a:solidFill>
                  <a:schemeClr val="tx1"/>
                </a:solidFill>
                <a:latin typeface="Andalus" pitchFamily="18" charset="-78"/>
                <a:cs typeface="Andalus" pitchFamily="18" charset="-78"/>
              </a:rPr>
              <a:t>Give kids and athletes back to themselves</a:t>
            </a:r>
          </a:p>
          <a:p>
            <a:endParaRPr lang="en-US" dirty="0"/>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534" y="579438"/>
            <a:ext cx="10693400" cy="811212"/>
          </a:xfrm>
        </p:spPr>
        <p:txBody>
          <a:bodyPr>
            <a:normAutofit fontScale="90000"/>
          </a:bodyPr>
          <a:lstStyle/>
          <a:p>
            <a:r>
              <a:rPr lang="en-US" b="1" dirty="0">
                <a:solidFill>
                  <a:srgbClr val="FFFF00"/>
                </a:solidFill>
                <a:latin typeface="Arial Rounded MT Bold" panose="020F0704030504030204" pitchFamily="34" charset="0"/>
                <a:cs typeface="Andalus" pitchFamily="18" charset="-78"/>
              </a:rPr>
              <a:t>A Change in Culture, A Change in Life</a:t>
            </a:r>
          </a:p>
        </p:txBody>
      </p:sp>
      <p:sp>
        <p:nvSpPr>
          <p:cNvPr id="3" name="Content Placeholder 2"/>
          <p:cNvSpPr>
            <a:spLocks noGrp="1"/>
          </p:cNvSpPr>
          <p:nvPr>
            <p:ph idx="1"/>
          </p:nvPr>
        </p:nvSpPr>
        <p:spPr>
          <a:xfrm>
            <a:off x="1742670" y="1933822"/>
            <a:ext cx="8822267" cy="4525963"/>
          </a:xfrm>
        </p:spPr>
        <p:txBody>
          <a:bodyPr>
            <a:normAutofit/>
          </a:bodyPr>
          <a:lstStyle/>
          <a:p>
            <a:pPr>
              <a:buNone/>
            </a:pPr>
            <a:r>
              <a:rPr lang="en-US" b="1" dirty="0">
                <a:solidFill>
                  <a:srgbClr val="0070C0"/>
                </a:solidFill>
                <a:latin typeface="Andalus" pitchFamily="18" charset="-78"/>
                <a:cs typeface="Andalus" pitchFamily="18" charset="-78"/>
              </a:rPr>
              <a:t>   </a:t>
            </a:r>
            <a:r>
              <a:rPr lang="en-US" b="1" dirty="0">
                <a:solidFill>
                  <a:srgbClr val="FFC000"/>
                </a:solidFill>
                <a:latin typeface="Andalus" pitchFamily="18" charset="-78"/>
                <a:cs typeface="Andalus" pitchFamily="18" charset="-78"/>
              </a:rPr>
              <a:t>(from a 17-year-old girl who changed teams and cultures)</a:t>
            </a:r>
          </a:p>
          <a:p>
            <a:pPr>
              <a:buNone/>
            </a:pPr>
            <a:endParaRPr lang="en-US" b="1" dirty="0">
              <a:solidFill>
                <a:srgbClr val="FFC000"/>
              </a:solidFill>
              <a:latin typeface="Andalus" pitchFamily="18" charset="-78"/>
              <a:cs typeface="Andalus" pitchFamily="18" charset="-78"/>
            </a:endParaRPr>
          </a:p>
          <a:p>
            <a:pPr>
              <a:buNone/>
            </a:pPr>
            <a:r>
              <a:rPr lang="en-US" b="1" dirty="0">
                <a:solidFill>
                  <a:schemeClr val="tx1"/>
                </a:solidFill>
                <a:latin typeface="Andalus" pitchFamily="18" charset="-78"/>
                <a:cs typeface="Andalus" pitchFamily="18" charset="-78"/>
              </a:rPr>
              <a:t>  “I think about where I would be had I not changed teams, and honestly its scary. I was becoming a person I did not want to be. I have learned what is truly important in life, and I am not sure when or if I would have figured it out. I never realized what it was like to be around negative people because that type of person was always me. Additionally, I dreaded swimming and now I love it again and it has been a rebirth.”</a:t>
            </a:r>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
          <p:cNvSpPr>
            <a:spLocks noChangeArrowheads="1"/>
          </p:cNvSpPr>
          <p:nvPr/>
        </p:nvSpPr>
        <p:spPr bwMode="auto">
          <a:xfrm>
            <a:off x="979517" y="1301381"/>
            <a:ext cx="10232966" cy="3676071"/>
          </a:xfrm>
          <a:prstGeom prst="rect">
            <a:avLst/>
          </a:prstGeom>
          <a:solidFill>
            <a:srgbClr val="FFFFCC"/>
          </a:solidFill>
          <a:ln w="9525">
            <a:noFill/>
            <a:miter lim="800000"/>
            <a:headEnd/>
            <a:tailEnd/>
          </a:ln>
          <a:effectLst/>
        </p:spPr>
        <p:txBody>
          <a:bodyPr wrap="square" anchor="ctr">
            <a:spAutoFit/>
          </a:bodyPr>
          <a:lstStyle/>
          <a:p>
            <a:pPr eaLnBrk="0" hangingPunct="0">
              <a:defRPr/>
            </a:pPr>
            <a:r>
              <a:rPr lang="en-US" sz="2100" b="1" dirty="0">
                <a:solidFill>
                  <a:srgbClr val="0070C0"/>
                </a:solidFill>
                <a:latin typeface="Arial Rounded MT Bold" panose="020F0704030504030204" pitchFamily="34" charset="0"/>
                <a:ea typeface="Calibri" pitchFamily="34" charset="0"/>
                <a:cs typeface="Andalus" pitchFamily="18" charset="-78"/>
              </a:rPr>
              <a:t>The team culture sways a social lifestyle </a:t>
            </a:r>
          </a:p>
          <a:p>
            <a:pPr eaLnBrk="0" hangingPunct="0">
              <a:defRPr/>
            </a:pPr>
            <a:endParaRPr lang="en-US" sz="1050" dirty="0">
              <a:solidFill>
                <a:schemeClr val="bg1"/>
              </a:solidFill>
              <a:latin typeface="Andalus" pitchFamily="18" charset="-78"/>
              <a:ea typeface="Calibri" pitchFamily="34" charset="0"/>
              <a:cs typeface="Andalus" pitchFamily="18" charset="-78"/>
            </a:endParaRPr>
          </a:p>
          <a:p>
            <a:pPr eaLnBrk="0" hangingPunct="0">
              <a:defRPr/>
            </a:pPr>
            <a:r>
              <a:rPr lang="en-US" sz="1500" b="1" dirty="0">
                <a:solidFill>
                  <a:schemeClr val="bg1"/>
                </a:solidFill>
                <a:latin typeface="Andalus" pitchFamily="18" charset="-78"/>
                <a:ea typeface="Calibri" pitchFamily="34" charset="0"/>
                <a:cs typeface="Andalus" pitchFamily="18" charset="-78"/>
              </a:rPr>
              <a:t>Dear Orinda Aquatics,</a:t>
            </a:r>
          </a:p>
          <a:p>
            <a:pPr eaLnBrk="0" hangingPunct="0">
              <a:defRPr/>
            </a:pPr>
            <a:endParaRPr lang="en-US" sz="1050" dirty="0">
              <a:solidFill>
                <a:schemeClr val="bg1"/>
              </a:solidFill>
            </a:endParaRPr>
          </a:p>
          <a:p>
            <a:pPr eaLnBrk="0" hangingPunct="0">
              <a:defRPr/>
            </a:pPr>
            <a:r>
              <a:rPr lang="en-US" sz="1500" b="1" dirty="0">
                <a:solidFill>
                  <a:schemeClr val="bg1"/>
                </a:solidFill>
                <a:latin typeface="Andalus" pitchFamily="18" charset="-78"/>
                <a:ea typeface="Calibri" pitchFamily="34" charset="0"/>
                <a:cs typeface="Andalus" pitchFamily="18" charset="-78"/>
              </a:rPr>
              <a:t>I can only imagine where I would be today, right now, if I had never joined Orinda Aquatics back in seventh grade.  I see myself spending this Saturday night in my parentless house with a dozen members of my high school’s top partiers, already a few drinks deep in my parent’s liquor, behaving like a sloppy mess.  I see myself dancing with boys I don’t even like, breaking my mom’s glass top coffee table, and getting into a car with a girl who swears she’s safe to drive but clearly isn’t.  And I wouldn’t even care.  It would just be another typical Saturday night.  Instead, I’m here sitting on my couch writing a letter to the team that changed the entire course of my life, the team that I owe everything to.</a:t>
            </a:r>
          </a:p>
          <a:p>
            <a:pPr eaLnBrk="0" hangingPunct="0">
              <a:defRPr/>
            </a:pPr>
            <a:endParaRPr lang="en-US" sz="1500" dirty="0">
              <a:solidFill>
                <a:schemeClr val="bg1"/>
              </a:solidFill>
              <a:latin typeface="Andalus" pitchFamily="18" charset="-78"/>
              <a:cs typeface="Andalus" pitchFamily="18" charset="-78"/>
            </a:endParaRPr>
          </a:p>
          <a:p>
            <a:pPr eaLnBrk="0" hangingPunct="0">
              <a:defRPr/>
            </a:pPr>
            <a:r>
              <a:rPr lang="en-US" sz="1500" b="1" dirty="0">
                <a:solidFill>
                  <a:srgbClr val="C00000"/>
                </a:solidFill>
                <a:latin typeface="Andalus" pitchFamily="18" charset="-78"/>
                <a:ea typeface="Calibri" pitchFamily="34" charset="0"/>
                <a:cs typeface="Andalus" pitchFamily="18" charset="-78"/>
              </a:rPr>
              <a:t>In middle school, I found myself, like so many others do, at a crossroads of sorts.  The girls I considered my best friends were making choices that made me uncomfortable on all kinds of levels, but I could still feel myself slipping down with them.  Looking back, I can see just how far I was about to fall.  </a:t>
            </a:r>
            <a:endParaRPr lang="en-US" sz="1500" dirty="0">
              <a:solidFill>
                <a:srgbClr val="C00000"/>
              </a:solidFill>
              <a:latin typeface="Andalus" pitchFamily="18" charset="-78"/>
              <a:cs typeface="Andalus" pitchFamily="18" charset="-78"/>
            </a:endParaRPr>
          </a:p>
          <a:p>
            <a:pPr eaLnBrk="0" hangingPunct="0">
              <a:defRPr/>
            </a:pPr>
            <a:endParaRPr lang="en-US" sz="1088" dirty="0">
              <a:latin typeface="Andalus" pitchFamily="18" charset="-78"/>
              <a:ea typeface="Calibri" pitchFamily="34" charset="0"/>
              <a:cs typeface="Andalus" pitchFamily="18" charset="-78"/>
            </a:endParaRPr>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3" name="Slide Number Placeholder 2"/>
          <p:cNvSpPr>
            <a:spLocks noGrp="1"/>
          </p:cNvSpPr>
          <p:nvPr>
            <p:ph type="sldNum" sz="quarter" idx="12"/>
          </p:nvPr>
        </p:nvSpPr>
        <p:spPr/>
        <p:txBody>
          <a:bodyPr/>
          <a:lstStyle/>
          <a:p>
            <a:pPr>
              <a:defRPr/>
            </a:pPr>
            <a:fld id="{95838905-0344-4E9A-83D3-74AA9DA2C16C}" type="slidenum">
              <a:rPr lang="en-US" smtClean="0"/>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4CB9-E221-4D9B-9187-9A4162F37CD5}"/>
              </a:ext>
            </a:extLst>
          </p:cNvPr>
          <p:cNvSpPr>
            <a:spLocks noGrp="1"/>
          </p:cNvSpPr>
          <p:nvPr>
            <p:ph type="title"/>
          </p:nvPr>
        </p:nvSpPr>
        <p:spPr>
          <a:xfrm>
            <a:off x="1464733" y="1015439"/>
            <a:ext cx="8788400" cy="410766"/>
          </a:xfrm>
        </p:spPr>
        <p:txBody>
          <a:bodyPr>
            <a:noAutofit/>
          </a:bodyPr>
          <a:lstStyle/>
          <a:p>
            <a:pPr algn="ctr">
              <a:defRPr/>
            </a:pPr>
            <a:r>
              <a:rPr lang="en-US" sz="3600" b="1" dirty="0">
                <a:solidFill>
                  <a:srgbClr val="FFFF00"/>
                </a:solidFill>
                <a:latin typeface="Arial Rounded MT Bold" panose="020F0704030504030204" pitchFamily="34" charset="0"/>
              </a:rPr>
              <a:t>Olympic “Toxic Environment”</a:t>
            </a:r>
          </a:p>
        </p:txBody>
      </p:sp>
      <p:sp>
        <p:nvSpPr>
          <p:cNvPr id="13315" name="Content Placeholder 2">
            <a:extLst>
              <a:ext uri="{FF2B5EF4-FFF2-40B4-BE49-F238E27FC236}">
                <a16:creationId xmlns:a16="http://schemas.microsoft.com/office/drawing/2014/main" id="{37E052EF-F5C3-4181-98F1-53F9261806BC}"/>
              </a:ext>
            </a:extLst>
          </p:cNvPr>
          <p:cNvSpPr>
            <a:spLocks noGrp="1"/>
          </p:cNvSpPr>
          <p:nvPr>
            <p:ph idx="1"/>
          </p:nvPr>
        </p:nvSpPr>
        <p:spPr>
          <a:xfrm>
            <a:off x="321734" y="1784597"/>
            <a:ext cx="11768666" cy="4857750"/>
          </a:xfrm>
        </p:spPr>
        <p:txBody>
          <a:bodyPr>
            <a:normAutofit/>
          </a:bodyPr>
          <a:lstStyle/>
          <a:p>
            <a:pPr>
              <a:buFont typeface="Arial" panose="020B0604020202020204" pitchFamily="34" charset="0"/>
              <a:buNone/>
              <a:defRPr/>
            </a:pPr>
            <a:r>
              <a:rPr lang="en-US" sz="1600" b="1" dirty="0">
                <a:cs typeface="Andalus" pitchFamily="18" charset="-78"/>
              </a:rPr>
              <a:t>  Their London Olympics swimming team was beset by “culturally toxic incidents” including misuse of prescription drugs and bullying that highlighted a failure of culture and leadership, a report said.  A culture existed within the team which “did not appear to assist or support high-level performance for most people.”</a:t>
            </a:r>
          </a:p>
          <a:p>
            <a:pPr>
              <a:buFont typeface="Arial" panose="020B0604020202020204" pitchFamily="34" charset="0"/>
              <a:buNone/>
              <a:defRPr/>
            </a:pPr>
            <a:r>
              <a:rPr lang="en-US" sz="1600" b="1" dirty="0">
                <a:cs typeface="Andalus" pitchFamily="18" charset="-78"/>
              </a:rPr>
              <a:t>  “There were enough culturally toxic incidents across enough team members that breached agreements (such as </a:t>
            </a:r>
            <a:r>
              <a:rPr lang="en-US" sz="1600" b="1" dirty="0">
                <a:highlight>
                  <a:srgbClr val="FF0000"/>
                </a:highlight>
                <a:cs typeface="Andalus" pitchFamily="18" charset="-78"/>
              </a:rPr>
              <a:t>getting drunk, misuse of prescription drugs, breaching curfews, deceit, bullying) to warrant a strong, collective leadership response that included coaches, staff and the swimmers,” </a:t>
            </a:r>
            <a:r>
              <a:rPr lang="en-US" sz="1600" b="1" dirty="0">
                <a:cs typeface="Andalus" pitchFamily="18" charset="-78"/>
              </a:rPr>
              <a:t>the report said. “No such collective action was taken.”</a:t>
            </a:r>
          </a:p>
          <a:p>
            <a:pPr>
              <a:buFont typeface="Arial" panose="020B0604020202020204" pitchFamily="34" charset="0"/>
              <a:buNone/>
              <a:defRPr/>
            </a:pPr>
            <a:r>
              <a:rPr lang="en-US" sz="1600" b="1" dirty="0">
                <a:cs typeface="Andalus" pitchFamily="18" charset="-78"/>
              </a:rPr>
              <a:t> </a:t>
            </a:r>
            <a:r>
              <a:rPr lang="en-US" sz="1600" b="1" u="sng" dirty="0">
                <a:highlight>
                  <a:srgbClr val="FF0000"/>
                </a:highlight>
                <a:cs typeface="Andalus" pitchFamily="18" charset="-78"/>
              </a:rPr>
              <a:t>The review recommended creating an ethical framework </a:t>
            </a:r>
            <a:r>
              <a:rPr lang="en-US" sz="1600" b="1" dirty="0">
                <a:cs typeface="Andalus" pitchFamily="18" charset="-78"/>
              </a:rPr>
              <a:t>of what the (Olympic) team stands for, </a:t>
            </a:r>
            <a:r>
              <a:rPr lang="en-US" sz="1600" b="1" u="sng" dirty="0">
                <a:cs typeface="Andalus" pitchFamily="18" charset="-78"/>
              </a:rPr>
              <a:t>updating internal codes of conduct and implementing better processes for managing issues around standards and expectations</a:t>
            </a:r>
            <a:r>
              <a:rPr lang="en-US" sz="1600" b="1" dirty="0">
                <a:cs typeface="Andalus" pitchFamily="18" charset="-78"/>
              </a:rPr>
              <a:t>.</a:t>
            </a:r>
          </a:p>
          <a:p>
            <a:pPr>
              <a:buFont typeface="Arial" panose="020B0604020202020204" pitchFamily="34" charset="0"/>
              <a:buNone/>
              <a:defRPr/>
            </a:pPr>
            <a:r>
              <a:rPr lang="en-US" sz="1600" b="1" dirty="0">
                <a:cs typeface="Andalus" pitchFamily="18" charset="-78"/>
              </a:rPr>
              <a:t> “It has been a time of reflection and review and a time to be honest and open about how we can take the right steps towards future success. Before we look at winning gold medals, we want to win back the admiration of the nation.”</a:t>
            </a:r>
          </a:p>
          <a:p>
            <a:pPr>
              <a:buFont typeface="Arial" panose="020B0604020202020204" pitchFamily="34" charset="0"/>
              <a:buNone/>
              <a:defRPr/>
            </a:pPr>
            <a:r>
              <a:rPr lang="en-US" sz="1600" b="1" dirty="0">
                <a:cs typeface="Andalus" pitchFamily="18" charset="-78"/>
              </a:rPr>
              <a:t> Disciplinary issues affected the team’s unity in London </a:t>
            </a:r>
            <a:r>
              <a:rPr lang="en-US" sz="1600" b="1" u="sng" dirty="0">
                <a:cs typeface="Andalus" pitchFamily="18" charset="-78"/>
              </a:rPr>
              <a:t>and some swimmers were pursuing their own goals rather than those of the squad</a:t>
            </a:r>
            <a:r>
              <a:rPr lang="en-US" sz="1600" b="1" dirty="0">
                <a:cs typeface="Andalus" pitchFamily="18" charset="-78"/>
              </a:rPr>
              <a:t>, the news </a:t>
            </a:r>
            <a:r>
              <a:rPr lang="en-US" sz="1600" b="1" dirty="0">
                <a:solidFill>
                  <a:schemeClr val="tx1"/>
                </a:solidFill>
                <a:cs typeface="Andalus" pitchFamily="18" charset="-78"/>
                <a:hlinkClick r:id="rId2" tooltip="Open Web Site">
                  <a:extLst>
                    <a:ext uri="{A12FA001-AC4F-418D-AE19-62706E023703}">
                      <ahyp:hlinkClr xmlns:ahyp="http://schemas.microsoft.com/office/drawing/2018/hyperlinkcolor" val="tx"/>
                    </a:ext>
                  </a:extLst>
                </a:hlinkClick>
              </a:rPr>
              <a:t>paper reported, </a:t>
            </a:r>
            <a:r>
              <a:rPr lang="en-US" sz="1600" b="1" dirty="0">
                <a:cs typeface="Andalus" pitchFamily="18" charset="-78"/>
              </a:rPr>
              <a:t>and that some swimmers behaved more like schoolboys than Olympians at a pre-games camp.  (no team concept)</a:t>
            </a:r>
          </a:p>
          <a:p>
            <a:pPr>
              <a:buFont typeface="Arial" panose="020B0604020202020204" pitchFamily="34" charset="0"/>
              <a:buNone/>
              <a:defRPr/>
            </a:pPr>
            <a:r>
              <a:rPr lang="en-US" sz="1600" b="1" dirty="0">
                <a:cs typeface="Andalus" pitchFamily="18" charset="-78"/>
              </a:rPr>
              <a:t> </a:t>
            </a:r>
            <a:r>
              <a:rPr lang="en-US" sz="1600" b="1" u="sng" dirty="0">
                <a:cs typeface="Andalus" pitchFamily="18" charset="-78"/>
              </a:rPr>
              <a:t>“Poor behavior and disrespect within the team were not regulated or resisted strongly by other team members, and it was left unchecked </a:t>
            </a:r>
            <a:r>
              <a:rPr lang="en-US" sz="1600" b="1" dirty="0">
                <a:cs typeface="Andalus" pitchFamily="18" charset="-78"/>
              </a:rPr>
              <a:t>or without consequence by staff and coaches on a number of occasions,” the Review said. (no leadership)</a:t>
            </a:r>
          </a:p>
          <a:p>
            <a:pPr>
              <a:buFont typeface="Arial" panose="020B0604020202020204" pitchFamily="34" charset="0"/>
              <a:buNone/>
              <a:defRPr/>
            </a:pPr>
            <a:endParaRPr lang="en-US" sz="1050" dirty="0"/>
          </a:p>
        </p:txBody>
      </p:sp>
      <p:sp>
        <p:nvSpPr>
          <p:cNvPr id="5" name="Footer Placeholder 4">
            <a:extLst>
              <a:ext uri="{FF2B5EF4-FFF2-40B4-BE49-F238E27FC236}">
                <a16:creationId xmlns:a16="http://schemas.microsoft.com/office/drawing/2014/main" id="{1D26EFC6-A241-44C5-B815-F5BCC9BB8607}"/>
              </a:ext>
            </a:extLst>
          </p:cNvPr>
          <p:cNvSpPr>
            <a:spLocks noGrp="1"/>
          </p:cNvSpPr>
          <p:nvPr>
            <p:ph type="ftr" sz="quarter" idx="11"/>
          </p:nvPr>
        </p:nvSpPr>
        <p:spPr/>
        <p:txBody>
          <a:bodyPr/>
          <a:lstStyle/>
          <a:p>
            <a:pPr>
              <a:defRPr/>
            </a:pPr>
            <a:r>
              <a:rPr lang="en-US" dirty="0"/>
              <a:t>Orinda Aquatics</a:t>
            </a:r>
          </a:p>
        </p:txBody>
      </p:sp>
      <p:sp>
        <p:nvSpPr>
          <p:cNvPr id="19460" name="Slide Number Placeholder 3">
            <a:extLst>
              <a:ext uri="{FF2B5EF4-FFF2-40B4-BE49-F238E27FC236}">
                <a16:creationId xmlns:a16="http://schemas.microsoft.com/office/drawing/2014/main" id="{FD308246-E307-4809-BDA0-E5E324D7785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5F4EC8EA-91FC-4526-81A5-DE1B7D96293B}" type="slidenum">
              <a:rPr lang="en-US" altLang="en-US" sz="900">
                <a:solidFill>
                  <a:srgbClr val="898989"/>
                </a:solidFill>
                <a:latin typeface="Arial" panose="020B0604020202020204" pitchFamily="34" charset="0"/>
              </a:rPr>
              <a:pPr>
                <a:spcBef>
                  <a:spcPct val="0"/>
                </a:spcBef>
                <a:buFontTx/>
                <a:buNone/>
              </a:pPr>
              <a:t>29</a:t>
            </a:fld>
            <a:endParaRPr lang="en-US" altLang="en-US" sz="900" dirty="0">
              <a:solidFill>
                <a:srgbClr val="898989"/>
              </a:solidFill>
              <a:latin typeface="Arial" panose="020B0604020202020204" pitchFamily="34" charset="0"/>
            </a:endParaRPr>
          </a:p>
        </p:txBody>
      </p:sp>
      <p:sp>
        <p:nvSpPr>
          <p:cNvPr id="6" name="TextBox 5">
            <a:extLst>
              <a:ext uri="{FF2B5EF4-FFF2-40B4-BE49-F238E27FC236}">
                <a16:creationId xmlns:a16="http://schemas.microsoft.com/office/drawing/2014/main" id="{D546348E-F8DA-4836-883C-307B6E492FA2}"/>
              </a:ext>
            </a:extLst>
          </p:cNvPr>
          <p:cNvSpPr txBox="1"/>
          <p:nvPr/>
        </p:nvSpPr>
        <p:spPr>
          <a:xfrm>
            <a:off x="491066" y="6363245"/>
            <a:ext cx="11167533"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buFont typeface="Arial" pitchFamily="34" charset="0"/>
              <a:buNone/>
              <a:defRPr/>
            </a:pPr>
            <a:r>
              <a:rPr lang="en-US" sz="1200" b="1" dirty="0">
                <a:latin typeface="Andalus" pitchFamily="18" charset="-78"/>
                <a:cs typeface="Andalus" pitchFamily="18" charset="-78"/>
              </a:rPr>
              <a:t>This is not an “Olympic” issue.  It is a club issue, an age-group issue, a high school issue, and a societal issue.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D54E-AEFE-4ED3-8F9A-AFD711F4BC99}"/>
              </a:ext>
            </a:extLst>
          </p:cNvPr>
          <p:cNvSpPr>
            <a:spLocks noGrp="1"/>
          </p:cNvSpPr>
          <p:nvPr>
            <p:ph type="title"/>
          </p:nvPr>
        </p:nvSpPr>
        <p:spPr/>
        <p:txBody>
          <a:bodyPr/>
          <a:lstStyle/>
          <a:p>
            <a:r>
              <a:rPr lang="en-US" b="1" dirty="0">
                <a:solidFill>
                  <a:srgbClr val="FFFF00"/>
                </a:solidFill>
                <a:latin typeface="Arial Rounded MT Bold" panose="020F0704030504030204" pitchFamily="34" charset="0"/>
              </a:rPr>
              <a:t>Overview</a:t>
            </a:r>
          </a:p>
        </p:txBody>
      </p:sp>
      <p:sp>
        <p:nvSpPr>
          <p:cNvPr id="3" name="Content Placeholder 2">
            <a:extLst>
              <a:ext uri="{FF2B5EF4-FFF2-40B4-BE49-F238E27FC236}">
                <a16:creationId xmlns:a16="http://schemas.microsoft.com/office/drawing/2014/main" id="{CBCCFE63-F4F7-4A87-9B68-451AEB9146E9}"/>
              </a:ext>
            </a:extLst>
          </p:cNvPr>
          <p:cNvSpPr>
            <a:spLocks noGrp="1"/>
          </p:cNvSpPr>
          <p:nvPr>
            <p:ph idx="1"/>
          </p:nvPr>
        </p:nvSpPr>
        <p:spPr/>
        <p:txBody>
          <a:bodyPr/>
          <a:lstStyle/>
          <a:p>
            <a:r>
              <a:rPr lang="en-US" dirty="0">
                <a:latin typeface="Arial Rounded MT Bold" panose="020F0704030504030204" pitchFamily="34" charset="0"/>
              </a:rPr>
              <a:t>Philosophy/Rationale</a:t>
            </a:r>
          </a:p>
          <a:p>
            <a:r>
              <a:rPr lang="en-US" dirty="0">
                <a:latin typeface="Arial Rounded MT Bold" panose="020F0704030504030204" pitchFamily="34" charset="0"/>
              </a:rPr>
              <a:t>Challenges</a:t>
            </a:r>
          </a:p>
          <a:p>
            <a:r>
              <a:rPr lang="en-US" dirty="0">
                <a:latin typeface="Arial Rounded MT Bold" panose="020F0704030504030204" pitchFamily="34" charset="0"/>
              </a:rPr>
              <a:t>Lessons/Purpose</a:t>
            </a:r>
          </a:p>
          <a:p>
            <a:r>
              <a:rPr lang="en-US" dirty="0">
                <a:latin typeface="Arial Rounded MT Bold" panose="020F0704030504030204" pitchFamily="34" charset="0"/>
              </a:rPr>
              <a:t>Process</a:t>
            </a:r>
          </a:p>
          <a:p>
            <a:r>
              <a:rPr lang="en-US" dirty="0">
                <a:latin typeface="Arial Rounded MT Bold" panose="020F0704030504030204" pitchFamily="34" charset="0"/>
              </a:rPr>
              <a:t>Policy</a:t>
            </a:r>
          </a:p>
        </p:txBody>
      </p:sp>
      <p:pic>
        <p:nvPicPr>
          <p:cNvPr id="5" name="Picture 4" descr="A person diving into a pool&#10;&#10;Description automatically generated with medium confidence">
            <a:extLst>
              <a:ext uri="{FF2B5EF4-FFF2-40B4-BE49-F238E27FC236}">
                <a16:creationId xmlns:a16="http://schemas.microsoft.com/office/drawing/2014/main" id="{BBD083B4-B4D4-4AAD-BF99-987AF5CDD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680" y="1954523"/>
            <a:ext cx="3429000" cy="2571750"/>
          </a:xfrm>
          <a:prstGeom prst="rect">
            <a:avLst/>
          </a:prstGeom>
        </p:spPr>
      </p:pic>
    </p:spTree>
    <p:extLst>
      <p:ext uri="{BB962C8B-B14F-4D97-AF65-F5344CB8AC3E}">
        <p14:creationId xmlns:p14="http://schemas.microsoft.com/office/powerpoint/2010/main" val="132593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0733" y="2228850"/>
            <a:ext cx="4633383" cy="4525963"/>
          </a:xfrm>
        </p:spPr>
        <p:txBody>
          <a:bodyPr>
            <a:normAutofit/>
          </a:bodyPr>
          <a:lstStyle/>
          <a:p>
            <a:pPr algn="ctr">
              <a:buNone/>
            </a:pPr>
            <a:r>
              <a:rPr lang="en-US" sz="3300" dirty="0">
                <a:solidFill>
                  <a:srgbClr val="C00000"/>
                </a:solidFill>
                <a:latin typeface="Andalus" pitchFamily="18" charset="-78"/>
                <a:cs typeface="Andalus" pitchFamily="18" charset="-78"/>
              </a:rPr>
              <a:t>    </a:t>
            </a:r>
            <a:r>
              <a:rPr lang="en-US" sz="3300" b="1" dirty="0">
                <a:solidFill>
                  <a:srgbClr val="FFFF00"/>
                </a:solidFill>
                <a:latin typeface="Arial Rounded MT Bold" panose="020F0704030504030204" pitchFamily="34" charset="0"/>
                <a:cs typeface="Andalus" pitchFamily="18" charset="-78"/>
              </a:rPr>
              <a:t>Developing athletes against a societal backdrop that challenges the very core of our sport</a:t>
            </a:r>
            <a:r>
              <a:rPr lang="en-US" sz="2550" b="1" dirty="0">
                <a:solidFill>
                  <a:srgbClr val="FFFF00"/>
                </a:solidFill>
                <a:latin typeface="Arial Rounded MT Bold" panose="020F0704030504030204" pitchFamily="34" charset="0"/>
                <a:cs typeface="Andalus" pitchFamily="18" charset="-78"/>
              </a:rPr>
              <a:t>…</a:t>
            </a:r>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30</a:t>
            </a:fld>
            <a:endParaRPr lang="en-US" dirty="0"/>
          </a:p>
        </p:txBody>
      </p:sp>
      <p:pic>
        <p:nvPicPr>
          <p:cNvPr id="4098" name="Picture 2" descr="http://www.workingwithothers.org/wp-content/uploads/Talk-to-the-hand.jpg"/>
          <p:cNvPicPr>
            <a:picLocks noChangeAspect="1" noChangeArrowheads="1"/>
          </p:cNvPicPr>
          <p:nvPr/>
        </p:nvPicPr>
        <p:blipFill>
          <a:blip r:embed="rId2" cstate="print"/>
          <a:srcRect/>
          <a:stretch>
            <a:fillRect/>
          </a:stretch>
        </p:blipFill>
        <p:spPr bwMode="auto">
          <a:xfrm>
            <a:off x="6536267" y="2228850"/>
            <a:ext cx="3582287" cy="2671082"/>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00" y="869156"/>
            <a:ext cx="10213416" cy="1290638"/>
          </a:xfrm>
        </p:spPr>
        <p:txBody>
          <a:bodyPr>
            <a:normAutofit fontScale="90000"/>
          </a:bodyPr>
          <a:lstStyle/>
          <a:p>
            <a:br>
              <a:rPr lang="en-US" sz="3675" b="1" dirty="0">
                <a:solidFill>
                  <a:srgbClr val="FFFF00"/>
                </a:solidFill>
                <a:latin typeface="Arial Rounded MT Bold" panose="020F0704030504030204" pitchFamily="34" charset="0"/>
                <a:cs typeface="Andalus" pitchFamily="18" charset="-78"/>
              </a:rPr>
            </a:br>
            <a:br>
              <a:rPr lang="en-US" sz="3675" b="1" dirty="0">
                <a:solidFill>
                  <a:srgbClr val="FFFF00"/>
                </a:solidFill>
                <a:latin typeface="Arial Rounded MT Bold" panose="020F0704030504030204" pitchFamily="34" charset="0"/>
                <a:cs typeface="Andalus" pitchFamily="18" charset="-78"/>
              </a:rPr>
            </a:br>
            <a:br>
              <a:rPr lang="en-US" sz="3675" b="1" dirty="0">
                <a:solidFill>
                  <a:srgbClr val="FFFF00"/>
                </a:solidFill>
                <a:latin typeface="Arial Rounded MT Bold" panose="020F0704030504030204" pitchFamily="34" charset="0"/>
                <a:cs typeface="Andalus" pitchFamily="18" charset="-78"/>
              </a:rPr>
            </a:br>
            <a:r>
              <a:rPr lang="en-US" sz="3675" b="1" dirty="0">
                <a:solidFill>
                  <a:srgbClr val="FFFF00"/>
                </a:solidFill>
                <a:latin typeface="Arial Rounded MT Bold" panose="020F0704030504030204" pitchFamily="34" charset="0"/>
                <a:cs typeface="Andalus" pitchFamily="18" charset="-78"/>
              </a:rPr>
              <a:t>and the essence of human development</a:t>
            </a:r>
            <a:br>
              <a:rPr lang="en-US" b="1" dirty="0">
                <a:solidFill>
                  <a:srgbClr val="002060"/>
                </a:solidFill>
                <a:latin typeface="Andalus" pitchFamily="18" charset="-78"/>
                <a:cs typeface="Andalus" pitchFamily="18" charset="-78"/>
              </a:rPr>
            </a:br>
            <a:endParaRPr lang="en-US" dirty="0"/>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31</a:t>
            </a:fld>
            <a:endParaRPr lang="en-US" dirty="0"/>
          </a:p>
        </p:txBody>
      </p:sp>
      <p:pic>
        <p:nvPicPr>
          <p:cNvPr id="267266" name="Picture 2" descr="http://pluto.matrix49.com/16115/subpages/path_8520cp.jpg"/>
          <p:cNvPicPr>
            <a:picLocks noChangeAspect="1" noChangeArrowheads="1"/>
          </p:cNvPicPr>
          <p:nvPr/>
        </p:nvPicPr>
        <p:blipFill>
          <a:blip r:embed="rId2" cstate="print"/>
          <a:srcRect/>
          <a:stretch>
            <a:fillRect/>
          </a:stretch>
        </p:blipFill>
        <p:spPr bwMode="auto">
          <a:xfrm>
            <a:off x="3252964" y="1830917"/>
            <a:ext cx="5543903" cy="415792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067" y="457200"/>
            <a:ext cx="8128000" cy="1143000"/>
          </a:xfrm>
          <a:noFill/>
        </p:spPr>
        <p:txBody>
          <a:bodyPr>
            <a:noAutofit/>
          </a:bodyPr>
          <a:lstStyle/>
          <a:p>
            <a:r>
              <a:rPr lang="en-US" sz="4050" b="1" dirty="0">
                <a:solidFill>
                  <a:srgbClr val="FFFF00"/>
                </a:solidFill>
                <a:latin typeface="Andalus" pitchFamily="18" charset="-78"/>
                <a:cs typeface="Andalus" pitchFamily="18" charset="-78"/>
              </a:rPr>
              <a:t>How do you get from this, to...</a:t>
            </a:r>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32</a:t>
            </a:fld>
            <a:endParaRPr lang="en-US" dirty="0"/>
          </a:p>
        </p:txBody>
      </p:sp>
      <p:sp>
        <p:nvSpPr>
          <p:cNvPr id="144386" name="AutoShape 2" descr="http://i.guim.co.uk/img/static/sys-images/Lifeandhealth/Pix/pictures/2013/9/13/1379069426279/Part-to-play---young-swim-011.jpg?w=1200&amp;q=85&amp;auto=format&amp;sharp=10&amp;s=d901c9b2921f882dc32cccf77cb12ac8"/>
          <p:cNvSpPr>
            <a:spLocks noChangeAspect="1" noChangeArrowheads="1"/>
          </p:cNvSpPr>
          <p:nvPr/>
        </p:nvSpPr>
        <p:spPr bwMode="auto">
          <a:xfrm>
            <a:off x="364093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44388" name="AutoShape 4" descr="http://i.guim.co.uk/img/static/sys-images/Lifeandhealth/Pix/pictures/2013/9/13/1379069426279/Part-to-play---young-swim-011.jpg?w=1200&amp;q=85&amp;auto=format&amp;sharp=10&amp;s=d901c9b2921f882dc32cccf77cb12ac8"/>
          <p:cNvSpPr>
            <a:spLocks noChangeAspect="1" noChangeArrowheads="1"/>
          </p:cNvSpPr>
          <p:nvPr/>
        </p:nvSpPr>
        <p:spPr bwMode="auto">
          <a:xfrm>
            <a:off x="364093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44390" name="AutoShape 6" descr="http://i.guim.co.uk/img/static/sys-images/Lifeandhealth/Pix/pictures/2013/9/13/1379069426279/Part-to-play---young-swim-011.jpg?w=1200&amp;q=85&amp;auto=format&amp;sharp=10&amp;s=d901c9b2921f882dc32cccf77cb12ac8"/>
          <p:cNvSpPr>
            <a:spLocks noChangeAspect="1" noChangeArrowheads="1"/>
          </p:cNvSpPr>
          <p:nvPr/>
        </p:nvSpPr>
        <p:spPr bwMode="auto">
          <a:xfrm>
            <a:off x="364093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44392" name="AutoShape 8" descr="http://i.guim.co.uk/img/static/sys-images/Lifeandhealth/Pix/pictures/2013/9/13/1379069426279/Part-to-play---young-swim-011.jpg?w=1200&amp;q=85&amp;auto=format&amp;sharp=10&amp;s=d901c9b2921f882dc32cccf77cb12ac8"/>
          <p:cNvSpPr>
            <a:spLocks noChangeAspect="1" noChangeArrowheads="1"/>
          </p:cNvSpPr>
          <p:nvPr/>
        </p:nvSpPr>
        <p:spPr bwMode="auto">
          <a:xfrm>
            <a:off x="364093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pic>
        <p:nvPicPr>
          <p:cNvPr id="144394" name="Picture 10" descr="Part to play … young swimmers at Cally pool, Caledonian Road, London."/>
          <p:cNvPicPr>
            <a:picLocks noChangeAspect="1" noChangeArrowheads="1"/>
          </p:cNvPicPr>
          <p:nvPr/>
        </p:nvPicPr>
        <p:blipFill>
          <a:blip r:embed="rId2" cstate="print"/>
          <a:srcRect/>
          <a:stretch>
            <a:fillRect/>
          </a:stretch>
        </p:blipFill>
        <p:spPr bwMode="auto">
          <a:xfrm>
            <a:off x="4238951" y="1937146"/>
            <a:ext cx="4080507" cy="2634854"/>
          </a:xfrm>
          <a:prstGeom prst="rect">
            <a:avLst/>
          </a:prstGeom>
          <a:ln>
            <a:noFill/>
          </a:ln>
          <a:effectLst>
            <a:softEdge rad="112500"/>
          </a:effectLst>
        </p:spPr>
      </p:pic>
      <p:sp>
        <p:nvSpPr>
          <p:cNvPr id="14" name="TextBox 13"/>
          <p:cNvSpPr txBox="1"/>
          <p:nvPr/>
        </p:nvSpPr>
        <p:spPr>
          <a:xfrm>
            <a:off x="2404533" y="4800600"/>
            <a:ext cx="7112000" cy="715581"/>
          </a:xfrm>
          <a:prstGeom prst="rect">
            <a:avLst/>
          </a:prstGeom>
          <a:noFill/>
        </p:spPr>
        <p:txBody>
          <a:bodyPr wrap="square" rtlCol="0">
            <a:spAutoFit/>
          </a:bodyPr>
          <a:lstStyle/>
          <a:p>
            <a:pPr algn="ctr"/>
            <a:r>
              <a:rPr lang="en-US" sz="4050" b="1" dirty="0">
                <a:solidFill>
                  <a:srgbClr val="FFC000"/>
                </a:solidFill>
                <a:latin typeface="Arial Black" panose="020B0A04020102020204" pitchFamily="34" charset="0"/>
                <a:cs typeface="Andalus" pitchFamily="18" charset="-78"/>
              </a:rPr>
              <a:t>Culture creators?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Orinda Aquatics</a:t>
            </a:r>
          </a:p>
        </p:txBody>
      </p:sp>
      <p:sp>
        <p:nvSpPr>
          <p:cNvPr id="5" name="Slide Number Placeholder 4"/>
          <p:cNvSpPr>
            <a:spLocks noGrp="1"/>
          </p:cNvSpPr>
          <p:nvPr>
            <p:ph type="sldNum" sz="quarter" idx="12"/>
          </p:nvPr>
        </p:nvSpPr>
        <p:spPr/>
        <p:txBody>
          <a:bodyPr/>
          <a:lstStyle/>
          <a:p>
            <a:pPr>
              <a:defRPr/>
            </a:pPr>
            <a:fld id="{EC2304FB-2C71-40BF-AA72-11E76E6073F6}" type="slidenum">
              <a:rPr lang="en-US" smtClean="0"/>
              <a:pPr>
                <a:defRPr/>
              </a:pPr>
              <a:t>33</a:t>
            </a:fld>
            <a:endParaRPr lang="en-US" dirty="0"/>
          </a:p>
        </p:txBody>
      </p:sp>
      <p:sp>
        <p:nvSpPr>
          <p:cNvPr id="282626" name="Rectangle 2"/>
          <p:cNvSpPr>
            <a:spLocks noChangeArrowheads="1"/>
          </p:cNvSpPr>
          <p:nvPr/>
        </p:nvSpPr>
        <p:spPr bwMode="auto">
          <a:xfrm>
            <a:off x="3524251" y="329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US" sz="1350" dirty="0"/>
          </a:p>
        </p:txBody>
      </p:sp>
      <p:pic>
        <p:nvPicPr>
          <p:cNvPr id="282625" name="Picture 3" descr="youth"/>
          <p:cNvPicPr>
            <a:picLocks noChangeAspect="1" noChangeArrowheads="1"/>
          </p:cNvPicPr>
          <p:nvPr/>
        </p:nvPicPr>
        <p:blipFill>
          <a:blip r:embed="rId2" cstate="print"/>
          <a:srcRect/>
          <a:stretch>
            <a:fillRect/>
          </a:stretch>
        </p:blipFill>
        <p:spPr bwMode="auto">
          <a:xfrm>
            <a:off x="439524" y="2307402"/>
            <a:ext cx="4195307" cy="3147014"/>
          </a:xfrm>
          <a:prstGeom prst="rect">
            <a:avLst/>
          </a:prstGeom>
          <a:ln>
            <a:noFill/>
          </a:ln>
          <a:effectLst>
            <a:softEdge rad="112500"/>
          </a:effectLst>
        </p:spPr>
      </p:pic>
      <p:sp>
        <p:nvSpPr>
          <p:cNvPr id="282627" name="Rectangle 3"/>
          <p:cNvSpPr>
            <a:spLocks noChangeArrowheads="1"/>
          </p:cNvSpPr>
          <p:nvPr/>
        </p:nvSpPr>
        <p:spPr bwMode="auto">
          <a:xfrm>
            <a:off x="4773296" y="2307401"/>
            <a:ext cx="6910704" cy="31470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buFont typeface="Arial" pitchFamily="34" charset="0"/>
              <a:buChar char="•"/>
            </a:pPr>
            <a:r>
              <a:rPr lang="en-US" sz="2000" b="1" dirty="0">
                <a:latin typeface="Andalus" pitchFamily="18" charset="-78"/>
                <a:ea typeface="Calibri" pitchFamily="34" charset="0"/>
                <a:cs typeface="Andalus" pitchFamily="18" charset="-78"/>
              </a:rPr>
              <a:t>Giant youth party, fueled by alcohol and the internet, turns violent and abusive.</a:t>
            </a:r>
          </a:p>
          <a:p>
            <a:pPr defTabSz="685800" fontAlgn="base">
              <a:spcBef>
                <a:spcPct val="0"/>
              </a:spcBef>
              <a:spcAft>
                <a:spcPct val="0"/>
              </a:spcAft>
              <a:buFont typeface="Arial" pitchFamily="34" charset="0"/>
              <a:buChar char="•"/>
            </a:pPr>
            <a:endParaRPr lang="en-US" sz="2000" b="1" dirty="0">
              <a:latin typeface="Andalus" pitchFamily="18" charset="-78"/>
              <a:cs typeface="Andalus" pitchFamily="18" charset="-78"/>
            </a:endParaRPr>
          </a:p>
          <a:p>
            <a:pPr defTabSz="685800" fontAlgn="base">
              <a:spcBef>
                <a:spcPct val="0"/>
              </a:spcBef>
              <a:spcAft>
                <a:spcPct val="0"/>
              </a:spcAft>
              <a:buFont typeface="Arial" pitchFamily="34" charset="0"/>
              <a:buChar char="•"/>
            </a:pPr>
            <a:r>
              <a:rPr lang="en-US" sz="2000" b="1" dirty="0">
                <a:latin typeface="Andalus" pitchFamily="18" charset="-78"/>
                <a:cs typeface="Andalus" pitchFamily="18" charset="-78"/>
              </a:rPr>
              <a:t>“Mob Scene at High School – 500 students participated in what was a mob scene with rampant alcohol abuse and hazing and bullying.</a:t>
            </a:r>
          </a:p>
          <a:p>
            <a:pPr defTabSz="685800" fontAlgn="base">
              <a:spcBef>
                <a:spcPct val="0"/>
              </a:spcBef>
              <a:spcAft>
                <a:spcPct val="0"/>
              </a:spcAft>
              <a:buFont typeface="Arial" pitchFamily="34" charset="0"/>
              <a:buChar char="•"/>
            </a:pPr>
            <a:endParaRPr lang="en-US" sz="2000" b="1" dirty="0">
              <a:latin typeface="Andalus" pitchFamily="18" charset="-78"/>
              <a:cs typeface="Andalus" pitchFamily="18" charset="-78"/>
            </a:endParaRPr>
          </a:p>
          <a:p>
            <a:pPr defTabSz="685800" fontAlgn="base">
              <a:spcBef>
                <a:spcPct val="0"/>
              </a:spcBef>
              <a:spcAft>
                <a:spcPct val="0"/>
              </a:spcAft>
              <a:buFont typeface="Arial" pitchFamily="34" charset="0"/>
              <a:buChar char="•"/>
            </a:pPr>
            <a:r>
              <a:rPr lang="en-US" sz="2000" b="1" dirty="0">
                <a:latin typeface="Andalus" pitchFamily="18" charset="-78"/>
                <a:cs typeface="Andalus" pitchFamily="18" charset="-78"/>
              </a:rPr>
              <a:t>Two bus loads of students on a ski trip detained for massive drug and alcohol use/possession (parents defended).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D5B2D284-B396-470E-B857-915CDADB5BBA}"/>
              </a:ext>
            </a:extLst>
          </p:cNvPr>
          <p:cNvSpPr txBox="1">
            <a:spLocks noChangeArrowheads="1"/>
          </p:cNvSpPr>
          <p:nvPr/>
        </p:nvSpPr>
        <p:spPr bwMode="auto">
          <a:xfrm>
            <a:off x="781858" y="383302"/>
            <a:ext cx="10317942" cy="1038746"/>
          </a:xfrm>
          <a:prstGeom prst="rect">
            <a:avLst/>
          </a:prstGeom>
          <a:noFill/>
          <a:ln w="9525">
            <a:noFill/>
            <a:miter lim="800000"/>
            <a:headEnd/>
            <a:tailEnd/>
          </a:ln>
        </p:spPr>
        <p:txBody>
          <a:bodyPr wrap="square">
            <a:spAutoFit/>
          </a:bodyPr>
          <a:lstStyle/>
          <a:p>
            <a:pPr algn="ctr" eaLnBrk="1" hangingPunct="1">
              <a:defRPr/>
            </a:pPr>
            <a:r>
              <a:rPr lang="en-US" sz="2100" b="1" dirty="0">
                <a:solidFill>
                  <a:srgbClr val="FFFF00"/>
                </a:solidFill>
                <a:latin typeface="Arial Rounded MT Bold" panose="020F0704030504030204" pitchFamily="34" charset="0"/>
              </a:rPr>
              <a:t>Are we raising resumes or high-character individuals?</a:t>
            </a:r>
          </a:p>
          <a:p>
            <a:pPr algn="ctr" eaLnBrk="1" hangingPunct="1">
              <a:defRPr/>
            </a:pPr>
            <a:endParaRPr lang="en-US" sz="600" b="1" dirty="0">
              <a:solidFill>
                <a:srgbClr val="002060"/>
              </a:solidFill>
              <a:latin typeface="Arial Rounded MT Bold" panose="020F0704030504030204" pitchFamily="34" charset="0"/>
            </a:endParaRPr>
          </a:p>
          <a:p>
            <a:pPr algn="ctr" eaLnBrk="1" hangingPunct="1">
              <a:defRPr/>
            </a:pPr>
            <a:r>
              <a:rPr lang="en-US" sz="2100" b="1" i="1" u="sng" dirty="0">
                <a:solidFill>
                  <a:srgbClr val="00B0F0"/>
                </a:solidFill>
                <a:latin typeface="Arial Rounded MT Bold" panose="020F0704030504030204" pitchFamily="34" charset="0"/>
                <a:cs typeface="Andalus" pitchFamily="18" charset="-78"/>
              </a:rPr>
              <a:t>Two sides of the same coin</a:t>
            </a:r>
            <a:endParaRPr lang="en-US" sz="2100" b="1" i="1" dirty="0">
              <a:solidFill>
                <a:srgbClr val="00B0F0"/>
              </a:solidFill>
              <a:latin typeface="Arial Rounded MT Bold" panose="020F0704030504030204" pitchFamily="34" charset="0"/>
              <a:cs typeface="Andalus" pitchFamily="18" charset="-78"/>
            </a:endParaRPr>
          </a:p>
          <a:p>
            <a:pPr algn="ctr" eaLnBrk="1" hangingPunct="1">
              <a:defRPr/>
            </a:pPr>
            <a:r>
              <a:rPr lang="en-US" sz="1350" b="1" dirty="0">
                <a:solidFill>
                  <a:srgbClr val="00B0F0"/>
                </a:solidFill>
                <a:latin typeface="Andalus" pitchFamily="18" charset="-78"/>
                <a:cs typeface="Andalus" pitchFamily="18" charset="-78"/>
              </a:rPr>
              <a:t>(</a:t>
            </a:r>
          </a:p>
        </p:txBody>
      </p:sp>
      <p:sp>
        <p:nvSpPr>
          <p:cNvPr id="7" name="TextBox 6">
            <a:extLst>
              <a:ext uri="{FF2B5EF4-FFF2-40B4-BE49-F238E27FC236}">
                <a16:creationId xmlns:a16="http://schemas.microsoft.com/office/drawing/2014/main" id="{DC03C5B2-49BF-4321-834A-C303E8DD2B34}"/>
              </a:ext>
            </a:extLst>
          </p:cNvPr>
          <p:cNvSpPr txBox="1"/>
          <p:nvPr/>
        </p:nvSpPr>
        <p:spPr>
          <a:xfrm>
            <a:off x="1380067" y="1422048"/>
            <a:ext cx="7442200" cy="4224233"/>
          </a:xfrm>
          <a:prstGeom prst="rect">
            <a:avLst/>
          </a:prstGeom>
          <a:noFill/>
        </p:spPr>
        <p:txBody>
          <a:bodyPr wrap="square">
            <a:spAutoFit/>
          </a:bodyPr>
          <a:lstStyle/>
          <a:p>
            <a:pPr>
              <a:defRPr/>
            </a:pPr>
            <a:r>
              <a:rPr lang="en-US" sz="1650" b="1" dirty="0">
                <a:solidFill>
                  <a:srgbClr val="FFC000"/>
                </a:solidFill>
                <a:latin typeface="Andalus" pitchFamily="18" charset="-78"/>
                <a:ea typeface="Verdana" pitchFamily="34" charset="0"/>
                <a:cs typeface="Andalus" pitchFamily="18" charset="-78"/>
              </a:rPr>
              <a:t>The </a:t>
            </a:r>
            <a:r>
              <a:rPr lang="en-US" sz="1650" b="1" i="1" u="sng" dirty="0">
                <a:solidFill>
                  <a:srgbClr val="FFC000"/>
                </a:solidFill>
                <a:latin typeface="Andalus" pitchFamily="18" charset="-78"/>
                <a:ea typeface="Verdana" pitchFamily="34" charset="0"/>
                <a:cs typeface="Andalus" pitchFamily="18" charset="-78"/>
              </a:rPr>
              <a:t>resume</a:t>
            </a:r>
            <a:r>
              <a:rPr lang="en-US" sz="1650" b="1" dirty="0">
                <a:solidFill>
                  <a:srgbClr val="FFC000"/>
                </a:solidFill>
                <a:latin typeface="Andalus" pitchFamily="18" charset="-78"/>
                <a:ea typeface="Verdana" pitchFamily="34" charset="0"/>
                <a:cs typeface="Andalus" pitchFamily="18" charset="-78"/>
              </a:rPr>
              <a:t> of a high school athlete</a:t>
            </a:r>
          </a:p>
          <a:p>
            <a:pPr>
              <a:defRPr/>
            </a:pPr>
            <a:endParaRPr lang="en-US" sz="75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3.8 GPA</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Eagle Scout</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School Officer</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Popular</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Volunteer</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All-American athlete</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Polite and respectful in public</a:t>
            </a:r>
          </a:p>
          <a:p>
            <a:pPr marL="257175" indent="-257175">
              <a:buClr>
                <a:srgbClr val="C00000"/>
              </a:buClr>
              <a:buFont typeface="Wingdings" pitchFamily="2" charset="2"/>
              <a:buChar char="§"/>
              <a:defRPr/>
            </a:pPr>
            <a:endParaRPr lang="en-US" sz="900" b="1" dirty="0">
              <a:latin typeface="Andalus" pitchFamily="18" charset="-78"/>
              <a:ea typeface="Verdana" pitchFamily="34" charset="0"/>
              <a:cs typeface="Andalus" pitchFamily="18" charset="-78"/>
            </a:endParaRPr>
          </a:p>
          <a:p>
            <a:pPr>
              <a:defRPr/>
            </a:pPr>
            <a:r>
              <a:rPr lang="en-US" sz="1650" b="1" dirty="0">
                <a:solidFill>
                  <a:srgbClr val="FFC000"/>
                </a:solidFill>
                <a:latin typeface="Andalus" pitchFamily="18" charset="-78"/>
                <a:ea typeface="Verdana" pitchFamily="34" charset="0"/>
                <a:cs typeface="Andalus" pitchFamily="18" charset="-78"/>
              </a:rPr>
              <a:t>The </a:t>
            </a:r>
            <a:r>
              <a:rPr lang="en-US" sz="1650" b="1" i="1" u="sng" dirty="0">
                <a:solidFill>
                  <a:srgbClr val="FFC000"/>
                </a:solidFill>
                <a:latin typeface="Andalus" pitchFamily="18" charset="-78"/>
                <a:ea typeface="Verdana" pitchFamily="34" charset="0"/>
                <a:cs typeface="Andalus" pitchFamily="18" charset="-78"/>
              </a:rPr>
              <a:t>character</a:t>
            </a:r>
            <a:r>
              <a:rPr lang="en-US" sz="1650" b="1" dirty="0">
                <a:solidFill>
                  <a:srgbClr val="FFC000"/>
                </a:solidFill>
                <a:latin typeface="Andalus" pitchFamily="18" charset="-78"/>
                <a:ea typeface="Verdana" pitchFamily="34" charset="0"/>
                <a:cs typeface="Andalus" pitchFamily="18" charset="-78"/>
              </a:rPr>
              <a:t> of the same high school athlete</a:t>
            </a:r>
          </a:p>
          <a:p>
            <a:pPr>
              <a:defRPr/>
            </a:pPr>
            <a:endParaRPr lang="en-US" sz="9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Heavy drug/alcohol use (and thinks it is OK) </a:t>
            </a:r>
            <a:r>
              <a:rPr lang="en-US" sz="1500" b="1" i="1" dirty="0">
                <a:solidFill>
                  <a:schemeClr val="accent2">
                    <a:lumMod val="40000"/>
                    <a:lumOff val="60000"/>
                  </a:schemeClr>
                </a:solidFill>
                <a:latin typeface="Andalus" pitchFamily="18" charset="-78"/>
                <a:ea typeface="Verdana" pitchFamily="34" charset="0"/>
                <a:cs typeface="Andalus" pitchFamily="18" charset="-78"/>
              </a:rPr>
              <a:t>on campus/at competition (a “train wreck”)</a:t>
            </a:r>
            <a:endParaRPr lang="en-US" sz="1500" b="1" dirty="0">
              <a:solidFill>
                <a:schemeClr val="accent2">
                  <a:lumMod val="40000"/>
                  <a:lumOff val="60000"/>
                </a:schemeClr>
              </a:solidFill>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Lies to parents, coaches</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Cheats in school</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Self-absorbed/self-destructive</a:t>
            </a:r>
            <a:endParaRPr lang="en-US" sz="1500" dirty="0">
              <a:latin typeface="Andalus" pitchFamily="18" charset="-78"/>
              <a:ea typeface="Verdana" pitchFamily="34" charset="0"/>
              <a:cs typeface="Andalus" pitchFamily="18" charset="-78"/>
            </a:endParaRP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Drove kids while under the influence</a:t>
            </a:r>
          </a:p>
          <a:p>
            <a:pPr marL="214313" indent="-214313">
              <a:buClr>
                <a:schemeClr val="tx2">
                  <a:lumMod val="50000"/>
                </a:schemeClr>
              </a:buClr>
              <a:buFont typeface="Arial" pitchFamily="34" charset="0"/>
              <a:buChar char="•"/>
              <a:defRPr/>
            </a:pPr>
            <a:r>
              <a:rPr lang="en-US" sz="1500" b="1" dirty="0">
                <a:latin typeface="Andalus" pitchFamily="18" charset="-78"/>
                <a:ea typeface="Verdana" pitchFamily="34" charset="0"/>
                <a:cs typeface="Andalus" pitchFamily="18" charset="-78"/>
              </a:rPr>
              <a:t>Losing identity/needs acceptance</a:t>
            </a:r>
          </a:p>
        </p:txBody>
      </p:sp>
      <p:pic>
        <p:nvPicPr>
          <p:cNvPr id="56324" name="Picture 4">
            <a:extLst>
              <a:ext uri="{FF2B5EF4-FFF2-40B4-BE49-F238E27FC236}">
                <a16:creationId xmlns:a16="http://schemas.microsoft.com/office/drawing/2014/main" id="{5E394ADB-34AF-4FA6-B6A8-FCCDD44CB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267" y="2000298"/>
            <a:ext cx="2876549" cy="285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90E84C01-99AD-4CBA-A667-77B5B1C5E6B0}"/>
              </a:ext>
            </a:extLst>
          </p:cNvPr>
          <p:cNvSpPr>
            <a:spLocks noGrp="1"/>
          </p:cNvSpPr>
          <p:nvPr>
            <p:ph type="ftr" sz="quarter" idx="11"/>
          </p:nvPr>
        </p:nvSpPr>
        <p:spPr/>
        <p:txBody>
          <a:bodyPr/>
          <a:lstStyle/>
          <a:p>
            <a:pPr>
              <a:defRPr/>
            </a:pPr>
            <a:r>
              <a:rPr lang="en-US" dirty="0"/>
              <a:t>Orinda Aquatics</a:t>
            </a:r>
          </a:p>
        </p:txBody>
      </p:sp>
      <p:sp>
        <p:nvSpPr>
          <p:cNvPr id="56325" name="Slide Number Placeholder 4">
            <a:extLst>
              <a:ext uri="{FF2B5EF4-FFF2-40B4-BE49-F238E27FC236}">
                <a16:creationId xmlns:a16="http://schemas.microsoft.com/office/drawing/2014/main" id="{8AC63DE2-5AE4-4769-B480-2B1AF1AA238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F777993D-6463-4AEF-9476-E2E674586757}" type="slidenum">
              <a:rPr lang="en-US" altLang="en-US" sz="900">
                <a:solidFill>
                  <a:srgbClr val="898989"/>
                </a:solidFill>
                <a:latin typeface="Arial" panose="020B0604020202020204" pitchFamily="34" charset="0"/>
              </a:rPr>
              <a:pPr>
                <a:spcBef>
                  <a:spcPct val="0"/>
                </a:spcBef>
                <a:buFontTx/>
                <a:buNone/>
              </a:pPr>
              <a:t>34</a:t>
            </a:fld>
            <a:endParaRPr lang="en-US" altLang="en-US" sz="900" dirty="0">
              <a:solidFill>
                <a:srgbClr val="898989"/>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4">
            <a:extLst>
              <a:ext uri="{FF2B5EF4-FFF2-40B4-BE49-F238E27FC236}">
                <a16:creationId xmlns:a16="http://schemas.microsoft.com/office/drawing/2014/main" id="{EACFD8B4-4195-46F6-A070-B0C55357CAA5}"/>
              </a:ext>
            </a:extLst>
          </p:cNvPr>
          <p:cNvSpPr>
            <a:spLocks noGrp="1"/>
          </p:cNvSpPr>
          <p:nvPr>
            <p:ph idx="1"/>
          </p:nvPr>
        </p:nvSpPr>
        <p:spPr>
          <a:xfrm>
            <a:off x="1405467" y="1005416"/>
            <a:ext cx="9220200" cy="4057650"/>
          </a:xfrm>
        </p:spPr>
        <p:txBody>
          <a:bodyPr>
            <a:normAutofit/>
          </a:bodyPr>
          <a:lstStyle/>
          <a:p>
            <a:pPr algn="ctr">
              <a:buFont typeface="Arial" panose="020B0604020202020204" pitchFamily="34" charset="0"/>
              <a:buNone/>
            </a:pPr>
            <a:r>
              <a:rPr lang="en-US" altLang="en-US" sz="3600" b="1" dirty="0">
                <a:solidFill>
                  <a:srgbClr val="FFFF00"/>
                </a:solidFill>
                <a:latin typeface="Arial Rounded MT Bold" panose="020F0704030504030204" pitchFamily="34" charset="0"/>
              </a:rPr>
              <a:t>Who can/will draw a line in the sand?</a:t>
            </a:r>
          </a:p>
          <a:p>
            <a:pPr algn="ctr">
              <a:buFont typeface="Arial" panose="020B0604020202020204" pitchFamily="34" charset="0"/>
              <a:buNone/>
            </a:pPr>
            <a:endParaRPr lang="en-US" altLang="en-US" sz="3600" b="1" dirty="0">
              <a:solidFill>
                <a:srgbClr val="FFFF00"/>
              </a:solidFill>
              <a:latin typeface="Arial Rounded MT Bold" panose="020F0704030504030204" pitchFamily="34" charset="0"/>
            </a:endParaRPr>
          </a:p>
          <a:p>
            <a:pPr algn="ctr">
              <a:buFont typeface="Arial" panose="020B0604020202020204" pitchFamily="34" charset="0"/>
              <a:buNone/>
            </a:pPr>
            <a:endParaRPr lang="en-US" altLang="en-US" b="1" dirty="0">
              <a:solidFill>
                <a:srgbClr val="002060"/>
              </a:solidFill>
            </a:endParaRPr>
          </a:p>
          <a:p>
            <a:pPr algn="ctr">
              <a:buFont typeface="Arial" panose="020B0604020202020204" pitchFamily="34" charset="0"/>
              <a:buNone/>
            </a:pPr>
            <a:endParaRPr lang="en-US" altLang="en-US" b="1" dirty="0">
              <a:solidFill>
                <a:srgbClr val="002060"/>
              </a:solidFill>
            </a:endParaRPr>
          </a:p>
          <a:p>
            <a:pPr algn="ctr">
              <a:buFont typeface="Arial" panose="020B0604020202020204" pitchFamily="34" charset="0"/>
              <a:buNone/>
            </a:pPr>
            <a:endParaRPr lang="en-US" altLang="en-US" b="1" dirty="0">
              <a:solidFill>
                <a:srgbClr val="002060"/>
              </a:solidFill>
            </a:endParaRPr>
          </a:p>
          <a:p>
            <a:pPr algn="ctr">
              <a:buFont typeface="Arial" panose="020B0604020202020204" pitchFamily="34" charset="0"/>
              <a:buNone/>
            </a:pPr>
            <a:endParaRPr lang="en-US" altLang="en-US" b="1" dirty="0">
              <a:solidFill>
                <a:srgbClr val="002060"/>
              </a:solidFill>
            </a:endParaRPr>
          </a:p>
          <a:p>
            <a:pPr algn="ctr">
              <a:buFont typeface="Arial" panose="020B0604020202020204" pitchFamily="34" charset="0"/>
              <a:buNone/>
            </a:pPr>
            <a:endParaRPr lang="en-US" altLang="en-US" sz="1500" b="1" dirty="0">
              <a:solidFill>
                <a:srgbClr val="002060"/>
              </a:solidFill>
            </a:endParaRPr>
          </a:p>
        </p:txBody>
      </p:sp>
      <p:sp>
        <p:nvSpPr>
          <p:cNvPr id="6" name="Footer Placeholder 5">
            <a:extLst>
              <a:ext uri="{FF2B5EF4-FFF2-40B4-BE49-F238E27FC236}">
                <a16:creationId xmlns:a16="http://schemas.microsoft.com/office/drawing/2014/main" id="{86CE8415-C57C-4BC9-9C24-8BDADE4B0B93}"/>
              </a:ext>
            </a:extLst>
          </p:cNvPr>
          <p:cNvSpPr>
            <a:spLocks noGrp="1"/>
          </p:cNvSpPr>
          <p:nvPr>
            <p:ph type="ftr" sz="quarter" idx="11"/>
          </p:nvPr>
        </p:nvSpPr>
        <p:spPr/>
        <p:txBody>
          <a:bodyPr/>
          <a:lstStyle/>
          <a:p>
            <a:pPr>
              <a:defRPr/>
            </a:pPr>
            <a:r>
              <a:rPr lang="en-US" dirty="0"/>
              <a:t>Orinda Aquatics</a:t>
            </a:r>
          </a:p>
        </p:txBody>
      </p:sp>
      <p:sp>
        <p:nvSpPr>
          <p:cNvPr id="27652" name="Slide Number Placeholder 4">
            <a:extLst>
              <a:ext uri="{FF2B5EF4-FFF2-40B4-BE49-F238E27FC236}">
                <a16:creationId xmlns:a16="http://schemas.microsoft.com/office/drawing/2014/main" id="{6B4F30FA-F4EF-4219-A0CD-356E387A34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2C33E64A-1504-42E7-9ED2-34B41035F4BC}" type="slidenum">
              <a:rPr lang="en-US" altLang="en-US" sz="900">
                <a:solidFill>
                  <a:srgbClr val="898989"/>
                </a:solidFill>
                <a:latin typeface="Arial" panose="020B0604020202020204" pitchFamily="34" charset="0"/>
              </a:rPr>
              <a:pPr>
                <a:spcBef>
                  <a:spcPct val="0"/>
                </a:spcBef>
                <a:buFontTx/>
                <a:buNone/>
              </a:pPr>
              <a:t>35</a:t>
            </a:fld>
            <a:endParaRPr lang="en-US" altLang="en-US" sz="900" dirty="0">
              <a:solidFill>
                <a:srgbClr val="898989"/>
              </a:solidFill>
              <a:latin typeface="Arial" panose="020B0604020202020204" pitchFamily="34" charset="0"/>
            </a:endParaRPr>
          </a:p>
        </p:txBody>
      </p:sp>
      <p:pic>
        <p:nvPicPr>
          <p:cNvPr id="27651" name="Picture 4">
            <a:extLst>
              <a:ext uri="{FF2B5EF4-FFF2-40B4-BE49-F238E27FC236}">
                <a16:creationId xmlns:a16="http://schemas.microsoft.com/office/drawing/2014/main" id="{B2E2E4E9-79A3-4B0E-8D1F-0260DC865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497" y="1916641"/>
            <a:ext cx="4605492" cy="3024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C77894-7002-4AAF-929E-19E8E6375A8E}"/>
              </a:ext>
            </a:extLst>
          </p:cNvPr>
          <p:cNvSpPr txBox="1"/>
          <p:nvPr/>
        </p:nvSpPr>
        <p:spPr>
          <a:xfrm>
            <a:off x="1507067" y="5317067"/>
            <a:ext cx="9705416" cy="400110"/>
          </a:xfrm>
          <a:prstGeom prst="rect">
            <a:avLst/>
          </a:prstGeom>
          <a:noFill/>
        </p:spPr>
        <p:txBody>
          <a:bodyPr wrap="square" rtlCol="0">
            <a:spAutoFit/>
          </a:bodyPr>
          <a:lstStyle/>
          <a:p>
            <a:pPr algn="ctr"/>
            <a:r>
              <a:rPr lang="en-US" sz="2000" b="1" dirty="0">
                <a:solidFill>
                  <a:srgbClr val="FFC000"/>
                </a:solidFill>
              </a:rPr>
              <a:t>“98% of teenagers lie to their parents.” … why?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C737B3C-0EE9-4B09-ACCD-2F2C94EF6236}"/>
              </a:ext>
            </a:extLst>
          </p:cNvPr>
          <p:cNvSpPr>
            <a:spLocks noGrp="1"/>
          </p:cNvSpPr>
          <p:nvPr>
            <p:ph type="title"/>
          </p:nvPr>
        </p:nvSpPr>
        <p:spPr>
          <a:xfrm>
            <a:off x="2975610" y="478020"/>
            <a:ext cx="4629150" cy="696516"/>
          </a:xfrm>
        </p:spPr>
        <p:txBody>
          <a:bodyPr>
            <a:noAutofit/>
          </a:bodyPr>
          <a:lstStyle/>
          <a:p>
            <a:pPr>
              <a:defRPr/>
            </a:pPr>
            <a:r>
              <a:rPr lang="en-US" sz="5400" b="1" dirty="0">
                <a:solidFill>
                  <a:srgbClr val="FFFF00"/>
                </a:solidFill>
                <a:latin typeface="Arial Rounded MT Bold" panose="020F0704030504030204" pitchFamily="34" charset="0"/>
              </a:rPr>
              <a:t>Cute kid</a:t>
            </a:r>
          </a:p>
        </p:txBody>
      </p:sp>
      <p:sp>
        <p:nvSpPr>
          <p:cNvPr id="7" name="Footer Placeholder 6">
            <a:extLst>
              <a:ext uri="{FF2B5EF4-FFF2-40B4-BE49-F238E27FC236}">
                <a16:creationId xmlns:a16="http://schemas.microsoft.com/office/drawing/2014/main" id="{2B24C734-A867-404D-87DC-8964CF5D9443}"/>
              </a:ext>
            </a:extLst>
          </p:cNvPr>
          <p:cNvSpPr>
            <a:spLocks noGrp="1"/>
          </p:cNvSpPr>
          <p:nvPr>
            <p:ph type="ftr" sz="quarter" idx="11"/>
          </p:nvPr>
        </p:nvSpPr>
        <p:spPr/>
        <p:txBody>
          <a:bodyPr/>
          <a:lstStyle/>
          <a:p>
            <a:pPr>
              <a:defRPr/>
            </a:pPr>
            <a:r>
              <a:rPr lang="en-US" dirty="0"/>
              <a:t>Orinda Aquatics</a:t>
            </a:r>
          </a:p>
        </p:txBody>
      </p:sp>
      <p:sp>
        <p:nvSpPr>
          <p:cNvPr id="31749" name="Slide Number Placeholder 5">
            <a:extLst>
              <a:ext uri="{FF2B5EF4-FFF2-40B4-BE49-F238E27FC236}">
                <a16:creationId xmlns:a16="http://schemas.microsoft.com/office/drawing/2014/main" id="{FFD0590A-F37A-465A-BA0B-AB9980A1E4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C782B86A-82A3-4143-806F-D9A5DB3336FA}" type="slidenum">
              <a:rPr lang="en-US" altLang="en-US" sz="900">
                <a:solidFill>
                  <a:srgbClr val="898989"/>
                </a:solidFill>
                <a:latin typeface="Arial" panose="020B0604020202020204" pitchFamily="34" charset="0"/>
              </a:rPr>
              <a:pPr>
                <a:spcBef>
                  <a:spcPct val="0"/>
                </a:spcBef>
                <a:buFontTx/>
                <a:buNone/>
              </a:pPr>
              <a:t>36</a:t>
            </a:fld>
            <a:endParaRPr lang="en-US" altLang="en-US" sz="900" dirty="0">
              <a:solidFill>
                <a:srgbClr val="898989"/>
              </a:solidFill>
              <a:latin typeface="Arial" panose="020B0604020202020204" pitchFamily="34" charset="0"/>
            </a:endParaRPr>
          </a:p>
        </p:txBody>
      </p:sp>
      <p:sp>
        <p:nvSpPr>
          <p:cNvPr id="5" name="TextBox 4">
            <a:extLst>
              <a:ext uri="{FF2B5EF4-FFF2-40B4-BE49-F238E27FC236}">
                <a16:creationId xmlns:a16="http://schemas.microsoft.com/office/drawing/2014/main" id="{5912CBA6-B229-4AA4-ADF0-2798DAAB4153}"/>
              </a:ext>
            </a:extLst>
          </p:cNvPr>
          <p:cNvSpPr txBox="1"/>
          <p:nvPr/>
        </p:nvSpPr>
        <p:spPr>
          <a:xfrm>
            <a:off x="1792815" y="1174536"/>
            <a:ext cx="5928783" cy="4816703"/>
          </a:xfrm>
          <a:prstGeom prst="rect">
            <a:avLst/>
          </a:prstGeom>
          <a:noFill/>
        </p:spPr>
        <p:txBody>
          <a:bodyPr wrap="square">
            <a:spAutoFit/>
          </a:bodyPr>
          <a:lstStyle/>
          <a:p>
            <a:pPr algn="ctr" eaLnBrk="1" hangingPunct="1">
              <a:defRPr/>
            </a:pPr>
            <a:r>
              <a:rPr lang="en-US" sz="2000" b="1" dirty="0"/>
              <a:t>Who and what will he become?</a:t>
            </a:r>
          </a:p>
          <a:p>
            <a:pPr eaLnBrk="1" hangingPunct="1">
              <a:buFont typeface="Arial" pitchFamily="34" charset="0"/>
              <a:buChar char="•"/>
              <a:defRPr/>
            </a:pPr>
            <a:endParaRPr lang="en-US" sz="2000" b="1" dirty="0"/>
          </a:p>
          <a:p>
            <a:pPr lvl="3">
              <a:buFont typeface="Arial" pitchFamily="34" charset="0"/>
              <a:buChar char="•"/>
              <a:defRPr/>
            </a:pPr>
            <a:r>
              <a:rPr lang="en-US" sz="2000" b="1" dirty="0">
                <a:cs typeface="Andalus" pitchFamily="18" charset="-78"/>
              </a:rPr>
              <a:t>Bully?</a:t>
            </a:r>
          </a:p>
          <a:p>
            <a:pPr lvl="3">
              <a:buFont typeface="Arial" pitchFamily="34" charset="0"/>
              <a:buChar char="•"/>
              <a:defRPr/>
            </a:pPr>
            <a:r>
              <a:rPr lang="en-US" sz="2000" b="1" dirty="0">
                <a:cs typeface="Andalus" pitchFamily="18" charset="-78"/>
              </a:rPr>
              <a:t>Into drugs/alcoholic?</a:t>
            </a:r>
          </a:p>
          <a:p>
            <a:pPr lvl="3">
              <a:buFont typeface="Arial" pitchFamily="34" charset="0"/>
              <a:buChar char="•"/>
              <a:defRPr/>
            </a:pPr>
            <a:r>
              <a:rPr lang="en-US" sz="2000" b="1" dirty="0">
                <a:cs typeface="Andalus" pitchFamily="18" charset="-78"/>
              </a:rPr>
              <a:t>A discipline problem?</a:t>
            </a:r>
          </a:p>
          <a:p>
            <a:pPr lvl="3">
              <a:buFont typeface="Arial" pitchFamily="34" charset="0"/>
              <a:buChar char="•"/>
              <a:defRPr/>
            </a:pPr>
            <a:r>
              <a:rPr lang="en-US" sz="2000" b="1" dirty="0">
                <a:cs typeface="Andalus" pitchFamily="18" charset="-78"/>
              </a:rPr>
              <a:t>Social elite?</a:t>
            </a:r>
          </a:p>
          <a:p>
            <a:pPr lvl="3">
              <a:buFont typeface="Arial" pitchFamily="34" charset="0"/>
              <a:buChar char="•"/>
              <a:defRPr/>
            </a:pPr>
            <a:r>
              <a:rPr lang="en-US" sz="2000" b="1" dirty="0">
                <a:cs typeface="Andalus" pitchFamily="18" charset="-78"/>
              </a:rPr>
              <a:t>Apathetic/lazy – path of least resistance?</a:t>
            </a:r>
          </a:p>
          <a:p>
            <a:pPr lvl="3">
              <a:buFont typeface="Arial" pitchFamily="34" charset="0"/>
              <a:buChar char="•"/>
              <a:defRPr/>
            </a:pPr>
            <a:r>
              <a:rPr lang="en-US" sz="2000" b="1" dirty="0">
                <a:cs typeface="Andalus" pitchFamily="18" charset="-78"/>
              </a:rPr>
              <a:t>A non-athlete?</a:t>
            </a:r>
          </a:p>
          <a:p>
            <a:pPr lvl="3">
              <a:buFont typeface="Arial" pitchFamily="34" charset="0"/>
              <a:buChar char="•"/>
              <a:defRPr/>
            </a:pPr>
            <a:r>
              <a:rPr lang="en-US" sz="2000" b="1" dirty="0">
                <a:cs typeface="Andalus" pitchFamily="18" charset="-78"/>
              </a:rPr>
              <a:t>A great “athlete”?</a:t>
            </a:r>
          </a:p>
          <a:p>
            <a:pPr lvl="3">
              <a:buFont typeface="Arial" pitchFamily="34" charset="0"/>
              <a:buChar char="•"/>
              <a:defRPr/>
            </a:pPr>
            <a:r>
              <a:rPr lang="en-US" sz="2000" b="1" i="1" dirty="0">
                <a:cs typeface="Andalus" pitchFamily="18" charset="-78"/>
              </a:rPr>
              <a:t>A great leader/a difference maker?</a:t>
            </a:r>
          </a:p>
          <a:p>
            <a:pPr lvl="3">
              <a:buFont typeface="Arial" pitchFamily="34" charset="0"/>
              <a:buChar char="•"/>
              <a:defRPr/>
            </a:pPr>
            <a:r>
              <a:rPr lang="en-US" sz="2000" b="1" dirty="0">
                <a:cs typeface="Andalus" pitchFamily="18" charset="-78"/>
              </a:rPr>
              <a:t>A collegiate athlete?</a:t>
            </a:r>
          </a:p>
          <a:p>
            <a:pPr lvl="3">
              <a:buFont typeface="Arial" pitchFamily="34" charset="0"/>
              <a:buChar char="•"/>
              <a:defRPr/>
            </a:pPr>
            <a:r>
              <a:rPr lang="en-US" sz="2000" b="1" dirty="0">
                <a:cs typeface="Andalus" pitchFamily="18" charset="-78"/>
              </a:rPr>
              <a:t>A collegiate leader?</a:t>
            </a:r>
          </a:p>
          <a:p>
            <a:pPr lvl="3">
              <a:buFont typeface="Arial" pitchFamily="34" charset="0"/>
              <a:buChar char="•"/>
              <a:defRPr/>
            </a:pPr>
            <a:r>
              <a:rPr lang="en-US" sz="2000" b="1" dirty="0">
                <a:cs typeface="Andalus" pitchFamily="18" charset="-78"/>
              </a:rPr>
              <a:t>An inspiration?</a:t>
            </a:r>
          </a:p>
          <a:p>
            <a:pPr lvl="1">
              <a:defRPr/>
            </a:pPr>
            <a:endParaRPr lang="en-US" sz="1350" dirty="0"/>
          </a:p>
          <a:p>
            <a:pPr eaLnBrk="1" hangingPunct="1">
              <a:defRPr/>
            </a:pPr>
            <a:endParaRPr lang="en-US" sz="1350" dirty="0"/>
          </a:p>
        </p:txBody>
      </p:sp>
      <p:pic>
        <p:nvPicPr>
          <p:cNvPr id="18434" name="Picture 2">
            <a:extLst>
              <a:ext uri="{FF2B5EF4-FFF2-40B4-BE49-F238E27FC236}">
                <a16:creationId xmlns:a16="http://schemas.microsoft.com/office/drawing/2014/main" id="{F4E0D283-191C-4C3D-A430-182274D11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25" y="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9F9F703-4E03-4DF5-A294-FCD1B6B99017}"/>
              </a:ext>
            </a:extLst>
          </p:cNvPr>
          <p:cNvSpPr>
            <a:spLocks noGrp="1"/>
          </p:cNvSpPr>
          <p:nvPr>
            <p:ph type="title"/>
          </p:nvPr>
        </p:nvSpPr>
        <p:spPr>
          <a:xfrm>
            <a:off x="1083733" y="285750"/>
            <a:ext cx="10515600" cy="971550"/>
          </a:xfrm>
        </p:spPr>
        <p:txBody>
          <a:bodyPr>
            <a:noAutofit/>
          </a:bodyPr>
          <a:lstStyle/>
          <a:p>
            <a:pPr>
              <a:defRPr/>
            </a:pPr>
            <a:r>
              <a:rPr lang="en-US" sz="4000" b="1" dirty="0">
                <a:solidFill>
                  <a:srgbClr val="FFFF00"/>
                </a:solidFill>
                <a:latin typeface="Arial Rounded MT Bold" panose="020F0704030504030204" pitchFamily="34" charset="0"/>
              </a:rPr>
              <a:t>What will be the driving influence(s)?</a:t>
            </a:r>
          </a:p>
        </p:txBody>
      </p:sp>
      <p:sp>
        <p:nvSpPr>
          <p:cNvPr id="3" name="Content Placeholder 2">
            <a:extLst>
              <a:ext uri="{FF2B5EF4-FFF2-40B4-BE49-F238E27FC236}">
                <a16:creationId xmlns:a16="http://schemas.microsoft.com/office/drawing/2014/main" id="{42256EE8-6CF8-4EDB-9916-52421E88F909}"/>
              </a:ext>
            </a:extLst>
          </p:cNvPr>
          <p:cNvSpPr>
            <a:spLocks noGrp="1"/>
          </p:cNvSpPr>
          <p:nvPr>
            <p:ph idx="1"/>
          </p:nvPr>
        </p:nvSpPr>
        <p:spPr>
          <a:xfrm>
            <a:off x="3075517" y="1831694"/>
            <a:ext cx="4629150" cy="4525566"/>
          </a:xfrm>
        </p:spPr>
        <p:txBody>
          <a:bodyPr>
            <a:normAutofit/>
          </a:bodyPr>
          <a:lstStyle/>
          <a:p>
            <a:pPr lvl="1">
              <a:defRPr/>
            </a:pPr>
            <a:r>
              <a:rPr lang="en-US" sz="2250" b="1" dirty="0">
                <a:solidFill>
                  <a:schemeClr val="tx1"/>
                </a:solidFill>
                <a:cs typeface="Andalus" pitchFamily="18" charset="-78"/>
              </a:rPr>
              <a:t>Luck</a:t>
            </a:r>
          </a:p>
          <a:p>
            <a:pPr lvl="1">
              <a:defRPr/>
            </a:pPr>
            <a:r>
              <a:rPr lang="en-US" sz="2250" b="1" dirty="0">
                <a:solidFill>
                  <a:schemeClr val="tx1"/>
                </a:solidFill>
                <a:cs typeface="Andalus" pitchFamily="18" charset="-78"/>
              </a:rPr>
              <a:t>Destiny</a:t>
            </a:r>
          </a:p>
          <a:p>
            <a:pPr lvl="1">
              <a:defRPr/>
            </a:pPr>
            <a:r>
              <a:rPr lang="en-US" sz="2250" b="1" dirty="0">
                <a:solidFill>
                  <a:schemeClr val="tx1"/>
                </a:solidFill>
                <a:cs typeface="Andalus" pitchFamily="18" charset="-78"/>
              </a:rPr>
              <a:t>Self-esteem</a:t>
            </a:r>
          </a:p>
          <a:p>
            <a:pPr lvl="1">
              <a:defRPr/>
            </a:pPr>
            <a:r>
              <a:rPr lang="en-US" sz="2250" b="1" dirty="0">
                <a:solidFill>
                  <a:schemeClr val="tx1"/>
                </a:solidFill>
                <a:cs typeface="Andalus" pitchFamily="18" charset="-78"/>
              </a:rPr>
              <a:t>Parents</a:t>
            </a:r>
          </a:p>
          <a:p>
            <a:pPr lvl="1">
              <a:defRPr/>
            </a:pPr>
            <a:r>
              <a:rPr lang="en-US" sz="2250" b="1" dirty="0">
                <a:solidFill>
                  <a:schemeClr val="tx1"/>
                </a:solidFill>
                <a:cs typeface="Andalus" pitchFamily="18" charset="-78"/>
              </a:rPr>
              <a:t>Siblings</a:t>
            </a:r>
          </a:p>
          <a:p>
            <a:pPr lvl="1">
              <a:defRPr/>
            </a:pPr>
            <a:r>
              <a:rPr lang="en-US" sz="2250" b="1" dirty="0">
                <a:solidFill>
                  <a:schemeClr val="tx1"/>
                </a:solidFill>
                <a:cs typeface="Andalus" pitchFamily="18" charset="-78"/>
              </a:rPr>
              <a:t>Social friends</a:t>
            </a:r>
          </a:p>
          <a:p>
            <a:pPr lvl="1">
              <a:defRPr/>
            </a:pPr>
            <a:r>
              <a:rPr lang="en-US" sz="2250" b="1" dirty="0">
                <a:solidFill>
                  <a:schemeClr val="tx1"/>
                </a:solidFill>
                <a:cs typeface="Andalus" pitchFamily="18" charset="-78"/>
              </a:rPr>
              <a:t>Community</a:t>
            </a:r>
          </a:p>
          <a:p>
            <a:pPr lvl="1">
              <a:defRPr/>
            </a:pPr>
            <a:r>
              <a:rPr lang="en-US" sz="2250" b="1" dirty="0">
                <a:solidFill>
                  <a:schemeClr val="tx1"/>
                </a:solidFill>
                <a:cs typeface="Andalus" pitchFamily="18" charset="-78"/>
              </a:rPr>
              <a:t>Teachers</a:t>
            </a:r>
          </a:p>
          <a:p>
            <a:pPr lvl="1">
              <a:defRPr/>
            </a:pPr>
            <a:r>
              <a:rPr lang="en-US" sz="2250" b="1" dirty="0">
                <a:solidFill>
                  <a:schemeClr val="accent2">
                    <a:lumMod val="40000"/>
                    <a:lumOff val="60000"/>
                  </a:schemeClr>
                </a:solidFill>
                <a:cs typeface="Andalus" pitchFamily="18" charset="-78"/>
              </a:rPr>
              <a:t>Teammates</a:t>
            </a:r>
          </a:p>
          <a:p>
            <a:pPr lvl="1">
              <a:defRPr/>
            </a:pPr>
            <a:r>
              <a:rPr lang="en-US" sz="2250" b="1" dirty="0">
                <a:solidFill>
                  <a:schemeClr val="accent2">
                    <a:lumMod val="40000"/>
                    <a:lumOff val="60000"/>
                  </a:schemeClr>
                </a:solidFill>
                <a:cs typeface="Andalus" pitchFamily="18" charset="-78"/>
              </a:rPr>
              <a:t>Coaches</a:t>
            </a:r>
          </a:p>
          <a:p>
            <a:pPr lvl="1">
              <a:defRPr/>
            </a:pPr>
            <a:r>
              <a:rPr lang="en-US" sz="2250" b="1" dirty="0">
                <a:solidFill>
                  <a:schemeClr val="accent2">
                    <a:lumMod val="40000"/>
                    <a:lumOff val="60000"/>
                  </a:schemeClr>
                </a:solidFill>
                <a:cs typeface="Andalus" pitchFamily="18" charset="-78"/>
              </a:rPr>
              <a:t>Team culture</a:t>
            </a:r>
          </a:p>
          <a:p>
            <a:pPr>
              <a:buFont typeface="Arial" panose="020B0604020202020204" pitchFamily="34" charset="0"/>
              <a:buNone/>
              <a:defRPr/>
            </a:pPr>
            <a:endParaRPr lang="en-US" dirty="0"/>
          </a:p>
          <a:p>
            <a:pPr>
              <a:buFont typeface="Arial" panose="020B0604020202020204" pitchFamily="34" charset="0"/>
              <a:buNone/>
              <a:defRPr/>
            </a:pPr>
            <a:endParaRPr lang="en-US" dirty="0"/>
          </a:p>
          <a:p>
            <a:pPr>
              <a:buFont typeface="Arial" panose="020B0604020202020204" pitchFamily="34" charset="0"/>
              <a:buNone/>
              <a:defRPr/>
            </a:pPr>
            <a:endParaRPr lang="en-US" dirty="0"/>
          </a:p>
        </p:txBody>
      </p:sp>
      <p:sp>
        <p:nvSpPr>
          <p:cNvPr id="8" name="Footer Placeholder 7">
            <a:extLst>
              <a:ext uri="{FF2B5EF4-FFF2-40B4-BE49-F238E27FC236}">
                <a16:creationId xmlns:a16="http://schemas.microsoft.com/office/drawing/2014/main" id="{DEBB4D99-F36A-4A78-8715-C937F5F1E975}"/>
              </a:ext>
            </a:extLst>
          </p:cNvPr>
          <p:cNvSpPr>
            <a:spLocks noGrp="1"/>
          </p:cNvSpPr>
          <p:nvPr>
            <p:ph type="ftr" sz="quarter" idx="11"/>
          </p:nvPr>
        </p:nvSpPr>
        <p:spPr/>
        <p:txBody>
          <a:bodyPr/>
          <a:lstStyle/>
          <a:p>
            <a:pPr>
              <a:defRPr/>
            </a:pPr>
            <a:r>
              <a:rPr lang="en-US" dirty="0"/>
              <a:t>Orinda Aquatics</a:t>
            </a:r>
          </a:p>
        </p:txBody>
      </p:sp>
      <p:sp>
        <p:nvSpPr>
          <p:cNvPr id="32775" name="Slide Number Placeholder 6">
            <a:extLst>
              <a:ext uri="{FF2B5EF4-FFF2-40B4-BE49-F238E27FC236}">
                <a16:creationId xmlns:a16="http://schemas.microsoft.com/office/drawing/2014/main" id="{CAEA766E-4F73-4751-ABA5-22DC2EB15C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C71A111D-CAB8-4148-AE80-08AFDF82C888}" type="slidenum">
              <a:rPr lang="en-US" altLang="en-US" sz="900">
                <a:solidFill>
                  <a:srgbClr val="898989"/>
                </a:solidFill>
                <a:latin typeface="Arial" panose="020B0604020202020204" pitchFamily="34" charset="0"/>
              </a:rPr>
              <a:pPr>
                <a:spcBef>
                  <a:spcPct val="0"/>
                </a:spcBef>
                <a:buFontTx/>
                <a:buNone/>
              </a:pPr>
              <a:t>37</a:t>
            </a:fld>
            <a:endParaRPr lang="en-US" altLang="en-US" sz="900" dirty="0">
              <a:solidFill>
                <a:srgbClr val="898989"/>
              </a:solidFill>
              <a:latin typeface="Arial" panose="020B0604020202020204" pitchFamily="34" charset="0"/>
            </a:endParaRPr>
          </a:p>
        </p:txBody>
      </p:sp>
      <p:pic>
        <p:nvPicPr>
          <p:cNvPr id="32772" name="Picture 2">
            <a:extLst>
              <a:ext uri="{FF2B5EF4-FFF2-40B4-BE49-F238E27FC236}">
                <a16:creationId xmlns:a16="http://schemas.microsoft.com/office/drawing/2014/main" id="{61D7E3B8-0410-42AA-B6D1-D4C130F5D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018366"/>
            <a:ext cx="2472267" cy="1631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_0326.JPG">
            <a:extLst>
              <a:ext uri="{FF2B5EF4-FFF2-40B4-BE49-F238E27FC236}">
                <a16:creationId xmlns:a16="http://schemas.microsoft.com/office/drawing/2014/main" id="{8DBE161C-207C-4246-8222-772D6E156C61}"/>
              </a:ext>
            </a:extLst>
          </p:cNvPr>
          <p:cNvPicPr>
            <a:picLocks noChangeAspect="1"/>
          </p:cNvPicPr>
          <p:nvPr/>
        </p:nvPicPr>
        <p:blipFill>
          <a:blip r:embed="rId3" cstate="print"/>
          <a:stretch>
            <a:fillRect/>
          </a:stretch>
        </p:blipFill>
        <p:spPr>
          <a:xfrm>
            <a:off x="6096000" y="4003676"/>
            <a:ext cx="2472266" cy="1854200"/>
          </a:xfrm>
          <a:prstGeom prst="rect">
            <a:avLst/>
          </a:prstGeom>
          <a:ln>
            <a:noFill/>
          </a:ln>
          <a:effectLst>
            <a:softEdge rad="112500"/>
          </a:effectLst>
        </p:spPr>
      </p:pic>
      <p:pic>
        <p:nvPicPr>
          <p:cNvPr id="32774" name="Picture 7">
            <a:extLst>
              <a:ext uri="{FF2B5EF4-FFF2-40B4-BE49-F238E27FC236}">
                <a16:creationId xmlns:a16="http://schemas.microsoft.com/office/drawing/2014/main" id="{B0CCA95D-B752-450F-8301-42D5204DD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539" y="285750"/>
            <a:ext cx="10167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216A5F-4936-43C4-B97D-A8D023931FD6}"/>
              </a:ext>
            </a:extLst>
          </p:cNvPr>
          <p:cNvSpPr txBox="1"/>
          <p:nvPr/>
        </p:nvSpPr>
        <p:spPr>
          <a:xfrm>
            <a:off x="9123375" y="2392565"/>
            <a:ext cx="2770700" cy="369332"/>
          </a:xfrm>
          <a:prstGeom prst="rect">
            <a:avLst/>
          </a:prstGeom>
          <a:noFill/>
        </p:spPr>
        <p:txBody>
          <a:bodyPr wrap="square" rtlCol="0">
            <a:spAutoFit/>
          </a:bodyPr>
          <a:lstStyle/>
          <a:p>
            <a:r>
              <a:rPr lang="en-US" dirty="0">
                <a:solidFill>
                  <a:srgbClr val="FFC000"/>
                </a:solidFill>
              </a:rPr>
              <a:t>High school meet example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DBE2-8944-4E27-B7D7-B6A24F332971}"/>
              </a:ext>
            </a:extLst>
          </p:cNvPr>
          <p:cNvSpPr>
            <a:spLocks noGrp="1"/>
          </p:cNvSpPr>
          <p:nvPr>
            <p:ph type="title"/>
          </p:nvPr>
        </p:nvSpPr>
        <p:spPr>
          <a:xfrm>
            <a:off x="1695449" y="2015067"/>
            <a:ext cx="5425017" cy="3429000"/>
          </a:xfrm>
        </p:spPr>
        <p:txBody>
          <a:bodyPr>
            <a:normAutofit/>
          </a:bodyPr>
          <a:lstStyle/>
          <a:p>
            <a:pPr>
              <a:defRPr/>
            </a:pPr>
            <a:br>
              <a:rPr lang="en-US" b="1" dirty="0">
                <a:solidFill>
                  <a:schemeClr val="accent2">
                    <a:lumMod val="75000"/>
                  </a:schemeClr>
                </a:solidFill>
              </a:rPr>
            </a:br>
            <a:r>
              <a:rPr lang="en-US" sz="3600" b="1" i="1" dirty="0">
                <a:solidFill>
                  <a:srgbClr val="FFC000"/>
                </a:solidFill>
                <a:latin typeface="+mn-lt"/>
                <a:cs typeface="Andalus" pitchFamily="18" charset="-78"/>
              </a:rPr>
              <a:t>It would equate to:</a:t>
            </a:r>
            <a:br>
              <a:rPr lang="en-US" sz="3600" b="1" i="1" dirty="0">
                <a:solidFill>
                  <a:srgbClr val="FFC000"/>
                </a:solidFill>
                <a:latin typeface="+mn-lt"/>
                <a:cs typeface="Andalus" pitchFamily="18" charset="-78"/>
              </a:rPr>
            </a:br>
            <a:br>
              <a:rPr lang="en-US" sz="3600" b="1" i="1" dirty="0">
                <a:solidFill>
                  <a:srgbClr val="FFC000"/>
                </a:solidFill>
                <a:latin typeface="+mn-lt"/>
                <a:cs typeface="Andalus" pitchFamily="18" charset="-78"/>
              </a:rPr>
            </a:br>
            <a:r>
              <a:rPr lang="en-US" sz="2700" b="1" dirty="0">
                <a:solidFill>
                  <a:schemeClr val="tx1">
                    <a:lumMod val="95000"/>
                  </a:schemeClr>
                </a:solidFill>
                <a:latin typeface="+mn-lt"/>
                <a:cs typeface="Andalus" pitchFamily="18" charset="-78"/>
              </a:rPr>
              <a:t>The better the person</a:t>
            </a:r>
            <a:br>
              <a:rPr lang="en-US" sz="2700" b="1" dirty="0">
                <a:solidFill>
                  <a:schemeClr val="tx1">
                    <a:lumMod val="95000"/>
                  </a:schemeClr>
                </a:solidFill>
                <a:latin typeface="+mn-lt"/>
                <a:cs typeface="Andalus" pitchFamily="18" charset="-78"/>
              </a:rPr>
            </a:br>
            <a:r>
              <a:rPr lang="en-US" sz="2700" b="1" dirty="0">
                <a:solidFill>
                  <a:schemeClr val="tx1">
                    <a:lumMod val="95000"/>
                  </a:schemeClr>
                </a:solidFill>
                <a:latin typeface="+mn-lt"/>
                <a:cs typeface="Andalus" pitchFamily="18" charset="-78"/>
              </a:rPr>
              <a:t>The better the athlete</a:t>
            </a:r>
            <a:br>
              <a:rPr lang="en-US" sz="2700" b="1" dirty="0">
                <a:solidFill>
                  <a:schemeClr val="tx1">
                    <a:lumMod val="95000"/>
                  </a:schemeClr>
                </a:solidFill>
                <a:latin typeface="+mn-lt"/>
                <a:cs typeface="Andalus" pitchFamily="18" charset="-78"/>
              </a:rPr>
            </a:br>
            <a:r>
              <a:rPr lang="en-US" sz="2700" b="1" dirty="0">
                <a:solidFill>
                  <a:schemeClr val="tx1">
                    <a:lumMod val="95000"/>
                  </a:schemeClr>
                </a:solidFill>
                <a:latin typeface="+mn-lt"/>
                <a:cs typeface="Andalus" pitchFamily="18" charset="-78"/>
              </a:rPr>
              <a:t>The better the swimmer</a:t>
            </a:r>
            <a:br>
              <a:rPr lang="en-US" sz="2700" b="1" dirty="0">
                <a:solidFill>
                  <a:schemeClr val="tx1">
                    <a:lumMod val="95000"/>
                  </a:schemeClr>
                </a:solidFill>
                <a:latin typeface="+mn-lt"/>
                <a:cs typeface="Andalus" pitchFamily="18" charset="-78"/>
              </a:rPr>
            </a:br>
            <a:r>
              <a:rPr lang="en-US" sz="2700" b="1" dirty="0">
                <a:solidFill>
                  <a:schemeClr val="tx1">
                    <a:lumMod val="95000"/>
                  </a:schemeClr>
                </a:solidFill>
                <a:latin typeface="+mn-lt"/>
                <a:cs typeface="Andalus" pitchFamily="18" charset="-78"/>
              </a:rPr>
              <a:t>The better the teammate</a:t>
            </a:r>
            <a:br>
              <a:rPr lang="en-US" sz="2700" b="1" dirty="0">
                <a:solidFill>
                  <a:schemeClr val="tx1">
                    <a:lumMod val="95000"/>
                  </a:schemeClr>
                </a:solidFill>
                <a:latin typeface="+mn-lt"/>
                <a:cs typeface="Andalus" pitchFamily="18" charset="-78"/>
              </a:rPr>
            </a:br>
            <a:r>
              <a:rPr lang="en-US" sz="2700" b="1" dirty="0">
                <a:solidFill>
                  <a:schemeClr val="tx1">
                    <a:lumMod val="95000"/>
                  </a:schemeClr>
                </a:solidFill>
                <a:latin typeface="+mn-lt"/>
                <a:cs typeface="Andalus" pitchFamily="18" charset="-78"/>
              </a:rPr>
              <a:t>The better the culture</a:t>
            </a:r>
          </a:p>
        </p:txBody>
      </p:sp>
      <p:sp>
        <p:nvSpPr>
          <p:cNvPr id="6" name="Footer Placeholder 5">
            <a:extLst>
              <a:ext uri="{FF2B5EF4-FFF2-40B4-BE49-F238E27FC236}">
                <a16:creationId xmlns:a16="http://schemas.microsoft.com/office/drawing/2014/main" id="{8676212E-8B4F-4A3E-BDCC-A3AF2F1692A0}"/>
              </a:ext>
            </a:extLst>
          </p:cNvPr>
          <p:cNvSpPr>
            <a:spLocks noGrp="1"/>
          </p:cNvSpPr>
          <p:nvPr>
            <p:ph type="ftr" sz="quarter" idx="11"/>
          </p:nvPr>
        </p:nvSpPr>
        <p:spPr/>
        <p:txBody>
          <a:bodyPr/>
          <a:lstStyle/>
          <a:p>
            <a:pPr>
              <a:defRPr/>
            </a:pPr>
            <a:r>
              <a:rPr lang="en-US" dirty="0"/>
              <a:t>Orinda Aquatics</a:t>
            </a:r>
          </a:p>
        </p:txBody>
      </p:sp>
      <p:sp>
        <p:nvSpPr>
          <p:cNvPr id="36869" name="Slide Number Placeholder 4">
            <a:extLst>
              <a:ext uri="{FF2B5EF4-FFF2-40B4-BE49-F238E27FC236}">
                <a16:creationId xmlns:a16="http://schemas.microsoft.com/office/drawing/2014/main" id="{3A8F5162-9813-4F00-BF9E-EB35A99B40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2930E2C-18B8-40E9-B06E-97B1D4CFF094}" type="slidenum">
              <a:rPr lang="en-US" altLang="en-US" sz="900">
                <a:solidFill>
                  <a:srgbClr val="898989"/>
                </a:solidFill>
                <a:latin typeface="Arial" panose="020B0604020202020204" pitchFamily="34" charset="0"/>
              </a:rPr>
              <a:pPr>
                <a:spcBef>
                  <a:spcPct val="0"/>
                </a:spcBef>
                <a:buFontTx/>
                <a:buNone/>
              </a:pPr>
              <a:t>38</a:t>
            </a:fld>
            <a:endParaRPr lang="en-US" altLang="en-US" sz="900" dirty="0">
              <a:solidFill>
                <a:srgbClr val="898989"/>
              </a:solidFill>
              <a:latin typeface="Arial" panose="020B0604020202020204" pitchFamily="34" charset="0"/>
            </a:endParaRPr>
          </a:p>
        </p:txBody>
      </p:sp>
      <p:pic>
        <p:nvPicPr>
          <p:cNvPr id="36867" name="Picture 2">
            <a:extLst>
              <a:ext uri="{FF2B5EF4-FFF2-40B4-BE49-F238E27FC236}">
                <a16:creationId xmlns:a16="http://schemas.microsoft.com/office/drawing/2014/main" id="{2306366A-FEC7-4588-A24B-04BE37F05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762" y="3309461"/>
            <a:ext cx="2964405" cy="27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SC02759.JPG">
            <a:extLst>
              <a:ext uri="{FF2B5EF4-FFF2-40B4-BE49-F238E27FC236}">
                <a16:creationId xmlns:a16="http://schemas.microsoft.com/office/drawing/2014/main" id="{FCEA880F-1C38-466B-994D-5B92A7A2125F}"/>
              </a:ext>
            </a:extLst>
          </p:cNvPr>
          <p:cNvPicPr>
            <a:picLocks noChangeAspect="1"/>
          </p:cNvPicPr>
          <p:nvPr/>
        </p:nvPicPr>
        <p:blipFill>
          <a:blip r:embed="rId3" cstate="print"/>
          <a:stretch>
            <a:fillRect/>
          </a:stretch>
        </p:blipFill>
        <p:spPr>
          <a:xfrm>
            <a:off x="7874000" y="2015067"/>
            <a:ext cx="3169534" cy="1294394"/>
          </a:xfrm>
          <a:prstGeom prst="rect">
            <a:avLst/>
          </a:prstGeom>
          <a:ln>
            <a:noFill/>
          </a:ln>
          <a:effectLst>
            <a:softEdge rad="112500"/>
          </a:effectLst>
        </p:spPr>
      </p:pic>
      <p:sp>
        <p:nvSpPr>
          <p:cNvPr id="7" name="TextBox 6">
            <a:extLst>
              <a:ext uri="{FF2B5EF4-FFF2-40B4-BE49-F238E27FC236}">
                <a16:creationId xmlns:a16="http://schemas.microsoft.com/office/drawing/2014/main" id="{86CB6EC8-E323-4EBE-AFF0-C3DC608C3573}"/>
              </a:ext>
            </a:extLst>
          </p:cNvPr>
          <p:cNvSpPr txBox="1"/>
          <p:nvPr/>
        </p:nvSpPr>
        <p:spPr>
          <a:xfrm>
            <a:off x="1695449" y="1028700"/>
            <a:ext cx="8523817" cy="646331"/>
          </a:xfrm>
          <a:prstGeom prst="rect">
            <a:avLst/>
          </a:prstGeom>
          <a:noFill/>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defRPr/>
            </a:pPr>
            <a:r>
              <a:rPr lang="en-US" sz="3600" b="1" dirty="0">
                <a:solidFill>
                  <a:srgbClr val="FFFF00"/>
                </a:solidFill>
                <a:latin typeface="Arial Rounded MT Bold" panose="020F0704030504030204" pitchFamily="34" charset="0"/>
                <a:cs typeface="Andalus" pitchFamily="18" charset="-78"/>
              </a:rPr>
              <a:t>This formula is irrefutable.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3D35-0B9C-49BE-BA02-60A68B693CF6}"/>
              </a:ext>
            </a:extLst>
          </p:cNvPr>
          <p:cNvSpPr>
            <a:spLocks noGrp="1"/>
          </p:cNvSpPr>
          <p:nvPr>
            <p:ph type="title"/>
          </p:nvPr>
        </p:nvSpPr>
        <p:spPr>
          <a:xfrm>
            <a:off x="1403338" y="649817"/>
            <a:ext cx="7287683" cy="810816"/>
          </a:xfrm>
        </p:spPr>
        <p:txBody>
          <a:bodyPr>
            <a:normAutofit/>
          </a:bodyPr>
          <a:lstStyle/>
          <a:p>
            <a:pPr>
              <a:defRPr/>
            </a:pPr>
            <a:r>
              <a:rPr lang="en-US" sz="4000" b="1" dirty="0">
                <a:solidFill>
                  <a:srgbClr val="FFFF00"/>
                </a:solidFill>
                <a:latin typeface="Arial Rounded MT Bold" panose="020F0704030504030204" pitchFamily="34" charset="0"/>
              </a:rPr>
              <a:t>An all-too-common story</a:t>
            </a:r>
            <a:br>
              <a:rPr lang="en-US" sz="4000" b="1" dirty="0">
                <a:solidFill>
                  <a:srgbClr val="FFFF00"/>
                </a:solidFill>
                <a:latin typeface="Arial Rounded MT Bold" panose="020F0704030504030204" pitchFamily="34" charset="0"/>
              </a:rPr>
            </a:br>
            <a:r>
              <a:rPr lang="en-US" sz="1500" b="1" dirty="0">
                <a:solidFill>
                  <a:schemeClr val="tx1"/>
                </a:solidFill>
                <a:latin typeface="Bookman Old Style" pitchFamily="18" charset="0"/>
              </a:rPr>
              <a:t>(same person)</a:t>
            </a:r>
          </a:p>
        </p:txBody>
      </p:sp>
      <p:sp>
        <p:nvSpPr>
          <p:cNvPr id="58371" name="Content Placeholder 2">
            <a:extLst>
              <a:ext uri="{FF2B5EF4-FFF2-40B4-BE49-F238E27FC236}">
                <a16:creationId xmlns:a16="http://schemas.microsoft.com/office/drawing/2014/main" id="{337F843C-459C-4AEA-8544-0F80A80D75BF}"/>
              </a:ext>
            </a:extLst>
          </p:cNvPr>
          <p:cNvSpPr>
            <a:spLocks noGrp="1"/>
          </p:cNvSpPr>
          <p:nvPr>
            <p:ph idx="1"/>
          </p:nvPr>
        </p:nvSpPr>
        <p:spPr>
          <a:xfrm>
            <a:off x="1585372" y="1934219"/>
            <a:ext cx="6923617" cy="4525566"/>
          </a:xfrm>
        </p:spPr>
        <p:txBody>
          <a:bodyPr>
            <a:normAutofit lnSpcReduction="10000"/>
          </a:bodyPr>
          <a:lstStyle/>
          <a:p>
            <a:r>
              <a:rPr lang="en-US" altLang="en-US" sz="3600" b="1" dirty="0">
                <a:solidFill>
                  <a:srgbClr val="FFC000"/>
                </a:solidFill>
                <a:latin typeface="Andalus" pitchFamily="18" charset="0"/>
                <a:cs typeface="Andalus" pitchFamily="18" charset="0"/>
              </a:rPr>
              <a:t>A Great swimmer</a:t>
            </a:r>
          </a:p>
          <a:p>
            <a:pPr lvl="1"/>
            <a:r>
              <a:rPr lang="en-US" altLang="en-US" sz="1500" b="1" dirty="0">
                <a:solidFill>
                  <a:schemeClr val="tx1"/>
                </a:solidFill>
                <a:latin typeface="Andalus" pitchFamily="18" charset="0"/>
                <a:cs typeface="Andalus" pitchFamily="18" charset="0"/>
              </a:rPr>
              <a:t>Innately talented</a:t>
            </a:r>
          </a:p>
          <a:p>
            <a:pPr lvl="1"/>
            <a:endParaRPr lang="en-US" altLang="en-US" sz="600" b="1" dirty="0">
              <a:solidFill>
                <a:schemeClr val="tx1"/>
              </a:solidFill>
              <a:latin typeface="Andalus" pitchFamily="18" charset="0"/>
              <a:cs typeface="Andalus" pitchFamily="18" charset="0"/>
            </a:endParaRPr>
          </a:p>
          <a:p>
            <a:r>
              <a:rPr lang="en-US" altLang="en-US" sz="2700" b="1" dirty="0">
                <a:solidFill>
                  <a:srgbClr val="FFC000"/>
                </a:solidFill>
                <a:latin typeface="Andalus" pitchFamily="18" charset="0"/>
                <a:cs typeface="Andalus" pitchFamily="18" charset="0"/>
              </a:rPr>
              <a:t>An average athlete</a:t>
            </a:r>
          </a:p>
          <a:p>
            <a:pPr lvl="1"/>
            <a:r>
              <a:rPr lang="en-US" altLang="en-US" sz="1500" b="1" dirty="0">
                <a:solidFill>
                  <a:schemeClr val="tx1"/>
                </a:solidFill>
                <a:latin typeface="Andalus" pitchFamily="18" charset="0"/>
                <a:cs typeface="Andalus" pitchFamily="18" charset="0"/>
              </a:rPr>
              <a:t>Poor attendance</a:t>
            </a:r>
          </a:p>
          <a:p>
            <a:pPr lvl="1"/>
            <a:r>
              <a:rPr lang="en-US" altLang="en-US" sz="1500" b="1" dirty="0">
                <a:solidFill>
                  <a:schemeClr val="tx1"/>
                </a:solidFill>
                <a:latin typeface="Andalus" pitchFamily="18" charset="0"/>
                <a:cs typeface="Andalus" pitchFamily="18" charset="0"/>
              </a:rPr>
              <a:t>Poor work ethic</a:t>
            </a:r>
          </a:p>
          <a:p>
            <a:pPr lvl="1"/>
            <a:r>
              <a:rPr lang="en-US" altLang="en-US" sz="1500" b="1" dirty="0">
                <a:solidFill>
                  <a:schemeClr val="tx1"/>
                </a:solidFill>
                <a:latin typeface="Andalus" pitchFamily="18" charset="0"/>
                <a:cs typeface="Andalus" pitchFamily="18" charset="0"/>
              </a:rPr>
              <a:t>Little focus</a:t>
            </a:r>
          </a:p>
          <a:p>
            <a:pPr lvl="1"/>
            <a:r>
              <a:rPr lang="en-US" altLang="en-US" sz="1500" b="1" dirty="0">
                <a:solidFill>
                  <a:schemeClr val="tx1"/>
                </a:solidFill>
                <a:latin typeface="Andalus" pitchFamily="18" charset="0"/>
                <a:cs typeface="Andalus" pitchFamily="18" charset="0"/>
              </a:rPr>
              <a:t>Comes late</a:t>
            </a:r>
          </a:p>
          <a:p>
            <a:pPr lvl="1"/>
            <a:r>
              <a:rPr lang="en-US" altLang="en-US" sz="1500" b="1" dirty="0">
                <a:solidFill>
                  <a:schemeClr val="tx1"/>
                </a:solidFill>
                <a:latin typeface="Andalus" pitchFamily="18" charset="0"/>
                <a:cs typeface="Andalus" pitchFamily="18" charset="0"/>
              </a:rPr>
              <a:t>Just cares about winning</a:t>
            </a:r>
          </a:p>
          <a:p>
            <a:pPr lvl="1"/>
            <a:endParaRPr lang="en-US" altLang="en-US" sz="675" b="1" dirty="0">
              <a:solidFill>
                <a:schemeClr val="tx1"/>
              </a:solidFill>
              <a:latin typeface="Andalus" pitchFamily="18" charset="0"/>
              <a:cs typeface="Andalus" pitchFamily="18" charset="0"/>
            </a:endParaRPr>
          </a:p>
          <a:p>
            <a:r>
              <a:rPr lang="en-US" altLang="en-US" sz="1800" b="1" dirty="0">
                <a:solidFill>
                  <a:srgbClr val="FFC000"/>
                </a:solidFill>
                <a:latin typeface="Andalus" pitchFamily="18" charset="0"/>
                <a:cs typeface="Andalus" pitchFamily="18" charset="0"/>
              </a:rPr>
              <a:t>A </a:t>
            </a:r>
            <a:r>
              <a:rPr lang="en-US" altLang="en-US" sz="1800" b="1" i="1" dirty="0">
                <a:solidFill>
                  <a:srgbClr val="FFC000"/>
                </a:solidFill>
                <a:latin typeface="Andalus" pitchFamily="18" charset="0"/>
                <a:cs typeface="Andalus" pitchFamily="18" charset="0"/>
              </a:rPr>
              <a:t>bad</a:t>
            </a:r>
            <a:r>
              <a:rPr lang="en-US" altLang="en-US" sz="1800" b="1" dirty="0">
                <a:solidFill>
                  <a:srgbClr val="FFC000"/>
                </a:solidFill>
                <a:latin typeface="Andalus" pitchFamily="18" charset="0"/>
                <a:cs typeface="Andalus" pitchFamily="18" charset="0"/>
              </a:rPr>
              <a:t> teammate</a:t>
            </a:r>
          </a:p>
          <a:p>
            <a:pPr lvl="1"/>
            <a:r>
              <a:rPr lang="en-US" altLang="en-US" sz="1500" b="1" dirty="0">
                <a:solidFill>
                  <a:schemeClr val="tx1"/>
                </a:solidFill>
                <a:latin typeface="Andalus" pitchFamily="18" charset="0"/>
                <a:cs typeface="Andalus" pitchFamily="18" charset="0"/>
              </a:rPr>
              <a:t>Doesn't help</a:t>
            </a:r>
          </a:p>
          <a:p>
            <a:pPr lvl="1"/>
            <a:r>
              <a:rPr lang="en-US" altLang="en-US" sz="1500" b="1" dirty="0">
                <a:solidFill>
                  <a:schemeClr val="tx1"/>
                </a:solidFill>
                <a:latin typeface="Andalus" pitchFamily="18" charset="0"/>
                <a:cs typeface="Andalus" pitchFamily="18" charset="0"/>
              </a:rPr>
              <a:t>Doesn’t cheer</a:t>
            </a:r>
          </a:p>
          <a:p>
            <a:pPr lvl="1"/>
            <a:r>
              <a:rPr lang="en-US" altLang="en-US" sz="1500" b="1" dirty="0">
                <a:solidFill>
                  <a:schemeClr val="tx1"/>
                </a:solidFill>
                <a:latin typeface="Andalus" pitchFamily="18" charset="0"/>
                <a:cs typeface="Andalus" pitchFamily="18" charset="0"/>
              </a:rPr>
              <a:t>Doesn’t mentor or lead (in a positive direction)</a:t>
            </a:r>
          </a:p>
          <a:p>
            <a:pPr lvl="1"/>
            <a:r>
              <a:rPr lang="en-US" altLang="en-US" sz="1500" b="1" dirty="0">
                <a:solidFill>
                  <a:schemeClr val="tx1"/>
                </a:solidFill>
                <a:latin typeface="Andalus" pitchFamily="18" charset="0"/>
                <a:cs typeface="Andalus" pitchFamily="18" charset="0"/>
              </a:rPr>
              <a:t>Doesn’t really care</a:t>
            </a:r>
          </a:p>
          <a:p>
            <a:pPr>
              <a:buFont typeface="Arial" panose="020B0604020202020204" pitchFamily="34" charset="0"/>
              <a:buNone/>
            </a:pPr>
            <a:endParaRPr lang="en-US" altLang="en-US" b="1" dirty="0"/>
          </a:p>
        </p:txBody>
      </p:sp>
      <p:sp>
        <p:nvSpPr>
          <p:cNvPr id="6" name="Footer Placeholder 5">
            <a:extLst>
              <a:ext uri="{FF2B5EF4-FFF2-40B4-BE49-F238E27FC236}">
                <a16:creationId xmlns:a16="http://schemas.microsoft.com/office/drawing/2014/main" id="{1EA9BD77-A73B-4779-A986-CAD1F0FA4FC9}"/>
              </a:ext>
            </a:extLst>
          </p:cNvPr>
          <p:cNvSpPr>
            <a:spLocks noGrp="1"/>
          </p:cNvSpPr>
          <p:nvPr>
            <p:ph type="ftr" sz="quarter" idx="11"/>
          </p:nvPr>
        </p:nvSpPr>
        <p:spPr/>
        <p:txBody>
          <a:bodyPr/>
          <a:lstStyle/>
          <a:p>
            <a:pPr>
              <a:defRPr/>
            </a:pPr>
            <a:r>
              <a:rPr lang="en-US" dirty="0"/>
              <a:t>Orinda Aquatics</a:t>
            </a:r>
          </a:p>
        </p:txBody>
      </p:sp>
      <p:sp>
        <p:nvSpPr>
          <p:cNvPr id="58373" name="Slide Number Placeholder 4">
            <a:extLst>
              <a:ext uri="{FF2B5EF4-FFF2-40B4-BE49-F238E27FC236}">
                <a16:creationId xmlns:a16="http://schemas.microsoft.com/office/drawing/2014/main" id="{90F5842A-6A8C-46A4-85C9-5D89006541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E533B05-6098-4816-ACA5-9B142F9A77BD}" type="slidenum">
              <a:rPr lang="en-US" altLang="en-US" sz="900">
                <a:solidFill>
                  <a:srgbClr val="898989"/>
                </a:solidFill>
                <a:latin typeface="Arial" panose="020B0604020202020204" pitchFamily="34" charset="0"/>
              </a:rPr>
              <a:pPr>
                <a:spcBef>
                  <a:spcPct val="0"/>
                </a:spcBef>
                <a:buFontTx/>
                <a:buNone/>
              </a:pPr>
              <a:t>39</a:t>
            </a:fld>
            <a:endParaRPr lang="en-US" altLang="en-US" sz="900" dirty="0">
              <a:solidFill>
                <a:srgbClr val="898989"/>
              </a:solidFill>
              <a:latin typeface="Arial" panose="020B0604020202020204" pitchFamily="34" charset="0"/>
            </a:endParaRPr>
          </a:p>
        </p:txBody>
      </p:sp>
      <p:pic>
        <p:nvPicPr>
          <p:cNvPr id="58372" name="Picture 2">
            <a:extLst>
              <a:ext uri="{FF2B5EF4-FFF2-40B4-BE49-F238E27FC236}">
                <a16:creationId xmlns:a16="http://schemas.microsoft.com/office/drawing/2014/main" id="{5960842A-3F39-495C-AA03-823DBE3EE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8533" y="2075267"/>
            <a:ext cx="3022601" cy="409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FF26-8F0E-4D97-AA63-F5B61FB225C3}"/>
              </a:ext>
            </a:extLst>
          </p:cNvPr>
          <p:cNvSpPr>
            <a:spLocks noGrp="1"/>
          </p:cNvSpPr>
          <p:nvPr>
            <p:ph type="ctrTitle"/>
          </p:nvPr>
        </p:nvSpPr>
        <p:spPr>
          <a:xfrm>
            <a:off x="389467" y="2501028"/>
            <a:ext cx="11717865" cy="1515533"/>
          </a:xfrm>
        </p:spPr>
        <p:txBody>
          <a:bodyPr>
            <a:noAutofit/>
          </a:bodyPr>
          <a:lstStyle/>
          <a:p>
            <a:pPr algn="ctr"/>
            <a:r>
              <a:rPr lang="en-US" sz="6000" b="1" dirty="0">
                <a:solidFill>
                  <a:srgbClr val="FFFF00"/>
                </a:solidFill>
                <a:latin typeface="Arial Rounded MT Bold" panose="020F0704030504030204" pitchFamily="34" charset="0"/>
              </a:rPr>
              <a:t>“Integrity has no need of rules.” </a:t>
            </a:r>
            <a:r>
              <a:rPr lang="en-US" sz="2000" b="1" dirty="0">
                <a:solidFill>
                  <a:srgbClr val="FFFF00"/>
                </a:solidFill>
                <a:latin typeface="Arial Rounded MT Bold" panose="020F0704030504030204" pitchFamily="34" charset="0"/>
              </a:rPr>
              <a:t>Albert Camus</a:t>
            </a:r>
          </a:p>
        </p:txBody>
      </p:sp>
      <p:pic>
        <p:nvPicPr>
          <p:cNvPr id="4" name="Picture 3">
            <a:extLst>
              <a:ext uri="{FF2B5EF4-FFF2-40B4-BE49-F238E27FC236}">
                <a16:creationId xmlns:a16="http://schemas.microsoft.com/office/drawing/2014/main" id="{AB8228C1-1051-4992-B858-BE67264AB80F}"/>
              </a:ext>
            </a:extLst>
          </p:cNvPr>
          <p:cNvPicPr>
            <a:picLocks noChangeAspect="1"/>
          </p:cNvPicPr>
          <p:nvPr/>
        </p:nvPicPr>
        <p:blipFill>
          <a:blip r:embed="rId2"/>
          <a:stretch>
            <a:fillRect/>
          </a:stretch>
        </p:blipFill>
        <p:spPr>
          <a:xfrm>
            <a:off x="8119533" y="0"/>
            <a:ext cx="4072467" cy="2501028"/>
          </a:xfrm>
          <a:prstGeom prst="rect">
            <a:avLst/>
          </a:prstGeom>
          <a:ln>
            <a:noFill/>
          </a:ln>
          <a:effectLst>
            <a:softEdge rad="112500"/>
          </a:effectLst>
        </p:spPr>
      </p:pic>
      <p:sp>
        <p:nvSpPr>
          <p:cNvPr id="3" name="TextBox 2">
            <a:extLst>
              <a:ext uri="{FF2B5EF4-FFF2-40B4-BE49-F238E27FC236}">
                <a16:creationId xmlns:a16="http://schemas.microsoft.com/office/drawing/2014/main" id="{9EA99824-7D4D-4DB1-B24A-FE64DC1455DE}"/>
              </a:ext>
            </a:extLst>
          </p:cNvPr>
          <p:cNvSpPr txBox="1"/>
          <p:nvPr/>
        </p:nvSpPr>
        <p:spPr>
          <a:xfrm>
            <a:off x="1475874" y="5127860"/>
            <a:ext cx="9103894" cy="369332"/>
          </a:xfrm>
          <a:prstGeom prst="rect">
            <a:avLst/>
          </a:prstGeom>
          <a:noFill/>
        </p:spPr>
        <p:txBody>
          <a:bodyPr wrap="square" rtlCol="0">
            <a:spAutoFit/>
          </a:bodyPr>
          <a:lstStyle/>
          <a:p>
            <a:pPr algn="ctr"/>
            <a:r>
              <a:rPr lang="en-US" b="1" dirty="0">
                <a:solidFill>
                  <a:srgbClr val="FFC000"/>
                </a:solidFill>
              </a:rPr>
              <a:t>Integrity-based vs. rules-based.</a:t>
            </a:r>
          </a:p>
        </p:txBody>
      </p:sp>
    </p:spTree>
    <p:extLst>
      <p:ext uri="{BB962C8B-B14F-4D97-AF65-F5344CB8AC3E}">
        <p14:creationId xmlns:p14="http://schemas.microsoft.com/office/powerpoint/2010/main" val="3716362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1089025" y="698301"/>
            <a:ext cx="10586508" cy="639365"/>
          </a:xfrm>
        </p:spPr>
        <p:txBody>
          <a:bodyPr>
            <a:noAutofit/>
          </a:bodyPr>
          <a:lstStyle/>
          <a:p>
            <a:pPr>
              <a:defRPr/>
            </a:pPr>
            <a:r>
              <a:rPr lang="en-US" sz="4000" b="1" dirty="0">
                <a:solidFill>
                  <a:srgbClr val="FFFF00"/>
                </a:solidFill>
                <a:latin typeface="Arial Rounded MT Bold" panose="020F0704030504030204" pitchFamily="34" charset="0"/>
              </a:rPr>
              <a:t>Parent Survey? Do parents really care?</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236133" y="2109017"/>
            <a:ext cx="6532879" cy="3579416"/>
          </a:xfrm>
        </p:spPr>
        <p:txBody>
          <a:bodyPr>
            <a:normAutofit fontScale="92500" lnSpcReduction="10000"/>
          </a:bodyPr>
          <a:lstStyle/>
          <a:p>
            <a:pPr>
              <a:buFont typeface="Arial" panose="020B0604020202020204" pitchFamily="34" charset="0"/>
              <a:buNone/>
              <a:defRPr/>
            </a:pPr>
            <a:r>
              <a:rPr lang="en-US" sz="1800" b="1" dirty="0">
                <a:solidFill>
                  <a:srgbClr val="FFC000"/>
                </a:solidFill>
                <a:cs typeface="Andalus" pitchFamily="18" charset="-78"/>
              </a:rPr>
              <a:t>If you asked parents why their children are doing sports, or what they hope their children would get from it, </a:t>
            </a:r>
            <a:r>
              <a:rPr lang="en-US" sz="1800" b="1" i="1" u="sng" dirty="0">
                <a:solidFill>
                  <a:srgbClr val="FFC000"/>
                </a:solidFill>
                <a:cs typeface="Andalus" pitchFamily="18" charset="-78"/>
              </a:rPr>
              <a:t>how many would say…?</a:t>
            </a:r>
          </a:p>
          <a:p>
            <a:pPr>
              <a:buFont typeface="Arial" panose="020B0604020202020204" pitchFamily="34" charset="0"/>
              <a:buNone/>
              <a:defRPr/>
            </a:pPr>
            <a:endParaRPr lang="en-US" sz="1800" b="1" i="1" u="sng" dirty="0">
              <a:solidFill>
                <a:schemeClr val="accent3">
                  <a:lumMod val="50000"/>
                </a:schemeClr>
              </a:solidFill>
              <a:cs typeface="Andalus" pitchFamily="18" charset="-78"/>
            </a:endParaRPr>
          </a:p>
          <a:p>
            <a:pPr>
              <a:defRPr/>
            </a:pPr>
            <a:r>
              <a:rPr lang="en-US" sz="1800" b="1" dirty="0">
                <a:cs typeface="Andalus" pitchFamily="18" charset="-78"/>
              </a:rPr>
              <a:t>Work ethic</a:t>
            </a:r>
          </a:p>
          <a:p>
            <a:pPr>
              <a:defRPr/>
            </a:pPr>
            <a:r>
              <a:rPr lang="en-US" sz="1800" b="1" dirty="0">
                <a:cs typeface="Andalus" pitchFamily="18" charset="-78"/>
              </a:rPr>
              <a:t>Humility</a:t>
            </a:r>
          </a:p>
          <a:p>
            <a:pPr>
              <a:defRPr/>
            </a:pPr>
            <a:r>
              <a:rPr lang="en-US" sz="1800" b="1" dirty="0">
                <a:cs typeface="Andalus" pitchFamily="18" charset="-78"/>
              </a:rPr>
              <a:t>Perseverance</a:t>
            </a:r>
          </a:p>
          <a:p>
            <a:pPr>
              <a:defRPr/>
            </a:pPr>
            <a:r>
              <a:rPr lang="en-US" sz="1800" b="1" dirty="0">
                <a:cs typeface="Andalus" pitchFamily="18" charset="-78"/>
              </a:rPr>
              <a:t>Sacrifice</a:t>
            </a:r>
          </a:p>
          <a:p>
            <a:pPr>
              <a:defRPr/>
            </a:pPr>
            <a:r>
              <a:rPr lang="en-US" sz="1800" b="1" dirty="0">
                <a:cs typeface="Andalus" pitchFamily="18" charset="-78"/>
              </a:rPr>
              <a:t>Team (first) attitude</a:t>
            </a:r>
          </a:p>
          <a:p>
            <a:pPr algn="ctr">
              <a:buFont typeface="Arial" panose="020B0604020202020204" pitchFamily="34" charset="0"/>
              <a:buNone/>
              <a:defRPr/>
            </a:pPr>
            <a:endParaRPr lang="en-US" sz="900" b="1" i="1" dirty="0">
              <a:solidFill>
                <a:srgbClr val="002060"/>
              </a:solidFill>
              <a:cs typeface="Andalus" pitchFamily="18" charset="-78"/>
            </a:endParaRPr>
          </a:p>
          <a:p>
            <a:pPr>
              <a:buFont typeface="Arial" panose="020B0604020202020204" pitchFamily="34" charset="0"/>
              <a:buNone/>
              <a:defRPr/>
            </a:pPr>
            <a:r>
              <a:rPr lang="en-US" sz="1500" b="1" i="1" dirty="0">
                <a:solidFill>
                  <a:srgbClr val="FFC000"/>
                </a:solidFill>
                <a:cs typeface="Andalus" pitchFamily="18" charset="-78"/>
              </a:rPr>
              <a:t>(the most important life virtues)</a:t>
            </a:r>
          </a:p>
          <a:p>
            <a:pPr>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40</a:t>
            </a:fld>
            <a:endParaRPr lang="en-US" altLang="en-US" sz="900" dirty="0">
              <a:solidFill>
                <a:srgbClr val="898989"/>
              </a:solidFill>
              <a:latin typeface="Arial" panose="020B0604020202020204" pitchFamily="34" charset="0"/>
            </a:endParaRPr>
          </a:p>
        </p:txBody>
      </p:sp>
      <p:pic>
        <p:nvPicPr>
          <p:cNvPr id="61446" name="Picture 2">
            <a:extLst>
              <a:ext uri="{FF2B5EF4-FFF2-40B4-BE49-F238E27FC236}">
                <a16:creationId xmlns:a16="http://schemas.microsoft.com/office/drawing/2014/main" id="{154E74C5-7949-4AE8-A68A-1D9A5D370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953" y="2235199"/>
            <a:ext cx="3109913" cy="295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E32F-2E09-410A-93FB-2C3CB6336727}"/>
              </a:ext>
            </a:extLst>
          </p:cNvPr>
          <p:cNvSpPr>
            <a:spLocks noGrp="1"/>
          </p:cNvSpPr>
          <p:nvPr>
            <p:ph type="title"/>
          </p:nvPr>
        </p:nvSpPr>
        <p:spPr>
          <a:xfrm>
            <a:off x="1227667" y="1056081"/>
            <a:ext cx="10634133" cy="582216"/>
          </a:xfrm>
        </p:spPr>
        <p:txBody>
          <a:bodyPr>
            <a:noAutofit/>
          </a:bodyPr>
          <a:lstStyle/>
          <a:p>
            <a:pPr>
              <a:defRPr/>
            </a:pPr>
            <a:r>
              <a:rPr lang="en-US" sz="3600" b="1" dirty="0">
                <a:solidFill>
                  <a:srgbClr val="FFFF00"/>
                </a:solidFill>
                <a:latin typeface="Arial Rounded MT Bold" panose="020F0704030504030204" pitchFamily="34" charset="0"/>
              </a:rPr>
              <a:t>How Many Parents Even Know if Their Child.… (or want to know)</a:t>
            </a:r>
          </a:p>
        </p:txBody>
      </p:sp>
      <p:sp>
        <p:nvSpPr>
          <p:cNvPr id="57347" name="Content Placeholder 2">
            <a:extLst>
              <a:ext uri="{FF2B5EF4-FFF2-40B4-BE49-F238E27FC236}">
                <a16:creationId xmlns:a16="http://schemas.microsoft.com/office/drawing/2014/main" id="{D36A2976-A6D8-45A2-AEC8-7D992894FD5A}"/>
              </a:ext>
            </a:extLst>
          </p:cNvPr>
          <p:cNvSpPr>
            <a:spLocks noGrp="1"/>
          </p:cNvSpPr>
          <p:nvPr>
            <p:ph idx="1"/>
          </p:nvPr>
        </p:nvSpPr>
        <p:spPr>
          <a:xfrm>
            <a:off x="1329267" y="1936749"/>
            <a:ext cx="4343400" cy="2686050"/>
          </a:xfrm>
        </p:spPr>
        <p:txBody>
          <a:bodyPr>
            <a:normAutofit/>
          </a:bodyPr>
          <a:lstStyle/>
          <a:p>
            <a:pPr>
              <a:buFont typeface="Arial" panose="020B0604020202020204" pitchFamily="34" charset="0"/>
              <a:buNone/>
            </a:pPr>
            <a:r>
              <a:rPr lang="en-US" altLang="en-US" b="1" dirty="0">
                <a:solidFill>
                  <a:schemeClr val="tx1"/>
                </a:solidFill>
                <a:latin typeface="Andalus" pitchFamily="18" charset="0"/>
                <a:cs typeface="Andalus" pitchFamily="18" charset="0"/>
              </a:rPr>
              <a:t>Really works hard?</a:t>
            </a:r>
          </a:p>
          <a:p>
            <a:pPr>
              <a:buFont typeface="Arial" panose="020B0604020202020204" pitchFamily="34" charset="0"/>
              <a:buNone/>
            </a:pPr>
            <a:r>
              <a:rPr lang="en-US" altLang="en-US" b="1" dirty="0">
                <a:solidFill>
                  <a:schemeClr val="tx1"/>
                </a:solidFill>
                <a:latin typeface="Andalus" pitchFamily="18" charset="0"/>
                <a:cs typeface="Andalus" pitchFamily="18" charset="0"/>
              </a:rPr>
              <a:t>Really cares?</a:t>
            </a:r>
          </a:p>
          <a:p>
            <a:pPr>
              <a:buFont typeface="Arial" panose="020B0604020202020204" pitchFamily="34" charset="0"/>
              <a:buNone/>
            </a:pPr>
            <a:r>
              <a:rPr lang="en-US" altLang="en-US" b="1" dirty="0">
                <a:solidFill>
                  <a:schemeClr val="tx1"/>
                </a:solidFill>
                <a:latin typeface="Andalus" pitchFamily="18" charset="0"/>
                <a:cs typeface="Andalus" pitchFamily="18" charset="0"/>
              </a:rPr>
              <a:t>Respects others?</a:t>
            </a:r>
          </a:p>
          <a:p>
            <a:pPr>
              <a:buFont typeface="Arial" panose="020B0604020202020204" pitchFamily="34" charset="0"/>
              <a:buNone/>
            </a:pPr>
            <a:r>
              <a:rPr lang="en-US" altLang="en-US" b="1" dirty="0">
                <a:solidFill>
                  <a:schemeClr val="tx1"/>
                </a:solidFill>
                <a:latin typeface="Andalus" pitchFamily="18" charset="0"/>
                <a:cs typeface="Andalus" pitchFamily="18" charset="0"/>
              </a:rPr>
              <a:t>Is at risk?</a:t>
            </a:r>
          </a:p>
          <a:p>
            <a:pPr>
              <a:buFont typeface="Arial" panose="020B0604020202020204" pitchFamily="34" charset="0"/>
              <a:buNone/>
            </a:pPr>
            <a:r>
              <a:rPr lang="en-US" altLang="en-US" b="1" dirty="0">
                <a:solidFill>
                  <a:schemeClr val="tx1"/>
                </a:solidFill>
                <a:latin typeface="Andalus" pitchFamily="18" charset="0"/>
                <a:cs typeface="Andalus" pitchFamily="18" charset="0"/>
              </a:rPr>
              <a:t>Has any leadership skills?</a:t>
            </a:r>
          </a:p>
          <a:p>
            <a:pPr>
              <a:buFont typeface="Arial" panose="020B0604020202020204" pitchFamily="34" charset="0"/>
              <a:buNone/>
            </a:pPr>
            <a:r>
              <a:rPr lang="en-US" altLang="en-US" b="1" dirty="0">
                <a:solidFill>
                  <a:schemeClr val="tx1"/>
                </a:solidFill>
                <a:latin typeface="Andalus" pitchFamily="18" charset="0"/>
                <a:cs typeface="Andalus" pitchFamily="18" charset="0"/>
              </a:rPr>
              <a:t>Deals with adversity?</a:t>
            </a:r>
          </a:p>
          <a:p>
            <a:pPr>
              <a:buFont typeface="Arial" panose="020B0604020202020204" pitchFamily="34" charset="0"/>
              <a:buNone/>
            </a:pPr>
            <a:endParaRPr lang="en-US" altLang="en-US" b="1" dirty="0">
              <a:solidFill>
                <a:srgbClr val="002060"/>
              </a:solidFill>
              <a:latin typeface="Andalus" pitchFamily="18" charset="0"/>
              <a:cs typeface="Andalus" pitchFamily="18" charset="0"/>
            </a:endParaRPr>
          </a:p>
        </p:txBody>
      </p:sp>
      <p:sp>
        <p:nvSpPr>
          <p:cNvPr id="8" name="Footer Placeholder 7">
            <a:extLst>
              <a:ext uri="{FF2B5EF4-FFF2-40B4-BE49-F238E27FC236}">
                <a16:creationId xmlns:a16="http://schemas.microsoft.com/office/drawing/2014/main" id="{B7543694-EEF8-4BAF-BF8A-BF9B89F112B6}"/>
              </a:ext>
            </a:extLst>
          </p:cNvPr>
          <p:cNvSpPr>
            <a:spLocks noGrp="1"/>
          </p:cNvSpPr>
          <p:nvPr>
            <p:ph type="ftr" sz="quarter" idx="11"/>
          </p:nvPr>
        </p:nvSpPr>
        <p:spPr/>
        <p:txBody>
          <a:bodyPr/>
          <a:lstStyle/>
          <a:p>
            <a:pPr>
              <a:defRPr/>
            </a:pPr>
            <a:r>
              <a:rPr lang="en-US" dirty="0"/>
              <a:t>Orinda Aquatics</a:t>
            </a:r>
          </a:p>
        </p:txBody>
      </p:sp>
      <p:sp>
        <p:nvSpPr>
          <p:cNvPr id="57349" name="Slide Number Placeholder 6">
            <a:extLst>
              <a:ext uri="{FF2B5EF4-FFF2-40B4-BE49-F238E27FC236}">
                <a16:creationId xmlns:a16="http://schemas.microsoft.com/office/drawing/2014/main" id="{8FBF79B5-0BE9-4B55-8436-394E16187E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6BDF159-7559-4B25-8EBA-1600BE63A2CD}" type="slidenum">
              <a:rPr lang="en-US" altLang="en-US" sz="900">
                <a:solidFill>
                  <a:srgbClr val="898989"/>
                </a:solidFill>
                <a:latin typeface="Arial" panose="020B0604020202020204" pitchFamily="34" charset="0"/>
              </a:rPr>
              <a:pPr>
                <a:spcBef>
                  <a:spcPct val="0"/>
                </a:spcBef>
                <a:buFontTx/>
                <a:buNone/>
              </a:pPr>
              <a:t>41</a:t>
            </a:fld>
            <a:endParaRPr lang="en-US" altLang="en-US" sz="900" dirty="0">
              <a:solidFill>
                <a:srgbClr val="898989"/>
              </a:solidFill>
              <a:latin typeface="Arial" panose="020B0604020202020204" pitchFamily="34" charset="0"/>
            </a:endParaRPr>
          </a:p>
        </p:txBody>
      </p:sp>
      <p:pic>
        <p:nvPicPr>
          <p:cNvPr id="57348" name="Picture 4">
            <a:extLst>
              <a:ext uri="{FF2B5EF4-FFF2-40B4-BE49-F238E27FC236}">
                <a16:creationId xmlns:a16="http://schemas.microsoft.com/office/drawing/2014/main" id="{CBE88754-351F-49A2-B20A-C2F17658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333" y="1902958"/>
            <a:ext cx="1909234" cy="2863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6F6B4BD-7737-4348-828E-FC03E61B96CB}"/>
              </a:ext>
            </a:extLst>
          </p:cNvPr>
          <p:cNvSpPr txBox="1"/>
          <p:nvPr/>
        </p:nvSpPr>
        <p:spPr>
          <a:xfrm>
            <a:off x="1329267" y="4921251"/>
            <a:ext cx="1010920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1" hangingPunct="1">
              <a:buFont typeface="Arial" pitchFamily="34" charset="0"/>
              <a:buNone/>
              <a:defRPr/>
            </a:pPr>
            <a:r>
              <a:rPr lang="en-US" sz="2100" b="1" dirty="0">
                <a:solidFill>
                  <a:srgbClr val="002060"/>
                </a:solidFill>
                <a:latin typeface="Arial Rounded MT Bold" panose="020F0704030504030204" pitchFamily="34" charset="0"/>
                <a:cs typeface="Andalus" pitchFamily="18" charset="-78"/>
              </a:rPr>
              <a:t>We, as coaches, do. We quite possibly have the most critical information as to their child's overall well-being.</a:t>
            </a:r>
            <a:endParaRPr lang="en-US" sz="2100" dirty="0">
              <a:solidFill>
                <a:srgbClr val="002060"/>
              </a:solidFill>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1734207" y="641323"/>
            <a:ext cx="9080938" cy="639365"/>
          </a:xfrm>
        </p:spPr>
        <p:txBody>
          <a:bodyPr>
            <a:noAutofit/>
          </a:bodyPr>
          <a:lstStyle/>
          <a:p>
            <a:pPr algn="ctr">
              <a:defRPr/>
            </a:pPr>
            <a:r>
              <a:rPr lang="en-US" sz="4400" b="1" dirty="0">
                <a:solidFill>
                  <a:srgbClr val="FFFF00"/>
                </a:solidFill>
                <a:latin typeface="Arial Rounded MT Bold" panose="020F0704030504030204" pitchFamily="34" charset="0"/>
              </a:rPr>
              <a:t>Vision</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35117" y="2201333"/>
            <a:ext cx="9490549" cy="3350816"/>
          </a:xfrm>
        </p:spPr>
        <p:txBody>
          <a:bodyPr>
            <a:normAutofit/>
          </a:bodyPr>
          <a:lstStyle/>
          <a:p>
            <a:pPr>
              <a:buFont typeface="Arial" panose="020B0604020202020204" pitchFamily="34" charset="0"/>
              <a:buNone/>
              <a:defRPr/>
            </a:pPr>
            <a:r>
              <a:rPr lang="en-US" sz="3600" b="1" dirty="0">
                <a:solidFill>
                  <a:schemeClr val="tx1"/>
                </a:solidFill>
              </a:rPr>
              <a:t>Create a vision of a high-character, positive group</a:t>
            </a:r>
          </a:p>
          <a:p>
            <a:pPr>
              <a:buFont typeface="Arial" panose="020B0604020202020204" pitchFamily="34" charset="0"/>
              <a:buNone/>
              <a:defRPr/>
            </a:pPr>
            <a:endParaRPr lang="en-US" sz="3600" b="1" dirty="0">
              <a:solidFill>
                <a:schemeClr val="tx1"/>
              </a:solidFill>
            </a:endParaRPr>
          </a:p>
          <a:p>
            <a:pPr>
              <a:buFont typeface="Arial" panose="020B0604020202020204" pitchFamily="34" charset="0"/>
              <a:buNone/>
              <a:defRPr/>
            </a:pPr>
            <a:r>
              <a:rPr lang="en-US" sz="3600" b="1" dirty="0">
                <a:solidFill>
                  <a:schemeClr val="tx1"/>
                </a:solidFill>
              </a:rPr>
              <a:t>Wind at back vs. wind at face</a:t>
            </a:r>
          </a:p>
          <a:p>
            <a:pPr>
              <a:buFont typeface="Arial" panose="020B0604020202020204" pitchFamily="34" charset="0"/>
              <a:buNone/>
              <a:defRPr/>
            </a:pPr>
            <a:endParaRPr lang="en-US" sz="3600"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42</a:t>
            </a:fld>
            <a:endParaRPr lang="en-US" altLang="en-US" sz="900" dirty="0">
              <a:solidFill>
                <a:srgbClr val="898989"/>
              </a:solidFill>
              <a:latin typeface="Arial" panose="020B0604020202020204" pitchFamily="34" charset="0"/>
            </a:endParaRPr>
          </a:p>
        </p:txBody>
      </p:sp>
      <p:pic>
        <p:nvPicPr>
          <p:cNvPr id="1026" name="Picture 2" descr="Free Wind Back Cliparts, Download Free Wind Back Cliparts png images, Free  ClipArts on Clipart Library">
            <a:extLst>
              <a:ext uri="{FF2B5EF4-FFF2-40B4-BE49-F238E27FC236}">
                <a16:creationId xmlns:a16="http://schemas.microsoft.com/office/drawing/2014/main" id="{4B30161C-7D04-4B45-A947-6A8C5E573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3091" y="4813961"/>
            <a:ext cx="31051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ion mission clip art - Clip Art Library">
            <a:extLst>
              <a:ext uri="{FF2B5EF4-FFF2-40B4-BE49-F238E27FC236}">
                <a16:creationId xmlns:a16="http://schemas.microsoft.com/office/drawing/2014/main" id="{28080D1C-946B-4DE8-A901-D51499514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700" y="0"/>
            <a:ext cx="24003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484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1734207" y="641323"/>
            <a:ext cx="9080938" cy="639365"/>
          </a:xfrm>
        </p:spPr>
        <p:txBody>
          <a:bodyPr>
            <a:noAutofit/>
          </a:bodyPr>
          <a:lstStyle/>
          <a:p>
            <a:pPr algn="ctr">
              <a:defRPr/>
            </a:pPr>
            <a:r>
              <a:rPr lang="en-US" sz="4400" b="1" dirty="0">
                <a:solidFill>
                  <a:srgbClr val="FFFF00"/>
                </a:solidFill>
                <a:latin typeface="Arial Rounded MT Bold" panose="020F0704030504030204" pitchFamily="34" charset="0"/>
              </a:rPr>
              <a:t>Vision – for athletes and leaders</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a:bodyPr>
          <a:lstStyle/>
          <a:p>
            <a:pPr>
              <a:buFont typeface="Arial" panose="020B0604020202020204" pitchFamily="34" charset="0"/>
              <a:buNone/>
              <a:defRPr/>
            </a:pPr>
            <a:r>
              <a:rPr lang="en-US" sz="3500" b="1" dirty="0">
                <a:solidFill>
                  <a:schemeClr val="tx1"/>
                </a:solidFill>
              </a:rPr>
              <a:t>“A rock pile ceases to be a rock pile the moment a single man contemplated it, bearing within him, the image of a cathedral.” </a:t>
            </a:r>
          </a:p>
          <a:p>
            <a:pPr>
              <a:buFont typeface="Arial" panose="020B0604020202020204" pitchFamily="34" charset="0"/>
              <a:buNone/>
              <a:defRPr/>
            </a:pPr>
            <a:endParaRPr lang="en-US" sz="3500" b="1" dirty="0">
              <a:solidFill>
                <a:schemeClr val="tx1"/>
              </a:solidFill>
            </a:endParaRPr>
          </a:p>
          <a:p>
            <a:pPr>
              <a:buFont typeface="Arial" panose="020B0604020202020204" pitchFamily="34" charset="0"/>
              <a:buNone/>
              <a:defRPr/>
            </a:pPr>
            <a:r>
              <a:rPr lang="en-US" sz="3500" b="1" dirty="0">
                <a:solidFill>
                  <a:schemeClr val="tx1"/>
                </a:solidFill>
              </a:rPr>
              <a:t>Antoine de Saint-Exupery</a:t>
            </a:r>
          </a:p>
          <a:p>
            <a:pPr>
              <a:buFont typeface="Arial" panose="020B0604020202020204" pitchFamily="34" charset="0"/>
              <a:buNone/>
              <a:defRPr/>
            </a:pPr>
            <a:endParaRPr lang="en-US" sz="3600"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43</a:t>
            </a:fld>
            <a:endParaRPr lang="en-US" altLang="en-US" sz="900" dirty="0">
              <a:solidFill>
                <a:srgbClr val="898989"/>
              </a:solidFill>
              <a:latin typeface="Arial" panose="020B0604020202020204" pitchFamily="34" charset="0"/>
            </a:endParaRPr>
          </a:p>
        </p:txBody>
      </p:sp>
    </p:spTree>
    <p:extLst>
      <p:ext uri="{BB962C8B-B14F-4D97-AF65-F5344CB8AC3E}">
        <p14:creationId xmlns:p14="http://schemas.microsoft.com/office/powerpoint/2010/main" val="2420606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1734207" y="641323"/>
            <a:ext cx="9080938" cy="639365"/>
          </a:xfrm>
        </p:spPr>
        <p:txBody>
          <a:bodyPr>
            <a:noAutofit/>
          </a:bodyPr>
          <a:lstStyle/>
          <a:p>
            <a:pPr algn="ctr">
              <a:defRPr/>
            </a:pPr>
            <a:r>
              <a:rPr lang="en-US" sz="4400" b="1" dirty="0">
                <a:solidFill>
                  <a:srgbClr val="FFFF00"/>
                </a:solidFill>
                <a:latin typeface="Arial Rounded MT Bold" panose="020F0704030504030204" pitchFamily="34" charset="0"/>
              </a:rPr>
              <a:t>Perpetual Leadership Model</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35117" y="2201333"/>
            <a:ext cx="9490549" cy="3350816"/>
          </a:xfrm>
        </p:spPr>
        <p:txBody>
          <a:bodyPr>
            <a:normAutofit/>
          </a:bodyPr>
          <a:lstStyle/>
          <a:p>
            <a:pPr>
              <a:buFont typeface="Arial" panose="020B0604020202020204" pitchFamily="34" charset="0"/>
              <a:buNone/>
              <a:defRPr/>
            </a:pPr>
            <a:r>
              <a:rPr lang="en-US" sz="3600" b="1" dirty="0">
                <a:solidFill>
                  <a:schemeClr val="tx1"/>
                </a:solidFill>
              </a:rPr>
              <a:t>Seniors driven to lead</a:t>
            </a:r>
          </a:p>
          <a:p>
            <a:pPr>
              <a:buFont typeface="Arial" panose="020B0604020202020204" pitchFamily="34" charset="0"/>
              <a:buNone/>
              <a:defRPr/>
            </a:pPr>
            <a:endParaRPr lang="en-US" sz="3600" b="1" dirty="0">
              <a:solidFill>
                <a:schemeClr val="tx1"/>
              </a:solidFill>
            </a:endParaRPr>
          </a:p>
          <a:p>
            <a:pPr>
              <a:buFont typeface="Arial" panose="020B0604020202020204" pitchFamily="34" charset="0"/>
              <a:buNone/>
              <a:defRPr/>
            </a:pPr>
            <a:r>
              <a:rPr lang="en-US" b="1" i="1" dirty="0">
                <a:solidFill>
                  <a:schemeClr val="tx2">
                    <a:lumMod val="75000"/>
                  </a:schemeClr>
                </a:solidFill>
              </a:rPr>
              <a:t>                                                  Integrity, humility, work ethic</a:t>
            </a:r>
          </a:p>
          <a:p>
            <a:pPr>
              <a:buFont typeface="Arial" panose="020B0604020202020204" pitchFamily="34" charset="0"/>
              <a:buNone/>
              <a:defRPr/>
            </a:pPr>
            <a:endParaRPr lang="en-US" sz="3600" b="1" dirty="0">
              <a:solidFill>
                <a:schemeClr val="tx1"/>
              </a:solidFill>
            </a:endParaRPr>
          </a:p>
          <a:p>
            <a:pPr>
              <a:buFont typeface="Arial" panose="020B0604020202020204" pitchFamily="34" charset="0"/>
              <a:buNone/>
              <a:defRPr/>
            </a:pPr>
            <a:r>
              <a:rPr lang="en-US" sz="3600" b="1" dirty="0">
                <a:solidFill>
                  <a:schemeClr val="tx1"/>
                </a:solidFill>
              </a:rPr>
              <a:t>Junior Swimmers eager to learn (and lead)</a:t>
            </a:r>
          </a:p>
          <a:p>
            <a:pPr>
              <a:buFont typeface="Arial" panose="020B0604020202020204" pitchFamily="34" charset="0"/>
              <a:buNone/>
              <a:defRPr/>
            </a:pPr>
            <a:endParaRPr lang="en-US" sz="3600" b="1" dirty="0">
              <a:solidFill>
                <a:schemeClr val="tx1"/>
              </a:solidFill>
            </a:endParaRPr>
          </a:p>
          <a:p>
            <a:pPr>
              <a:buFont typeface="Arial" panose="020B0604020202020204" pitchFamily="34" charset="0"/>
              <a:buNone/>
              <a:defRPr/>
            </a:pPr>
            <a:endParaRPr lang="en-US" sz="3600"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44</a:t>
            </a:fld>
            <a:endParaRPr lang="en-US" altLang="en-US" sz="900" dirty="0">
              <a:solidFill>
                <a:srgbClr val="898989"/>
              </a:solidFill>
              <a:latin typeface="Arial" panose="020B0604020202020204" pitchFamily="34" charset="0"/>
            </a:endParaRPr>
          </a:p>
        </p:txBody>
      </p:sp>
      <p:pic>
        <p:nvPicPr>
          <p:cNvPr id="26626" name="Picture 2" descr="Sandwich Clipart Blt - Sausage Roll Vector, Cliparts &amp; Cartoons - Jing.fm">
            <a:extLst>
              <a:ext uri="{FF2B5EF4-FFF2-40B4-BE49-F238E27FC236}">
                <a16:creationId xmlns:a16="http://schemas.microsoft.com/office/drawing/2014/main" id="{53C0211E-C769-4E31-865A-826F6BC9D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280" y="2054188"/>
            <a:ext cx="3883279" cy="2528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65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1734207" y="641323"/>
            <a:ext cx="9080938" cy="639365"/>
          </a:xfrm>
        </p:spPr>
        <p:txBody>
          <a:bodyPr>
            <a:noAutofit/>
          </a:bodyPr>
          <a:lstStyle/>
          <a:p>
            <a:pPr algn="ctr">
              <a:defRPr/>
            </a:pPr>
            <a:r>
              <a:rPr lang="en-US" sz="4400" b="1" dirty="0">
                <a:solidFill>
                  <a:srgbClr val="FFFF00"/>
                </a:solidFill>
                <a:latin typeface="Arial Rounded MT Bold" panose="020F0704030504030204" pitchFamily="34" charset="0"/>
              </a:rPr>
              <a:t>Areas of Focus/Demand</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35117" y="2201333"/>
            <a:ext cx="9490549" cy="3350816"/>
          </a:xfrm>
        </p:spPr>
        <p:txBody>
          <a:bodyPr>
            <a:normAutofit fontScale="92500" lnSpcReduction="10000"/>
          </a:bodyPr>
          <a:lstStyle/>
          <a:p>
            <a:pPr>
              <a:buFont typeface="Arial" panose="020B0604020202020204" pitchFamily="34" charset="0"/>
              <a:buNone/>
              <a:defRPr/>
            </a:pPr>
            <a:r>
              <a:rPr lang="en-US" sz="3500" b="1" dirty="0">
                <a:solidFill>
                  <a:schemeClr val="tx1"/>
                </a:solidFill>
              </a:rPr>
              <a:t>Integrity – do the right thing</a:t>
            </a:r>
          </a:p>
          <a:p>
            <a:pPr>
              <a:buFont typeface="Arial" panose="020B0604020202020204" pitchFamily="34" charset="0"/>
              <a:buNone/>
              <a:defRPr/>
            </a:pPr>
            <a:r>
              <a:rPr lang="en-US" sz="3500" b="1" dirty="0">
                <a:solidFill>
                  <a:schemeClr val="tx1"/>
                </a:solidFill>
              </a:rPr>
              <a:t>Respect – NEVER lie</a:t>
            </a:r>
          </a:p>
          <a:p>
            <a:pPr>
              <a:buFont typeface="Arial" panose="020B0604020202020204" pitchFamily="34" charset="0"/>
              <a:buNone/>
              <a:defRPr/>
            </a:pPr>
            <a:r>
              <a:rPr lang="en-US" sz="3500" b="1" dirty="0">
                <a:solidFill>
                  <a:schemeClr val="tx1"/>
                </a:solidFill>
              </a:rPr>
              <a:t>Attitude – Always positive</a:t>
            </a:r>
          </a:p>
          <a:p>
            <a:pPr>
              <a:buFont typeface="Arial" panose="020B0604020202020204" pitchFamily="34" charset="0"/>
              <a:buNone/>
              <a:defRPr/>
            </a:pPr>
            <a:r>
              <a:rPr lang="en-US" sz="3500" b="1" dirty="0">
                <a:solidFill>
                  <a:schemeClr val="tx1"/>
                </a:solidFill>
              </a:rPr>
              <a:t>Work ethic – path of most resistance</a:t>
            </a:r>
          </a:p>
          <a:p>
            <a:pPr>
              <a:buFont typeface="Arial" panose="020B0604020202020204" pitchFamily="34" charset="0"/>
              <a:buNone/>
              <a:defRPr/>
            </a:pPr>
            <a:r>
              <a:rPr lang="en-US" sz="3500" b="1" dirty="0">
                <a:solidFill>
                  <a:schemeClr val="tx1"/>
                </a:solidFill>
              </a:rPr>
              <a:t>Humility – NO EGO</a:t>
            </a:r>
          </a:p>
          <a:p>
            <a:pPr>
              <a:buFont typeface="Arial" panose="020B0604020202020204" pitchFamily="34" charset="0"/>
              <a:buNone/>
              <a:defRPr/>
            </a:pPr>
            <a:r>
              <a:rPr lang="en-US" sz="3500" b="1" dirty="0">
                <a:solidFill>
                  <a:schemeClr val="tx1"/>
                </a:solidFill>
              </a:rPr>
              <a:t>Service – be a good teammate</a:t>
            </a:r>
          </a:p>
          <a:p>
            <a:pPr>
              <a:buFont typeface="Arial" panose="020B0604020202020204" pitchFamily="34" charset="0"/>
              <a:buNone/>
              <a:defRPr/>
            </a:pPr>
            <a:endParaRPr lang="en-US" sz="3600"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45</a:t>
            </a:fld>
            <a:endParaRPr lang="en-US" altLang="en-US" sz="900" dirty="0">
              <a:solidFill>
                <a:srgbClr val="898989"/>
              </a:solidFill>
              <a:latin typeface="Arial" panose="020B0604020202020204" pitchFamily="34" charset="0"/>
            </a:endParaRPr>
          </a:p>
        </p:txBody>
      </p:sp>
      <p:sp>
        <p:nvSpPr>
          <p:cNvPr id="5" name="TextBox 4">
            <a:extLst>
              <a:ext uri="{FF2B5EF4-FFF2-40B4-BE49-F238E27FC236}">
                <a16:creationId xmlns:a16="http://schemas.microsoft.com/office/drawing/2014/main" id="{7425129E-76FD-4776-BB4F-15DA36E4C647}"/>
              </a:ext>
            </a:extLst>
          </p:cNvPr>
          <p:cNvSpPr txBox="1"/>
          <p:nvPr/>
        </p:nvSpPr>
        <p:spPr>
          <a:xfrm>
            <a:off x="8268358" y="2763825"/>
            <a:ext cx="3467588" cy="369332"/>
          </a:xfrm>
          <a:prstGeom prst="rect">
            <a:avLst/>
          </a:prstGeom>
          <a:noFill/>
        </p:spPr>
        <p:txBody>
          <a:bodyPr wrap="square" rtlCol="0">
            <a:spAutoFit/>
          </a:bodyPr>
          <a:lstStyle/>
          <a:p>
            <a:r>
              <a:rPr lang="en-US" dirty="0">
                <a:solidFill>
                  <a:srgbClr val="FFC000"/>
                </a:solidFill>
              </a:rPr>
              <a:t>Sell virtues as opposed to norms</a:t>
            </a:r>
          </a:p>
        </p:txBody>
      </p:sp>
    </p:spTree>
    <p:extLst>
      <p:ext uri="{BB962C8B-B14F-4D97-AF65-F5344CB8AC3E}">
        <p14:creationId xmlns:p14="http://schemas.microsoft.com/office/powerpoint/2010/main" val="3634587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0B87-D6FF-4B0B-9AFD-12364DEA21B9}"/>
              </a:ext>
            </a:extLst>
          </p:cNvPr>
          <p:cNvSpPr>
            <a:spLocks noGrp="1"/>
          </p:cNvSpPr>
          <p:nvPr>
            <p:ph type="title"/>
          </p:nvPr>
        </p:nvSpPr>
        <p:spPr/>
        <p:txBody>
          <a:bodyPr/>
          <a:lstStyle/>
          <a:p>
            <a:r>
              <a:rPr lang="en-US" dirty="0">
                <a:solidFill>
                  <a:srgbClr val="FFFF00"/>
                </a:solidFill>
                <a:latin typeface="Arial Rounded MT Bold" panose="020F0704030504030204" pitchFamily="34" charset="0"/>
              </a:rPr>
              <a:t>Implied Consent</a:t>
            </a:r>
          </a:p>
        </p:txBody>
      </p:sp>
      <p:sp>
        <p:nvSpPr>
          <p:cNvPr id="3" name="Content Placeholder 2">
            <a:extLst>
              <a:ext uri="{FF2B5EF4-FFF2-40B4-BE49-F238E27FC236}">
                <a16:creationId xmlns:a16="http://schemas.microsoft.com/office/drawing/2014/main" id="{11815BDE-3B46-4D1F-A731-5711BE33287F}"/>
              </a:ext>
            </a:extLst>
          </p:cNvPr>
          <p:cNvSpPr>
            <a:spLocks noGrp="1"/>
          </p:cNvSpPr>
          <p:nvPr>
            <p:ph idx="1"/>
          </p:nvPr>
        </p:nvSpPr>
        <p:spPr>
          <a:xfrm>
            <a:off x="1097280" y="1845734"/>
            <a:ext cx="6862899" cy="4023360"/>
          </a:xfrm>
        </p:spPr>
        <p:txBody>
          <a:bodyPr>
            <a:normAutofit/>
          </a:bodyPr>
          <a:lstStyle/>
          <a:p>
            <a:r>
              <a:rPr lang="en-US" sz="2800" dirty="0"/>
              <a:t>There should be implied consent for any athlete, at any age, to:</a:t>
            </a:r>
          </a:p>
          <a:p>
            <a:endParaRPr lang="en-US" sz="2800" dirty="0"/>
          </a:p>
          <a:p>
            <a:pPr lvl="1"/>
            <a:r>
              <a:rPr lang="en-US" sz="2800" i="1" dirty="0"/>
              <a:t>Be a good teammate</a:t>
            </a:r>
          </a:p>
          <a:p>
            <a:pPr lvl="1"/>
            <a:r>
              <a:rPr lang="en-US" sz="2800" i="1" dirty="0"/>
              <a:t>To commit to the athletic process</a:t>
            </a:r>
          </a:p>
          <a:p>
            <a:endParaRPr lang="en-US" sz="2800" dirty="0"/>
          </a:p>
          <a:p>
            <a:r>
              <a:rPr lang="en-US" sz="2800" dirty="0"/>
              <a:t>This is where breakdown begins, only to accelerate. </a:t>
            </a:r>
          </a:p>
        </p:txBody>
      </p:sp>
      <p:pic>
        <p:nvPicPr>
          <p:cNvPr id="4098" name="Picture 2" descr="Consent Stock Illustrations – 3,772 Consent Stock Illustrations, Vectors &amp;  Clipart - Dreamstime">
            <a:extLst>
              <a:ext uri="{FF2B5EF4-FFF2-40B4-BE49-F238E27FC236}">
                <a16:creationId xmlns:a16="http://schemas.microsoft.com/office/drawing/2014/main" id="{10456F91-49F4-4FB4-BFF2-DB4A747CF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589" y="2166596"/>
            <a:ext cx="3148353" cy="314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97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Demonstrations of Integrity/Leadership</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a:bodyPr>
          <a:lstStyle/>
          <a:p>
            <a:pPr>
              <a:buFont typeface="Arial" panose="020B0604020202020204" pitchFamily="34" charset="0"/>
              <a:buNone/>
              <a:defRPr/>
            </a:pPr>
            <a:r>
              <a:rPr lang="en-US" sz="3500" b="1" dirty="0">
                <a:solidFill>
                  <a:schemeClr val="tx1"/>
                </a:solidFill>
              </a:rPr>
              <a:t>Self-run Workouts</a:t>
            </a:r>
          </a:p>
          <a:p>
            <a:pPr>
              <a:buFont typeface="Arial" panose="020B0604020202020204" pitchFamily="34" charset="0"/>
              <a:buNone/>
              <a:defRPr/>
            </a:pPr>
            <a:endParaRPr lang="en-US" sz="3500" b="1" dirty="0">
              <a:solidFill>
                <a:schemeClr val="tx1"/>
              </a:solidFill>
            </a:endParaRPr>
          </a:p>
          <a:p>
            <a:pPr>
              <a:buFont typeface="Arial" panose="020B0604020202020204" pitchFamily="34" charset="0"/>
              <a:buNone/>
              <a:defRPr/>
            </a:pPr>
            <a:r>
              <a:rPr lang="en-US" sz="3500" b="1" dirty="0">
                <a:solidFill>
                  <a:schemeClr val="tx1"/>
                </a:solidFill>
              </a:rPr>
              <a:t>Travel (75 teenagers – no chaperones)</a:t>
            </a:r>
          </a:p>
          <a:p>
            <a:pPr>
              <a:buFont typeface="Arial" panose="020B0604020202020204" pitchFamily="34" charset="0"/>
              <a:buNone/>
              <a:defRPr/>
            </a:pPr>
            <a:r>
              <a:rPr lang="en-US" sz="3500" b="1" dirty="0">
                <a:solidFill>
                  <a:schemeClr val="tx1"/>
                </a:solidFill>
              </a:rPr>
              <a:t>		an extremely </a:t>
            </a:r>
          </a:p>
          <a:p>
            <a:pPr>
              <a:buFont typeface="Arial" panose="020B0604020202020204" pitchFamily="34" charset="0"/>
              <a:buNone/>
              <a:defRPr/>
            </a:pPr>
            <a:endParaRPr lang="en-US" sz="3600"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47</a:t>
            </a:fld>
            <a:endParaRPr lang="en-US" altLang="en-US" sz="900" dirty="0">
              <a:solidFill>
                <a:srgbClr val="898989"/>
              </a:solidFill>
              <a:latin typeface="Arial" panose="020B0604020202020204" pitchFamily="34" charset="0"/>
            </a:endParaRPr>
          </a:p>
        </p:txBody>
      </p:sp>
    </p:spTree>
    <p:extLst>
      <p:ext uri="{BB962C8B-B14F-4D97-AF65-F5344CB8AC3E}">
        <p14:creationId xmlns:p14="http://schemas.microsoft.com/office/powerpoint/2010/main" val="1199020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Discipline</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a:bodyPr>
          <a:lstStyle/>
          <a:p>
            <a:pPr>
              <a:buFont typeface="Arial" panose="020B0604020202020204" pitchFamily="34" charset="0"/>
              <a:buNone/>
              <a:defRPr/>
            </a:pPr>
            <a:r>
              <a:rPr lang="en-US" sz="3600" b="1" dirty="0">
                <a:solidFill>
                  <a:schemeClr val="tx1"/>
                </a:solidFill>
              </a:rPr>
              <a:t>NOT the moral police (and do not want to be)</a:t>
            </a:r>
          </a:p>
          <a:p>
            <a:pPr>
              <a:buFont typeface="Arial" panose="020B0604020202020204" pitchFamily="34" charset="0"/>
              <a:buNone/>
              <a:defRPr/>
            </a:pPr>
            <a:r>
              <a:rPr lang="en-US" sz="3600" b="1" dirty="0">
                <a:solidFill>
                  <a:srgbClr val="FFC000"/>
                </a:solidFill>
              </a:rPr>
              <a:t>We watch very closely</a:t>
            </a:r>
          </a:p>
          <a:p>
            <a:pPr>
              <a:buFont typeface="Arial" panose="020B0604020202020204" pitchFamily="34" charset="0"/>
              <a:buNone/>
              <a:defRPr/>
            </a:pPr>
            <a:r>
              <a:rPr lang="en-US" sz="3600" b="1" dirty="0">
                <a:solidFill>
                  <a:schemeClr val="tx1"/>
                </a:solidFill>
              </a:rPr>
              <a:t>We take action if:</a:t>
            </a:r>
          </a:p>
          <a:p>
            <a:pPr lvl="1">
              <a:defRPr/>
            </a:pPr>
            <a:r>
              <a:rPr lang="en-US" sz="3400" b="1" dirty="0">
                <a:solidFill>
                  <a:schemeClr val="tx1"/>
                </a:solidFill>
              </a:rPr>
              <a:t>it affects the team</a:t>
            </a:r>
          </a:p>
          <a:p>
            <a:pPr lvl="1">
              <a:defRPr/>
            </a:pPr>
            <a:r>
              <a:rPr lang="en-US" sz="3400" b="1" dirty="0">
                <a:solidFill>
                  <a:schemeClr val="tx1"/>
                </a:solidFill>
              </a:rPr>
              <a:t>the child is at risk</a:t>
            </a:r>
          </a:p>
          <a:p>
            <a:pPr lvl="1">
              <a:defRPr/>
            </a:pPr>
            <a:endParaRPr lang="en-US" sz="3400" b="1" dirty="0">
              <a:solidFill>
                <a:schemeClr val="tx1"/>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48</a:t>
            </a:fld>
            <a:endParaRPr lang="en-US" altLang="en-US" sz="900" dirty="0">
              <a:solidFill>
                <a:srgbClr val="898989"/>
              </a:solidFill>
              <a:latin typeface="Arial" panose="020B0604020202020204" pitchFamily="34" charset="0"/>
            </a:endParaRPr>
          </a:p>
        </p:txBody>
      </p:sp>
    </p:spTree>
    <p:extLst>
      <p:ext uri="{BB962C8B-B14F-4D97-AF65-F5344CB8AC3E}">
        <p14:creationId xmlns:p14="http://schemas.microsoft.com/office/powerpoint/2010/main" val="3256055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Reciprocal Relationship</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a:bodyPr>
          <a:lstStyle/>
          <a:p>
            <a:pPr>
              <a:buFont typeface="Arial" panose="020B0604020202020204" pitchFamily="34" charset="0"/>
              <a:buNone/>
              <a:defRPr/>
            </a:pPr>
            <a:r>
              <a:rPr lang="en-US" b="1" dirty="0">
                <a:solidFill>
                  <a:schemeClr val="tx1"/>
                </a:solidFill>
              </a:rPr>
              <a:t>A two-way street – the basis of our relationship</a:t>
            </a:r>
          </a:p>
          <a:p>
            <a:pPr>
              <a:buFont typeface="Arial" panose="020B0604020202020204" pitchFamily="34" charset="0"/>
              <a:buNone/>
              <a:defRPr/>
            </a:pPr>
            <a:r>
              <a:rPr lang="en-US" b="1" dirty="0">
                <a:solidFill>
                  <a:schemeClr val="tx1"/>
                </a:solidFill>
              </a:rPr>
              <a:t>They give everything – We give everything</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r>
              <a:rPr lang="en-US" b="1" dirty="0">
                <a:solidFill>
                  <a:srgbClr val="FFC000"/>
                </a:solidFill>
              </a:rPr>
              <a:t>Voicemail from Kevin Honey last week: “What you do is different because you ask kids to sign a 3–4-year commitment (agreement/contract) and you sign a life commitment (agreement/contract)</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49</a:t>
            </a:fld>
            <a:endParaRPr lang="en-US" altLang="en-US" sz="900" dirty="0">
              <a:solidFill>
                <a:srgbClr val="898989"/>
              </a:solidFill>
              <a:latin typeface="Arial" panose="020B0604020202020204" pitchFamily="34" charset="0"/>
            </a:endParaRPr>
          </a:p>
        </p:txBody>
      </p:sp>
      <p:pic>
        <p:nvPicPr>
          <p:cNvPr id="28674" name="Picture 2" descr="Two Way Sign by Leomarc | Two way street, Clip art, Free clip art">
            <a:extLst>
              <a:ext uri="{FF2B5EF4-FFF2-40B4-BE49-F238E27FC236}">
                <a16:creationId xmlns:a16="http://schemas.microsoft.com/office/drawing/2014/main" id="{2EC83499-5CB0-4A77-9924-69F0909A6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501" y="1693399"/>
            <a:ext cx="18192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Angle,area,text - Two Way Street Signs Clipart - Full Size Clipart  (#5389498) - PinClipart">
            <a:extLst>
              <a:ext uri="{FF2B5EF4-FFF2-40B4-BE49-F238E27FC236}">
                <a16:creationId xmlns:a16="http://schemas.microsoft.com/office/drawing/2014/main" id="{F61CF51F-7C24-4725-946B-734F5926E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148" y="1793786"/>
            <a:ext cx="2548087" cy="240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8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742D-31C2-4468-B5DC-457FAA2A5FC3}"/>
              </a:ext>
            </a:extLst>
          </p:cNvPr>
          <p:cNvSpPr>
            <a:spLocks noGrp="1"/>
          </p:cNvSpPr>
          <p:nvPr>
            <p:ph type="title"/>
          </p:nvPr>
        </p:nvSpPr>
        <p:spPr/>
        <p:txBody>
          <a:bodyPr/>
          <a:lstStyle/>
          <a:p>
            <a:r>
              <a:rPr lang="en-US" dirty="0">
                <a:solidFill>
                  <a:srgbClr val="FFFF00"/>
                </a:solidFill>
                <a:latin typeface="Arial Rounded MT Bold" panose="020F0704030504030204" pitchFamily="34" charset="0"/>
              </a:rPr>
              <a:t>Background</a:t>
            </a:r>
          </a:p>
        </p:txBody>
      </p:sp>
      <p:sp>
        <p:nvSpPr>
          <p:cNvPr id="3" name="Content Placeholder 2">
            <a:extLst>
              <a:ext uri="{FF2B5EF4-FFF2-40B4-BE49-F238E27FC236}">
                <a16:creationId xmlns:a16="http://schemas.microsoft.com/office/drawing/2014/main" id="{16730C67-0AD5-44F4-8AE8-1A9D10807026}"/>
              </a:ext>
            </a:extLst>
          </p:cNvPr>
          <p:cNvSpPr>
            <a:spLocks noGrp="1"/>
          </p:cNvSpPr>
          <p:nvPr>
            <p:ph idx="1"/>
          </p:nvPr>
        </p:nvSpPr>
        <p:spPr/>
        <p:txBody>
          <a:bodyPr>
            <a:normAutofit fontScale="92500" lnSpcReduction="10000"/>
          </a:bodyPr>
          <a:lstStyle/>
          <a:p>
            <a:r>
              <a:rPr lang="en-US" sz="2400" dirty="0"/>
              <a:t>Growing up</a:t>
            </a:r>
          </a:p>
          <a:p>
            <a:r>
              <a:rPr lang="en-US" sz="2400" dirty="0"/>
              <a:t>Exploring/near obsession</a:t>
            </a:r>
          </a:p>
          <a:p>
            <a:r>
              <a:rPr lang="en-US" sz="2400" dirty="0"/>
              <a:t>Life commitment to coach</a:t>
            </a:r>
          </a:p>
          <a:p>
            <a:r>
              <a:rPr lang="en-US" sz="2400" dirty="0"/>
              <a:t>Sports as life’s greatest learning ground</a:t>
            </a:r>
          </a:p>
          <a:p>
            <a:r>
              <a:rPr lang="en-US" sz="2400" dirty="0"/>
              <a:t>Life mission to work with youth in a moral/ethical backdrop</a:t>
            </a:r>
          </a:p>
          <a:p>
            <a:r>
              <a:rPr lang="en-US" sz="2400" dirty="0"/>
              <a:t>The art of teambuilding</a:t>
            </a:r>
          </a:p>
          <a:p>
            <a:r>
              <a:rPr lang="en-US" sz="2400" dirty="0"/>
              <a:t>Success at Pinole and Meadow in the 80’s and 90’s</a:t>
            </a:r>
          </a:p>
          <a:p>
            <a:endParaRPr lang="en-US" sz="2400" dirty="0"/>
          </a:p>
          <a:p>
            <a:r>
              <a:rPr lang="en-US" sz="2400" dirty="0"/>
              <a:t>Ran “Character Camp” for 10-14 year-olds in Lamorinda</a:t>
            </a:r>
          </a:p>
          <a:p>
            <a:endParaRPr lang="en-US" dirty="0"/>
          </a:p>
          <a:p>
            <a:endParaRPr lang="en-US" dirty="0"/>
          </a:p>
        </p:txBody>
      </p:sp>
      <p:pic>
        <p:nvPicPr>
          <p:cNvPr id="7" name="Picture 6" descr="Logo&#10;&#10;Description automatically generated">
            <a:extLst>
              <a:ext uri="{FF2B5EF4-FFF2-40B4-BE49-F238E27FC236}">
                <a16:creationId xmlns:a16="http://schemas.microsoft.com/office/drawing/2014/main" id="{706E7983-D47F-4491-A47E-367AFAC5C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771" y="142611"/>
            <a:ext cx="3005960" cy="22544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A group of people in a classroom&#10;&#10;Description automatically generated with low confidence">
            <a:extLst>
              <a:ext uri="{FF2B5EF4-FFF2-40B4-BE49-F238E27FC236}">
                <a16:creationId xmlns:a16="http://schemas.microsoft.com/office/drawing/2014/main" id="{BE7BD36C-19A0-4B8F-9CFC-5D3847324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669" y="3176029"/>
            <a:ext cx="3216165" cy="24121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109997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Senior Group</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a:bodyPr>
          <a:lstStyle/>
          <a:p>
            <a:pPr>
              <a:buFont typeface="Arial" panose="020B0604020202020204" pitchFamily="34" charset="0"/>
              <a:buNone/>
              <a:defRPr/>
            </a:pPr>
            <a:r>
              <a:rPr lang="en-US" b="1" dirty="0">
                <a:solidFill>
                  <a:schemeClr val="tx1"/>
                </a:solidFill>
              </a:rPr>
              <a:t>Weekly Meetings – articles, letters, discussion</a:t>
            </a:r>
          </a:p>
          <a:p>
            <a:pPr>
              <a:buFont typeface="Arial" panose="020B0604020202020204" pitchFamily="34" charset="0"/>
              <a:buNone/>
              <a:defRPr/>
            </a:pPr>
            <a:r>
              <a:rPr lang="en-US" b="1" dirty="0">
                <a:solidFill>
                  <a:schemeClr val="tx1"/>
                </a:solidFill>
              </a:rPr>
              <a:t>Aggressive discussion about hard teen issues</a:t>
            </a:r>
          </a:p>
          <a:p>
            <a:pPr>
              <a:buFont typeface="Arial" panose="020B0604020202020204" pitchFamily="34" charset="0"/>
              <a:buNone/>
              <a:defRPr/>
            </a:pPr>
            <a:r>
              <a:rPr lang="en-US" b="1" dirty="0">
                <a:solidFill>
                  <a:schemeClr val="tx1"/>
                </a:solidFill>
              </a:rPr>
              <a:t>Quotes on workouts</a:t>
            </a:r>
          </a:p>
          <a:p>
            <a:pPr>
              <a:buFont typeface="Arial" panose="020B0604020202020204" pitchFamily="34" charset="0"/>
              <a:buNone/>
              <a:defRPr/>
            </a:pPr>
            <a:r>
              <a:rPr lang="en-US" b="1" dirty="0">
                <a:solidFill>
                  <a:schemeClr val="tx1"/>
                </a:solidFill>
              </a:rPr>
              <a:t>Examples of inspiration, leadership, challenging the social status quo</a:t>
            </a:r>
          </a:p>
          <a:p>
            <a:pPr>
              <a:buFont typeface="Arial" panose="020B0604020202020204" pitchFamily="34" charset="0"/>
              <a:buNone/>
              <a:defRPr/>
            </a:pPr>
            <a:r>
              <a:rPr lang="en-US" b="1" dirty="0">
                <a:solidFill>
                  <a:schemeClr val="tx1"/>
                </a:solidFill>
              </a:rPr>
              <a:t>Coach vigilance (watching in all areas)</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50</a:t>
            </a:fld>
            <a:endParaRPr lang="en-US" altLang="en-US" sz="900" dirty="0">
              <a:solidFill>
                <a:srgbClr val="898989"/>
              </a:solidFill>
              <a:latin typeface="Arial" panose="020B0604020202020204" pitchFamily="34" charset="0"/>
            </a:endParaRPr>
          </a:p>
        </p:txBody>
      </p:sp>
    </p:spTree>
    <p:extLst>
      <p:ext uri="{BB962C8B-B14F-4D97-AF65-F5344CB8AC3E}">
        <p14:creationId xmlns:p14="http://schemas.microsoft.com/office/powerpoint/2010/main" val="3326713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Junior Group</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lnSpcReduction="10000"/>
          </a:bodyPr>
          <a:lstStyle/>
          <a:p>
            <a:pPr>
              <a:buFont typeface="Arial" panose="020B0604020202020204" pitchFamily="34" charset="0"/>
              <a:buNone/>
              <a:defRPr/>
            </a:pPr>
            <a:r>
              <a:rPr lang="en-US" b="1" dirty="0">
                <a:solidFill>
                  <a:schemeClr val="tx1"/>
                </a:solidFill>
              </a:rPr>
              <a:t>Promotion of the bigger concept of “future leader” (learn it now) and avoiding teen traps and pitfalls (discussed)</a:t>
            </a:r>
          </a:p>
          <a:p>
            <a:pPr>
              <a:buFont typeface="Arial" panose="020B0604020202020204" pitchFamily="34" charset="0"/>
              <a:buNone/>
              <a:defRPr/>
            </a:pPr>
            <a:r>
              <a:rPr lang="en-US" b="1" dirty="0">
                <a:solidFill>
                  <a:srgbClr val="FFC000"/>
                </a:solidFill>
              </a:rPr>
              <a:t>Make clear that you cannot be on the team if you are not a good teammate</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r>
              <a:rPr lang="en-US" b="1" dirty="0">
                <a:solidFill>
                  <a:schemeClr val="tx1"/>
                </a:solidFill>
              </a:rPr>
              <a:t>Weekly Meetings – articles, letters, discussion</a:t>
            </a:r>
          </a:p>
          <a:p>
            <a:pPr>
              <a:buFont typeface="Arial" panose="020B0604020202020204" pitchFamily="34" charset="0"/>
              <a:buNone/>
              <a:defRPr/>
            </a:pPr>
            <a:r>
              <a:rPr lang="en-US" b="1" dirty="0">
                <a:solidFill>
                  <a:schemeClr val="tx1"/>
                </a:solidFill>
              </a:rPr>
              <a:t>Quotes on workouts</a:t>
            </a:r>
          </a:p>
          <a:p>
            <a:pPr>
              <a:buFont typeface="Arial" panose="020B0604020202020204" pitchFamily="34" charset="0"/>
              <a:buNone/>
              <a:defRPr/>
            </a:pPr>
            <a:r>
              <a:rPr lang="en-US" b="1" dirty="0">
                <a:solidFill>
                  <a:schemeClr val="tx1"/>
                </a:solidFill>
              </a:rPr>
              <a:t>Examples of inspiration, leadership, challenging the social status quo in middle school)</a:t>
            </a:r>
          </a:p>
          <a:p>
            <a:pPr>
              <a:buFont typeface="Arial" panose="020B0604020202020204" pitchFamily="34" charset="0"/>
              <a:buNone/>
              <a:defRPr/>
            </a:pPr>
            <a:r>
              <a:rPr lang="en-US" b="1" dirty="0">
                <a:solidFill>
                  <a:schemeClr val="tx1"/>
                </a:solidFill>
              </a:rPr>
              <a:t>Coach vigilance (watching in all areas)</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51</a:t>
            </a:fld>
            <a:endParaRPr lang="en-US" altLang="en-US" sz="900" dirty="0">
              <a:solidFill>
                <a:srgbClr val="898989"/>
              </a:solidFill>
              <a:latin typeface="Arial" panose="020B0604020202020204" pitchFamily="34" charset="0"/>
            </a:endParaRPr>
          </a:p>
        </p:txBody>
      </p:sp>
    </p:spTree>
    <p:extLst>
      <p:ext uri="{BB962C8B-B14F-4D97-AF65-F5344CB8AC3E}">
        <p14:creationId xmlns:p14="http://schemas.microsoft.com/office/powerpoint/2010/main" val="1940637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Challenges</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1160517" y="2218266"/>
            <a:ext cx="9490549" cy="3350816"/>
          </a:xfrm>
        </p:spPr>
        <p:txBody>
          <a:bodyPr>
            <a:normAutofit lnSpcReduction="10000"/>
          </a:bodyPr>
          <a:lstStyle/>
          <a:p>
            <a:pPr>
              <a:buFont typeface="Arial" panose="020B0604020202020204" pitchFamily="34" charset="0"/>
              <a:buNone/>
              <a:defRPr/>
            </a:pPr>
            <a:r>
              <a:rPr lang="en-US" b="1" dirty="0">
                <a:solidFill>
                  <a:schemeClr val="tx1"/>
                </a:solidFill>
              </a:rPr>
              <a:t>Kids – being accountable (and honest)</a:t>
            </a:r>
          </a:p>
          <a:p>
            <a:pPr>
              <a:buFont typeface="Arial" panose="020B0604020202020204" pitchFamily="34" charset="0"/>
              <a:buNone/>
              <a:defRPr/>
            </a:pPr>
            <a:r>
              <a:rPr lang="en-US" b="1" dirty="0">
                <a:solidFill>
                  <a:schemeClr val="tx1"/>
                </a:solidFill>
              </a:rPr>
              <a:t>Parents – defending kids to any extreme</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r>
              <a:rPr lang="en-US" b="1" dirty="0">
                <a:solidFill>
                  <a:schemeClr val="tx1"/>
                </a:solidFill>
              </a:rPr>
              <a:t>For other teams - Boards (fire coaches)</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r>
              <a:rPr lang="en-US" b="1" dirty="0">
                <a:solidFill>
                  <a:srgbClr val="FFC000"/>
                </a:solidFill>
              </a:rPr>
              <a:t>“If you step in a puddle, don’t blame the puddle.” </a:t>
            </a:r>
          </a:p>
          <a:p>
            <a:pPr>
              <a:buFont typeface="Arial" panose="020B0604020202020204" pitchFamily="34" charset="0"/>
              <a:buNone/>
              <a:defRPr/>
            </a:pPr>
            <a:endParaRPr lang="en-US" b="1" dirty="0">
              <a:solidFill>
                <a:schemeClr val="tx1"/>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52</a:t>
            </a:fld>
            <a:endParaRPr lang="en-US" altLang="en-US" sz="900" dirty="0">
              <a:solidFill>
                <a:srgbClr val="898989"/>
              </a:solidFill>
              <a:latin typeface="Arial" panose="020B0604020202020204" pitchFamily="34" charset="0"/>
            </a:endParaRPr>
          </a:p>
        </p:txBody>
      </p:sp>
      <p:pic>
        <p:nvPicPr>
          <p:cNvPr id="29698" name="Picture 2" descr="Mud Puddle Clipart | Free Images at Clker.com - vector clip art online,  royalty free &amp; public domain">
            <a:extLst>
              <a:ext uri="{FF2B5EF4-FFF2-40B4-BE49-F238E27FC236}">
                <a16:creationId xmlns:a16="http://schemas.microsoft.com/office/drawing/2014/main" id="{FEB4EDC7-29C6-4089-9BAB-D0C0D3989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816" y="3429000"/>
            <a:ext cx="2105025"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46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B66A-6BD0-4A30-A631-FBE5FBF67453}"/>
              </a:ext>
            </a:extLst>
          </p:cNvPr>
          <p:cNvSpPr>
            <a:spLocks noGrp="1"/>
          </p:cNvSpPr>
          <p:nvPr>
            <p:ph type="title"/>
          </p:nvPr>
        </p:nvSpPr>
        <p:spPr>
          <a:xfrm>
            <a:off x="662152" y="641323"/>
            <a:ext cx="10962289" cy="639365"/>
          </a:xfrm>
        </p:spPr>
        <p:txBody>
          <a:bodyPr>
            <a:noAutofit/>
          </a:bodyPr>
          <a:lstStyle/>
          <a:p>
            <a:pPr algn="ctr">
              <a:defRPr/>
            </a:pPr>
            <a:r>
              <a:rPr lang="en-US" sz="4400" b="1" dirty="0">
                <a:solidFill>
                  <a:srgbClr val="FFFF00"/>
                </a:solidFill>
                <a:latin typeface="Arial Rounded MT Bold" panose="020F0704030504030204" pitchFamily="34" charset="0"/>
              </a:rPr>
              <a:t>Questions?</a:t>
            </a:r>
          </a:p>
        </p:txBody>
      </p:sp>
      <p:sp>
        <p:nvSpPr>
          <p:cNvPr id="3" name="Content Placeholder 2">
            <a:extLst>
              <a:ext uri="{FF2B5EF4-FFF2-40B4-BE49-F238E27FC236}">
                <a16:creationId xmlns:a16="http://schemas.microsoft.com/office/drawing/2014/main" id="{18FE0E65-AE7E-4063-8AC4-79213CD78ED7}"/>
              </a:ext>
            </a:extLst>
          </p:cNvPr>
          <p:cNvSpPr>
            <a:spLocks noGrp="1"/>
          </p:cNvSpPr>
          <p:nvPr>
            <p:ph idx="1"/>
          </p:nvPr>
        </p:nvSpPr>
        <p:spPr>
          <a:xfrm>
            <a:off x="662152" y="4512734"/>
            <a:ext cx="10742447" cy="1056348"/>
          </a:xfrm>
        </p:spPr>
        <p:txBody>
          <a:bodyPr>
            <a:normAutofit fontScale="85000" lnSpcReduction="20000"/>
          </a:bodyPr>
          <a:lstStyle/>
          <a:p>
            <a:pPr>
              <a:buFont typeface="Arial" panose="020B0604020202020204" pitchFamily="34" charset="0"/>
              <a:buNone/>
              <a:defRPr/>
            </a:pPr>
            <a:endParaRPr lang="en-US" b="1" dirty="0">
              <a:solidFill>
                <a:schemeClr val="tx1"/>
              </a:solidFill>
            </a:endParaRPr>
          </a:p>
          <a:p>
            <a:pPr algn="ctr">
              <a:buFont typeface="Arial" panose="020B0604020202020204" pitchFamily="34" charset="0"/>
              <a:buNone/>
              <a:defRPr/>
            </a:pPr>
            <a:r>
              <a:rPr lang="en-US" sz="5700" b="1" dirty="0">
                <a:solidFill>
                  <a:srgbClr val="FFC000"/>
                </a:solidFill>
                <a:latin typeface="Arial Rounded MT Bold" panose="020F0704030504030204" pitchFamily="34" charset="0"/>
              </a:rPr>
              <a:t>Thank you for attending.</a:t>
            </a:r>
          </a:p>
          <a:p>
            <a:pPr algn="ctr">
              <a:buFont typeface="Arial" panose="020B0604020202020204" pitchFamily="34" charset="0"/>
              <a:buNone/>
              <a:defRPr/>
            </a:pPr>
            <a:endParaRPr lang="en-US" sz="5700" b="1" dirty="0">
              <a:solidFill>
                <a:srgbClr val="FFC000"/>
              </a:solidFill>
              <a:latin typeface="Arial Rounded MT Bold" panose="020F0704030504030204" pitchFamily="34" charset="0"/>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a:p>
            <a:pPr>
              <a:buFont typeface="Arial" panose="020B0604020202020204" pitchFamily="34" charset="0"/>
              <a:buNone/>
              <a:defRPr/>
            </a:pPr>
            <a:endParaRPr lang="en-US" b="1" dirty="0">
              <a:solidFill>
                <a:srgbClr val="0070C0"/>
              </a:solidFill>
            </a:endParaRPr>
          </a:p>
        </p:txBody>
      </p:sp>
      <p:sp>
        <p:nvSpPr>
          <p:cNvPr id="4" name="Footer Placeholder 3">
            <a:extLst>
              <a:ext uri="{FF2B5EF4-FFF2-40B4-BE49-F238E27FC236}">
                <a16:creationId xmlns:a16="http://schemas.microsoft.com/office/drawing/2014/main" id="{E8073DBF-8B3A-42EB-9077-A0CD8A21C91F}"/>
              </a:ext>
            </a:extLst>
          </p:cNvPr>
          <p:cNvSpPr>
            <a:spLocks noGrp="1"/>
          </p:cNvSpPr>
          <p:nvPr>
            <p:ph type="ftr" sz="quarter" idx="11"/>
          </p:nvPr>
        </p:nvSpPr>
        <p:spPr/>
        <p:txBody>
          <a:bodyPr/>
          <a:lstStyle/>
          <a:p>
            <a:pPr>
              <a:defRPr/>
            </a:pPr>
            <a:r>
              <a:rPr lang="en-US" dirty="0"/>
              <a:t>Orinda Aquatics</a:t>
            </a:r>
          </a:p>
        </p:txBody>
      </p:sp>
      <p:sp>
        <p:nvSpPr>
          <p:cNvPr id="61445" name="Slide Number Placeholder 4">
            <a:extLst>
              <a:ext uri="{FF2B5EF4-FFF2-40B4-BE49-F238E27FC236}">
                <a16:creationId xmlns:a16="http://schemas.microsoft.com/office/drawing/2014/main" id="{BD3F27A6-496E-4132-9421-FE441220EB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DF395C51-F64B-49EB-9585-5335F4AD859D}" type="slidenum">
              <a:rPr lang="en-US" altLang="en-US" sz="900">
                <a:solidFill>
                  <a:srgbClr val="898989"/>
                </a:solidFill>
                <a:latin typeface="Arial" panose="020B0604020202020204" pitchFamily="34" charset="0"/>
              </a:rPr>
              <a:pPr>
                <a:spcBef>
                  <a:spcPct val="0"/>
                </a:spcBef>
                <a:buFontTx/>
                <a:buNone/>
              </a:pPr>
              <a:t>53</a:t>
            </a:fld>
            <a:endParaRPr lang="en-US" altLang="en-US" sz="900" dirty="0">
              <a:solidFill>
                <a:srgbClr val="898989"/>
              </a:solidFill>
              <a:latin typeface="Arial" panose="020B0604020202020204" pitchFamily="34" charset="0"/>
            </a:endParaRPr>
          </a:p>
        </p:txBody>
      </p:sp>
      <p:pic>
        <p:nvPicPr>
          <p:cNvPr id="30722" name="Picture 2" descr="Question Mark Stock Photography Clip Art - Thinking Question Mark Png ,  Free Transparent Clipart - ClipartKey">
            <a:extLst>
              <a:ext uri="{FF2B5EF4-FFF2-40B4-BE49-F238E27FC236}">
                <a16:creationId xmlns:a16="http://schemas.microsoft.com/office/drawing/2014/main" id="{8334C7CD-1340-4599-8463-43E1099EF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636" y="1907779"/>
            <a:ext cx="2845031" cy="28323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4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742D-31C2-4468-B5DC-457FAA2A5FC3}"/>
              </a:ext>
            </a:extLst>
          </p:cNvPr>
          <p:cNvSpPr>
            <a:spLocks noGrp="1"/>
          </p:cNvSpPr>
          <p:nvPr>
            <p:ph type="title"/>
          </p:nvPr>
        </p:nvSpPr>
        <p:spPr/>
        <p:txBody>
          <a:bodyPr/>
          <a:lstStyle/>
          <a:p>
            <a:r>
              <a:rPr lang="en-US" dirty="0">
                <a:solidFill>
                  <a:srgbClr val="FFFF00"/>
                </a:solidFill>
                <a:latin typeface="Arial Rounded MT Bold" panose="020F0704030504030204" pitchFamily="34" charset="0"/>
              </a:rPr>
              <a:t>For ASCA</a:t>
            </a:r>
          </a:p>
        </p:txBody>
      </p:sp>
      <p:sp>
        <p:nvSpPr>
          <p:cNvPr id="3" name="Content Placeholder 2">
            <a:extLst>
              <a:ext uri="{FF2B5EF4-FFF2-40B4-BE49-F238E27FC236}">
                <a16:creationId xmlns:a16="http://schemas.microsoft.com/office/drawing/2014/main" id="{16730C67-0AD5-44F4-8AE8-1A9D10807026}"/>
              </a:ext>
            </a:extLst>
          </p:cNvPr>
          <p:cNvSpPr>
            <a:spLocks noGrp="1"/>
          </p:cNvSpPr>
          <p:nvPr>
            <p:ph idx="1"/>
          </p:nvPr>
        </p:nvSpPr>
        <p:spPr/>
        <p:txBody>
          <a:bodyPr/>
          <a:lstStyle/>
          <a:p>
            <a:r>
              <a:rPr lang="en-US" dirty="0"/>
              <a:t>A six hour “Life Skills” presentations</a:t>
            </a:r>
          </a:p>
          <a:p>
            <a:r>
              <a:rPr lang="en-US" dirty="0"/>
              <a:t>A 385-page guidebook on character in sports</a:t>
            </a:r>
          </a:p>
          <a:p>
            <a:r>
              <a:rPr lang="en-US" dirty="0"/>
              <a:t>Several articles on character development, culture, leadership, club development</a:t>
            </a:r>
          </a:p>
          <a:p>
            <a:r>
              <a:rPr lang="en-US" dirty="0"/>
              <a:t>Lectures at numerous World Clinics and internationally </a:t>
            </a:r>
          </a:p>
          <a:p>
            <a:r>
              <a:rPr lang="en-US" dirty="0"/>
              <a:t>Orinda Aquatics is widely, if not unanimously regarded as the model for character in swimming</a:t>
            </a:r>
          </a:p>
          <a:p>
            <a:r>
              <a:rPr lang="en-US" dirty="0"/>
              <a:t>Coaches come to visit Orinda Aquatics</a:t>
            </a:r>
          </a:p>
          <a:p>
            <a:r>
              <a:rPr lang="en-US" dirty="0"/>
              <a:t>Boards (of the largest clubs) reach out for guidance</a:t>
            </a:r>
          </a:p>
          <a:p>
            <a:endParaRPr lang="en-US" dirty="0"/>
          </a:p>
          <a:p>
            <a:endParaRPr lang="en-US" dirty="0"/>
          </a:p>
          <a:p>
            <a:endParaRPr lang="en-US" dirty="0"/>
          </a:p>
        </p:txBody>
      </p:sp>
    </p:spTree>
    <p:extLst>
      <p:ext uri="{BB962C8B-B14F-4D97-AF65-F5344CB8AC3E}">
        <p14:creationId xmlns:p14="http://schemas.microsoft.com/office/powerpoint/2010/main" val="162867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001.JPG">
            <a:extLst>
              <a:ext uri="{FF2B5EF4-FFF2-40B4-BE49-F238E27FC236}">
                <a16:creationId xmlns:a16="http://schemas.microsoft.com/office/drawing/2014/main" id="{D4D7CB07-F7E7-400F-88D4-101DB1443655}"/>
              </a:ext>
            </a:extLst>
          </p:cNvPr>
          <p:cNvPicPr>
            <a:picLocks noChangeAspect="1"/>
          </p:cNvPicPr>
          <p:nvPr/>
        </p:nvPicPr>
        <p:blipFill>
          <a:blip r:embed="rId2" cstate="print"/>
          <a:srcRect/>
          <a:stretch>
            <a:fillRect/>
          </a:stretch>
        </p:blipFill>
        <p:spPr bwMode="auto">
          <a:xfrm>
            <a:off x="4267200" y="1943100"/>
            <a:ext cx="3771900" cy="2493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99" name="TextBox 1">
            <a:extLst>
              <a:ext uri="{FF2B5EF4-FFF2-40B4-BE49-F238E27FC236}">
                <a16:creationId xmlns:a16="http://schemas.microsoft.com/office/drawing/2014/main" id="{B48D9F01-407A-478D-961F-395F53BD0827}"/>
              </a:ext>
            </a:extLst>
          </p:cNvPr>
          <p:cNvSpPr txBox="1">
            <a:spLocks noChangeArrowheads="1"/>
          </p:cNvSpPr>
          <p:nvPr/>
        </p:nvSpPr>
        <p:spPr bwMode="auto">
          <a:xfrm>
            <a:off x="2641600" y="783759"/>
            <a:ext cx="6908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solidFill>
                  <a:srgbClr val="FFFF00"/>
                </a:solidFill>
                <a:latin typeface="Verdana" panose="020B0604030504040204" pitchFamily="34" charset="0"/>
              </a:rPr>
              <a:t>The American Swimming Coaches Association </a:t>
            </a:r>
          </a:p>
          <a:p>
            <a:pPr algn="ctr" eaLnBrk="1" hangingPunct="1">
              <a:spcBef>
                <a:spcPct val="0"/>
              </a:spcBef>
              <a:buFontTx/>
              <a:buNone/>
            </a:pPr>
            <a:endParaRPr lang="en-US" altLang="en-US" sz="1350" b="1" dirty="0">
              <a:solidFill>
                <a:srgbClr val="002060"/>
              </a:solidFill>
              <a:latin typeface="Verdana" panose="020B0604030504040204" pitchFamily="34" charset="0"/>
            </a:endParaRPr>
          </a:p>
          <a:p>
            <a:pPr algn="ctr" eaLnBrk="1" hangingPunct="1">
              <a:spcBef>
                <a:spcPct val="0"/>
              </a:spcBef>
              <a:buFontTx/>
              <a:buNone/>
            </a:pPr>
            <a:r>
              <a:rPr lang="en-US" altLang="en-US" sz="1725" b="1" i="1" dirty="0">
                <a:latin typeface="Verdana" panose="020B0604030504040204" pitchFamily="34" charset="0"/>
              </a:rPr>
              <a:t>Developing High-Character Athletes</a:t>
            </a:r>
          </a:p>
          <a:p>
            <a:pPr algn="ctr" eaLnBrk="1" hangingPunct="1">
              <a:spcBef>
                <a:spcPct val="0"/>
              </a:spcBef>
              <a:buFontTx/>
              <a:buNone/>
            </a:pPr>
            <a:r>
              <a:rPr lang="en-US" altLang="en-US" sz="1725" b="1" i="1" dirty="0">
                <a:latin typeface="Verdana" panose="020B0604030504040204" pitchFamily="34" charset="0"/>
              </a:rPr>
              <a:t>and High-Character Teams</a:t>
            </a:r>
          </a:p>
        </p:txBody>
      </p:sp>
      <p:sp>
        <p:nvSpPr>
          <p:cNvPr id="4100" name="TextBox 5">
            <a:extLst>
              <a:ext uri="{FF2B5EF4-FFF2-40B4-BE49-F238E27FC236}">
                <a16:creationId xmlns:a16="http://schemas.microsoft.com/office/drawing/2014/main" id="{AFE3164F-F634-400F-93DE-73A10D788B72}"/>
              </a:ext>
            </a:extLst>
          </p:cNvPr>
          <p:cNvSpPr txBox="1">
            <a:spLocks noChangeArrowheads="1"/>
          </p:cNvSpPr>
          <p:nvPr/>
        </p:nvSpPr>
        <p:spPr bwMode="auto">
          <a:xfrm>
            <a:off x="3822689" y="4436269"/>
            <a:ext cx="468630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500" b="1" i="1" dirty="0">
              <a:solidFill>
                <a:srgbClr val="002060"/>
              </a:solidFill>
              <a:latin typeface="Verdana" panose="020B0604030504040204" pitchFamily="34" charset="0"/>
            </a:endParaRPr>
          </a:p>
          <a:p>
            <a:pPr algn="ctr" eaLnBrk="1" hangingPunct="1">
              <a:spcBef>
                <a:spcPct val="0"/>
              </a:spcBef>
              <a:buFontTx/>
              <a:buNone/>
            </a:pPr>
            <a:r>
              <a:rPr lang="en-US" altLang="en-US" sz="1500" b="1" i="1" dirty="0">
                <a:latin typeface="Verdana" panose="020B0604030504040204" pitchFamily="34" charset="0"/>
              </a:rPr>
              <a:t>“Character is the basis of happiness and happiness the sanction of character.” </a:t>
            </a:r>
            <a:r>
              <a:rPr lang="en-US" altLang="en-US" sz="750" b="1" i="1" dirty="0">
                <a:latin typeface="Verdana" panose="020B0604030504040204" pitchFamily="34" charset="0"/>
              </a:rPr>
              <a:t>Santayana</a:t>
            </a:r>
            <a:endParaRPr lang="en-US" altLang="en-US" sz="750" dirty="0">
              <a:latin typeface="Verdana" panose="020B0604030504040204" pitchFamily="34" charset="0"/>
            </a:endParaRPr>
          </a:p>
        </p:txBody>
      </p:sp>
      <p:sp>
        <p:nvSpPr>
          <p:cNvPr id="8" name="TextBox 7">
            <a:extLst>
              <a:ext uri="{FF2B5EF4-FFF2-40B4-BE49-F238E27FC236}">
                <a16:creationId xmlns:a16="http://schemas.microsoft.com/office/drawing/2014/main" id="{55B242E8-1D2E-4D75-A787-998ABF451BFB}"/>
              </a:ext>
            </a:extLst>
          </p:cNvPr>
          <p:cNvSpPr txBox="1"/>
          <p:nvPr/>
        </p:nvSpPr>
        <p:spPr>
          <a:xfrm>
            <a:off x="5124450" y="5516515"/>
            <a:ext cx="2057400" cy="738664"/>
          </a:xfrm>
          <a:prstGeom prst="rect">
            <a:avLst/>
          </a:prstGeom>
          <a:noFill/>
        </p:spPr>
        <p:txBody>
          <a:bodyPr>
            <a:spAutoFit/>
          </a:bodyPr>
          <a:lstStyle/>
          <a:p>
            <a:pPr algn="ctr">
              <a:defRPr/>
            </a:pPr>
            <a:endParaRPr lang="en-US" sz="1200" b="1" dirty="0">
              <a:solidFill>
                <a:schemeClr val="tx1">
                  <a:lumMod val="65000"/>
                  <a:lumOff val="35000"/>
                </a:schemeClr>
              </a:solidFill>
              <a:latin typeface="Verdana" pitchFamily="34" charset="0"/>
              <a:ea typeface="Verdana" pitchFamily="34" charset="0"/>
              <a:cs typeface="Verdana" pitchFamily="34" charset="0"/>
            </a:endParaRPr>
          </a:p>
          <a:p>
            <a:pPr algn="ctr">
              <a:defRPr/>
            </a:pPr>
            <a:r>
              <a:rPr lang="en-US" sz="1500" b="1" dirty="0">
                <a:solidFill>
                  <a:schemeClr val="tx1">
                    <a:lumMod val="75000"/>
                    <a:lumOff val="25000"/>
                  </a:schemeClr>
                </a:solidFill>
                <a:ea typeface="Verdana" pitchFamily="34" charset="0"/>
                <a:cs typeface="Andalus" pitchFamily="18" charset="-78"/>
              </a:rPr>
              <a:t>Don &amp; Ron Heidary</a:t>
            </a:r>
          </a:p>
          <a:p>
            <a:pPr algn="ctr">
              <a:defRPr/>
            </a:pPr>
            <a:r>
              <a:rPr lang="en-US" sz="1500" b="1" dirty="0">
                <a:solidFill>
                  <a:schemeClr val="tx1">
                    <a:lumMod val="75000"/>
                    <a:lumOff val="25000"/>
                  </a:schemeClr>
                </a:solidFill>
                <a:ea typeface="Verdana" pitchFamily="34" charset="0"/>
                <a:cs typeface="Andalus" pitchFamily="18" charset="-78"/>
              </a:rPr>
              <a:t>Orinda Aquatics</a:t>
            </a:r>
          </a:p>
        </p:txBody>
      </p:sp>
      <p:pic>
        <p:nvPicPr>
          <p:cNvPr id="4102" name="Picture 6">
            <a:extLst>
              <a:ext uri="{FF2B5EF4-FFF2-40B4-BE49-F238E27FC236}">
                <a16:creationId xmlns:a16="http://schemas.microsoft.com/office/drawing/2014/main" id="{377B0312-61DC-42B7-8592-3C8027CF0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460625"/>
            <a:ext cx="2113030" cy="129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a:extLst>
              <a:ext uri="{FF2B5EF4-FFF2-40B4-BE49-F238E27FC236}">
                <a16:creationId xmlns:a16="http://schemas.microsoft.com/office/drawing/2014/main" id="{04D56F91-3760-497C-B3C9-3BF95FCAF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053" y="2153906"/>
            <a:ext cx="1818547" cy="183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AC32B07A-F9B5-4CD0-81E8-5EF553A41B3A}"/>
              </a:ext>
            </a:extLst>
          </p:cNvPr>
          <p:cNvSpPr>
            <a:spLocks noGrp="1"/>
          </p:cNvSpPr>
          <p:nvPr>
            <p:ph type="ftr" sz="quarter" idx="11"/>
          </p:nvPr>
        </p:nvSpPr>
        <p:spPr/>
        <p:txBody>
          <a:bodyPr/>
          <a:lstStyle/>
          <a:p>
            <a:pPr>
              <a:defRPr/>
            </a:pPr>
            <a:r>
              <a:rPr lang="en-US" dirty="0"/>
              <a:t>Orinda Aquatics</a:t>
            </a:r>
          </a:p>
        </p:txBody>
      </p:sp>
      <p:sp>
        <p:nvSpPr>
          <p:cNvPr id="2" name="TextBox 1">
            <a:extLst>
              <a:ext uri="{FF2B5EF4-FFF2-40B4-BE49-F238E27FC236}">
                <a16:creationId xmlns:a16="http://schemas.microsoft.com/office/drawing/2014/main" id="{99CFC5CB-993A-4A2F-AC50-18D1A8D9BEE9}"/>
              </a:ext>
            </a:extLst>
          </p:cNvPr>
          <p:cNvSpPr txBox="1"/>
          <p:nvPr/>
        </p:nvSpPr>
        <p:spPr>
          <a:xfrm>
            <a:off x="56001" y="5731959"/>
            <a:ext cx="4117238" cy="523220"/>
          </a:xfrm>
          <a:prstGeom prst="rect">
            <a:avLst/>
          </a:prstGeom>
          <a:noFill/>
        </p:spPr>
        <p:txBody>
          <a:bodyPr wrap="square" rtlCol="0">
            <a:spAutoFit/>
          </a:bodyPr>
          <a:lstStyle/>
          <a:p>
            <a:r>
              <a:rPr lang="en-US" sz="1400" b="1" i="1" dirty="0">
                <a:solidFill>
                  <a:srgbClr val="FFC000"/>
                </a:solidFill>
              </a:rPr>
              <a:t>Donated to ASCA</a:t>
            </a:r>
          </a:p>
          <a:p>
            <a:r>
              <a:rPr lang="en-US" sz="1400" b="1" i="1" dirty="0">
                <a:solidFill>
                  <a:srgbClr val="FFC000"/>
                </a:solidFill>
              </a:rPr>
              <a:t>Purchased/utilized by many coaches at all levels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1"/>
          <p:cNvSpPr txBox="1">
            <a:spLocks noChangeArrowheads="1"/>
          </p:cNvSpPr>
          <p:nvPr/>
        </p:nvSpPr>
        <p:spPr bwMode="auto">
          <a:xfrm>
            <a:off x="3695700" y="400050"/>
            <a:ext cx="4743450" cy="1084912"/>
          </a:xfrm>
          <a:prstGeom prst="rect">
            <a:avLst/>
          </a:prstGeom>
          <a:noFill/>
          <a:ln w="9525">
            <a:noFill/>
            <a:miter lim="800000"/>
            <a:headEnd/>
            <a:tailEnd/>
          </a:ln>
        </p:spPr>
        <p:txBody>
          <a:bodyPr wrap="square">
            <a:spAutoFit/>
          </a:bodyPr>
          <a:lstStyle/>
          <a:p>
            <a:pPr algn="ctr"/>
            <a:r>
              <a:rPr lang="en-US" sz="1350" b="1" dirty="0">
                <a:latin typeface="Arial Rounded MT Bold" panose="020F0704030504030204" pitchFamily="34" charset="0"/>
              </a:rPr>
              <a:t>The American Swimming Coaches Association</a:t>
            </a:r>
          </a:p>
          <a:p>
            <a:pPr algn="ctr"/>
            <a:r>
              <a:rPr lang="en-US" sz="1350" b="1" dirty="0">
                <a:latin typeface="Arial Rounded MT Bold" panose="020F0704030504030204" pitchFamily="34" charset="0"/>
              </a:rPr>
              <a:t>World Clinic, Cleveland, Ohio 2015 </a:t>
            </a:r>
          </a:p>
          <a:p>
            <a:pPr algn="ctr"/>
            <a:endParaRPr lang="en-US" sz="1350" b="1" dirty="0">
              <a:solidFill>
                <a:srgbClr val="002060"/>
              </a:solidFill>
              <a:latin typeface="Verdana" pitchFamily="34" charset="0"/>
            </a:endParaRPr>
          </a:p>
          <a:p>
            <a:pPr algn="ctr"/>
            <a:r>
              <a:rPr lang="en-US" sz="2400" b="1" i="1" dirty="0">
                <a:solidFill>
                  <a:srgbClr val="FFFF00"/>
                </a:solidFill>
                <a:latin typeface="Arial Rounded MT Bold" panose="020F0704030504030204" pitchFamily="34" charset="0"/>
              </a:rPr>
              <a:t>The Cultural Headwind</a:t>
            </a:r>
          </a:p>
        </p:txBody>
      </p:sp>
      <p:sp>
        <p:nvSpPr>
          <p:cNvPr id="2052" name="TextBox 5"/>
          <p:cNvSpPr txBox="1">
            <a:spLocks noChangeArrowheads="1"/>
          </p:cNvSpPr>
          <p:nvPr/>
        </p:nvSpPr>
        <p:spPr bwMode="auto">
          <a:xfrm>
            <a:off x="457200" y="4688135"/>
            <a:ext cx="11125200" cy="523220"/>
          </a:xfrm>
          <a:prstGeom prst="rect">
            <a:avLst/>
          </a:prstGeom>
          <a:solidFill>
            <a:srgbClr val="002060"/>
          </a:solidFill>
          <a:ln w="9525">
            <a:noFill/>
            <a:miter lim="800000"/>
            <a:headEnd/>
            <a:tailEnd/>
          </a:ln>
        </p:spPr>
        <p:txBody>
          <a:bodyPr wrap="square">
            <a:spAutoFit/>
          </a:bodyPr>
          <a:lstStyle/>
          <a:p>
            <a:pPr algn="ctr"/>
            <a:r>
              <a:rPr lang="en-US" sz="2800" b="1" dirty="0">
                <a:latin typeface="Arial Rounded MT Bold" panose="020F0704030504030204" pitchFamily="34" charset="0"/>
              </a:rPr>
              <a:t>“Stay ahead of the culture by creating the culture.” unknown</a:t>
            </a:r>
            <a:endParaRPr lang="en-US" sz="2800" dirty="0">
              <a:latin typeface="Arial Rounded MT Bold" panose="020F0704030504030204" pitchFamily="34" charset="0"/>
            </a:endParaRPr>
          </a:p>
        </p:txBody>
      </p:sp>
      <p:sp>
        <p:nvSpPr>
          <p:cNvPr id="8" name="TextBox 7"/>
          <p:cNvSpPr txBox="1"/>
          <p:nvPr/>
        </p:nvSpPr>
        <p:spPr>
          <a:xfrm>
            <a:off x="5124450" y="5486400"/>
            <a:ext cx="2057400" cy="738664"/>
          </a:xfrm>
          <a:prstGeom prst="rect">
            <a:avLst/>
          </a:prstGeom>
          <a:noFill/>
        </p:spPr>
        <p:txBody>
          <a:bodyPr>
            <a:spAutoFit/>
          </a:bodyPr>
          <a:lstStyle/>
          <a:p>
            <a:pPr algn="ctr">
              <a:defRPr/>
            </a:pPr>
            <a:endParaRPr lang="en-US" sz="1200" b="1" dirty="0">
              <a:solidFill>
                <a:schemeClr val="tx1">
                  <a:lumMod val="65000"/>
                  <a:lumOff val="35000"/>
                </a:schemeClr>
              </a:solidFill>
              <a:latin typeface="Verdana" pitchFamily="34" charset="0"/>
              <a:ea typeface="Verdana" pitchFamily="34" charset="0"/>
              <a:cs typeface="Verdana" pitchFamily="34" charset="0"/>
            </a:endParaRPr>
          </a:p>
          <a:p>
            <a:pPr algn="ctr">
              <a:defRPr/>
            </a:pPr>
            <a:r>
              <a:rPr lang="en-US" sz="1500" b="1" dirty="0">
                <a:solidFill>
                  <a:schemeClr val="tx1">
                    <a:lumMod val="75000"/>
                    <a:lumOff val="25000"/>
                  </a:schemeClr>
                </a:solidFill>
                <a:latin typeface="Andalus" pitchFamily="18" charset="-78"/>
                <a:ea typeface="Verdana" pitchFamily="34" charset="0"/>
                <a:cs typeface="Andalus" pitchFamily="18" charset="-78"/>
              </a:rPr>
              <a:t>Don Heidary</a:t>
            </a:r>
          </a:p>
          <a:p>
            <a:pPr algn="ctr">
              <a:defRPr/>
            </a:pPr>
            <a:r>
              <a:rPr lang="en-US" sz="1500" b="1" dirty="0">
                <a:solidFill>
                  <a:schemeClr val="tx1">
                    <a:lumMod val="75000"/>
                    <a:lumOff val="25000"/>
                  </a:schemeClr>
                </a:solidFill>
                <a:latin typeface="Andalus" pitchFamily="18" charset="-78"/>
                <a:ea typeface="Verdana" pitchFamily="34" charset="0"/>
                <a:cs typeface="Andalus" pitchFamily="18" charset="-78"/>
              </a:rPr>
              <a:t>Orinda Aquatics</a:t>
            </a:r>
          </a:p>
        </p:txBody>
      </p:sp>
      <p:pic>
        <p:nvPicPr>
          <p:cNvPr id="2054" name="Picture 6" descr="C:\Users\DonHeidary\Documents\Orinda Aquatics\Board\OA LOGO NorCal\ORINDAARM-WORDS.jpg"/>
          <p:cNvPicPr>
            <a:picLocks noChangeAspect="1" noChangeArrowheads="1"/>
          </p:cNvPicPr>
          <p:nvPr/>
        </p:nvPicPr>
        <p:blipFill>
          <a:blip r:embed="rId2" cstate="print"/>
          <a:srcRect/>
          <a:stretch>
            <a:fillRect/>
          </a:stretch>
        </p:blipFill>
        <p:spPr bwMode="auto">
          <a:xfrm>
            <a:off x="7124700" y="5543550"/>
            <a:ext cx="1120379" cy="685800"/>
          </a:xfrm>
          <a:prstGeom prst="rect">
            <a:avLst/>
          </a:prstGeom>
          <a:noFill/>
          <a:ln w="9525">
            <a:noFill/>
            <a:miter lim="800000"/>
            <a:headEnd/>
            <a:tailEnd/>
          </a:ln>
        </p:spPr>
      </p:pic>
      <p:pic>
        <p:nvPicPr>
          <p:cNvPr id="2055" name="Picture 6" descr="ASCA logo.jpg"/>
          <p:cNvPicPr>
            <a:picLocks noChangeAspect="1" noChangeArrowheads="1"/>
          </p:cNvPicPr>
          <p:nvPr/>
        </p:nvPicPr>
        <p:blipFill>
          <a:blip r:embed="rId3" cstate="print"/>
          <a:srcRect/>
          <a:stretch>
            <a:fillRect/>
          </a:stretch>
        </p:blipFill>
        <p:spPr bwMode="auto">
          <a:xfrm>
            <a:off x="4210050" y="5543550"/>
            <a:ext cx="700088" cy="704850"/>
          </a:xfrm>
          <a:prstGeom prst="rect">
            <a:avLst/>
          </a:prstGeom>
          <a:noFill/>
          <a:ln w="9525">
            <a:noFill/>
            <a:miter lim="800000"/>
            <a:headEnd/>
            <a:tailEnd/>
          </a:ln>
        </p:spPr>
      </p:pic>
      <p:sp>
        <p:nvSpPr>
          <p:cNvPr id="10" name="Footer Placeholder 9"/>
          <p:cNvSpPr>
            <a:spLocks noGrp="1"/>
          </p:cNvSpPr>
          <p:nvPr>
            <p:ph type="ftr" sz="quarter" idx="11"/>
          </p:nvPr>
        </p:nvSpPr>
        <p:spPr/>
        <p:txBody>
          <a:bodyPr/>
          <a:lstStyle/>
          <a:p>
            <a:pPr>
              <a:defRPr/>
            </a:pPr>
            <a:r>
              <a:rPr lang="en-US" dirty="0"/>
              <a:t>Orinda Aquatics</a:t>
            </a:r>
          </a:p>
        </p:txBody>
      </p:sp>
      <p:pic>
        <p:nvPicPr>
          <p:cNvPr id="9" name="Content Placeholder 7" descr="http://advisoranalyst.com/glablog/wp-content/uploads/2014/01/frank_20131231_4_vectorized.png"/>
          <p:cNvPicPr>
            <a:picLocks/>
          </p:cNvPicPr>
          <p:nvPr/>
        </p:nvPicPr>
        <p:blipFill>
          <a:blip r:embed="rId4" cstate="print"/>
          <a:srcRect/>
          <a:stretch>
            <a:fillRect/>
          </a:stretch>
        </p:blipFill>
        <p:spPr bwMode="auto">
          <a:xfrm>
            <a:off x="4495801" y="1600200"/>
            <a:ext cx="3220001"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742D-31C2-4468-B5DC-457FAA2A5FC3}"/>
              </a:ext>
            </a:extLst>
          </p:cNvPr>
          <p:cNvSpPr>
            <a:spLocks noGrp="1"/>
          </p:cNvSpPr>
          <p:nvPr>
            <p:ph type="title"/>
          </p:nvPr>
        </p:nvSpPr>
        <p:spPr/>
        <p:txBody>
          <a:bodyPr/>
          <a:lstStyle/>
          <a:p>
            <a:r>
              <a:rPr lang="en-US" dirty="0">
                <a:solidFill>
                  <a:srgbClr val="FFFF00"/>
                </a:solidFill>
                <a:latin typeface="Arial Rounded MT Bold" panose="020F0704030504030204" pitchFamily="34" charset="0"/>
              </a:rPr>
              <a:t>Introduction</a:t>
            </a:r>
          </a:p>
        </p:txBody>
      </p:sp>
      <p:sp>
        <p:nvSpPr>
          <p:cNvPr id="3" name="Content Placeholder 2">
            <a:extLst>
              <a:ext uri="{FF2B5EF4-FFF2-40B4-BE49-F238E27FC236}">
                <a16:creationId xmlns:a16="http://schemas.microsoft.com/office/drawing/2014/main" id="{16730C67-0AD5-44F4-8AE8-1A9D10807026}"/>
              </a:ext>
            </a:extLst>
          </p:cNvPr>
          <p:cNvSpPr>
            <a:spLocks noGrp="1"/>
          </p:cNvSpPr>
          <p:nvPr>
            <p:ph idx="1"/>
          </p:nvPr>
        </p:nvSpPr>
        <p:spPr/>
        <p:txBody>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0EC66183-15C3-4847-85A8-9D122C2636E7}"/>
              </a:ext>
            </a:extLst>
          </p:cNvPr>
          <p:cNvSpPr txBox="1"/>
          <p:nvPr/>
        </p:nvSpPr>
        <p:spPr>
          <a:xfrm>
            <a:off x="1259449" y="4772488"/>
            <a:ext cx="9254003" cy="400110"/>
          </a:xfrm>
          <a:prstGeom prst="rect">
            <a:avLst/>
          </a:prstGeom>
          <a:noFill/>
        </p:spPr>
        <p:txBody>
          <a:bodyPr wrap="square" rtlCol="0">
            <a:spAutoFit/>
          </a:bodyPr>
          <a:lstStyle/>
          <a:p>
            <a:r>
              <a:rPr lang="en-US" sz="2000" dirty="0"/>
              <a:t>The vast majority of teams and athletes underperform (and under experience).</a:t>
            </a:r>
          </a:p>
        </p:txBody>
      </p:sp>
      <p:pic>
        <p:nvPicPr>
          <p:cNvPr id="2050" name="Picture 2" descr="Underachieve Cartoons and Comics - funny pictures from CartoonStock">
            <a:extLst>
              <a:ext uri="{FF2B5EF4-FFF2-40B4-BE49-F238E27FC236}">
                <a16:creationId xmlns:a16="http://schemas.microsoft.com/office/drawing/2014/main" id="{25CDD678-2D56-46E0-B8DF-FD780BBA7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027" y="2077348"/>
            <a:ext cx="2085975"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55840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8859</TotalTime>
  <Words>3013</Words>
  <Application>Microsoft Office PowerPoint</Application>
  <PresentationFormat>Widescreen</PresentationFormat>
  <Paragraphs>557</Paragraphs>
  <Slides>53</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Andalus</vt:lpstr>
      <vt:lpstr>Arial</vt:lpstr>
      <vt:lpstr>Arial Black</vt:lpstr>
      <vt:lpstr>Arial Rounded MT Bold</vt:lpstr>
      <vt:lpstr>Bookman Old Style</vt:lpstr>
      <vt:lpstr>Calibri</vt:lpstr>
      <vt:lpstr>Calibri Light</vt:lpstr>
      <vt:lpstr>Courier New</vt:lpstr>
      <vt:lpstr>Mistral</vt:lpstr>
      <vt:lpstr>Rockwell</vt:lpstr>
      <vt:lpstr>Rockwell Condensed</vt:lpstr>
      <vt:lpstr>Verdana</vt:lpstr>
      <vt:lpstr>Wingdings</vt:lpstr>
      <vt:lpstr>Retrospect</vt:lpstr>
      <vt:lpstr>Orinda Aquatics Parent Education Series #3</vt:lpstr>
      <vt:lpstr>Summary</vt:lpstr>
      <vt:lpstr>Overview</vt:lpstr>
      <vt:lpstr>“Integrity has no need of rules.” Albert Camus</vt:lpstr>
      <vt:lpstr>Background</vt:lpstr>
      <vt:lpstr>For ASCA</vt:lpstr>
      <vt:lpstr>PowerPoint Presentation</vt:lpstr>
      <vt:lpstr>PowerPoint Presentation</vt:lpstr>
      <vt:lpstr>Introduction</vt:lpstr>
      <vt:lpstr>PowerPoint Presentation</vt:lpstr>
      <vt:lpstr>PowerPoint Presentation</vt:lpstr>
      <vt:lpstr>Developing Leaders </vt:lpstr>
      <vt:lpstr>Empowering Cultures </vt:lpstr>
      <vt:lpstr>Anchor</vt:lpstr>
      <vt:lpstr>The Standard Model </vt:lpstr>
      <vt:lpstr>A Character Culture vs. Society </vt:lpstr>
      <vt:lpstr>PowerPoint Presentation</vt:lpstr>
      <vt:lpstr>PowerPoint Presentation</vt:lpstr>
      <vt:lpstr>PowerPoint Presentation</vt:lpstr>
      <vt:lpstr>       Questions Quintessential </vt:lpstr>
      <vt:lpstr>PowerPoint Presentation</vt:lpstr>
      <vt:lpstr>      (Concurrent) Challenges</vt:lpstr>
      <vt:lpstr>What the Heck is Water?</vt:lpstr>
      <vt:lpstr>PowerPoint Presentation</vt:lpstr>
      <vt:lpstr>“The world is a dangerous place, not because of those who do evil, but because of those who look on and do nothing.  Albert Einstein</vt:lpstr>
      <vt:lpstr>The Culture of Cultures - we must: </vt:lpstr>
      <vt:lpstr>A Change in Culture, A Change in Life</vt:lpstr>
      <vt:lpstr>PowerPoint Presentation</vt:lpstr>
      <vt:lpstr>Olympic “Toxic Environment”</vt:lpstr>
      <vt:lpstr>PowerPoint Presentation</vt:lpstr>
      <vt:lpstr>   and the essence of human development </vt:lpstr>
      <vt:lpstr>How do you get from this, to...</vt:lpstr>
      <vt:lpstr>PowerPoint Presentation</vt:lpstr>
      <vt:lpstr>PowerPoint Presentation</vt:lpstr>
      <vt:lpstr>PowerPoint Presentation</vt:lpstr>
      <vt:lpstr>Cute kid</vt:lpstr>
      <vt:lpstr>What will be the driving influence(s)?</vt:lpstr>
      <vt:lpstr> It would equate to:  The better the person The better the athlete The better the swimmer The better the teammate The better the culture</vt:lpstr>
      <vt:lpstr>An all-too-common story (same person)</vt:lpstr>
      <vt:lpstr>Parent Survey? Do parents really care?</vt:lpstr>
      <vt:lpstr>How Many Parents Even Know if Their Child.… (or want to know)</vt:lpstr>
      <vt:lpstr>Vision</vt:lpstr>
      <vt:lpstr>Vision – for athletes and leaders</vt:lpstr>
      <vt:lpstr>Perpetual Leadership Model</vt:lpstr>
      <vt:lpstr>Areas of Focus/Demand</vt:lpstr>
      <vt:lpstr>Implied Consent</vt:lpstr>
      <vt:lpstr>Demonstrations of Integrity/Leadership</vt:lpstr>
      <vt:lpstr>Discipline</vt:lpstr>
      <vt:lpstr>Reciprocal Relationship</vt:lpstr>
      <vt:lpstr>Senior Group</vt:lpstr>
      <vt:lpstr>Junior Group</vt:lpstr>
      <vt:lpstr>Challenges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Heidary</dc:creator>
  <cp:lastModifiedBy>Don Heidary</cp:lastModifiedBy>
  <cp:revision>44</cp:revision>
  <cp:lastPrinted>2021-06-09T22:51:26Z</cp:lastPrinted>
  <dcterms:created xsi:type="dcterms:W3CDTF">2021-06-02T21:47:49Z</dcterms:created>
  <dcterms:modified xsi:type="dcterms:W3CDTF">2021-06-10T03:06:44Z</dcterms:modified>
</cp:coreProperties>
</file>