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iEAFL6XJjdyLVAUoA+5PlyHIBK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5" name="Google Shape;26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e4b371128b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ge4b371128b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 name="Google Shape;31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8" name="Google Shape;36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e4b371128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ge4b371128b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e4b371128b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3" name="Google Shape;413;ge4b371128b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1" name="Google Shape;42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4" name="Google Shape;43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proofpointisolation.com/browser?url=https%3A%2F%2Fwww.teamunify.com%2Fteam%2Fohbb%2Fpage%2Fevents%2Fspeedo-sectionals-at-spir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1"/>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ph type="ctrTitle"/>
          </p:nvPr>
        </p:nvSpPr>
        <p:spPr>
          <a:xfrm>
            <a:off x="965201" y="1036674"/>
            <a:ext cx="3689096" cy="351436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6100"/>
              <a:buFont typeface="Calibri"/>
              <a:buNone/>
            </a:pPr>
            <a:r>
              <a:rPr lang="en-US" sz="6100"/>
              <a:t>Central Zone</a:t>
            </a:r>
            <a:br>
              <a:rPr lang="en-US" sz="6100"/>
            </a:br>
            <a:r>
              <a:rPr lang="en-US" sz="6100"/>
              <a:t>Speedo Sectionals</a:t>
            </a:r>
            <a:endParaRPr/>
          </a:p>
        </p:txBody>
      </p:sp>
      <p:sp>
        <p:nvSpPr>
          <p:cNvPr id="88" name="Google Shape;88;p1"/>
          <p:cNvSpPr txBox="1"/>
          <p:nvPr>
            <p:ph idx="1" type="subTitle"/>
          </p:nvPr>
        </p:nvSpPr>
        <p:spPr>
          <a:xfrm>
            <a:off x="965202" y="4582814"/>
            <a:ext cx="3689094" cy="1312657"/>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000"/>
              <a:buNone/>
            </a:pPr>
            <a:r>
              <a:rPr lang="en-US" sz="2000"/>
              <a:t>Technical/Coaches Meeting</a:t>
            </a:r>
            <a:endParaRPr/>
          </a:p>
          <a:p>
            <a:pPr indent="0" lvl="0" marL="0" rtl="0" algn="r">
              <a:lnSpc>
                <a:spcPct val="90000"/>
              </a:lnSpc>
              <a:spcBef>
                <a:spcPts val="1000"/>
              </a:spcBef>
              <a:spcAft>
                <a:spcPts val="0"/>
              </a:spcAft>
              <a:buClr>
                <a:schemeClr val="dk1"/>
              </a:buClr>
              <a:buSzPts val="2000"/>
              <a:buNone/>
            </a:pPr>
            <a:r>
              <a:rPr lang="en-US" sz="2000"/>
              <a:t>Monday June 12, 2021</a:t>
            </a:r>
            <a:endParaRPr/>
          </a:p>
          <a:p>
            <a:pPr indent="0" lvl="0" marL="0" rtl="0" algn="r">
              <a:lnSpc>
                <a:spcPct val="90000"/>
              </a:lnSpc>
              <a:spcBef>
                <a:spcPts val="1000"/>
              </a:spcBef>
              <a:spcAft>
                <a:spcPts val="0"/>
              </a:spcAft>
              <a:buClr>
                <a:schemeClr val="dk1"/>
              </a:buClr>
              <a:buSzPts val="2000"/>
              <a:buNone/>
            </a:pPr>
            <a:r>
              <a:rPr lang="en-US" sz="2000"/>
              <a:t>6 PM</a:t>
            </a:r>
            <a:endParaRPr/>
          </a:p>
        </p:txBody>
      </p:sp>
      <p:pic>
        <p:nvPicPr>
          <p:cNvPr id="89" name="Google Shape;89;p1"/>
          <p:cNvPicPr preferRelativeResize="0"/>
          <p:nvPr/>
        </p:nvPicPr>
        <p:blipFill rotWithShape="1">
          <a:blip r:embed="rId3">
            <a:alphaModFix/>
          </a:blip>
          <a:srcRect b="0" l="0" r="0" t="0"/>
          <a:stretch/>
        </p:blipFill>
        <p:spPr>
          <a:xfrm>
            <a:off x="5597839" y="1424763"/>
            <a:ext cx="4301918" cy="34415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10"/>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10"/>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10"/>
          <p:cNvSpPr txBox="1"/>
          <p:nvPr>
            <p:ph type="title"/>
          </p:nvPr>
        </p:nvSpPr>
        <p:spPr>
          <a:xfrm>
            <a:off x="848859" y="663475"/>
            <a:ext cx="9491981" cy="12534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b="1" lang="en-US" sz="5000" cap="small"/>
              <a:t>Finals Procedure/Ready Room</a:t>
            </a:r>
            <a:endParaRPr sz="5000"/>
          </a:p>
        </p:txBody>
      </p:sp>
      <p:sp>
        <p:nvSpPr>
          <p:cNvPr id="193" name="Google Shape;193;p10"/>
          <p:cNvSpPr txBox="1"/>
          <p:nvPr>
            <p:ph idx="1" type="body"/>
          </p:nvPr>
        </p:nvSpPr>
        <p:spPr>
          <a:xfrm>
            <a:off x="1285240" y="1787703"/>
            <a:ext cx="9256045" cy="398216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sz="2400"/>
              <a:t>B, C and D heats:  </a:t>
            </a:r>
            <a:endParaRPr/>
          </a:p>
          <a:p>
            <a:pPr indent="-228600" lvl="1" marL="685800" rtl="0" algn="l">
              <a:lnSpc>
                <a:spcPct val="90000"/>
              </a:lnSpc>
              <a:spcBef>
                <a:spcPts val="500"/>
              </a:spcBef>
              <a:spcAft>
                <a:spcPts val="0"/>
              </a:spcAft>
              <a:buClr>
                <a:schemeClr val="dk1"/>
              </a:buClr>
              <a:buSzPct val="100000"/>
              <a:buChar char="•"/>
            </a:pPr>
            <a:r>
              <a:rPr lang="en-US"/>
              <a:t>D Final report behind starting blocks prior to start of event, C and B finals report behind starting blocks prior to start of preceding heat.</a:t>
            </a:r>
            <a:endParaRPr/>
          </a:p>
          <a:p>
            <a:pPr indent="-228600" lvl="1" marL="685800" rtl="0" algn="l">
              <a:lnSpc>
                <a:spcPct val="90000"/>
              </a:lnSpc>
              <a:spcBef>
                <a:spcPts val="500"/>
              </a:spcBef>
              <a:spcAft>
                <a:spcPts val="0"/>
              </a:spcAft>
              <a:buClr>
                <a:schemeClr val="dk1"/>
              </a:buClr>
              <a:buSzPct val="100000"/>
              <a:buChar char="•"/>
            </a:pPr>
            <a:r>
              <a:rPr lang="en-US"/>
              <a:t>We will clear the pool before all A final heats.</a:t>
            </a:r>
            <a:endParaRPr/>
          </a:p>
          <a:p>
            <a:pPr indent="-228600" lvl="1" marL="685800" rtl="0" algn="l">
              <a:lnSpc>
                <a:spcPct val="90000"/>
              </a:lnSpc>
              <a:spcBef>
                <a:spcPts val="500"/>
              </a:spcBef>
              <a:spcAft>
                <a:spcPts val="0"/>
              </a:spcAft>
              <a:buClr>
                <a:schemeClr val="dk1"/>
              </a:buClr>
              <a:buSzPct val="100000"/>
              <a:buChar char="•"/>
            </a:pPr>
            <a:r>
              <a:rPr lang="en-US"/>
              <a:t>If a swimmer is not ready behind the blocks at the (first) long whistle for an event/heat for the D and C finals, an alternate swimmer will be placed in the empty lane if the alternate is ready beside the referee. </a:t>
            </a:r>
            <a:endParaRPr/>
          </a:p>
          <a:p>
            <a:pPr indent="-228600" lvl="1" marL="685800" rtl="0" algn="l">
              <a:lnSpc>
                <a:spcPct val="90000"/>
              </a:lnSpc>
              <a:spcBef>
                <a:spcPts val="500"/>
              </a:spcBef>
              <a:spcAft>
                <a:spcPts val="0"/>
              </a:spcAft>
              <a:buClr>
                <a:schemeClr val="dk1"/>
              </a:buClr>
              <a:buSzPct val="100000"/>
              <a:buChar char="•"/>
            </a:pPr>
            <a:r>
              <a:rPr lang="en-US"/>
              <a:t>If there is a missing swimmer for the B or A final discovered prior to the start of the preceding heat, the fastest swimmer from the preceding heat will be placed in for the missing swimmer (no reseeding).</a:t>
            </a:r>
            <a:endParaRPr/>
          </a:p>
          <a:p>
            <a:pPr indent="0" lvl="1" marL="457200" rtl="0" algn="l">
              <a:lnSpc>
                <a:spcPct val="90000"/>
              </a:lnSpc>
              <a:spcBef>
                <a:spcPts val="5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sz="2400"/>
              <a:t>Alternates: Regular and 18&amp;U report to start area referee prior to start of event.</a:t>
            </a:r>
            <a:endParaRPr/>
          </a:p>
          <a:p>
            <a:pPr indent="-87629" lvl="0" marL="228600" rtl="0" algn="l">
              <a:lnSpc>
                <a:spcPct val="90000"/>
              </a:lnSpc>
              <a:spcBef>
                <a:spcPts val="1000"/>
              </a:spcBef>
              <a:spcAft>
                <a:spcPts val="0"/>
              </a:spcAft>
              <a:buClr>
                <a:schemeClr val="dk1"/>
              </a:buClr>
              <a:buSzPct val="100000"/>
              <a:buNone/>
            </a:pPr>
            <a:r>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9" name="Google Shape;199;p11"/>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0" name="Google Shape;200;p11"/>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p11"/>
          <p:cNvSpPr txBox="1"/>
          <p:nvPr>
            <p:ph type="title"/>
          </p:nvPr>
        </p:nvSpPr>
        <p:spPr>
          <a:xfrm>
            <a:off x="1285240" y="1050595"/>
            <a:ext cx="8074815" cy="16184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7200"/>
              <a:buFont typeface="Calibri"/>
              <a:buNone/>
            </a:pPr>
            <a:r>
              <a:rPr b="1" lang="en-US" sz="7200" cap="small"/>
              <a:t>Awards</a:t>
            </a:r>
            <a:endParaRPr sz="7200"/>
          </a:p>
        </p:txBody>
      </p:sp>
      <p:sp>
        <p:nvSpPr>
          <p:cNvPr id="202" name="Google Shape;202;p11"/>
          <p:cNvSpPr txBox="1"/>
          <p:nvPr>
            <p:ph idx="1" type="body"/>
          </p:nvPr>
        </p:nvSpPr>
        <p:spPr>
          <a:xfrm>
            <a:off x="1285239" y="2669084"/>
            <a:ext cx="8074815" cy="280039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Medals for 1st-10th place finishers in all individual events and 1st-3rd place finishers in all relays.</a:t>
            </a:r>
            <a:endParaRPr/>
          </a:p>
          <a:p>
            <a:pPr indent="-228600" lvl="0" marL="228600" rtl="0" algn="l">
              <a:lnSpc>
                <a:spcPct val="90000"/>
              </a:lnSpc>
              <a:spcBef>
                <a:spcPts val="1000"/>
              </a:spcBef>
              <a:spcAft>
                <a:spcPts val="0"/>
              </a:spcAft>
              <a:buClr>
                <a:schemeClr val="dk1"/>
              </a:buClr>
              <a:buSzPts val="2400"/>
              <a:buChar char="•"/>
            </a:pPr>
            <a:r>
              <a:rPr lang="en-US" sz="2400"/>
              <a:t>Medals will be distributed to coaches at the meet. </a:t>
            </a:r>
            <a:endParaRPr/>
          </a:p>
          <a:p>
            <a:pPr indent="-228600" lvl="0" marL="228600" rtl="0" algn="l">
              <a:lnSpc>
                <a:spcPct val="90000"/>
              </a:lnSpc>
              <a:spcBef>
                <a:spcPts val="1000"/>
              </a:spcBef>
              <a:spcAft>
                <a:spcPts val="0"/>
              </a:spcAft>
              <a:buClr>
                <a:schemeClr val="dk1"/>
              </a:buClr>
              <a:buSzPts val="2400"/>
              <a:buChar char="•"/>
            </a:pPr>
            <a:r>
              <a:rPr lang="en-US" sz="2400"/>
              <a:t>There will be no awards ceremonies. </a:t>
            </a:r>
            <a:endParaRPr/>
          </a:p>
          <a:p>
            <a:pPr indent="-228600" lvl="0" marL="228600" rtl="0" algn="l">
              <a:lnSpc>
                <a:spcPct val="90000"/>
              </a:lnSpc>
              <a:spcBef>
                <a:spcPts val="1000"/>
              </a:spcBef>
              <a:spcAft>
                <a:spcPts val="0"/>
              </a:spcAft>
              <a:buClr>
                <a:schemeClr val="dk1"/>
              </a:buClr>
              <a:buSzPts val="2400"/>
              <a:buChar char="•"/>
            </a:pPr>
            <a:r>
              <a:rPr lang="en-US" sz="2400"/>
              <a:t>Awards will be presented for men’s and women’s individual high point and runner up at the conclusion of the meet.</a:t>
            </a:r>
            <a:endParaRPr/>
          </a:p>
          <a:p>
            <a:pPr indent="-76200" lvl="0" marL="22860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p12"/>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12"/>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0" name="Google Shape;210;p12"/>
          <p:cNvSpPr txBox="1"/>
          <p:nvPr>
            <p:ph type="title"/>
          </p:nvPr>
        </p:nvSpPr>
        <p:spPr>
          <a:xfrm>
            <a:off x="1248796" y="764191"/>
            <a:ext cx="8074815" cy="16184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7200"/>
              <a:buFont typeface="Calibri"/>
              <a:buNone/>
            </a:pPr>
            <a:r>
              <a:rPr b="1" lang="en-US" sz="7200" cap="small"/>
              <a:t>Time Trials</a:t>
            </a:r>
            <a:endParaRPr sz="7200"/>
          </a:p>
        </p:txBody>
      </p:sp>
      <p:sp>
        <p:nvSpPr>
          <p:cNvPr id="211" name="Google Shape;211;p12"/>
          <p:cNvSpPr txBox="1"/>
          <p:nvPr>
            <p:ph idx="1" type="body"/>
          </p:nvPr>
        </p:nvSpPr>
        <p:spPr>
          <a:xfrm>
            <a:off x="1212352" y="2044557"/>
            <a:ext cx="8147704" cy="372530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US"/>
              <a:t>Sign-ups at Time Trial table  (Meet Administration area) </a:t>
            </a:r>
            <a:endParaRPr/>
          </a:p>
          <a:p>
            <a:pPr indent="-228600" lvl="1" marL="685800" rtl="0" algn="l">
              <a:lnSpc>
                <a:spcPct val="90000"/>
              </a:lnSpc>
              <a:spcBef>
                <a:spcPts val="500"/>
              </a:spcBef>
              <a:spcAft>
                <a:spcPts val="0"/>
              </a:spcAft>
              <a:buClr>
                <a:schemeClr val="dk1"/>
              </a:buClr>
              <a:buSzPct val="100000"/>
              <a:buChar char="•"/>
            </a:pPr>
            <a:r>
              <a:rPr lang="en-US" sz="2800"/>
              <a:t> ½ hour after the start of warm-ups and close 30 minutes before the scheduled end of the morning session.</a:t>
            </a:r>
            <a:r>
              <a:rPr b="1" lang="en-US" sz="2800"/>
              <a:t>  </a:t>
            </a:r>
            <a:endParaRPr sz="2800"/>
          </a:p>
          <a:p>
            <a:pPr indent="-228600" lvl="1" marL="685800" rtl="0" algn="l">
              <a:lnSpc>
                <a:spcPct val="90000"/>
              </a:lnSpc>
              <a:spcBef>
                <a:spcPts val="500"/>
              </a:spcBef>
              <a:spcAft>
                <a:spcPts val="0"/>
              </a:spcAft>
              <a:buClr>
                <a:schemeClr val="dk1"/>
              </a:buClr>
              <a:buSzPct val="100000"/>
              <a:buChar char="•"/>
            </a:pPr>
            <a:r>
              <a:rPr lang="en-US" sz="2800"/>
              <a:t>Event order:  that day’s events, followed by next day’s, etc.  except:</a:t>
            </a:r>
            <a:endParaRPr/>
          </a:p>
          <a:p>
            <a:pPr indent="-228600" lvl="1" marL="685800" rtl="0" algn="l">
              <a:lnSpc>
                <a:spcPct val="90000"/>
              </a:lnSpc>
              <a:spcBef>
                <a:spcPts val="500"/>
              </a:spcBef>
              <a:spcAft>
                <a:spcPts val="0"/>
              </a:spcAft>
              <a:buClr>
                <a:schemeClr val="dk1"/>
              </a:buClr>
              <a:buSzPct val="100000"/>
              <a:buChar char="•"/>
            </a:pPr>
            <a:r>
              <a:rPr lang="en-US" sz="2800">
                <a:highlight>
                  <a:srgbClr val="FFFF00"/>
                </a:highlight>
              </a:rPr>
              <a:t>50’s will be the first event of each session of time trials</a:t>
            </a:r>
            <a:endParaRPr/>
          </a:p>
          <a:p>
            <a:pPr indent="-228600" lvl="1" marL="685800" rtl="0" algn="l">
              <a:lnSpc>
                <a:spcPct val="90000"/>
              </a:lnSpc>
              <a:spcBef>
                <a:spcPts val="500"/>
              </a:spcBef>
              <a:spcAft>
                <a:spcPts val="0"/>
              </a:spcAft>
              <a:buClr>
                <a:schemeClr val="dk1"/>
              </a:buClr>
              <a:buSzPct val="100000"/>
              <a:buChar char="•"/>
            </a:pPr>
            <a:r>
              <a:rPr lang="en-US" sz="2800">
                <a:highlight>
                  <a:srgbClr val="FFFF00"/>
                </a:highlight>
              </a:rPr>
              <a:t>800 &amp; 1500s only offered on Friday</a:t>
            </a:r>
            <a:endParaRPr/>
          </a:p>
          <a:p>
            <a:pPr indent="-7747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Time Trial Start:  Approximately 15 minutes after end of session or as published in the timeline.</a:t>
            </a:r>
            <a:endParaRPr/>
          </a:p>
          <a:p>
            <a:pPr indent="0" lvl="0" marL="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7" name="Google Shape;217;p13"/>
          <p:cNvSpPr/>
          <p:nvPr/>
        </p:nvSpPr>
        <p:spPr>
          <a:xfrm>
            <a:off x="321732" y="321733"/>
            <a:ext cx="11546828" cy="6214534"/>
          </a:xfrm>
          <a:custGeom>
            <a:rect b="b" l="l" r="r" t="t"/>
            <a:pathLst>
              <a:path extrusionOk="0" h="6214534" w="11546828">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rgbClr val="7F7F7F">
              <a:alpha val="2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8" name="Google Shape;218;p13"/>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9" name="Google Shape;219;p13"/>
          <p:cNvSpPr/>
          <p:nvPr/>
        </p:nvSpPr>
        <p:spPr>
          <a:xfrm>
            <a:off x="641774" y="623275"/>
            <a:ext cx="10905053" cy="560788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p13"/>
          <p:cNvSpPr txBox="1"/>
          <p:nvPr>
            <p:ph type="title"/>
          </p:nvPr>
        </p:nvSpPr>
        <p:spPr>
          <a:xfrm>
            <a:off x="997585" y="1188541"/>
            <a:ext cx="3383812" cy="4480721"/>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3600"/>
              <a:buFont typeface="Calibri"/>
              <a:buNone/>
            </a:pPr>
            <a:r>
              <a:rPr b="1" lang="en-US" sz="3600" cap="small"/>
              <a:t>Meet Administration</a:t>
            </a:r>
            <a:endParaRPr sz="3600"/>
          </a:p>
        </p:txBody>
      </p:sp>
      <p:cxnSp>
        <p:nvCxnSpPr>
          <p:cNvPr id="221" name="Google Shape;221;p13"/>
          <p:cNvCxnSpPr/>
          <p:nvPr/>
        </p:nvCxnSpPr>
        <p:spPr>
          <a:xfrm>
            <a:off x="4654296" y="1852863"/>
            <a:ext cx="0" cy="3236495"/>
          </a:xfrm>
          <a:prstGeom prst="straightConnector1">
            <a:avLst/>
          </a:prstGeom>
          <a:noFill/>
          <a:ln cap="sq" cmpd="sng" w="19050">
            <a:solidFill>
              <a:srgbClr val="3F3F3F"/>
            </a:solidFill>
            <a:prstDash val="solid"/>
            <a:miter lim="800000"/>
            <a:headEnd len="sm" w="sm" type="none"/>
            <a:tailEnd len="sm" w="sm" type="none"/>
          </a:ln>
        </p:spPr>
      </p:cxnSp>
      <p:sp>
        <p:nvSpPr>
          <p:cNvPr id="222" name="Google Shape;222;p13"/>
          <p:cNvSpPr txBox="1"/>
          <p:nvPr>
            <p:ph idx="1" type="body"/>
          </p:nvPr>
        </p:nvSpPr>
        <p:spPr>
          <a:xfrm>
            <a:off x="5138928" y="1338729"/>
            <a:ext cx="4795584" cy="418054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i="1" lang="en-US" sz="2000"/>
              <a:t>Technical Jury:</a:t>
            </a:r>
            <a:r>
              <a:rPr lang="en-US" sz="2000"/>
              <a:t>    </a:t>
            </a:r>
            <a:endParaRPr/>
          </a:p>
          <a:p>
            <a:pPr indent="0" lvl="1" marL="457200" rtl="0" algn="l">
              <a:lnSpc>
                <a:spcPct val="90000"/>
              </a:lnSpc>
              <a:spcBef>
                <a:spcPts val="500"/>
              </a:spcBef>
              <a:spcAft>
                <a:spcPts val="0"/>
              </a:spcAft>
              <a:buClr>
                <a:schemeClr val="dk1"/>
              </a:buClr>
              <a:buSzPts val="1600"/>
              <a:buNone/>
            </a:pPr>
            <a:r>
              <a:rPr lang="en-US" sz="1600"/>
              <a:t>athlete - TB , coach -TBD , official –  TBD</a:t>
            </a:r>
            <a:endParaRPr/>
          </a:p>
          <a:p>
            <a:pPr indent="0" lvl="0" marL="0" rtl="0" algn="l">
              <a:lnSpc>
                <a:spcPct val="90000"/>
              </a:lnSpc>
              <a:spcBef>
                <a:spcPts val="1000"/>
              </a:spcBef>
              <a:spcAft>
                <a:spcPts val="0"/>
              </a:spcAft>
              <a:buClr>
                <a:schemeClr val="dk1"/>
              </a:buClr>
              <a:buSzPts val="2000"/>
              <a:buNone/>
            </a:pPr>
            <a:r>
              <a:rPr b="1" i="1" lang="en-US" sz="2000"/>
              <a:t>Eligibility Jury:</a:t>
            </a:r>
            <a:endParaRPr sz="2000"/>
          </a:p>
          <a:p>
            <a:pPr indent="0" lvl="0" marL="0" rtl="0" algn="l">
              <a:lnSpc>
                <a:spcPct val="90000"/>
              </a:lnSpc>
              <a:spcBef>
                <a:spcPts val="1000"/>
              </a:spcBef>
              <a:spcAft>
                <a:spcPts val="0"/>
              </a:spcAft>
              <a:buClr>
                <a:schemeClr val="dk1"/>
              </a:buClr>
              <a:buSzPts val="2000"/>
              <a:buNone/>
            </a:pPr>
            <a:r>
              <a:rPr b="1" i="1" lang="en-US" sz="2000"/>
              <a:t> </a:t>
            </a:r>
            <a:endParaRPr sz="2000"/>
          </a:p>
          <a:p>
            <a:pPr indent="0" lvl="0" marL="0" rtl="0" algn="l">
              <a:lnSpc>
                <a:spcPct val="90000"/>
              </a:lnSpc>
              <a:spcBef>
                <a:spcPts val="1000"/>
              </a:spcBef>
              <a:spcAft>
                <a:spcPts val="0"/>
              </a:spcAft>
              <a:buClr>
                <a:schemeClr val="dk1"/>
              </a:buClr>
              <a:buSzPts val="2000"/>
              <a:buNone/>
            </a:pPr>
            <a:r>
              <a:rPr b="1" i="1" lang="en-US" sz="2000"/>
              <a:t>Administrative functions</a:t>
            </a:r>
            <a:r>
              <a:rPr lang="en-US" sz="2000"/>
              <a:t> (Meet Administration table)</a:t>
            </a:r>
            <a:endParaRPr/>
          </a:p>
          <a:p>
            <a:pPr indent="-228600" lvl="1" marL="685800" rtl="0" algn="l">
              <a:lnSpc>
                <a:spcPct val="90000"/>
              </a:lnSpc>
              <a:spcBef>
                <a:spcPts val="500"/>
              </a:spcBef>
              <a:spcAft>
                <a:spcPts val="0"/>
              </a:spcAft>
              <a:buClr>
                <a:schemeClr val="dk1"/>
              </a:buClr>
              <a:buSzPts val="2000"/>
              <a:buChar char="•"/>
            </a:pPr>
            <a:r>
              <a:rPr lang="en-US" sz="2000"/>
              <a:t>Scratch Box/Next Day Events</a:t>
            </a:r>
            <a:endParaRPr/>
          </a:p>
          <a:p>
            <a:pPr indent="-228600" lvl="1" marL="685800" rtl="0" algn="l">
              <a:lnSpc>
                <a:spcPct val="90000"/>
              </a:lnSpc>
              <a:spcBef>
                <a:spcPts val="500"/>
              </a:spcBef>
              <a:spcAft>
                <a:spcPts val="0"/>
              </a:spcAft>
              <a:buClr>
                <a:schemeClr val="dk1"/>
              </a:buClr>
              <a:buSzPts val="2000"/>
              <a:buChar char="•"/>
            </a:pPr>
            <a:r>
              <a:rPr lang="en-US" sz="2000"/>
              <a:t>Scratch from Finals</a:t>
            </a:r>
            <a:endParaRPr/>
          </a:p>
          <a:p>
            <a:pPr indent="-228600" lvl="1" marL="685800" rtl="0" algn="l">
              <a:lnSpc>
                <a:spcPct val="90000"/>
              </a:lnSpc>
              <a:spcBef>
                <a:spcPts val="500"/>
              </a:spcBef>
              <a:spcAft>
                <a:spcPts val="0"/>
              </a:spcAft>
              <a:buClr>
                <a:schemeClr val="dk1"/>
              </a:buClr>
              <a:buSzPts val="2000"/>
              <a:buChar char="•"/>
            </a:pPr>
            <a:r>
              <a:rPr lang="en-US" sz="2000"/>
              <a:t>Relay Cards – pick-up and deliver.</a:t>
            </a:r>
            <a:endParaRPr/>
          </a:p>
          <a:p>
            <a:pPr indent="-228600" lvl="1" marL="685800" rtl="0" algn="l">
              <a:lnSpc>
                <a:spcPct val="90000"/>
              </a:lnSpc>
              <a:spcBef>
                <a:spcPts val="500"/>
              </a:spcBef>
              <a:spcAft>
                <a:spcPts val="0"/>
              </a:spcAft>
              <a:buClr>
                <a:schemeClr val="dk1"/>
              </a:buClr>
              <a:buSzPts val="2000"/>
              <a:buChar char="•"/>
            </a:pPr>
            <a:r>
              <a:rPr lang="en-US" sz="2000"/>
              <a:t>Positive check-in for no shows</a:t>
            </a:r>
            <a:endParaRPr/>
          </a:p>
          <a:p>
            <a:pPr indent="-228600" lvl="1" marL="685800" rtl="0" algn="l">
              <a:lnSpc>
                <a:spcPct val="90000"/>
              </a:lnSpc>
              <a:spcBef>
                <a:spcPts val="500"/>
              </a:spcBef>
              <a:spcAft>
                <a:spcPts val="0"/>
              </a:spcAft>
              <a:buClr>
                <a:schemeClr val="dk1"/>
              </a:buClr>
              <a:buSzPts val="2000"/>
              <a:buChar char="•"/>
            </a:pPr>
            <a:r>
              <a:rPr lang="en-US" sz="2000"/>
              <a:t>Time/results questions or issues</a:t>
            </a:r>
            <a:endParaRPr/>
          </a:p>
          <a:p>
            <a:pPr indent="-228600" lvl="1" marL="685800" rtl="0" algn="l">
              <a:lnSpc>
                <a:spcPct val="90000"/>
              </a:lnSpc>
              <a:spcBef>
                <a:spcPts val="500"/>
              </a:spcBef>
              <a:spcAft>
                <a:spcPts val="0"/>
              </a:spcAft>
              <a:buClr>
                <a:schemeClr val="dk1"/>
              </a:buClr>
              <a:buSzPts val="2000"/>
              <a:buChar char="•"/>
            </a:pPr>
            <a:r>
              <a:rPr lang="en-US" sz="2000"/>
              <a:t>Proof of Time </a:t>
            </a:r>
            <a:endParaRPr/>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1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8" name="Google Shape;22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Calibri"/>
              <a:buNone/>
            </a:pPr>
            <a:r>
              <a:rPr b="1" lang="en-US" sz="4200" cap="small"/>
              <a:t>Meet Administration: scratch rules/procedures</a:t>
            </a:r>
            <a:endParaRPr sz="4200"/>
          </a:p>
        </p:txBody>
      </p:sp>
      <p:sp>
        <p:nvSpPr>
          <p:cNvPr id="229" name="Google Shape;229;p14"/>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p14"/>
          <p:cNvSpPr txBox="1"/>
          <p:nvPr>
            <p:ph idx="1" type="body"/>
          </p:nvPr>
        </p:nvSpPr>
        <p:spPr>
          <a:xfrm>
            <a:off x="838200" y="1929384"/>
            <a:ext cx="10515600" cy="4617514"/>
          </a:xfrm>
          <a:prstGeom prst="rect">
            <a:avLst/>
          </a:prstGeom>
          <a:noFill/>
          <a:ln>
            <a:noFill/>
          </a:ln>
        </p:spPr>
        <p:txBody>
          <a:bodyPr anchorCtr="0" anchor="t" bIns="45700" lIns="91425" spcFirstLastPara="1" rIns="91425" wrap="square" tIns="45700">
            <a:normAutofit fontScale="85000" lnSpcReduction="20000"/>
          </a:bodyPr>
          <a:lstStyle/>
          <a:p>
            <a:pPr indent="0" lvl="1" marL="457200" rtl="0" algn="l">
              <a:lnSpc>
                <a:spcPct val="90000"/>
              </a:lnSpc>
              <a:spcBef>
                <a:spcPts val="0"/>
              </a:spcBef>
              <a:spcAft>
                <a:spcPts val="0"/>
              </a:spcAft>
              <a:buClr>
                <a:schemeClr val="dk1"/>
              </a:buClr>
              <a:buSzPct val="100000"/>
              <a:buNone/>
            </a:pPr>
            <a:r>
              <a:rPr b="1" lang="en-US" u="sng"/>
              <a:t>Next day scratches</a:t>
            </a:r>
            <a:r>
              <a:rPr b="1" lang="en-US"/>
              <a:t>:  </a:t>
            </a:r>
            <a:endParaRPr/>
          </a:p>
          <a:p>
            <a:pPr indent="0" lvl="1" marL="457200" rtl="0" algn="l">
              <a:lnSpc>
                <a:spcPct val="90000"/>
              </a:lnSpc>
              <a:spcBef>
                <a:spcPts val="500"/>
              </a:spcBef>
              <a:spcAft>
                <a:spcPts val="0"/>
              </a:spcAft>
              <a:buClr>
                <a:schemeClr val="dk1"/>
              </a:buClr>
              <a:buSzPct val="104299"/>
              <a:buNone/>
            </a:pPr>
            <a:r>
              <a:rPr lang="en-US"/>
              <a:t>	6:00pm deadline each day, exce</a:t>
            </a:r>
            <a:r>
              <a:rPr lang="en-US" sz="2350"/>
              <a:t>pt for Thursday’s event, which is 3:00 pm on Wednesday </a:t>
            </a:r>
            <a:endParaRPr sz="2350"/>
          </a:p>
          <a:p>
            <a:pPr indent="0" lvl="1" marL="457200" rtl="0" algn="l">
              <a:lnSpc>
                <a:spcPct val="90000"/>
              </a:lnSpc>
              <a:spcBef>
                <a:spcPts val="500"/>
              </a:spcBef>
              <a:spcAft>
                <a:spcPts val="0"/>
              </a:spcAft>
              <a:buClr>
                <a:schemeClr val="dk1"/>
              </a:buClr>
              <a:buSzPct val="100000"/>
              <a:buNone/>
            </a:pPr>
            <a:r>
              <a:t/>
            </a:r>
            <a:endParaRPr/>
          </a:p>
          <a:p>
            <a:pPr indent="0" lvl="2" marL="914400" rtl="0" algn="l">
              <a:lnSpc>
                <a:spcPct val="90000"/>
              </a:lnSpc>
              <a:spcBef>
                <a:spcPts val="500"/>
              </a:spcBef>
              <a:spcAft>
                <a:spcPts val="0"/>
              </a:spcAft>
              <a:buClr>
                <a:schemeClr val="dk1"/>
              </a:buClr>
              <a:buSzPct val="100000"/>
              <a:buNone/>
            </a:pPr>
            <a:r>
              <a:rPr lang="en-US" sz="2400"/>
              <a:t>Please monitor entry limit of 3 per day </a:t>
            </a:r>
            <a:endParaRPr/>
          </a:p>
          <a:p>
            <a:pPr indent="0" lvl="2" marL="914400" rtl="0" algn="l">
              <a:lnSpc>
                <a:spcPct val="90000"/>
              </a:lnSpc>
              <a:spcBef>
                <a:spcPts val="500"/>
              </a:spcBef>
              <a:spcAft>
                <a:spcPts val="0"/>
              </a:spcAft>
              <a:buClr>
                <a:schemeClr val="dk1"/>
              </a:buClr>
              <a:buSzPct val="100000"/>
              <a:buNone/>
            </a:pPr>
            <a:r>
              <a:t/>
            </a:r>
            <a:endParaRPr sz="2400"/>
          </a:p>
          <a:p>
            <a:pPr indent="0" lvl="1" marL="457200" rtl="0" algn="l">
              <a:lnSpc>
                <a:spcPct val="90000"/>
              </a:lnSpc>
              <a:spcBef>
                <a:spcPts val="500"/>
              </a:spcBef>
              <a:spcAft>
                <a:spcPts val="0"/>
              </a:spcAft>
              <a:buClr>
                <a:schemeClr val="dk1"/>
              </a:buClr>
              <a:buSzPct val="100000"/>
              <a:buNone/>
            </a:pPr>
            <a:r>
              <a:rPr b="1" lang="en-US" u="sng"/>
              <a:t>Relay/distance check-ins:</a:t>
            </a:r>
            <a:r>
              <a:rPr b="1" lang="en-US"/>
              <a:t>  </a:t>
            </a:r>
            <a:endParaRPr/>
          </a:p>
          <a:p>
            <a:pPr indent="0" lvl="1" marL="457200" rtl="0" algn="l">
              <a:lnSpc>
                <a:spcPct val="90000"/>
              </a:lnSpc>
              <a:spcBef>
                <a:spcPts val="500"/>
              </a:spcBef>
              <a:spcAft>
                <a:spcPts val="0"/>
              </a:spcAft>
              <a:buClr>
                <a:schemeClr val="dk1"/>
              </a:buClr>
              <a:buSzPct val="100000"/>
              <a:buNone/>
            </a:pPr>
            <a:r>
              <a:rPr lang="en-US"/>
              <a:t>	6:00 pm deadline each day for next day events</a:t>
            </a:r>
            <a:endParaRPr/>
          </a:p>
          <a:p>
            <a:pPr indent="0" lvl="1" marL="457200" rtl="0" algn="l">
              <a:lnSpc>
                <a:spcPct val="90000"/>
              </a:lnSpc>
              <a:spcBef>
                <a:spcPts val="500"/>
              </a:spcBef>
              <a:spcAft>
                <a:spcPts val="0"/>
              </a:spcAft>
              <a:buClr>
                <a:schemeClr val="dk1"/>
              </a:buClr>
              <a:buSzPct val="100000"/>
              <a:buNone/>
            </a:pPr>
            <a:r>
              <a:t/>
            </a:r>
            <a:endParaRPr/>
          </a:p>
          <a:p>
            <a:pPr indent="0" lvl="1" marL="457200" rtl="0" algn="l">
              <a:lnSpc>
                <a:spcPct val="90000"/>
              </a:lnSpc>
              <a:spcBef>
                <a:spcPts val="500"/>
              </a:spcBef>
              <a:spcAft>
                <a:spcPts val="0"/>
              </a:spcAft>
              <a:buClr>
                <a:schemeClr val="dk1"/>
              </a:buClr>
              <a:buSzPct val="100000"/>
              <a:buNone/>
            </a:pPr>
            <a:r>
              <a:rPr b="1" lang="en-US" u="sng"/>
              <a:t>Scratches from finals</a:t>
            </a:r>
            <a:r>
              <a:rPr b="1" lang="en-US"/>
              <a:t>:  </a:t>
            </a:r>
            <a:endParaRPr/>
          </a:p>
          <a:p>
            <a:pPr indent="0" lvl="1" marL="457200" rtl="0" algn="l">
              <a:lnSpc>
                <a:spcPct val="90000"/>
              </a:lnSpc>
              <a:spcBef>
                <a:spcPts val="500"/>
              </a:spcBef>
              <a:spcAft>
                <a:spcPts val="0"/>
              </a:spcAft>
              <a:buClr>
                <a:schemeClr val="dk1"/>
              </a:buClr>
              <a:buSzPct val="100000"/>
              <a:buNone/>
            </a:pPr>
            <a:r>
              <a:rPr lang="en-US"/>
              <a:t>	30 minutes after results are announced for intent to scratch.  </a:t>
            </a:r>
            <a:endParaRPr/>
          </a:p>
          <a:p>
            <a:pPr indent="0" lvl="2" marL="914400" rtl="0" algn="l">
              <a:lnSpc>
                <a:spcPct val="90000"/>
              </a:lnSpc>
              <a:spcBef>
                <a:spcPts val="500"/>
              </a:spcBef>
              <a:spcAft>
                <a:spcPts val="0"/>
              </a:spcAft>
              <a:buClr>
                <a:schemeClr val="dk1"/>
              </a:buClr>
              <a:buSzPct val="100000"/>
              <a:buNone/>
            </a:pPr>
            <a:r>
              <a:rPr lang="en-US" sz="2400"/>
              <a:t>Please scratch if you know you will not be at finals; we are swimming </a:t>
            </a:r>
            <a:r>
              <a:rPr b="1" lang="en-US" sz="2400"/>
              <a:t>40 athletes at finals </a:t>
            </a:r>
            <a:r>
              <a:rPr lang="en-US" sz="2400"/>
              <a:t>and would like full heats.</a:t>
            </a:r>
            <a:endParaRPr/>
          </a:p>
          <a:p>
            <a:pPr indent="0" lvl="2" marL="914400" rtl="0" algn="l">
              <a:lnSpc>
                <a:spcPct val="90000"/>
              </a:lnSpc>
              <a:spcBef>
                <a:spcPts val="500"/>
              </a:spcBef>
              <a:spcAft>
                <a:spcPts val="0"/>
              </a:spcAft>
              <a:buClr>
                <a:schemeClr val="dk1"/>
              </a:buClr>
              <a:buSzPct val="100000"/>
              <a:buNone/>
            </a:pPr>
            <a:r>
              <a:t/>
            </a:r>
            <a:endParaRPr sz="2400"/>
          </a:p>
          <a:p>
            <a:pPr indent="0" lvl="1" marL="457200" rtl="0" algn="l">
              <a:lnSpc>
                <a:spcPct val="90000"/>
              </a:lnSpc>
              <a:spcBef>
                <a:spcPts val="500"/>
              </a:spcBef>
              <a:spcAft>
                <a:spcPts val="0"/>
              </a:spcAft>
              <a:buClr>
                <a:schemeClr val="dk1"/>
              </a:buClr>
              <a:buSzPct val="100000"/>
              <a:buNone/>
            </a:pPr>
            <a:r>
              <a:rPr lang="en-US"/>
              <a:t>If waiting for results from a subsequent event to make decision, declare an </a:t>
            </a:r>
            <a:r>
              <a:rPr lang="en-US" u="sng"/>
              <a:t>INTENT TO SCRATCH</a:t>
            </a:r>
            <a:r>
              <a:rPr lang="en-US"/>
              <a:t> with Admin Referee</a:t>
            </a:r>
            <a:endParaRPr/>
          </a:p>
          <a:p>
            <a:pPr indent="-87629" lvl="0" marL="228600" rtl="0" algn="l">
              <a:lnSpc>
                <a:spcPct val="90000"/>
              </a:lnSpc>
              <a:spcBef>
                <a:spcPts val="1000"/>
              </a:spcBef>
              <a:spcAft>
                <a:spcPts val="0"/>
              </a:spcAft>
              <a:buClr>
                <a:schemeClr val="dk1"/>
              </a:buClr>
              <a:buSzPct val="100000"/>
              <a:buNone/>
            </a:pPr>
            <a:r>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 name="Google Shape;23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b="1" lang="en-US" sz="5000" cap="small"/>
              <a:t>Meet Administration: No show penalties</a:t>
            </a:r>
            <a:endParaRPr sz="5000"/>
          </a:p>
        </p:txBody>
      </p:sp>
      <p:sp>
        <p:nvSpPr>
          <p:cNvPr id="237" name="Google Shape;237;p15"/>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p15"/>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sz="2000" u="sng"/>
              <a:t>Prelims</a:t>
            </a:r>
            <a:r>
              <a:rPr b="1" lang="en-US" sz="2000"/>
              <a:t>:  </a:t>
            </a:r>
            <a:endParaRPr/>
          </a:p>
          <a:p>
            <a:pPr indent="-228600" lvl="0" marL="228600" rtl="0" algn="l">
              <a:lnSpc>
                <a:spcPct val="90000"/>
              </a:lnSpc>
              <a:spcBef>
                <a:spcPts val="1000"/>
              </a:spcBef>
              <a:spcAft>
                <a:spcPts val="0"/>
              </a:spcAft>
              <a:buClr>
                <a:schemeClr val="dk1"/>
              </a:buClr>
              <a:buSzPts val="2000"/>
              <a:buChar char="•"/>
            </a:pPr>
            <a:r>
              <a:rPr lang="en-US" sz="2000"/>
              <a:t>Scratch Rule/DFS: All athletes are considered to be swimming unless scratched for all timed final events as well as prelims only. </a:t>
            </a:r>
            <a:endParaRPr/>
          </a:p>
          <a:p>
            <a:pPr indent="-228600" lvl="0" marL="228600" rtl="0" algn="l">
              <a:lnSpc>
                <a:spcPct val="90000"/>
              </a:lnSpc>
              <a:spcBef>
                <a:spcPts val="1000"/>
              </a:spcBef>
              <a:spcAft>
                <a:spcPts val="0"/>
              </a:spcAft>
              <a:buClr>
                <a:schemeClr val="dk1"/>
              </a:buClr>
              <a:buSzPts val="2000"/>
              <a:buChar char="•"/>
            </a:pPr>
            <a:r>
              <a:rPr lang="en-US" sz="2000">
                <a:highlight>
                  <a:srgbClr val="FFFF00"/>
                </a:highlight>
              </a:rPr>
              <a:t>UPDATE:  Scratches for timed finals and prelims will be done at the Meet Administration table, not online. </a:t>
            </a:r>
            <a:endParaRPr/>
          </a:p>
          <a:p>
            <a:pPr indent="-228600" lvl="0" marL="228600" rtl="0" algn="l">
              <a:lnSpc>
                <a:spcPct val="90000"/>
              </a:lnSpc>
              <a:spcBef>
                <a:spcPts val="1000"/>
              </a:spcBef>
              <a:spcAft>
                <a:spcPts val="0"/>
              </a:spcAft>
              <a:buClr>
                <a:schemeClr val="dk1"/>
              </a:buClr>
              <a:buSzPts val="2000"/>
              <a:buChar char="•"/>
            </a:pPr>
            <a:r>
              <a:rPr lang="en-US" sz="2000">
                <a:highlight>
                  <a:srgbClr val="FFFF00"/>
                </a:highlight>
              </a:rPr>
              <a:t>UPDATE: The 800 &amp; 1500 free and relays will use a positive check-in process for this meet at the Meet Administration table, not online. </a:t>
            </a:r>
            <a:endParaRPr/>
          </a:p>
          <a:p>
            <a:pPr indent="-228600" lvl="0" marL="228600" rtl="0" algn="l">
              <a:lnSpc>
                <a:spcPct val="90000"/>
              </a:lnSpc>
              <a:spcBef>
                <a:spcPts val="1000"/>
              </a:spcBef>
              <a:spcAft>
                <a:spcPts val="0"/>
              </a:spcAft>
              <a:buClr>
                <a:schemeClr val="dk1"/>
              </a:buClr>
              <a:buSzPts val="2000"/>
              <a:buChar char="•"/>
            </a:pPr>
            <a:r>
              <a:rPr lang="en-US" sz="2000"/>
              <a:t>Due to COVID-19 there will be no penalties for no-shows for timed final events and prelims but courtesy DFSs during the meet should be texted to the Admin Referee. </a:t>
            </a:r>
            <a:endParaRPr/>
          </a:p>
          <a:p>
            <a:pPr indent="0" lvl="0" marL="0" rtl="0" algn="l">
              <a:lnSpc>
                <a:spcPct val="90000"/>
              </a:lnSpc>
              <a:spcBef>
                <a:spcPts val="1000"/>
              </a:spcBef>
              <a:spcAft>
                <a:spcPts val="0"/>
              </a:spcAft>
              <a:buClr>
                <a:schemeClr val="dk1"/>
              </a:buClr>
              <a:buSzPts val="2000"/>
              <a:buNone/>
            </a:pPr>
            <a:r>
              <a:rPr i="1" lang="en-US" sz="2000"/>
              <a:t>(Please note the this a OQM for the officials attending the meet and I would encourage the coaches and swimmers to try and please try to follow the normal rules and declare a false start with the officials in the starting area.)</a:t>
            </a:r>
            <a:endParaRPr sz="2000"/>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1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 name="Google Shape;24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cap="small"/>
              <a:t>Meet Administration</a:t>
            </a:r>
            <a:endParaRPr sz="5400"/>
          </a:p>
        </p:txBody>
      </p:sp>
      <p:sp>
        <p:nvSpPr>
          <p:cNvPr id="245" name="Google Shape;245;p16"/>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p16"/>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1" lang="en-US" sz="2200" u="sng"/>
              <a:t>Scratch Rule </a:t>
            </a:r>
            <a:endParaRPr/>
          </a:p>
          <a:p>
            <a:pPr indent="0" lvl="0" marL="0" rtl="0" algn="l">
              <a:lnSpc>
                <a:spcPct val="90000"/>
              </a:lnSpc>
              <a:spcBef>
                <a:spcPts val="1000"/>
              </a:spcBef>
              <a:spcAft>
                <a:spcPts val="0"/>
              </a:spcAft>
              <a:buClr>
                <a:schemeClr val="dk1"/>
              </a:buClr>
              <a:buSzPts val="2200"/>
              <a:buNone/>
            </a:pPr>
            <a:r>
              <a:t/>
            </a:r>
            <a:endParaRPr sz="2200" u="sng"/>
          </a:p>
          <a:p>
            <a:pPr indent="-228600" lvl="0" marL="228600" rtl="0" algn="l">
              <a:lnSpc>
                <a:spcPct val="90000"/>
              </a:lnSpc>
              <a:spcBef>
                <a:spcPts val="1000"/>
              </a:spcBef>
              <a:spcAft>
                <a:spcPts val="0"/>
              </a:spcAft>
              <a:buClr>
                <a:schemeClr val="dk1"/>
              </a:buClr>
              <a:buSzPts val="2200"/>
              <a:buChar char="•"/>
            </a:pPr>
            <a:r>
              <a:rPr lang="en-US" sz="2200"/>
              <a:t>The scratch rule for Finals the USA Swimming National Championship scratch procedure and no‐show rules will be used for Finals. </a:t>
            </a:r>
            <a:endParaRPr/>
          </a:p>
          <a:p>
            <a:pPr indent="-228600" lvl="0" marL="228600" rtl="0" algn="l">
              <a:lnSpc>
                <a:spcPct val="90000"/>
              </a:lnSpc>
              <a:spcBef>
                <a:spcPts val="1000"/>
              </a:spcBef>
              <a:spcAft>
                <a:spcPts val="0"/>
              </a:spcAft>
              <a:buClr>
                <a:schemeClr val="dk1"/>
              </a:buClr>
              <a:buSzPts val="2200"/>
              <a:buChar char="•"/>
            </a:pPr>
            <a:r>
              <a:rPr lang="en-US" sz="2200"/>
              <a:t>These rules are described in the current USA Swimming Rule 207.11.6 in the current Rulebook. Swimmers who no show for finals will be out of the rest of the meet unless they “buy back” their events. </a:t>
            </a:r>
            <a:endParaRPr/>
          </a:p>
          <a:p>
            <a:pPr indent="-228600" lvl="0" marL="228600" rtl="0" algn="l">
              <a:lnSpc>
                <a:spcPct val="90000"/>
              </a:lnSpc>
              <a:spcBef>
                <a:spcPts val="1000"/>
              </a:spcBef>
              <a:spcAft>
                <a:spcPts val="0"/>
              </a:spcAft>
              <a:buClr>
                <a:schemeClr val="dk1"/>
              </a:buClr>
              <a:buSzPts val="2200"/>
              <a:buChar char="•"/>
            </a:pPr>
            <a:r>
              <a:rPr lang="en-US" sz="2200"/>
              <a:t>Swimmers can pay a $100 fee to the meet host to be put back into their events if a no show occurs.</a:t>
            </a:r>
            <a:endParaRPr/>
          </a:p>
          <a:p>
            <a:pPr indent="-88900" lvl="0" marL="228600" rtl="0" algn="l">
              <a:lnSpc>
                <a:spcPct val="90000"/>
              </a:lnSpc>
              <a:spcBef>
                <a:spcPts val="1000"/>
              </a:spcBef>
              <a:spcAft>
                <a:spcPts val="0"/>
              </a:spcAft>
              <a:buClr>
                <a:schemeClr val="dk1"/>
              </a:buClr>
              <a:buSzPts val="2200"/>
              <a:buNone/>
            </a:pPr>
            <a:r>
              <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1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cap="small"/>
              <a:t>Meet Administration</a:t>
            </a:r>
            <a:endParaRPr sz="5400"/>
          </a:p>
        </p:txBody>
      </p:sp>
      <p:sp>
        <p:nvSpPr>
          <p:cNvPr id="253" name="Google Shape;253;p17"/>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p17"/>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1" i="1" lang="en-US" sz="2200"/>
              <a:t>Declared False Starts</a:t>
            </a:r>
            <a:r>
              <a:rPr lang="en-US" sz="2200"/>
              <a:t> (Prelims/Timed Finals Only)</a:t>
            </a:r>
            <a:endParaRPr/>
          </a:p>
          <a:p>
            <a:pPr indent="0" lvl="0" marL="0" rtl="0" algn="l">
              <a:lnSpc>
                <a:spcPct val="90000"/>
              </a:lnSpc>
              <a:spcBef>
                <a:spcPts val="1000"/>
              </a:spcBef>
              <a:spcAft>
                <a:spcPts val="0"/>
              </a:spcAft>
              <a:buClr>
                <a:schemeClr val="dk1"/>
              </a:buClr>
              <a:buSzPts val="2200"/>
              <a:buNone/>
            </a:pPr>
            <a:r>
              <a:t/>
            </a:r>
            <a:endParaRPr sz="2200"/>
          </a:p>
          <a:p>
            <a:pPr indent="-228600" lvl="1" marL="685800" rtl="0" algn="l">
              <a:lnSpc>
                <a:spcPct val="90000"/>
              </a:lnSpc>
              <a:spcBef>
                <a:spcPts val="500"/>
              </a:spcBef>
              <a:spcAft>
                <a:spcPts val="0"/>
              </a:spcAft>
              <a:buClr>
                <a:schemeClr val="dk1"/>
              </a:buClr>
              <a:buSzPts val="2200"/>
              <a:buChar char="•"/>
            </a:pPr>
            <a:r>
              <a:rPr lang="en-US" sz="2200"/>
              <a:t>Pre-session:  Submit to Admin representative at Meet Admin Table.</a:t>
            </a:r>
            <a:endParaRPr/>
          </a:p>
          <a:p>
            <a:pPr indent="-228600" lvl="1" marL="685800" rtl="0" algn="l">
              <a:lnSpc>
                <a:spcPct val="90000"/>
              </a:lnSpc>
              <a:spcBef>
                <a:spcPts val="500"/>
              </a:spcBef>
              <a:spcAft>
                <a:spcPts val="0"/>
              </a:spcAft>
              <a:buClr>
                <a:schemeClr val="dk1"/>
              </a:buClr>
              <a:buSzPts val="2200"/>
              <a:buChar char="•"/>
            </a:pPr>
            <a:r>
              <a:rPr lang="en-US" sz="2200"/>
              <a:t>During session:  Submit to Chief Judge or Referee in start area.</a:t>
            </a:r>
            <a:endParaRPr/>
          </a:p>
          <a:p>
            <a:pPr indent="-228600" lvl="1" marL="685800" rtl="0" algn="l">
              <a:lnSpc>
                <a:spcPct val="90000"/>
              </a:lnSpc>
              <a:spcBef>
                <a:spcPts val="500"/>
              </a:spcBef>
              <a:spcAft>
                <a:spcPts val="0"/>
              </a:spcAft>
              <a:buClr>
                <a:schemeClr val="dk1"/>
              </a:buClr>
              <a:buSzPts val="2200"/>
              <a:buChar char="•"/>
            </a:pPr>
            <a:r>
              <a:rPr lang="en-US" sz="2200"/>
              <a:t>Reminder: counts as an event swum</a:t>
            </a:r>
            <a:endParaRPr/>
          </a:p>
          <a:p>
            <a:pPr indent="-88900" lvl="0" marL="228600" rtl="0" algn="l">
              <a:lnSpc>
                <a:spcPct val="90000"/>
              </a:lnSpc>
              <a:spcBef>
                <a:spcPts val="1000"/>
              </a:spcBef>
              <a:spcAft>
                <a:spcPts val="0"/>
              </a:spcAft>
              <a:buClr>
                <a:schemeClr val="dk1"/>
              </a:buClr>
              <a:buSzPts val="2200"/>
              <a:buNone/>
            </a:pPr>
            <a:r>
              <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p1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 name="Google Shape;26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cap="small"/>
              <a:t>Meet Administration</a:t>
            </a:r>
            <a:endParaRPr sz="5400"/>
          </a:p>
        </p:txBody>
      </p:sp>
      <p:sp>
        <p:nvSpPr>
          <p:cNvPr id="261" name="Google Shape;261;p18"/>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18"/>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1" i="1" lang="en-US" sz="2200"/>
              <a:t>Relays</a:t>
            </a:r>
            <a:endParaRPr/>
          </a:p>
          <a:p>
            <a:pPr indent="0" lvl="0" marL="0" rtl="0" algn="l">
              <a:lnSpc>
                <a:spcPct val="90000"/>
              </a:lnSpc>
              <a:spcBef>
                <a:spcPts val="1000"/>
              </a:spcBef>
              <a:spcAft>
                <a:spcPts val="0"/>
              </a:spcAft>
              <a:buClr>
                <a:schemeClr val="dk1"/>
              </a:buClr>
              <a:buSzPts val="2200"/>
              <a:buNone/>
            </a:pPr>
            <a:r>
              <a:t/>
            </a:r>
            <a:endParaRPr sz="2200"/>
          </a:p>
          <a:p>
            <a:pPr indent="-228600" lvl="1" marL="685800" rtl="0" algn="l">
              <a:lnSpc>
                <a:spcPct val="90000"/>
              </a:lnSpc>
              <a:spcBef>
                <a:spcPts val="500"/>
              </a:spcBef>
              <a:spcAft>
                <a:spcPts val="0"/>
              </a:spcAft>
              <a:buClr>
                <a:schemeClr val="dk1"/>
              </a:buClr>
              <a:buSzPts val="2200"/>
              <a:buChar char="•"/>
            </a:pPr>
            <a:r>
              <a:rPr lang="en-US" sz="2200"/>
              <a:t>Relay cards will be available for each team at the Meet Admin table the morning of the event.  Please fill out relay line-up and return to Meet Admin table one hour prior to relay events.    </a:t>
            </a:r>
            <a:endParaRPr/>
          </a:p>
          <a:p>
            <a:pPr indent="-228600" lvl="1" marL="685800" rtl="0" algn="l">
              <a:lnSpc>
                <a:spcPct val="90000"/>
              </a:lnSpc>
              <a:spcBef>
                <a:spcPts val="500"/>
              </a:spcBef>
              <a:spcAft>
                <a:spcPts val="0"/>
              </a:spcAft>
              <a:buClr>
                <a:schemeClr val="dk1"/>
              </a:buClr>
              <a:buSzPts val="2200"/>
              <a:buChar char="•"/>
            </a:pPr>
            <a:r>
              <a:rPr lang="en-US" sz="2200"/>
              <a:t>You may change your order at the blocks if necessary.</a:t>
            </a:r>
            <a:endParaRPr/>
          </a:p>
          <a:p>
            <a:pPr indent="-228600" lvl="1" marL="685800" rtl="0" algn="l">
              <a:lnSpc>
                <a:spcPct val="90000"/>
              </a:lnSpc>
              <a:spcBef>
                <a:spcPts val="500"/>
              </a:spcBef>
              <a:spcAft>
                <a:spcPts val="0"/>
              </a:spcAft>
              <a:buClr>
                <a:schemeClr val="dk1"/>
              </a:buClr>
              <a:buSzPts val="2200"/>
              <a:buChar char="•"/>
            </a:pPr>
            <a:r>
              <a:rPr lang="en-US" sz="2200"/>
              <a:t>We will accept AM designations for Sunday’s 400 medley by Saturday 6:00 deadline.</a:t>
            </a:r>
            <a:endParaRPr/>
          </a:p>
          <a:p>
            <a:pPr indent="-88900" lvl="0" marL="228600" rtl="0" algn="l">
              <a:lnSpc>
                <a:spcPct val="90000"/>
              </a:lnSpc>
              <a:spcBef>
                <a:spcPts val="1000"/>
              </a:spcBef>
              <a:spcAft>
                <a:spcPts val="0"/>
              </a:spcAft>
              <a:buClr>
                <a:schemeClr val="dk1"/>
              </a:buClr>
              <a:buSzPts val="2200"/>
              <a:buNone/>
            </a:pPr>
            <a:r>
              <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1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8" name="Google Shape;26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cap="small"/>
              <a:t>Meet Administration</a:t>
            </a:r>
            <a:endParaRPr sz="5400"/>
          </a:p>
        </p:txBody>
      </p:sp>
      <p:sp>
        <p:nvSpPr>
          <p:cNvPr id="269" name="Google Shape;269;p19"/>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0" name="Google Shape;270;p19"/>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1" i="1" lang="en-US" sz="2200"/>
              <a:t>Swim-off Procedures</a:t>
            </a:r>
            <a:endParaRPr/>
          </a:p>
          <a:p>
            <a:pPr indent="0" lvl="0" marL="0" rtl="0" algn="l">
              <a:lnSpc>
                <a:spcPct val="90000"/>
              </a:lnSpc>
              <a:spcBef>
                <a:spcPts val="1000"/>
              </a:spcBef>
              <a:spcAft>
                <a:spcPts val="0"/>
              </a:spcAft>
              <a:buClr>
                <a:schemeClr val="dk1"/>
              </a:buClr>
              <a:buSzPts val="2200"/>
              <a:buNone/>
            </a:pPr>
            <a:r>
              <a:t/>
            </a:r>
            <a:endParaRPr sz="2200"/>
          </a:p>
          <a:p>
            <a:pPr indent="-228600" lvl="1" marL="685800" rtl="0" algn="l">
              <a:lnSpc>
                <a:spcPct val="90000"/>
              </a:lnSpc>
              <a:spcBef>
                <a:spcPts val="500"/>
              </a:spcBef>
              <a:spcAft>
                <a:spcPts val="0"/>
              </a:spcAft>
              <a:buClr>
                <a:schemeClr val="dk1"/>
              </a:buClr>
              <a:buSzPts val="2200"/>
              <a:buChar char="•"/>
            </a:pPr>
            <a:r>
              <a:rPr lang="en-US" sz="2200"/>
              <a:t>Potential swim-offs announced when results are read.</a:t>
            </a:r>
            <a:endParaRPr/>
          </a:p>
          <a:p>
            <a:pPr indent="-228600" lvl="1" marL="685800" rtl="0" algn="l">
              <a:lnSpc>
                <a:spcPct val="90000"/>
              </a:lnSpc>
              <a:spcBef>
                <a:spcPts val="500"/>
              </a:spcBef>
              <a:spcAft>
                <a:spcPts val="0"/>
              </a:spcAft>
              <a:buClr>
                <a:schemeClr val="dk1"/>
              </a:buClr>
              <a:buSzPts val="2200"/>
              <a:buChar char="•"/>
            </a:pPr>
            <a:r>
              <a:rPr lang="en-US" sz="2200"/>
              <a:t>Part of preliminary process of qualifying for finals; will be contested during or at end of prelims.</a:t>
            </a:r>
            <a:endParaRPr/>
          </a:p>
          <a:p>
            <a:pPr indent="-228600" lvl="2" marL="1143000" rtl="0" algn="l">
              <a:lnSpc>
                <a:spcPct val="90000"/>
              </a:lnSpc>
              <a:spcBef>
                <a:spcPts val="500"/>
              </a:spcBef>
              <a:spcAft>
                <a:spcPts val="0"/>
              </a:spcAft>
              <a:buClr>
                <a:schemeClr val="dk1"/>
              </a:buClr>
              <a:buSzPts val="2200"/>
              <a:buChar char="•"/>
            </a:pPr>
            <a:r>
              <a:rPr lang="en-US" sz="2200"/>
              <a:t>Not more than 45 minutes after last heat of any event in which a swim-off contestant is competing in that session.</a:t>
            </a:r>
            <a:endParaRPr/>
          </a:p>
          <a:p>
            <a:pPr indent="-228600" lvl="1" marL="685800" rtl="0" algn="l">
              <a:lnSpc>
                <a:spcPct val="90000"/>
              </a:lnSpc>
              <a:spcBef>
                <a:spcPts val="500"/>
              </a:spcBef>
              <a:spcAft>
                <a:spcPts val="0"/>
              </a:spcAft>
              <a:buClr>
                <a:schemeClr val="dk1"/>
              </a:buClr>
              <a:buSzPts val="2200"/>
              <a:buChar char="•"/>
            </a:pPr>
            <a:r>
              <a:rPr lang="en-US" sz="2200"/>
              <a:t>Work with Admin Ref and Deck Ref to accomplish scheduling; listen for an announcement to come to the announcer’s table to meet the Deck Referee.</a:t>
            </a:r>
            <a:endParaRPr/>
          </a:p>
          <a:p>
            <a:pPr indent="-88900" lvl="0" marL="228600" rtl="0" algn="l">
              <a:lnSpc>
                <a:spcPct val="90000"/>
              </a:lnSpc>
              <a:spcBef>
                <a:spcPts val="1000"/>
              </a:spcBef>
              <a:spcAft>
                <a:spcPts val="0"/>
              </a:spcAft>
              <a:buClr>
                <a:schemeClr val="dk1"/>
              </a:buClr>
              <a:buSzPts val="2200"/>
              <a:buNone/>
            </a:pPr>
            <a:r>
              <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2"/>
          <p:cNvSpPr txBox="1"/>
          <p:nvPr>
            <p:ph type="title"/>
          </p:nvPr>
        </p:nvSpPr>
        <p:spPr>
          <a:xfrm>
            <a:off x="635000" y="640823"/>
            <a:ext cx="3418659" cy="55831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Agenda</a:t>
            </a:r>
            <a:endParaRPr/>
          </a:p>
        </p:txBody>
      </p:sp>
      <p:sp>
        <p:nvSpPr>
          <p:cNvPr id="96" name="Google Shape;96;p2"/>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97" name="Google Shape;97;p2"/>
          <p:cNvGrpSpPr/>
          <p:nvPr/>
        </p:nvGrpSpPr>
        <p:grpSpPr>
          <a:xfrm>
            <a:off x="4648018" y="643525"/>
            <a:ext cx="6900512" cy="5530734"/>
            <a:chOff x="0" y="2703"/>
            <a:chExt cx="6900512" cy="5530734"/>
          </a:xfrm>
        </p:grpSpPr>
        <p:cxnSp>
          <p:nvCxnSpPr>
            <p:cNvPr id="98" name="Google Shape;98;p2"/>
            <p:cNvCxnSpPr/>
            <p:nvPr/>
          </p:nvCxnSpPr>
          <p:spPr>
            <a:xfrm>
              <a:off x="0" y="2703"/>
              <a:ext cx="6900512"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99" name="Google Shape;99;p2"/>
            <p:cNvSpPr/>
            <p:nvPr/>
          </p:nvSpPr>
          <p:spPr>
            <a:xfrm>
              <a:off x="0" y="2703"/>
              <a:ext cx="6900512" cy="9217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
            <p:cNvSpPr txBox="1"/>
            <p:nvPr/>
          </p:nvSpPr>
          <p:spPr>
            <a:xfrm>
              <a:off x="0" y="2703"/>
              <a:ext cx="6900512" cy="921789"/>
            </a:xfrm>
            <a:prstGeom prst="rect">
              <a:avLst/>
            </a:prstGeom>
            <a:noFill/>
            <a:ln>
              <a:noFill/>
            </a:ln>
          </p:spPr>
          <p:txBody>
            <a:bodyPr anchorCtr="0" anchor="t" bIns="133350" lIns="133350" spcFirstLastPara="1" rIns="133350" wrap="square" tIns="133350">
              <a:noAutofit/>
            </a:bodyPr>
            <a:lstStyle/>
            <a:p>
              <a:pPr indent="0" lvl="0" marL="0" marR="0" rtl="0" algn="l">
                <a:lnSpc>
                  <a:spcPct val="90000"/>
                </a:lnSpc>
                <a:spcBef>
                  <a:spcPts val="0"/>
                </a:spcBef>
                <a:spcAft>
                  <a:spcPts val="0"/>
                </a:spcAft>
                <a:buClr>
                  <a:schemeClr val="dk1"/>
                </a:buClr>
                <a:buSzPts val="3500"/>
                <a:buFont typeface="Calibri"/>
                <a:buNone/>
              </a:pPr>
              <a:r>
                <a:rPr b="0" i="0" lang="en-US" sz="3500" u="none" cap="none" strike="noStrike">
                  <a:solidFill>
                    <a:schemeClr val="dk1"/>
                  </a:solidFill>
                  <a:latin typeface="Calibri"/>
                  <a:ea typeface="Calibri"/>
                  <a:cs typeface="Calibri"/>
                  <a:sym typeface="Calibri"/>
                </a:rPr>
                <a:t>Welcome :  Sarah Tobin &amp; Lori Baylor</a:t>
              </a:r>
              <a:endParaRPr b="0" i="0" sz="1400" u="none" cap="none" strike="noStrike">
                <a:solidFill>
                  <a:srgbClr val="000000"/>
                </a:solidFill>
                <a:latin typeface="Arial"/>
                <a:ea typeface="Arial"/>
                <a:cs typeface="Arial"/>
                <a:sym typeface="Arial"/>
              </a:endParaRPr>
            </a:p>
          </p:txBody>
        </p:sp>
        <p:cxnSp>
          <p:nvCxnSpPr>
            <p:cNvPr id="101" name="Google Shape;101;p2"/>
            <p:cNvCxnSpPr/>
            <p:nvPr/>
          </p:nvCxnSpPr>
          <p:spPr>
            <a:xfrm>
              <a:off x="0" y="924492"/>
              <a:ext cx="6900512" cy="0"/>
            </a:xfrm>
            <a:prstGeom prst="straightConnector1">
              <a:avLst/>
            </a:prstGeom>
            <a:solidFill>
              <a:schemeClr val="accent3"/>
            </a:solidFill>
            <a:ln cap="flat" cmpd="sng" w="12700">
              <a:solidFill>
                <a:schemeClr val="accent3"/>
              </a:solidFill>
              <a:prstDash val="solid"/>
              <a:miter lim="800000"/>
              <a:headEnd len="sm" w="sm" type="none"/>
              <a:tailEnd len="sm" w="sm" type="none"/>
            </a:ln>
          </p:spPr>
        </p:cxnSp>
        <p:sp>
          <p:nvSpPr>
            <p:cNvPr id="102" name="Google Shape;102;p2"/>
            <p:cNvSpPr/>
            <p:nvPr/>
          </p:nvSpPr>
          <p:spPr>
            <a:xfrm>
              <a:off x="0" y="924492"/>
              <a:ext cx="6900512" cy="9217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
            <p:cNvSpPr txBox="1"/>
            <p:nvPr/>
          </p:nvSpPr>
          <p:spPr>
            <a:xfrm>
              <a:off x="0" y="924492"/>
              <a:ext cx="6900512" cy="921789"/>
            </a:xfrm>
            <a:prstGeom prst="rect">
              <a:avLst/>
            </a:prstGeom>
            <a:noFill/>
            <a:ln>
              <a:noFill/>
            </a:ln>
          </p:spPr>
          <p:txBody>
            <a:bodyPr anchorCtr="0" anchor="t" bIns="133350" lIns="133350" spcFirstLastPara="1" rIns="133350" wrap="square" tIns="133350">
              <a:noAutofit/>
            </a:bodyPr>
            <a:lstStyle/>
            <a:p>
              <a:pPr indent="0" lvl="0" marL="0" marR="0" rtl="0" algn="l">
                <a:lnSpc>
                  <a:spcPct val="90000"/>
                </a:lnSpc>
                <a:spcBef>
                  <a:spcPts val="0"/>
                </a:spcBef>
                <a:spcAft>
                  <a:spcPts val="0"/>
                </a:spcAft>
                <a:buClr>
                  <a:schemeClr val="dk1"/>
                </a:buClr>
                <a:buSzPts val="3500"/>
                <a:buFont typeface="Calibri"/>
                <a:buNone/>
              </a:pPr>
              <a:r>
                <a:rPr b="0" i="0" lang="en-US" sz="3500" u="none" cap="none" strike="noStrike">
                  <a:solidFill>
                    <a:schemeClr val="dk1"/>
                  </a:solidFill>
                  <a:latin typeface="Calibri"/>
                  <a:ea typeface="Calibri"/>
                  <a:cs typeface="Calibri"/>
                  <a:sym typeface="Calibri"/>
                </a:rPr>
                <a:t>Meet Referee:  Scott Mengelkoch</a:t>
              </a:r>
              <a:endParaRPr b="0" i="0" sz="3500" u="none" cap="none" strike="noStrike">
                <a:solidFill>
                  <a:schemeClr val="dk1"/>
                </a:solidFill>
                <a:latin typeface="Calibri"/>
                <a:ea typeface="Calibri"/>
                <a:cs typeface="Calibri"/>
                <a:sym typeface="Calibri"/>
              </a:endParaRPr>
            </a:p>
          </p:txBody>
        </p:sp>
        <p:cxnSp>
          <p:nvCxnSpPr>
            <p:cNvPr id="104" name="Google Shape;104;p2"/>
            <p:cNvCxnSpPr/>
            <p:nvPr/>
          </p:nvCxnSpPr>
          <p:spPr>
            <a:xfrm>
              <a:off x="0" y="1846281"/>
              <a:ext cx="6900512" cy="0"/>
            </a:xfrm>
            <a:prstGeom prst="straightConnector1">
              <a:avLst/>
            </a:prstGeom>
            <a:solidFill>
              <a:schemeClr val="accent4"/>
            </a:solidFill>
            <a:ln cap="flat" cmpd="sng" w="12700">
              <a:solidFill>
                <a:schemeClr val="accent4"/>
              </a:solidFill>
              <a:prstDash val="solid"/>
              <a:miter lim="800000"/>
              <a:headEnd len="sm" w="sm" type="none"/>
              <a:tailEnd len="sm" w="sm" type="none"/>
            </a:ln>
          </p:spPr>
        </p:cxnSp>
        <p:sp>
          <p:nvSpPr>
            <p:cNvPr id="105" name="Google Shape;105;p2"/>
            <p:cNvSpPr/>
            <p:nvPr/>
          </p:nvSpPr>
          <p:spPr>
            <a:xfrm>
              <a:off x="0" y="1846281"/>
              <a:ext cx="6900512" cy="9217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
            <p:cNvSpPr txBox="1"/>
            <p:nvPr/>
          </p:nvSpPr>
          <p:spPr>
            <a:xfrm>
              <a:off x="0" y="1846281"/>
              <a:ext cx="6900512" cy="921789"/>
            </a:xfrm>
            <a:prstGeom prst="rect">
              <a:avLst/>
            </a:prstGeom>
            <a:noFill/>
            <a:ln>
              <a:noFill/>
            </a:ln>
          </p:spPr>
          <p:txBody>
            <a:bodyPr anchorCtr="0" anchor="t" bIns="133350" lIns="133350" spcFirstLastPara="1" rIns="133350" wrap="square" tIns="133350">
              <a:noAutofit/>
            </a:bodyPr>
            <a:lstStyle/>
            <a:p>
              <a:pPr indent="0" lvl="0" marL="0" marR="0" rtl="0" algn="l">
                <a:lnSpc>
                  <a:spcPct val="90000"/>
                </a:lnSpc>
                <a:spcBef>
                  <a:spcPts val="0"/>
                </a:spcBef>
                <a:spcAft>
                  <a:spcPts val="0"/>
                </a:spcAft>
                <a:buClr>
                  <a:schemeClr val="dk1"/>
                </a:buClr>
                <a:buSzPts val="3500"/>
                <a:buFont typeface="Calibri"/>
                <a:buNone/>
              </a:pPr>
              <a:r>
                <a:rPr b="0" i="0" lang="en-US" sz="3500" u="none" cap="none" strike="noStrike">
                  <a:solidFill>
                    <a:schemeClr val="dk1"/>
                  </a:solidFill>
                  <a:latin typeface="Calibri"/>
                  <a:ea typeface="Calibri"/>
                  <a:cs typeface="Calibri"/>
                  <a:sym typeface="Calibri"/>
                </a:rPr>
                <a:t>Admin Referee:  Anissa Kanzari</a:t>
              </a:r>
              <a:endParaRPr b="0" i="0" sz="3500" u="none" cap="none" strike="noStrike">
                <a:solidFill>
                  <a:schemeClr val="dk1"/>
                </a:solidFill>
                <a:latin typeface="Calibri"/>
                <a:ea typeface="Calibri"/>
                <a:cs typeface="Calibri"/>
                <a:sym typeface="Calibri"/>
              </a:endParaRPr>
            </a:p>
          </p:txBody>
        </p:sp>
        <p:cxnSp>
          <p:nvCxnSpPr>
            <p:cNvPr id="107" name="Google Shape;107;p2"/>
            <p:cNvCxnSpPr/>
            <p:nvPr/>
          </p:nvCxnSpPr>
          <p:spPr>
            <a:xfrm>
              <a:off x="0" y="2768070"/>
              <a:ext cx="6900512"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108" name="Google Shape;108;p2"/>
            <p:cNvSpPr/>
            <p:nvPr/>
          </p:nvSpPr>
          <p:spPr>
            <a:xfrm>
              <a:off x="0" y="2768070"/>
              <a:ext cx="6900512" cy="9217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a:off x="0" y="2768070"/>
              <a:ext cx="6900512" cy="921789"/>
            </a:xfrm>
            <a:prstGeom prst="rect">
              <a:avLst/>
            </a:prstGeom>
            <a:noFill/>
            <a:ln>
              <a:noFill/>
            </a:ln>
          </p:spPr>
          <p:txBody>
            <a:bodyPr anchorCtr="0" anchor="t" bIns="133350" lIns="133350" spcFirstLastPara="1" rIns="133350" wrap="square" tIns="133350">
              <a:noAutofit/>
            </a:bodyPr>
            <a:lstStyle/>
            <a:p>
              <a:pPr indent="0" lvl="0" marL="0" marR="0" rtl="0" algn="l">
                <a:lnSpc>
                  <a:spcPct val="90000"/>
                </a:lnSpc>
                <a:spcBef>
                  <a:spcPts val="0"/>
                </a:spcBef>
                <a:spcAft>
                  <a:spcPts val="0"/>
                </a:spcAft>
                <a:buClr>
                  <a:schemeClr val="dk1"/>
                </a:buClr>
                <a:buSzPts val="3500"/>
                <a:buFont typeface="Calibri"/>
                <a:buNone/>
              </a:pPr>
              <a:r>
                <a:rPr b="0" i="0" lang="en-US" sz="3500" u="none" cap="none" strike="noStrike">
                  <a:solidFill>
                    <a:schemeClr val="dk1"/>
                  </a:solidFill>
                  <a:latin typeface="Calibri"/>
                  <a:ea typeface="Calibri"/>
                  <a:cs typeface="Calibri"/>
                  <a:sym typeface="Calibri"/>
                </a:rPr>
                <a:t>Facility:  Josh Ptak</a:t>
              </a:r>
              <a:endParaRPr b="0" i="0" sz="3500" u="none" cap="none" strike="noStrike">
                <a:solidFill>
                  <a:schemeClr val="dk1"/>
                </a:solidFill>
                <a:latin typeface="Calibri"/>
                <a:ea typeface="Calibri"/>
                <a:cs typeface="Calibri"/>
                <a:sym typeface="Calibri"/>
              </a:endParaRPr>
            </a:p>
          </p:txBody>
        </p:sp>
        <p:cxnSp>
          <p:nvCxnSpPr>
            <p:cNvPr id="110" name="Google Shape;110;p2"/>
            <p:cNvCxnSpPr/>
            <p:nvPr/>
          </p:nvCxnSpPr>
          <p:spPr>
            <a:xfrm>
              <a:off x="0" y="3689859"/>
              <a:ext cx="6900512" cy="0"/>
            </a:xfrm>
            <a:prstGeom prst="straightConnector1">
              <a:avLst/>
            </a:prstGeom>
            <a:solidFill>
              <a:schemeClr val="accent6"/>
            </a:solidFill>
            <a:ln cap="flat" cmpd="sng" w="12700">
              <a:solidFill>
                <a:schemeClr val="accent6"/>
              </a:solidFill>
              <a:prstDash val="solid"/>
              <a:miter lim="800000"/>
              <a:headEnd len="sm" w="sm" type="none"/>
              <a:tailEnd len="sm" w="sm" type="none"/>
            </a:ln>
          </p:spPr>
        </p:cxnSp>
        <p:sp>
          <p:nvSpPr>
            <p:cNvPr id="111" name="Google Shape;111;p2"/>
            <p:cNvSpPr/>
            <p:nvPr/>
          </p:nvSpPr>
          <p:spPr>
            <a:xfrm>
              <a:off x="0" y="3689859"/>
              <a:ext cx="6900512" cy="9217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
            <p:cNvSpPr txBox="1"/>
            <p:nvPr/>
          </p:nvSpPr>
          <p:spPr>
            <a:xfrm>
              <a:off x="0" y="3689859"/>
              <a:ext cx="6900512" cy="921789"/>
            </a:xfrm>
            <a:prstGeom prst="rect">
              <a:avLst/>
            </a:prstGeom>
            <a:noFill/>
            <a:ln>
              <a:noFill/>
            </a:ln>
          </p:spPr>
          <p:txBody>
            <a:bodyPr anchorCtr="0" anchor="t" bIns="133350" lIns="133350" spcFirstLastPara="1" rIns="133350" wrap="square" tIns="133350">
              <a:noAutofit/>
            </a:bodyPr>
            <a:lstStyle/>
            <a:p>
              <a:pPr indent="0" lvl="0" marL="0" marR="0" rtl="0" algn="l">
                <a:lnSpc>
                  <a:spcPct val="90000"/>
                </a:lnSpc>
                <a:spcBef>
                  <a:spcPts val="0"/>
                </a:spcBef>
                <a:spcAft>
                  <a:spcPts val="0"/>
                </a:spcAft>
                <a:buClr>
                  <a:schemeClr val="dk1"/>
                </a:buClr>
                <a:buSzPts val="3500"/>
                <a:buFont typeface="Calibri"/>
                <a:buNone/>
              </a:pPr>
              <a:r>
                <a:rPr b="0" i="0" lang="en-US" sz="3500" u="none" cap="none" strike="noStrike">
                  <a:solidFill>
                    <a:schemeClr val="dk1"/>
                  </a:solidFill>
                  <a:latin typeface="Calibri"/>
                  <a:ea typeface="Calibri"/>
                  <a:cs typeface="Calibri"/>
                  <a:sym typeface="Calibri"/>
                </a:rPr>
                <a:t>Meet Directors: Sarah &amp; Lori</a:t>
              </a:r>
              <a:endParaRPr b="0" i="0" sz="1400" u="none" cap="none" strike="noStrike">
                <a:solidFill>
                  <a:srgbClr val="000000"/>
                </a:solidFill>
                <a:latin typeface="Arial"/>
                <a:ea typeface="Arial"/>
                <a:cs typeface="Arial"/>
                <a:sym typeface="Arial"/>
              </a:endParaRPr>
            </a:p>
          </p:txBody>
        </p:sp>
        <p:cxnSp>
          <p:nvCxnSpPr>
            <p:cNvPr id="113" name="Google Shape;113;p2"/>
            <p:cNvCxnSpPr/>
            <p:nvPr/>
          </p:nvCxnSpPr>
          <p:spPr>
            <a:xfrm>
              <a:off x="0" y="4611648"/>
              <a:ext cx="6900512"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114" name="Google Shape;114;p2"/>
            <p:cNvSpPr/>
            <p:nvPr/>
          </p:nvSpPr>
          <p:spPr>
            <a:xfrm>
              <a:off x="0" y="4611648"/>
              <a:ext cx="6900512" cy="9217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
            <p:cNvSpPr txBox="1"/>
            <p:nvPr/>
          </p:nvSpPr>
          <p:spPr>
            <a:xfrm>
              <a:off x="0" y="4611648"/>
              <a:ext cx="6900512" cy="921789"/>
            </a:xfrm>
            <a:prstGeom prst="rect">
              <a:avLst/>
            </a:prstGeom>
            <a:noFill/>
            <a:ln>
              <a:noFill/>
            </a:ln>
          </p:spPr>
          <p:txBody>
            <a:bodyPr anchorCtr="0" anchor="t" bIns="133350" lIns="133350" spcFirstLastPara="1" rIns="133350" wrap="square" tIns="133350">
              <a:noAutofit/>
            </a:bodyPr>
            <a:lstStyle/>
            <a:p>
              <a:pPr indent="0" lvl="0" marL="0" marR="0" rtl="0" algn="l">
                <a:lnSpc>
                  <a:spcPct val="90000"/>
                </a:lnSpc>
                <a:spcBef>
                  <a:spcPts val="0"/>
                </a:spcBef>
                <a:spcAft>
                  <a:spcPts val="0"/>
                </a:spcAft>
                <a:buClr>
                  <a:schemeClr val="dk1"/>
                </a:buClr>
                <a:buSzPts val="3500"/>
                <a:buFont typeface="Calibri"/>
                <a:buNone/>
              </a:pPr>
              <a:r>
                <a:rPr b="0" i="0" lang="en-US" sz="3500" u="none" cap="none" strike="noStrike">
                  <a:solidFill>
                    <a:schemeClr val="dk1"/>
                  </a:solidFill>
                  <a:latin typeface="Calibri"/>
                  <a:ea typeface="Calibri"/>
                  <a:cs typeface="Calibri"/>
                  <a:sym typeface="Calibri"/>
                </a:rPr>
                <a:t>Q&amp;A</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p2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cap="small"/>
              <a:t>Meet Administration</a:t>
            </a:r>
            <a:endParaRPr sz="5400"/>
          </a:p>
        </p:txBody>
      </p:sp>
      <p:sp>
        <p:nvSpPr>
          <p:cNvPr id="277" name="Google Shape;277;p20"/>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p20"/>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1" i="1" lang="en-US" sz="2200"/>
              <a:t>Swimmers with Disabilities</a:t>
            </a:r>
            <a:r>
              <a:rPr lang="en-US" sz="2200"/>
              <a:t> </a:t>
            </a:r>
            <a:endParaRPr/>
          </a:p>
          <a:p>
            <a:pPr indent="0" lvl="1" marL="457200" rtl="0" algn="l">
              <a:lnSpc>
                <a:spcPct val="90000"/>
              </a:lnSpc>
              <a:spcBef>
                <a:spcPts val="500"/>
              </a:spcBef>
              <a:spcAft>
                <a:spcPts val="0"/>
              </a:spcAft>
              <a:buClr>
                <a:schemeClr val="dk1"/>
              </a:buClr>
              <a:buSzPts val="2200"/>
              <a:buNone/>
            </a:pPr>
            <a:r>
              <a:rPr lang="en-US" sz="2200"/>
              <a:t>Please let us know as soon as practical, so that we can ensure proper placement and accommodations.</a:t>
            </a:r>
            <a:endParaRPr/>
          </a:p>
          <a:p>
            <a:pPr indent="0" lvl="1" marL="457200" rtl="0" algn="l">
              <a:lnSpc>
                <a:spcPct val="90000"/>
              </a:lnSpc>
              <a:spcBef>
                <a:spcPts val="500"/>
              </a:spcBef>
              <a:spcAft>
                <a:spcPts val="0"/>
              </a:spcAft>
              <a:buClr>
                <a:schemeClr val="dk1"/>
              </a:buClr>
              <a:buSzPts val="2200"/>
              <a:buNone/>
            </a:pPr>
            <a:r>
              <a:t/>
            </a:r>
            <a:endParaRPr sz="2200"/>
          </a:p>
          <a:p>
            <a:pPr indent="0" lvl="0" marL="0" rtl="0" algn="l">
              <a:lnSpc>
                <a:spcPct val="90000"/>
              </a:lnSpc>
              <a:spcBef>
                <a:spcPts val="1000"/>
              </a:spcBef>
              <a:spcAft>
                <a:spcPts val="0"/>
              </a:spcAft>
              <a:buClr>
                <a:schemeClr val="dk1"/>
              </a:buClr>
              <a:buSzPts val="2200"/>
              <a:buNone/>
            </a:pPr>
            <a:r>
              <a:rPr b="1" i="1" lang="en-US" sz="2200"/>
              <a:t>Deck Staffing</a:t>
            </a:r>
            <a:endParaRPr sz="2200"/>
          </a:p>
          <a:p>
            <a:pPr indent="-228600" lvl="1" marL="685800" rtl="0" algn="l">
              <a:lnSpc>
                <a:spcPct val="90000"/>
              </a:lnSpc>
              <a:spcBef>
                <a:spcPts val="500"/>
              </a:spcBef>
              <a:spcAft>
                <a:spcPts val="0"/>
              </a:spcAft>
              <a:buClr>
                <a:schemeClr val="dk1"/>
              </a:buClr>
              <a:buSzPts val="2200"/>
              <a:buChar char="•"/>
            </a:pPr>
            <a:r>
              <a:rPr lang="en-US" sz="2200"/>
              <a:t>Officials will be walking stroke long the sides of the pool.   Please be kind and respectful and </a:t>
            </a:r>
            <a:r>
              <a:rPr lang="en-US" sz="2200" u="sng"/>
              <a:t>SHARE THE SPACE</a:t>
            </a:r>
            <a:r>
              <a:rPr lang="en-US" sz="2200"/>
              <a:t>.</a:t>
            </a:r>
            <a:endParaRPr/>
          </a:p>
          <a:p>
            <a:pPr indent="0" lvl="1" marL="457200" rtl="0" algn="l">
              <a:lnSpc>
                <a:spcPct val="90000"/>
              </a:lnSpc>
              <a:spcBef>
                <a:spcPts val="500"/>
              </a:spcBef>
              <a:spcAft>
                <a:spcPts val="0"/>
              </a:spcAft>
              <a:buClr>
                <a:schemeClr val="dk1"/>
              </a:buClr>
              <a:buSzPts val="2200"/>
              <a:buNone/>
            </a:pPr>
            <a:r>
              <a:t/>
            </a:r>
            <a:endParaRPr sz="2200"/>
          </a:p>
          <a:p>
            <a:pPr indent="-228600" lvl="1" marL="685800" rtl="0" algn="l">
              <a:lnSpc>
                <a:spcPct val="90000"/>
              </a:lnSpc>
              <a:spcBef>
                <a:spcPts val="500"/>
              </a:spcBef>
              <a:spcAft>
                <a:spcPts val="0"/>
              </a:spcAft>
              <a:buClr>
                <a:schemeClr val="dk1"/>
              </a:buClr>
              <a:buSzPts val="2200"/>
              <a:buChar char="•"/>
            </a:pPr>
            <a:r>
              <a:rPr lang="en-US" sz="2200"/>
              <a:t>This is an Officials Qualifying Meet, with observations being done for National Certification.  At times, our evaluator will share space with an official.  Be assured we are not over-officiating!</a:t>
            </a:r>
            <a:endParaRPr/>
          </a:p>
          <a:p>
            <a:pPr indent="-88900" lvl="0" marL="228600" rtl="0" algn="l">
              <a:lnSpc>
                <a:spcPct val="90000"/>
              </a:lnSpc>
              <a:spcBef>
                <a:spcPts val="1000"/>
              </a:spcBef>
              <a:spcAft>
                <a:spcPts val="0"/>
              </a:spcAft>
              <a:buClr>
                <a:schemeClr val="dk1"/>
              </a:buClr>
              <a:buSzPts val="2200"/>
              <a:buNone/>
            </a:pPr>
            <a:r>
              <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sp>
        <p:nvSpPr>
          <p:cNvPr id="283" name="Google Shape;283;p2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cap="small"/>
              <a:t>Questions?</a:t>
            </a:r>
            <a:endParaRPr sz="5400"/>
          </a:p>
        </p:txBody>
      </p:sp>
      <p:sp>
        <p:nvSpPr>
          <p:cNvPr id="285" name="Google Shape;285;p21"/>
          <p:cNvSpPr/>
          <p:nvPr/>
        </p:nvSpPr>
        <p:spPr>
          <a:xfrm>
            <a:off x="838200" y="1865313"/>
            <a:ext cx="10424160" cy="18288"/>
          </a:xfrm>
          <a:custGeom>
            <a:rect b="b" l="l" r="r" t="t"/>
            <a:pathLst>
              <a:path extrusionOk="0" fill="none" h="18288" w="1042416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extrusionOk="0" h="18288" w="1042416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86" name="Google Shape;286;p21"/>
          <p:cNvGrpSpPr/>
          <p:nvPr/>
        </p:nvGrpSpPr>
        <p:grpSpPr>
          <a:xfrm>
            <a:off x="1730294" y="2228087"/>
            <a:ext cx="9358978" cy="3391347"/>
            <a:chOff x="892094" y="0"/>
            <a:chExt cx="9358978" cy="3391347"/>
          </a:xfrm>
        </p:grpSpPr>
        <p:sp>
          <p:nvSpPr>
            <p:cNvPr id="287" name="Google Shape;287;p21"/>
            <p:cNvSpPr/>
            <p:nvPr/>
          </p:nvSpPr>
          <p:spPr>
            <a:xfrm>
              <a:off x="2025444" y="0"/>
              <a:ext cx="1512000" cy="1512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1"/>
            <p:cNvSpPr/>
            <p:nvPr/>
          </p:nvSpPr>
          <p:spPr>
            <a:xfrm>
              <a:off x="892094" y="1494711"/>
              <a:ext cx="4320000" cy="648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1"/>
            <p:cNvSpPr txBox="1"/>
            <p:nvPr/>
          </p:nvSpPr>
          <p:spPr>
            <a:xfrm>
              <a:off x="892094" y="1494711"/>
              <a:ext cx="4320000" cy="648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300"/>
                <a:buFont typeface="Calibri"/>
                <a:buNone/>
              </a:pPr>
              <a:r>
                <a:rPr b="1" i="0" lang="en-US" sz="2300" u="none" cap="none" strike="noStrike">
                  <a:solidFill>
                    <a:schemeClr val="dk1"/>
                  </a:solidFill>
                  <a:latin typeface="Calibri"/>
                  <a:ea typeface="Calibri"/>
                  <a:cs typeface="Calibri"/>
                  <a:sym typeface="Calibri"/>
                </a:rPr>
                <a:t>Uncertain about how to handle something?  </a:t>
              </a:r>
              <a:endParaRPr b="0" i="0" sz="1400" u="none" cap="none" strike="noStrike">
                <a:solidFill>
                  <a:srgbClr val="000000"/>
                </a:solidFill>
                <a:latin typeface="Arial"/>
                <a:ea typeface="Arial"/>
                <a:cs typeface="Arial"/>
                <a:sym typeface="Arial"/>
              </a:endParaRPr>
            </a:p>
          </p:txBody>
        </p:sp>
        <p:sp>
          <p:nvSpPr>
            <p:cNvPr id="290" name="Google Shape;290;p21"/>
            <p:cNvSpPr/>
            <p:nvPr/>
          </p:nvSpPr>
          <p:spPr>
            <a:xfrm>
              <a:off x="936288" y="2429332"/>
              <a:ext cx="4320000" cy="4952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1"/>
            <p:cNvSpPr txBox="1"/>
            <p:nvPr/>
          </p:nvSpPr>
          <p:spPr>
            <a:xfrm>
              <a:off x="936288" y="2429332"/>
              <a:ext cx="4320000" cy="495289"/>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700"/>
                <a:buFont typeface="Calibri"/>
                <a:buNone/>
              </a:pPr>
              <a:r>
                <a:rPr b="0" i="0" lang="en-US" sz="1700" u="none" cap="none" strike="noStrike">
                  <a:solidFill>
                    <a:schemeClr val="dk1"/>
                  </a:solidFill>
                  <a:latin typeface="Calibri"/>
                  <a:ea typeface="Calibri"/>
                  <a:cs typeface="Calibri"/>
                  <a:sym typeface="Calibri"/>
                </a:rPr>
                <a:t>Ask the Administrative or Meet Referee so your swimmer is not penalized.</a:t>
              </a:r>
              <a:endParaRPr b="0" i="0" sz="1400" u="none" cap="none" strike="noStrike">
                <a:solidFill>
                  <a:srgbClr val="000000"/>
                </a:solidFill>
                <a:latin typeface="Arial"/>
                <a:ea typeface="Arial"/>
                <a:cs typeface="Arial"/>
                <a:sym typeface="Arial"/>
              </a:endParaRPr>
            </a:p>
          </p:txBody>
        </p:sp>
        <p:sp>
          <p:nvSpPr>
            <p:cNvPr id="292" name="Google Shape;292;p21"/>
            <p:cNvSpPr/>
            <p:nvPr/>
          </p:nvSpPr>
          <p:spPr>
            <a:xfrm>
              <a:off x="7287435" y="1679553"/>
              <a:ext cx="1512000" cy="15120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1"/>
            <p:cNvSpPr/>
            <p:nvPr/>
          </p:nvSpPr>
          <p:spPr>
            <a:xfrm>
              <a:off x="5931072" y="876914"/>
              <a:ext cx="4320000" cy="648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1"/>
            <p:cNvSpPr txBox="1"/>
            <p:nvPr/>
          </p:nvSpPr>
          <p:spPr>
            <a:xfrm>
              <a:off x="5931072" y="876914"/>
              <a:ext cx="4320000" cy="648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300"/>
                <a:buFont typeface="Calibri"/>
                <a:buNone/>
              </a:pPr>
              <a:r>
                <a:rPr b="1" i="0" lang="en-US" sz="2300" u="none" cap="none" strike="noStrike">
                  <a:solidFill>
                    <a:schemeClr val="dk1"/>
                  </a:solidFill>
                  <a:latin typeface="Calibri"/>
                  <a:ea typeface="Calibri"/>
                  <a:cs typeface="Calibri"/>
                  <a:sym typeface="Calibri"/>
                </a:rPr>
                <a:t>Concerns or questions?   Ask.</a:t>
              </a:r>
              <a:endParaRPr b="0" i="0" sz="1400" u="none" cap="none" strike="noStrike">
                <a:solidFill>
                  <a:srgbClr val="000000"/>
                </a:solidFill>
                <a:latin typeface="Arial"/>
                <a:ea typeface="Arial"/>
                <a:cs typeface="Arial"/>
                <a:sym typeface="Arial"/>
              </a:endParaRPr>
            </a:p>
          </p:txBody>
        </p:sp>
        <p:sp>
          <p:nvSpPr>
            <p:cNvPr id="295" name="Google Shape;295;p21"/>
            <p:cNvSpPr/>
            <p:nvPr/>
          </p:nvSpPr>
          <p:spPr>
            <a:xfrm>
              <a:off x="5635800" y="2896058"/>
              <a:ext cx="4320000" cy="4952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ge4b371128b_0_17"/>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1" name="Google Shape;301;ge4b371128b_0_17"/>
          <p:cNvSpPr txBox="1"/>
          <p:nvPr>
            <p:ph type="title"/>
          </p:nvPr>
        </p:nvSpPr>
        <p:spPr>
          <a:xfrm>
            <a:off x="1113810" y="2960716"/>
            <a:ext cx="4036200" cy="2387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lang="en-US" sz="5000"/>
              <a:t>Admin</a:t>
            </a:r>
            <a:r>
              <a:rPr lang="en-US" sz="5000">
                <a:solidFill>
                  <a:schemeClr val="dk1"/>
                </a:solidFill>
                <a:latin typeface="Calibri"/>
                <a:ea typeface="Calibri"/>
                <a:cs typeface="Calibri"/>
                <a:sym typeface="Calibri"/>
              </a:rPr>
              <a:t> Referee:  </a:t>
            </a:r>
            <a:r>
              <a:rPr lang="en-US" sz="5000"/>
              <a:t>Anissa Kanzari</a:t>
            </a:r>
            <a:endParaRPr/>
          </a:p>
        </p:txBody>
      </p:sp>
      <p:grpSp>
        <p:nvGrpSpPr>
          <p:cNvPr id="302" name="Google Shape;302;ge4b371128b_0_17"/>
          <p:cNvGrpSpPr/>
          <p:nvPr/>
        </p:nvGrpSpPr>
        <p:grpSpPr>
          <a:xfrm>
            <a:off x="78" y="2984992"/>
            <a:ext cx="731548" cy="673456"/>
            <a:chOff x="3940602" y="308034"/>
            <a:chExt cx="2116748" cy="3429000"/>
          </a:xfrm>
        </p:grpSpPr>
        <p:sp>
          <p:nvSpPr>
            <p:cNvPr id="303" name="Google Shape;303;ge4b371128b_0_17"/>
            <p:cNvSpPr/>
            <p:nvPr/>
          </p:nvSpPr>
          <p:spPr>
            <a:xfrm>
              <a:off x="3940602"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4" name="Google Shape;304;ge4b371128b_0_17"/>
            <p:cNvSpPr/>
            <p:nvPr/>
          </p:nvSpPr>
          <p:spPr>
            <a:xfrm>
              <a:off x="4715626"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5" name="Google Shape;305;ge4b371128b_0_17"/>
            <p:cNvSpPr/>
            <p:nvPr/>
          </p:nvSpPr>
          <p:spPr>
            <a:xfrm>
              <a:off x="5490650"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06" name="Google Shape;306;ge4b371128b_0_17"/>
          <p:cNvSpPr/>
          <p:nvPr/>
        </p:nvSpPr>
        <p:spPr>
          <a:xfrm flipH="1">
            <a:off x="10697700" y="0"/>
            <a:ext cx="149430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7" name="Google Shape;307;ge4b371128b_0_17"/>
          <p:cNvSpPr/>
          <p:nvPr/>
        </p:nvSpPr>
        <p:spPr>
          <a:xfrm>
            <a:off x="5685810" y="391886"/>
            <a:ext cx="6009300" cy="6017100"/>
          </a:xfrm>
          <a:prstGeom prst="rect">
            <a:avLst/>
          </a:prstGeom>
          <a:solidFill>
            <a:schemeClr val="lt1"/>
          </a:solidFill>
          <a:ln>
            <a:noFill/>
          </a:ln>
          <a:effectLst>
            <a:outerShdw blurRad="139700" rotWithShape="0" algn="t" dir="5400000" dist="127000">
              <a:srgbClr val="000000">
                <a:alpha val="1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8" name="Google Shape;308;ge4b371128b_0_17"/>
          <p:cNvPicPr preferRelativeResize="0"/>
          <p:nvPr/>
        </p:nvPicPr>
        <p:blipFill rotWithShape="1">
          <a:blip r:embed="rId3">
            <a:alphaModFix/>
          </a:blip>
          <a:srcRect b="0" l="0" r="0" t="0"/>
          <a:stretch/>
        </p:blipFill>
        <p:spPr>
          <a:xfrm>
            <a:off x="5922492" y="1185223"/>
            <a:ext cx="5536000" cy="44287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p23"/>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4" name="Google Shape;314;p23"/>
          <p:cNvSpPr txBox="1"/>
          <p:nvPr>
            <p:ph type="title"/>
          </p:nvPr>
        </p:nvSpPr>
        <p:spPr>
          <a:xfrm>
            <a:off x="1113810" y="2960716"/>
            <a:ext cx="4036334" cy="238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Facility Director:  Josh Ptak</a:t>
            </a:r>
            <a:endParaRPr/>
          </a:p>
        </p:txBody>
      </p:sp>
      <p:sp>
        <p:nvSpPr>
          <p:cNvPr id="315" name="Google Shape;315;p23"/>
          <p:cNvSpPr txBox="1"/>
          <p:nvPr>
            <p:ph idx="1" type="body"/>
          </p:nvPr>
        </p:nvSpPr>
        <p:spPr>
          <a:xfrm>
            <a:off x="1113809" y="953037"/>
            <a:ext cx="4036333" cy="170984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888888"/>
              </a:buClr>
              <a:buSzPts val="2000"/>
              <a:buNone/>
            </a:pPr>
            <a:r>
              <a:t/>
            </a:r>
            <a:endParaRPr sz="2000">
              <a:solidFill>
                <a:schemeClr val="dk1"/>
              </a:solidFill>
              <a:latin typeface="Calibri"/>
              <a:ea typeface="Calibri"/>
              <a:cs typeface="Calibri"/>
              <a:sym typeface="Calibri"/>
            </a:endParaRPr>
          </a:p>
        </p:txBody>
      </p:sp>
      <p:grpSp>
        <p:nvGrpSpPr>
          <p:cNvPr id="316" name="Google Shape;316;p23"/>
          <p:cNvGrpSpPr/>
          <p:nvPr/>
        </p:nvGrpSpPr>
        <p:grpSpPr>
          <a:xfrm>
            <a:off x="0" y="2984992"/>
            <a:ext cx="731521" cy="673460"/>
            <a:chOff x="3940602" y="308034"/>
            <a:chExt cx="2116791" cy="3428999"/>
          </a:xfrm>
        </p:grpSpPr>
        <p:sp>
          <p:nvSpPr>
            <p:cNvPr id="317" name="Google Shape;317;p23"/>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8" name="Google Shape;318;p23"/>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9" name="Google Shape;319;p23"/>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20" name="Google Shape;320;p23"/>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23"/>
          <p:cNvSpPr/>
          <p:nvPr/>
        </p:nvSpPr>
        <p:spPr>
          <a:xfrm>
            <a:off x="5685810" y="391886"/>
            <a:ext cx="6009366" cy="6017078"/>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2" name="Google Shape;322;p23"/>
          <p:cNvPicPr preferRelativeResize="0"/>
          <p:nvPr/>
        </p:nvPicPr>
        <p:blipFill rotWithShape="1">
          <a:blip r:embed="rId3">
            <a:alphaModFix/>
          </a:blip>
          <a:srcRect b="0" l="0" r="0" t="0"/>
          <a:stretch/>
        </p:blipFill>
        <p:spPr>
          <a:xfrm>
            <a:off x="5922492" y="1185223"/>
            <a:ext cx="5536001" cy="442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4"/>
          <p:cNvSpPr txBox="1"/>
          <p:nvPr>
            <p:ph type="title"/>
          </p:nvPr>
        </p:nvSpPr>
        <p:spPr>
          <a:xfrm>
            <a:off x="8734426" y="354805"/>
            <a:ext cx="3276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Parking &amp;Entrance</a:t>
            </a:r>
            <a:endParaRPr/>
          </a:p>
        </p:txBody>
      </p:sp>
      <p:pic>
        <p:nvPicPr>
          <p:cNvPr descr="Diagram  Description automatically generated" id="328" name="Google Shape;328;p24"/>
          <p:cNvPicPr preferRelativeResize="0"/>
          <p:nvPr>
            <p:ph idx="1" type="body"/>
          </p:nvPr>
        </p:nvPicPr>
        <p:blipFill rotWithShape="1">
          <a:blip r:embed="rId3">
            <a:alphaModFix/>
          </a:blip>
          <a:srcRect b="0" l="0" r="0" t="0"/>
          <a:stretch/>
        </p:blipFill>
        <p:spPr>
          <a:xfrm>
            <a:off x="509494" y="354805"/>
            <a:ext cx="8224931" cy="6355629"/>
          </a:xfrm>
          <a:prstGeom prst="rect">
            <a:avLst/>
          </a:prstGeom>
          <a:noFill/>
          <a:ln>
            <a:noFill/>
          </a:ln>
        </p:spPr>
      </p:pic>
      <p:sp>
        <p:nvSpPr>
          <p:cNvPr id="329" name="Google Shape;329;p24"/>
          <p:cNvSpPr txBox="1"/>
          <p:nvPr/>
        </p:nvSpPr>
        <p:spPr>
          <a:xfrm>
            <a:off x="9210674" y="2247900"/>
            <a:ext cx="2619375"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This entrance is NEW, effective Oct 2020. </a:t>
            </a:r>
            <a:endParaRPr b="0" i="0" sz="1400" u="none" cap="none" strike="noStrike">
              <a:solidFill>
                <a:srgbClr val="000000"/>
              </a:solidFill>
              <a:latin typeface="Arial"/>
              <a:ea typeface="Arial"/>
              <a:cs typeface="Arial"/>
              <a:sym typeface="Arial"/>
            </a:endParaRPr>
          </a:p>
        </p:txBody>
      </p:sp>
      <p:sp>
        <p:nvSpPr>
          <p:cNvPr id="330" name="Google Shape;330;p24"/>
          <p:cNvSpPr/>
          <p:nvPr/>
        </p:nvSpPr>
        <p:spPr>
          <a:xfrm>
            <a:off x="6915151" y="4138612"/>
            <a:ext cx="3638550" cy="542925"/>
          </a:xfrm>
          <a:prstGeom prst="leftArrow">
            <a:avLst>
              <a:gd fmla="val 50000" name="adj1"/>
              <a:gd fmla="val 50000" name="adj2"/>
            </a:avLst>
          </a:prstGeom>
          <a:solidFill>
            <a:schemeClr val="accent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Backstroke Ledges</a:t>
            </a:r>
            <a:endParaRPr/>
          </a:p>
        </p:txBody>
      </p:sp>
      <p:sp>
        <p:nvSpPr>
          <p:cNvPr id="336" name="Google Shape;336;p25"/>
          <p:cNvSpPr txBox="1"/>
          <p:nvPr>
            <p:ph idx="1" type="body"/>
          </p:nvPr>
        </p:nvSpPr>
        <p:spPr>
          <a:xfrm>
            <a:off x="838200" y="1825625"/>
            <a:ext cx="6941100" cy="43515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en-US"/>
              <a:t>Omega Myrtha Ledges</a:t>
            </a:r>
            <a:endParaRPr/>
          </a:p>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0"/>
              </a:spcBef>
              <a:spcAft>
                <a:spcPts val="0"/>
              </a:spcAft>
              <a:buClr>
                <a:schemeClr val="dk1"/>
              </a:buClr>
              <a:buSzPts val="2800"/>
              <a:buNone/>
            </a:pPr>
            <a:r>
              <a:rPr lang="en-US"/>
              <a:t>Per USA rule 103.15.1,  ledges can be set 4 cm </a:t>
            </a:r>
            <a:r>
              <a:rPr lang="en-US"/>
              <a:t>above or 4 cm below the water line.</a:t>
            </a:r>
            <a:endParaRPr/>
          </a:p>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0"/>
              </a:spcBef>
              <a:spcAft>
                <a:spcPts val="0"/>
              </a:spcAft>
              <a:buClr>
                <a:schemeClr val="dk1"/>
              </a:buClr>
              <a:buSzPts val="2800"/>
              <a:buNone/>
            </a:pPr>
            <a:r>
              <a:rPr lang="en-US"/>
              <a:t>Spire uses gutter hung pads. As such, the ledges can be set to -2 through -4 only. </a:t>
            </a:r>
            <a:endParaRPr/>
          </a:p>
        </p:txBody>
      </p:sp>
      <p:pic>
        <p:nvPicPr>
          <p:cNvPr id="337" name="Google Shape;337;p25"/>
          <p:cNvPicPr preferRelativeResize="0"/>
          <p:nvPr/>
        </p:nvPicPr>
        <p:blipFill>
          <a:blip r:embed="rId3">
            <a:alphaModFix/>
          </a:blip>
          <a:stretch>
            <a:fillRect/>
          </a:stretch>
        </p:blipFill>
        <p:spPr>
          <a:xfrm>
            <a:off x="7891825" y="1825613"/>
            <a:ext cx="3810000" cy="2543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1" name="Shape 341"/>
        <p:cNvGrpSpPr/>
        <p:nvPr/>
      </p:nvGrpSpPr>
      <p:grpSpPr>
        <a:xfrm>
          <a:off x="0" y="0"/>
          <a:ext cx="0" cy="0"/>
          <a:chOff x="0" y="0"/>
          <a:chExt cx="0" cy="0"/>
        </a:xfrm>
      </p:grpSpPr>
      <p:sp>
        <p:nvSpPr>
          <p:cNvPr id="342" name="Google Shape;342;p26"/>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p26"/>
          <p:cNvSpPr txBox="1"/>
          <p:nvPr>
            <p:ph type="title"/>
          </p:nvPr>
        </p:nvSpPr>
        <p:spPr>
          <a:xfrm>
            <a:off x="1113810" y="2960716"/>
            <a:ext cx="4036334" cy="238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CZ Section Chair:  Cindy Virdo</a:t>
            </a:r>
            <a:endParaRPr/>
          </a:p>
        </p:txBody>
      </p:sp>
      <p:sp>
        <p:nvSpPr>
          <p:cNvPr id="344" name="Google Shape;344;p26"/>
          <p:cNvSpPr txBox="1"/>
          <p:nvPr>
            <p:ph idx="1" type="body"/>
          </p:nvPr>
        </p:nvSpPr>
        <p:spPr>
          <a:xfrm>
            <a:off x="1113809" y="953037"/>
            <a:ext cx="4036333" cy="170984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888888"/>
              </a:buClr>
              <a:buSzPts val="2000"/>
              <a:buNone/>
            </a:pPr>
            <a:r>
              <a:t/>
            </a:r>
            <a:endParaRPr sz="2000">
              <a:solidFill>
                <a:schemeClr val="dk1"/>
              </a:solidFill>
              <a:latin typeface="Calibri"/>
              <a:ea typeface="Calibri"/>
              <a:cs typeface="Calibri"/>
              <a:sym typeface="Calibri"/>
            </a:endParaRPr>
          </a:p>
        </p:txBody>
      </p:sp>
      <p:grpSp>
        <p:nvGrpSpPr>
          <p:cNvPr id="345" name="Google Shape;345;p26"/>
          <p:cNvGrpSpPr/>
          <p:nvPr/>
        </p:nvGrpSpPr>
        <p:grpSpPr>
          <a:xfrm>
            <a:off x="0" y="2984992"/>
            <a:ext cx="731521" cy="673460"/>
            <a:chOff x="3940602" y="308034"/>
            <a:chExt cx="2116791" cy="3428999"/>
          </a:xfrm>
        </p:grpSpPr>
        <p:sp>
          <p:nvSpPr>
            <p:cNvPr id="346" name="Google Shape;346;p26"/>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p26"/>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p26"/>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49" name="Google Shape;349;p26"/>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0" name="Google Shape;350;p26"/>
          <p:cNvSpPr/>
          <p:nvPr/>
        </p:nvSpPr>
        <p:spPr>
          <a:xfrm>
            <a:off x="5685810" y="391886"/>
            <a:ext cx="6009366" cy="6017078"/>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1" name="Google Shape;351;p26"/>
          <p:cNvPicPr preferRelativeResize="0"/>
          <p:nvPr/>
        </p:nvPicPr>
        <p:blipFill rotWithShape="1">
          <a:blip r:embed="rId3">
            <a:alphaModFix/>
          </a:blip>
          <a:srcRect b="0" l="0" r="0" t="0"/>
          <a:stretch/>
        </p:blipFill>
        <p:spPr>
          <a:xfrm>
            <a:off x="5922492" y="1185223"/>
            <a:ext cx="5536001" cy="4428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sp>
        <p:nvSpPr>
          <p:cNvPr id="356" name="Google Shape;356;p27"/>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p27"/>
          <p:cNvSpPr txBox="1"/>
          <p:nvPr>
            <p:ph type="title"/>
          </p:nvPr>
        </p:nvSpPr>
        <p:spPr>
          <a:xfrm>
            <a:off x="1113810" y="2960716"/>
            <a:ext cx="4036334" cy="238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Meet Directors:  Sarah &amp; Lori</a:t>
            </a:r>
            <a:endParaRPr/>
          </a:p>
        </p:txBody>
      </p:sp>
      <p:sp>
        <p:nvSpPr>
          <p:cNvPr id="358" name="Google Shape;358;p27"/>
          <p:cNvSpPr txBox="1"/>
          <p:nvPr>
            <p:ph idx="1" type="body"/>
          </p:nvPr>
        </p:nvSpPr>
        <p:spPr>
          <a:xfrm>
            <a:off x="1113809" y="953037"/>
            <a:ext cx="4036333" cy="170984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888888"/>
              </a:buClr>
              <a:buSzPts val="2000"/>
              <a:buNone/>
            </a:pPr>
            <a:r>
              <a:t/>
            </a:r>
            <a:endParaRPr sz="2000">
              <a:solidFill>
                <a:schemeClr val="dk1"/>
              </a:solidFill>
              <a:latin typeface="Calibri"/>
              <a:ea typeface="Calibri"/>
              <a:cs typeface="Calibri"/>
              <a:sym typeface="Calibri"/>
            </a:endParaRPr>
          </a:p>
        </p:txBody>
      </p:sp>
      <p:grpSp>
        <p:nvGrpSpPr>
          <p:cNvPr id="359" name="Google Shape;359;p27"/>
          <p:cNvGrpSpPr/>
          <p:nvPr/>
        </p:nvGrpSpPr>
        <p:grpSpPr>
          <a:xfrm>
            <a:off x="0" y="2984992"/>
            <a:ext cx="731521" cy="673460"/>
            <a:chOff x="3940602" y="308034"/>
            <a:chExt cx="2116791" cy="3428999"/>
          </a:xfrm>
        </p:grpSpPr>
        <p:sp>
          <p:nvSpPr>
            <p:cNvPr id="360" name="Google Shape;360;p27"/>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p27"/>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p27"/>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63" name="Google Shape;363;p27"/>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4" name="Google Shape;364;p27"/>
          <p:cNvSpPr/>
          <p:nvPr/>
        </p:nvSpPr>
        <p:spPr>
          <a:xfrm>
            <a:off x="5685810" y="391886"/>
            <a:ext cx="6009366" cy="6017078"/>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5" name="Google Shape;365;p27"/>
          <p:cNvPicPr preferRelativeResize="0"/>
          <p:nvPr/>
        </p:nvPicPr>
        <p:blipFill rotWithShape="1">
          <a:blip r:embed="rId3">
            <a:alphaModFix/>
          </a:blip>
          <a:srcRect b="0" l="0" r="0" t="0"/>
          <a:stretch/>
        </p:blipFill>
        <p:spPr>
          <a:xfrm>
            <a:off x="5922492" y="1185223"/>
            <a:ext cx="5536001" cy="4428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p2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1" name="Google Shape;371;p28"/>
          <p:cNvSpPr txBox="1"/>
          <p:nvPr>
            <p:ph type="title"/>
          </p:nvPr>
        </p:nvSpPr>
        <p:spPr>
          <a:xfrm>
            <a:off x="635000" y="640823"/>
            <a:ext cx="3418659" cy="55831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cap="small"/>
              <a:t>Team Area</a:t>
            </a:r>
            <a:endParaRPr sz="5400"/>
          </a:p>
        </p:txBody>
      </p:sp>
      <p:sp>
        <p:nvSpPr>
          <p:cNvPr id="372" name="Google Shape;372;p28"/>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73" name="Google Shape;373;p28"/>
          <p:cNvGrpSpPr/>
          <p:nvPr/>
        </p:nvGrpSpPr>
        <p:grpSpPr>
          <a:xfrm>
            <a:off x="4648018" y="640822"/>
            <a:ext cx="6900512" cy="5536140"/>
            <a:chOff x="0" y="0"/>
            <a:chExt cx="6900512" cy="5536140"/>
          </a:xfrm>
        </p:grpSpPr>
        <p:cxnSp>
          <p:nvCxnSpPr>
            <p:cNvPr id="374" name="Google Shape;374;p28"/>
            <p:cNvCxnSpPr/>
            <p:nvPr/>
          </p:nvCxnSpPr>
          <p:spPr>
            <a:xfrm>
              <a:off x="0" y="0"/>
              <a:ext cx="6900512"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375" name="Google Shape;375;p28"/>
            <p:cNvSpPr/>
            <p:nvPr/>
          </p:nvSpPr>
          <p:spPr>
            <a:xfrm>
              <a:off x="0" y="0"/>
              <a:ext cx="1380102" cy="276807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28"/>
            <p:cNvSpPr txBox="1"/>
            <p:nvPr/>
          </p:nvSpPr>
          <p:spPr>
            <a:xfrm>
              <a:off x="0" y="0"/>
              <a:ext cx="1380102" cy="2768070"/>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Prelims</a:t>
              </a:r>
              <a:endParaRPr b="0" i="0" sz="1400" u="none" cap="none" strike="noStrike">
                <a:solidFill>
                  <a:srgbClr val="000000"/>
                </a:solidFill>
                <a:latin typeface="Arial"/>
                <a:ea typeface="Arial"/>
                <a:cs typeface="Arial"/>
                <a:sym typeface="Arial"/>
              </a:endParaRPr>
            </a:p>
          </p:txBody>
        </p:sp>
        <p:sp>
          <p:nvSpPr>
            <p:cNvPr id="377" name="Google Shape;377;p28"/>
            <p:cNvSpPr/>
            <p:nvPr/>
          </p:nvSpPr>
          <p:spPr>
            <a:xfrm>
              <a:off x="1483610" y="64336"/>
              <a:ext cx="5416901" cy="12867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8"/>
            <p:cNvSpPr txBox="1"/>
            <p:nvPr/>
          </p:nvSpPr>
          <p:spPr>
            <a:xfrm>
              <a:off x="1483610" y="64336"/>
              <a:ext cx="5416901" cy="1286720"/>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To minimize the crowding on deck, we will utilize the spectator seating area during prelims for our athletes.</a:t>
              </a:r>
              <a:endParaRPr b="0" i="0" sz="1400" u="none" cap="none" strike="noStrike">
                <a:solidFill>
                  <a:srgbClr val="000000"/>
                </a:solidFill>
                <a:latin typeface="Arial"/>
                <a:ea typeface="Arial"/>
                <a:cs typeface="Arial"/>
                <a:sym typeface="Arial"/>
              </a:endParaRPr>
            </a:p>
          </p:txBody>
        </p:sp>
        <p:cxnSp>
          <p:nvCxnSpPr>
            <p:cNvPr id="379" name="Google Shape;379;p28"/>
            <p:cNvCxnSpPr/>
            <p:nvPr/>
          </p:nvCxnSpPr>
          <p:spPr>
            <a:xfrm>
              <a:off x="1380102" y="1351056"/>
              <a:ext cx="5520409" cy="0"/>
            </a:xfrm>
            <a:prstGeom prst="straightConnector1">
              <a:avLst/>
            </a:prstGeom>
            <a:solidFill>
              <a:schemeClr val="accent2"/>
            </a:solidFill>
            <a:ln cap="flat" cmpd="sng" w="12700">
              <a:solidFill>
                <a:srgbClr val="F5CBBC"/>
              </a:solidFill>
              <a:prstDash val="solid"/>
              <a:miter lim="800000"/>
              <a:headEnd len="sm" w="sm" type="none"/>
              <a:tailEnd len="sm" w="sm" type="none"/>
            </a:ln>
          </p:spPr>
        </p:cxnSp>
        <p:sp>
          <p:nvSpPr>
            <p:cNvPr id="380" name="Google Shape;380;p28"/>
            <p:cNvSpPr/>
            <p:nvPr/>
          </p:nvSpPr>
          <p:spPr>
            <a:xfrm>
              <a:off x="1483610" y="1415392"/>
              <a:ext cx="5416901" cy="12867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28"/>
            <p:cNvSpPr txBox="1"/>
            <p:nvPr/>
          </p:nvSpPr>
          <p:spPr>
            <a:xfrm>
              <a:off x="1483610" y="1415392"/>
              <a:ext cx="5416901" cy="1286720"/>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Teams will be assigned space on the pool deck or the spectator seating area. The assignments will rotate by day.  </a:t>
              </a:r>
              <a:endParaRPr b="0" i="0" sz="1400" u="none" cap="none" strike="noStrike">
                <a:solidFill>
                  <a:srgbClr val="000000"/>
                </a:solidFill>
                <a:latin typeface="Arial"/>
                <a:ea typeface="Arial"/>
                <a:cs typeface="Arial"/>
                <a:sym typeface="Arial"/>
              </a:endParaRPr>
            </a:p>
          </p:txBody>
        </p:sp>
        <p:cxnSp>
          <p:nvCxnSpPr>
            <p:cNvPr id="382" name="Google Shape;382;p28"/>
            <p:cNvCxnSpPr/>
            <p:nvPr/>
          </p:nvCxnSpPr>
          <p:spPr>
            <a:xfrm>
              <a:off x="1380102" y="2702112"/>
              <a:ext cx="5520409" cy="0"/>
            </a:xfrm>
            <a:prstGeom prst="straightConnector1">
              <a:avLst/>
            </a:prstGeom>
            <a:solidFill>
              <a:schemeClr val="accent2"/>
            </a:solidFill>
            <a:ln cap="flat" cmpd="sng" w="12700">
              <a:solidFill>
                <a:srgbClr val="F5CBBC"/>
              </a:solidFill>
              <a:prstDash val="solid"/>
              <a:miter lim="800000"/>
              <a:headEnd len="sm" w="sm" type="none"/>
              <a:tailEnd len="sm" w="sm" type="none"/>
            </a:ln>
          </p:spPr>
        </p:cxnSp>
        <p:cxnSp>
          <p:nvCxnSpPr>
            <p:cNvPr id="383" name="Google Shape;383;p28"/>
            <p:cNvCxnSpPr/>
            <p:nvPr/>
          </p:nvCxnSpPr>
          <p:spPr>
            <a:xfrm>
              <a:off x="0" y="2768070"/>
              <a:ext cx="6900512" cy="0"/>
            </a:xfrm>
            <a:prstGeom prst="straightConnector1">
              <a:avLst/>
            </a:prstGeom>
            <a:solidFill>
              <a:schemeClr val="accent3"/>
            </a:solidFill>
            <a:ln cap="flat" cmpd="sng" w="12700">
              <a:solidFill>
                <a:schemeClr val="accent3"/>
              </a:solidFill>
              <a:prstDash val="solid"/>
              <a:miter lim="800000"/>
              <a:headEnd len="sm" w="sm" type="none"/>
              <a:tailEnd len="sm" w="sm" type="none"/>
            </a:ln>
          </p:spPr>
        </p:cxnSp>
        <p:sp>
          <p:nvSpPr>
            <p:cNvPr id="384" name="Google Shape;384;p28"/>
            <p:cNvSpPr/>
            <p:nvPr/>
          </p:nvSpPr>
          <p:spPr>
            <a:xfrm>
              <a:off x="0" y="2768070"/>
              <a:ext cx="1380102" cy="276807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28"/>
            <p:cNvSpPr txBox="1"/>
            <p:nvPr/>
          </p:nvSpPr>
          <p:spPr>
            <a:xfrm>
              <a:off x="0" y="2768070"/>
              <a:ext cx="1380102" cy="2768070"/>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Finals</a:t>
              </a:r>
              <a:endParaRPr b="0" i="0" sz="1400" u="none" cap="none" strike="noStrike">
                <a:solidFill>
                  <a:srgbClr val="000000"/>
                </a:solidFill>
                <a:latin typeface="Arial"/>
                <a:ea typeface="Arial"/>
                <a:cs typeface="Arial"/>
                <a:sym typeface="Arial"/>
              </a:endParaRPr>
            </a:p>
          </p:txBody>
        </p:sp>
        <p:sp>
          <p:nvSpPr>
            <p:cNvPr id="386" name="Google Shape;386;p28"/>
            <p:cNvSpPr/>
            <p:nvPr/>
          </p:nvSpPr>
          <p:spPr>
            <a:xfrm>
              <a:off x="1483610" y="2811321"/>
              <a:ext cx="5416901" cy="86502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8"/>
            <p:cNvSpPr txBox="1"/>
            <p:nvPr/>
          </p:nvSpPr>
          <p:spPr>
            <a:xfrm>
              <a:off x="1483610" y="2811321"/>
              <a:ext cx="5416901" cy="865022"/>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Only athletes competing in Finals will be permitted on deck during the Finals competition. </a:t>
              </a:r>
              <a:endParaRPr b="0" i="0" sz="1400" u="none" cap="none" strike="noStrike">
                <a:solidFill>
                  <a:srgbClr val="000000"/>
                </a:solidFill>
                <a:latin typeface="Arial"/>
                <a:ea typeface="Arial"/>
                <a:cs typeface="Arial"/>
                <a:sym typeface="Arial"/>
              </a:endParaRPr>
            </a:p>
          </p:txBody>
        </p:sp>
        <p:cxnSp>
          <p:nvCxnSpPr>
            <p:cNvPr id="388" name="Google Shape;388;p28"/>
            <p:cNvCxnSpPr/>
            <p:nvPr/>
          </p:nvCxnSpPr>
          <p:spPr>
            <a:xfrm>
              <a:off x="1380102" y="3676343"/>
              <a:ext cx="5520409" cy="0"/>
            </a:xfrm>
            <a:prstGeom prst="straightConnector1">
              <a:avLst/>
            </a:prstGeom>
            <a:solidFill>
              <a:schemeClr val="accent2"/>
            </a:solidFill>
            <a:ln cap="flat" cmpd="sng" w="12700">
              <a:solidFill>
                <a:srgbClr val="F5CBBC"/>
              </a:solidFill>
              <a:prstDash val="solid"/>
              <a:miter lim="800000"/>
              <a:headEnd len="sm" w="sm" type="none"/>
              <a:tailEnd len="sm" w="sm" type="none"/>
            </a:ln>
          </p:spPr>
        </p:cxnSp>
        <p:sp>
          <p:nvSpPr>
            <p:cNvPr id="389" name="Google Shape;389;p28"/>
            <p:cNvSpPr/>
            <p:nvPr/>
          </p:nvSpPr>
          <p:spPr>
            <a:xfrm>
              <a:off x="1483610" y="3719594"/>
              <a:ext cx="5416901" cy="86502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8"/>
            <p:cNvSpPr txBox="1"/>
            <p:nvPr/>
          </p:nvSpPr>
          <p:spPr>
            <a:xfrm>
              <a:off x="1483610" y="3719594"/>
              <a:ext cx="5416901" cy="865022"/>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Athlete check-in for finals will be stationed in the hallway next to the pool entrance door.</a:t>
              </a:r>
              <a:endParaRPr b="0" i="0" sz="1400" u="none" cap="none" strike="noStrike">
                <a:solidFill>
                  <a:srgbClr val="000000"/>
                </a:solidFill>
                <a:latin typeface="Arial"/>
                <a:ea typeface="Arial"/>
                <a:cs typeface="Arial"/>
                <a:sym typeface="Arial"/>
              </a:endParaRPr>
            </a:p>
          </p:txBody>
        </p:sp>
        <p:cxnSp>
          <p:nvCxnSpPr>
            <p:cNvPr id="391" name="Google Shape;391;p28"/>
            <p:cNvCxnSpPr/>
            <p:nvPr/>
          </p:nvCxnSpPr>
          <p:spPr>
            <a:xfrm>
              <a:off x="1380102" y="4584616"/>
              <a:ext cx="5520409" cy="0"/>
            </a:xfrm>
            <a:prstGeom prst="straightConnector1">
              <a:avLst/>
            </a:prstGeom>
            <a:solidFill>
              <a:schemeClr val="accent2"/>
            </a:solidFill>
            <a:ln cap="flat" cmpd="sng" w="12700">
              <a:solidFill>
                <a:srgbClr val="F5CBBC"/>
              </a:solidFill>
              <a:prstDash val="solid"/>
              <a:miter lim="800000"/>
              <a:headEnd len="sm" w="sm" type="none"/>
              <a:tailEnd len="sm" w="sm" type="none"/>
            </a:ln>
          </p:spPr>
        </p:cxnSp>
        <p:sp>
          <p:nvSpPr>
            <p:cNvPr id="392" name="Google Shape;392;p28"/>
            <p:cNvSpPr/>
            <p:nvPr/>
          </p:nvSpPr>
          <p:spPr>
            <a:xfrm>
              <a:off x="1483610" y="4627867"/>
              <a:ext cx="5416901" cy="86502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8"/>
            <p:cNvSpPr txBox="1"/>
            <p:nvPr/>
          </p:nvSpPr>
          <p:spPr>
            <a:xfrm>
              <a:off x="1483610" y="4627867"/>
              <a:ext cx="5416901" cy="865022"/>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Team members who are not on the finals heat sheet are welcome to watch finals from the spectator area.</a:t>
              </a:r>
              <a:endParaRPr b="0" i="0" sz="1400" u="none" cap="none" strike="noStrike">
                <a:solidFill>
                  <a:srgbClr val="000000"/>
                </a:solidFill>
                <a:latin typeface="Arial"/>
                <a:ea typeface="Arial"/>
                <a:cs typeface="Arial"/>
                <a:sym typeface="Arial"/>
              </a:endParaRPr>
            </a:p>
          </p:txBody>
        </p:sp>
        <p:cxnSp>
          <p:nvCxnSpPr>
            <p:cNvPr id="394" name="Google Shape;394;p28"/>
            <p:cNvCxnSpPr/>
            <p:nvPr/>
          </p:nvCxnSpPr>
          <p:spPr>
            <a:xfrm>
              <a:off x="1380102" y="5492889"/>
              <a:ext cx="5520409" cy="0"/>
            </a:xfrm>
            <a:prstGeom prst="straightConnector1">
              <a:avLst/>
            </a:prstGeom>
            <a:solidFill>
              <a:schemeClr val="accent2"/>
            </a:solidFill>
            <a:ln cap="flat" cmpd="sng" w="12700">
              <a:solidFill>
                <a:srgbClr val="F5CBBC"/>
              </a:solidFill>
              <a:prstDash val="solid"/>
              <a:miter lim="800000"/>
              <a:headEnd len="sm" w="sm" type="none"/>
              <a:tailEnd len="sm" w="sm" type="none"/>
            </a:ln>
          </p:spPr>
        </p:cxn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p2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0" name="Google Shape;400;p29"/>
          <p:cNvSpPr txBox="1"/>
          <p:nvPr>
            <p:ph type="title"/>
          </p:nvPr>
        </p:nvSpPr>
        <p:spPr>
          <a:xfrm>
            <a:off x="856765" y="216602"/>
            <a:ext cx="10515600" cy="132556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cap="small"/>
              <a:t>Waivers</a:t>
            </a:r>
            <a:endParaRPr sz="5400"/>
          </a:p>
        </p:txBody>
      </p:sp>
      <p:sp>
        <p:nvSpPr>
          <p:cNvPr id="401" name="Google Shape;401;p29"/>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2" name="Google Shape;402;p29"/>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500"/>
              </a:spcBef>
              <a:spcAft>
                <a:spcPts val="0"/>
              </a:spcAft>
              <a:buNone/>
            </a:pPr>
            <a:r>
              <a:rPr lang="en-US" sz="2500"/>
              <a:t>Waivers are </a:t>
            </a:r>
            <a:r>
              <a:rPr lang="en-US" sz="2500"/>
              <a:t>available</a:t>
            </a:r>
            <a:r>
              <a:rPr lang="en-US" sz="2500"/>
              <a:t> on the meet website.  </a:t>
            </a:r>
            <a:endParaRPr sz="2500"/>
          </a:p>
          <a:p>
            <a:pPr indent="-247650" lvl="1" marL="685800" rtl="0" algn="l">
              <a:spcBef>
                <a:spcPts val="500"/>
              </a:spcBef>
              <a:spcAft>
                <a:spcPts val="0"/>
              </a:spcAft>
              <a:buSzPts val="2500"/>
              <a:buChar char="•"/>
            </a:pPr>
            <a:r>
              <a:rPr lang="en-US" sz="2500"/>
              <a:t>All athletes must complete the USA waiver and a COVID waiver</a:t>
            </a:r>
            <a:endParaRPr sz="2500"/>
          </a:p>
          <a:p>
            <a:pPr indent="-247650" lvl="1" marL="685800" rtl="0" algn="l">
              <a:spcBef>
                <a:spcPts val="500"/>
              </a:spcBef>
              <a:spcAft>
                <a:spcPts val="0"/>
              </a:spcAft>
              <a:buSzPts val="2500"/>
              <a:buChar char="•"/>
            </a:pPr>
            <a:r>
              <a:rPr lang="en-US" sz="2500"/>
              <a:t>All coaches &amp; volunteers must complete the COVID waiver</a:t>
            </a:r>
            <a:endParaRPr sz="2500"/>
          </a:p>
          <a:p>
            <a:pPr indent="-215900" lvl="1" marL="685800" rtl="0" algn="l">
              <a:spcBef>
                <a:spcPts val="500"/>
              </a:spcBef>
              <a:spcAft>
                <a:spcPts val="0"/>
              </a:spcAft>
              <a:buSzPts val="2000"/>
              <a:buFont typeface="Calibri"/>
              <a:buChar char="•"/>
            </a:pPr>
            <a:r>
              <a:t/>
            </a:r>
            <a:endParaRPr sz="2000"/>
          </a:p>
          <a:p>
            <a:pPr indent="0" lvl="0" marL="0" rtl="0" algn="l">
              <a:lnSpc>
                <a:spcPct val="115000"/>
              </a:lnSpc>
              <a:spcBef>
                <a:spcPts val="0"/>
              </a:spcBef>
              <a:spcAft>
                <a:spcPts val="0"/>
              </a:spcAft>
              <a:buNone/>
            </a:pPr>
            <a:r>
              <a:rPr lang="en-US" sz="2000" u="sng">
                <a:solidFill>
                  <a:srgbClr val="196AD4"/>
                </a:solidFill>
                <a:highlight>
                  <a:srgbClr val="FFFFFF"/>
                </a:highlight>
                <a:hlinkClick r:id="rId3">
                  <a:extLst>
                    <a:ext uri="{A12FA001-AC4F-418D-AE19-62706E023703}">
                      <ahyp:hlinkClr val="tx"/>
                    </a:ext>
                  </a:extLst>
                </a:hlinkClick>
              </a:rPr>
              <a:t>https://www.teamunify.com/team/ohbb/page/events/speedo-sectionals-at-spire</a:t>
            </a:r>
            <a:endParaRPr sz="2000" u="sng">
              <a:solidFill>
                <a:srgbClr val="196AD4"/>
              </a:solidFill>
              <a:highlight>
                <a:srgbClr val="FFFFFF"/>
              </a:highlight>
            </a:endParaRPr>
          </a:p>
          <a:p>
            <a:pPr indent="0" lvl="0" marL="0" rtl="0" algn="l">
              <a:lnSpc>
                <a:spcPct val="115000"/>
              </a:lnSpc>
              <a:spcBef>
                <a:spcPts val="0"/>
              </a:spcBef>
              <a:spcAft>
                <a:spcPts val="0"/>
              </a:spcAft>
              <a:buNone/>
            </a:pPr>
            <a:r>
              <a:t/>
            </a:r>
            <a:endParaRPr sz="1000">
              <a:solidFill>
                <a:srgbClr val="1D2228"/>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500"/>
          </a:p>
          <a:p>
            <a:pPr indent="0" lvl="0" marL="0" rtl="0" algn="l">
              <a:spcBef>
                <a:spcPts val="1000"/>
              </a:spcBef>
              <a:spcAft>
                <a:spcPts val="0"/>
              </a:spcAft>
              <a:buNone/>
            </a:pPr>
            <a:r>
              <a:rPr lang="en-US" sz="2500"/>
              <a:t>Waivers can sent to Sarah Tobin in advance at </a:t>
            </a:r>
            <a:r>
              <a:rPr lang="en-US" sz="2500">
                <a:solidFill>
                  <a:srgbClr val="343434"/>
                </a:solidFill>
                <a:highlight>
                  <a:srgbClr val="FFFFFF"/>
                </a:highlight>
              </a:rPr>
              <a:t>bbameetentries@hb.edu </a:t>
            </a:r>
            <a:r>
              <a:rPr lang="en-US" sz="2500"/>
              <a:t>   or brought to the meet where they will be collected at the coach/volunteer check in table</a:t>
            </a:r>
            <a:endParaRPr sz="2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3"/>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3"/>
          <p:cNvSpPr txBox="1"/>
          <p:nvPr>
            <p:ph type="title"/>
          </p:nvPr>
        </p:nvSpPr>
        <p:spPr>
          <a:xfrm>
            <a:off x="1113810" y="2960716"/>
            <a:ext cx="4036334" cy="238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lang="en-US" sz="5000">
                <a:solidFill>
                  <a:schemeClr val="dk1"/>
                </a:solidFill>
                <a:latin typeface="Calibri"/>
                <a:ea typeface="Calibri"/>
                <a:cs typeface="Calibri"/>
                <a:sym typeface="Calibri"/>
              </a:rPr>
              <a:t>Meet Referee:  Scott Mengelkoch</a:t>
            </a:r>
            <a:endParaRPr/>
          </a:p>
        </p:txBody>
      </p:sp>
      <p:grpSp>
        <p:nvGrpSpPr>
          <p:cNvPr id="122" name="Google Shape;122;p3"/>
          <p:cNvGrpSpPr/>
          <p:nvPr/>
        </p:nvGrpSpPr>
        <p:grpSpPr>
          <a:xfrm>
            <a:off x="0" y="2984992"/>
            <a:ext cx="731521" cy="673460"/>
            <a:chOff x="3940602" y="308034"/>
            <a:chExt cx="2116791" cy="3428999"/>
          </a:xfrm>
        </p:grpSpPr>
        <p:sp>
          <p:nvSpPr>
            <p:cNvPr id="123" name="Google Shape;123;p3"/>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4" name="Google Shape;124;p3"/>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p3"/>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26" name="Google Shape;126;p3"/>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3"/>
          <p:cNvSpPr/>
          <p:nvPr/>
        </p:nvSpPr>
        <p:spPr>
          <a:xfrm>
            <a:off x="5685810" y="391886"/>
            <a:ext cx="6009366" cy="6017078"/>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8" name="Google Shape;128;p3"/>
          <p:cNvPicPr preferRelativeResize="0"/>
          <p:nvPr/>
        </p:nvPicPr>
        <p:blipFill rotWithShape="1">
          <a:blip r:embed="rId3">
            <a:alphaModFix/>
          </a:blip>
          <a:srcRect b="0" l="0" r="0" t="0"/>
          <a:stretch/>
        </p:blipFill>
        <p:spPr>
          <a:xfrm>
            <a:off x="5922492" y="1185223"/>
            <a:ext cx="5536001" cy="4428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6" name="Shape 406"/>
        <p:cNvGrpSpPr/>
        <p:nvPr/>
      </p:nvGrpSpPr>
      <p:grpSpPr>
        <a:xfrm>
          <a:off x="0" y="0"/>
          <a:ext cx="0" cy="0"/>
          <a:chOff x="0" y="0"/>
          <a:chExt cx="0" cy="0"/>
        </a:xfrm>
      </p:grpSpPr>
      <p:sp>
        <p:nvSpPr>
          <p:cNvPr id="407" name="Google Shape;407;ge4b371128b_0_8"/>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8" name="Google Shape;408;ge4b371128b_0_8"/>
          <p:cNvSpPr txBox="1"/>
          <p:nvPr>
            <p:ph type="title"/>
          </p:nvPr>
        </p:nvSpPr>
        <p:spPr>
          <a:xfrm>
            <a:off x="856765" y="21660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cap="small"/>
              <a:t>Coach/Volunteer/Spectator Check-in</a:t>
            </a:r>
            <a:endParaRPr sz="5400"/>
          </a:p>
        </p:txBody>
      </p:sp>
      <p:sp>
        <p:nvSpPr>
          <p:cNvPr id="409" name="Google Shape;409;ge4b371128b_0_8"/>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0" name="Google Shape;410;ge4b371128b_0_8"/>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US" sz="2200"/>
              <a:t>Check-in, except for athletes, will be stationed inside the lobby, at the bottom of the staircase that leads to the balcony</a:t>
            </a:r>
            <a:endParaRPr/>
          </a:p>
          <a:p>
            <a:pPr indent="0" lvl="0" marL="0" rtl="0" algn="l">
              <a:lnSpc>
                <a:spcPct val="90000"/>
              </a:lnSpc>
              <a:spcBef>
                <a:spcPts val="1000"/>
              </a:spcBef>
              <a:spcAft>
                <a:spcPts val="0"/>
              </a:spcAft>
              <a:buClr>
                <a:schemeClr val="dk1"/>
              </a:buClr>
              <a:buSzPts val="2200"/>
              <a:buNone/>
            </a:pPr>
            <a:r>
              <a:rPr lang="en-US" sz="2200"/>
              <a:t>Coaches</a:t>
            </a:r>
            <a:endParaRPr/>
          </a:p>
          <a:p>
            <a:pPr indent="-228600" lvl="1" marL="685800" rtl="0" algn="l">
              <a:lnSpc>
                <a:spcPct val="90000"/>
              </a:lnSpc>
              <a:spcBef>
                <a:spcPts val="500"/>
              </a:spcBef>
              <a:spcAft>
                <a:spcPts val="0"/>
              </a:spcAft>
              <a:buClr>
                <a:schemeClr val="dk1"/>
              </a:buClr>
              <a:buSzPts val="2200"/>
              <a:buChar char="•"/>
            </a:pPr>
            <a:r>
              <a:rPr lang="en-US" sz="2200"/>
              <a:t>Please have your credentials</a:t>
            </a:r>
            <a:endParaRPr/>
          </a:p>
          <a:p>
            <a:pPr indent="0" lvl="0" marL="0" rtl="0" algn="l">
              <a:lnSpc>
                <a:spcPct val="90000"/>
              </a:lnSpc>
              <a:spcBef>
                <a:spcPts val="1000"/>
              </a:spcBef>
              <a:spcAft>
                <a:spcPts val="0"/>
              </a:spcAft>
              <a:buClr>
                <a:schemeClr val="dk1"/>
              </a:buClr>
              <a:buSzPts val="2200"/>
              <a:buNone/>
            </a:pPr>
            <a:r>
              <a:rPr lang="en-US" sz="2200"/>
              <a:t>Volunteers</a:t>
            </a:r>
            <a:endParaRPr/>
          </a:p>
          <a:p>
            <a:pPr indent="-228600" lvl="1" marL="685800" rtl="0" algn="l">
              <a:lnSpc>
                <a:spcPct val="90000"/>
              </a:lnSpc>
              <a:spcBef>
                <a:spcPts val="500"/>
              </a:spcBef>
              <a:spcAft>
                <a:spcPts val="0"/>
              </a:spcAft>
              <a:buClr>
                <a:schemeClr val="dk1"/>
              </a:buClr>
              <a:buSzPts val="2200"/>
              <a:buChar char="•"/>
            </a:pPr>
            <a:r>
              <a:rPr lang="en-US" sz="2200"/>
              <a:t>Volunteers must be on the volunteer sign up.  </a:t>
            </a:r>
            <a:endParaRPr/>
          </a:p>
          <a:p>
            <a:pPr indent="-228600" lvl="1" marL="685800" rtl="0" algn="l">
              <a:lnSpc>
                <a:spcPct val="90000"/>
              </a:lnSpc>
              <a:spcBef>
                <a:spcPts val="500"/>
              </a:spcBef>
              <a:spcAft>
                <a:spcPts val="0"/>
              </a:spcAft>
              <a:buClr>
                <a:schemeClr val="dk1"/>
              </a:buClr>
              <a:buSzPts val="2200"/>
              <a:buChar char="•"/>
            </a:pPr>
            <a:r>
              <a:rPr lang="en-US" sz="2200"/>
              <a:t>Volunteers will check-in and receive a volunteer shirt </a:t>
            </a:r>
            <a:endParaRPr/>
          </a:p>
          <a:p>
            <a:pPr indent="0" lvl="0" marL="0" rtl="0" algn="l">
              <a:lnSpc>
                <a:spcPct val="90000"/>
              </a:lnSpc>
              <a:spcBef>
                <a:spcPts val="1000"/>
              </a:spcBef>
              <a:spcAft>
                <a:spcPts val="0"/>
              </a:spcAft>
              <a:buClr>
                <a:schemeClr val="dk1"/>
              </a:buClr>
              <a:buSzPts val="2200"/>
              <a:buNone/>
            </a:pPr>
            <a:r>
              <a:rPr lang="en-US" sz="2200"/>
              <a:t>Spectators</a:t>
            </a:r>
            <a:endParaRPr/>
          </a:p>
          <a:p>
            <a:pPr indent="-228600" lvl="1" marL="685800" rtl="0" algn="l">
              <a:lnSpc>
                <a:spcPct val="90000"/>
              </a:lnSpc>
              <a:spcBef>
                <a:spcPts val="500"/>
              </a:spcBef>
              <a:spcAft>
                <a:spcPts val="0"/>
              </a:spcAft>
              <a:buClr>
                <a:schemeClr val="dk1"/>
              </a:buClr>
              <a:buSzPts val="2200"/>
              <a:buChar char="•"/>
            </a:pPr>
            <a:r>
              <a:rPr lang="en-US" sz="2200"/>
              <a:t>No Spectators for Prelims</a:t>
            </a:r>
            <a:endParaRPr/>
          </a:p>
          <a:p>
            <a:pPr indent="-228600" lvl="1" marL="685800" rtl="0" algn="l">
              <a:lnSpc>
                <a:spcPct val="90000"/>
              </a:lnSpc>
              <a:spcBef>
                <a:spcPts val="500"/>
              </a:spcBef>
              <a:spcAft>
                <a:spcPts val="0"/>
              </a:spcAft>
              <a:buClr>
                <a:schemeClr val="dk1"/>
              </a:buClr>
              <a:buSzPts val="2200"/>
              <a:buChar char="•"/>
            </a:pPr>
            <a:r>
              <a:rPr lang="en-US" sz="2200"/>
              <a:t>One spectator per competing  athlete at finals.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4" name="Shape 414"/>
        <p:cNvGrpSpPr/>
        <p:nvPr/>
      </p:nvGrpSpPr>
      <p:grpSpPr>
        <a:xfrm>
          <a:off x="0" y="0"/>
          <a:ext cx="0" cy="0"/>
          <a:chOff x="0" y="0"/>
          <a:chExt cx="0" cy="0"/>
        </a:xfrm>
      </p:grpSpPr>
      <p:sp>
        <p:nvSpPr>
          <p:cNvPr id="415" name="Google Shape;415;ge4b371128b_0_1"/>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6" name="Google Shape;416;ge4b371128b_0_1"/>
          <p:cNvSpPr txBox="1"/>
          <p:nvPr>
            <p:ph type="title"/>
          </p:nvPr>
        </p:nvSpPr>
        <p:spPr>
          <a:xfrm>
            <a:off x="856765" y="21660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cap="small"/>
              <a:t>Coaches Hospitality</a:t>
            </a:r>
            <a:endParaRPr sz="5400"/>
          </a:p>
        </p:txBody>
      </p:sp>
      <p:sp>
        <p:nvSpPr>
          <p:cNvPr id="417" name="Google Shape;417;ge4b371128b_0_1"/>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8" name="Google Shape;418;ge4b371128b_0_1"/>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500"/>
              </a:spcBef>
              <a:spcAft>
                <a:spcPts val="0"/>
              </a:spcAft>
              <a:buNone/>
            </a:pPr>
            <a:r>
              <a:rPr lang="en-US" sz="2700"/>
              <a:t>Coaches Hospitality will be located in the hallway adjacent to the instructional pool</a:t>
            </a:r>
            <a:endParaRPr sz="2700"/>
          </a:p>
          <a:p>
            <a:pPr indent="0" lvl="0" marL="0" rtl="0" algn="l">
              <a:lnSpc>
                <a:spcPct val="90000"/>
              </a:lnSpc>
              <a:spcBef>
                <a:spcPts val="500"/>
              </a:spcBef>
              <a:spcAft>
                <a:spcPts val="0"/>
              </a:spcAft>
              <a:buNone/>
            </a:pPr>
            <a:r>
              <a:t/>
            </a:r>
            <a:endParaRPr sz="2700"/>
          </a:p>
          <a:p>
            <a:pPr indent="0" lvl="0" marL="0" rtl="0" algn="l">
              <a:lnSpc>
                <a:spcPct val="90000"/>
              </a:lnSpc>
              <a:spcBef>
                <a:spcPts val="500"/>
              </a:spcBef>
              <a:spcAft>
                <a:spcPts val="0"/>
              </a:spcAft>
              <a:buNone/>
            </a:pPr>
            <a:r>
              <a:rPr lang="en-US" sz="2700"/>
              <a:t>Coach </a:t>
            </a:r>
            <a:r>
              <a:rPr lang="en-US" sz="2700"/>
              <a:t>credentials</a:t>
            </a:r>
            <a:r>
              <a:rPr lang="en-US" sz="2700"/>
              <a:t> are required to enter</a:t>
            </a:r>
            <a:endParaRPr sz="2700"/>
          </a:p>
          <a:p>
            <a:pPr indent="0" lvl="0" marL="0" rtl="0" algn="l">
              <a:lnSpc>
                <a:spcPct val="90000"/>
              </a:lnSpc>
              <a:spcBef>
                <a:spcPts val="500"/>
              </a:spcBef>
              <a:spcAft>
                <a:spcPts val="0"/>
              </a:spcAft>
              <a:buNone/>
            </a:pPr>
            <a:r>
              <a:t/>
            </a:r>
            <a:endParaRPr sz="2700"/>
          </a:p>
          <a:p>
            <a:pPr indent="0" lvl="0" marL="0" rtl="0" algn="l">
              <a:lnSpc>
                <a:spcPct val="90000"/>
              </a:lnSpc>
              <a:spcBef>
                <a:spcPts val="500"/>
              </a:spcBef>
              <a:spcAft>
                <a:spcPts val="0"/>
              </a:spcAft>
              <a:buNone/>
            </a:pPr>
            <a:r>
              <a:rPr lang="en-US" sz="2700"/>
              <a:t>Hospitality</a:t>
            </a:r>
            <a:r>
              <a:rPr lang="en-US" sz="2700"/>
              <a:t> will be limited to beverages, snacks, and a lite fare lunch (ie/ mini grab-and-go </a:t>
            </a:r>
            <a:r>
              <a:rPr lang="en-US" sz="2700"/>
              <a:t>sandwiches,etc)</a:t>
            </a:r>
            <a:endParaRPr sz="2700"/>
          </a:p>
          <a:p>
            <a:pPr indent="0" lvl="0" marL="0" rtl="0" algn="l">
              <a:lnSpc>
                <a:spcPct val="90000"/>
              </a:lnSpc>
              <a:spcBef>
                <a:spcPts val="500"/>
              </a:spcBef>
              <a:spcAft>
                <a:spcPts val="0"/>
              </a:spcAft>
              <a:buNone/>
            </a:pPr>
            <a:r>
              <a:t/>
            </a:r>
            <a:endParaRPr sz="2700"/>
          </a:p>
          <a:p>
            <a:pPr indent="0" lvl="0" marL="0" rtl="0" algn="l">
              <a:lnSpc>
                <a:spcPct val="90000"/>
              </a:lnSpc>
              <a:spcBef>
                <a:spcPts val="500"/>
              </a:spcBef>
              <a:spcAft>
                <a:spcPts val="0"/>
              </a:spcAft>
              <a:buNone/>
            </a:pPr>
            <a:r>
              <a:rPr lang="en-US" sz="2700"/>
              <a:t>We will not be serving dinner.</a:t>
            </a:r>
            <a:endParaRPr sz="27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p30"/>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4" name="Google Shape;424;p30"/>
          <p:cNvSpPr txBox="1"/>
          <p:nvPr>
            <p:ph type="title"/>
          </p:nvPr>
        </p:nvSpPr>
        <p:spPr>
          <a:xfrm>
            <a:off x="1113810" y="2825248"/>
            <a:ext cx="4036334" cy="238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Q&amp;A</a:t>
            </a:r>
            <a:endParaRPr/>
          </a:p>
        </p:txBody>
      </p:sp>
      <p:grpSp>
        <p:nvGrpSpPr>
          <p:cNvPr id="425" name="Google Shape;425;p30"/>
          <p:cNvGrpSpPr/>
          <p:nvPr/>
        </p:nvGrpSpPr>
        <p:grpSpPr>
          <a:xfrm>
            <a:off x="0" y="2849524"/>
            <a:ext cx="731521" cy="673460"/>
            <a:chOff x="3940602" y="308034"/>
            <a:chExt cx="2116791" cy="3428999"/>
          </a:xfrm>
        </p:grpSpPr>
        <p:sp>
          <p:nvSpPr>
            <p:cNvPr id="426" name="Google Shape;426;p30"/>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7" name="Google Shape;427;p30"/>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8" name="Google Shape;428;p30"/>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29" name="Google Shape;429;p30"/>
          <p:cNvSpPr/>
          <p:nvPr/>
        </p:nvSpPr>
        <p:spPr>
          <a:xfrm>
            <a:off x="5685810" y="679732"/>
            <a:ext cx="6009366" cy="5423880"/>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What is a good question? | Dragonfly Training" id="430" name="Google Shape;430;p30"/>
          <p:cNvPicPr preferRelativeResize="0"/>
          <p:nvPr/>
        </p:nvPicPr>
        <p:blipFill rotWithShape="1">
          <a:blip r:embed="rId3">
            <a:alphaModFix/>
          </a:blip>
          <a:srcRect b="0" l="0" r="0" t="0"/>
          <a:stretch/>
        </p:blipFill>
        <p:spPr>
          <a:xfrm>
            <a:off x="6227021" y="928201"/>
            <a:ext cx="4926942" cy="4926942"/>
          </a:xfrm>
          <a:prstGeom prst="rect">
            <a:avLst/>
          </a:prstGeom>
          <a:noFill/>
          <a:ln>
            <a:noFill/>
          </a:ln>
        </p:spPr>
      </p:pic>
      <p:sp>
        <p:nvSpPr>
          <p:cNvPr id="431" name="Google Shape;431;p30"/>
          <p:cNvSpPr/>
          <p:nvPr/>
        </p:nvSpPr>
        <p:spPr>
          <a:xfrm flipH="1">
            <a:off x="5687568" y="6355073"/>
            <a:ext cx="6007608" cy="4571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5" name="Shape 435"/>
        <p:cNvGrpSpPr/>
        <p:nvPr/>
      </p:nvGrpSpPr>
      <p:grpSpPr>
        <a:xfrm>
          <a:off x="0" y="0"/>
          <a:ext cx="0" cy="0"/>
          <a:chOff x="0" y="0"/>
          <a:chExt cx="0" cy="0"/>
        </a:xfrm>
      </p:grpSpPr>
      <p:sp>
        <p:nvSpPr>
          <p:cNvPr id="436" name="Google Shape;436;p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7" name="Google Shape;437;p31"/>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8" name="Google Shape;438;p31"/>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9" name="Google Shape;439;p31"/>
          <p:cNvSpPr txBox="1"/>
          <p:nvPr>
            <p:ph type="ctrTitle"/>
          </p:nvPr>
        </p:nvSpPr>
        <p:spPr>
          <a:xfrm>
            <a:off x="965201" y="1036674"/>
            <a:ext cx="3689096" cy="35143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Calibri"/>
              <a:buNone/>
            </a:pPr>
            <a:r>
              <a:rPr lang="en-US" sz="7200"/>
              <a:t>Thank you!</a:t>
            </a:r>
            <a:endParaRPr/>
          </a:p>
        </p:txBody>
      </p:sp>
      <p:sp>
        <p:nvSpPr>
          <p:cNvPr id="440" name="Google Shape;440;p31"/>
          <p:cNvSpPr txBox="1"/>
          <p:nvPr>
            <p:ph idx="1" type="subTitle"/>
          </p:nvPr>
        </p:nvSpPr>
        <p:spPr>
          <a:xfrm>
            <a:off x="965202" y="4582814"/>
            <a:ext cx="3689094" cy="131265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en-US" sz="2000"/>
              <a:t>See you on Wednesday!</a:t>
            </a:r>
            <a:endParaRPr/>
          </a:p>
        </p:txBody>
      </p:sp>
      <p:pic>
        <p:nvPicPr>
          <p:cNvPr id="441" name="Google Shape;441;p31"/>
          <p:cNvPicPr preferRelativeResize="0"/>
          <p:nvPr/>
        </p:nvPicPr>
        <p:blipFill rotWithShape="1">
          <a:blip r:embed="rId3">
            <a:alphaModFix/>
          </a:blip>
          <a:srcRect b="0" l="0" r="0" t="0"/>
          <a:stretch/>
        </p:blipFill>
        <p:spPr>
          <a:xfrm>
            <a:off x="5597839" y="1424763"/>
            <a:ext cx="4301918" cy="34415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4"/>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4"/>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4"/>
          <p:cNvSpPr txBox="1"/>
          <p:nvPr>
            <p:ph type="title"/>
          </p:nvPr>
        </p:nvSpPr>
        <p:spPr>
          <a:xfrm>
            <a:off x="1202076" y="1050595"/>
            <a:ext cx="8157979" cy="16184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b="1" lang="en-US" sz="5000" cap="small"/>
              <a:t>Key Meet Personnel</a:t>
            </a:r>
            <a:br>
              <a:rPr lang="en-US" sz="5000"/>
            </a:br>
            <a:endParaRPr sz="5000"/>
          </a:p>
        </p:txBody>
      </p:sp>
      <p:sp>
        <p:nvSpPr>
          <p:cNvPr id="137" name="Google Shape;137;p4"/>
          <p:cNvSpPr txBox="1"/>
          <p:nvPr>
            <p:ph idx="1" type="body"/>
          </p:nvPr>
        </p:nvSpPr>
        <p:spPr>
          <a:xfrm>
            <a:off x="1202076" y="2034283"/>
            <a:ext cx="8157979" cy="3735581"/>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000"/>
              <a:buNone/>
            </a:pPr>
            <a:r>
              <a:rPr lang="en-US" sz="2000"/>
              <a:t>Meet Director – Sarah Tobin &amp; Lori Baylor</a:t>
            </a:r>
            <a:endParaRPr/>
          </a:p>
          <a:p>
            <a:pPr indent="0" lvl="0" marL="0" rtl="0" algn="l">
              <a:lnSpc>
                <a:spcPct val="90000"/>
              </a:lnSpc>
              <a:spcBef>
                <a:spcPts val="1000"/>
              </a:spcBef>
              <a:spcAft>
                <a:spcPts val="0"/>
              </a:spcAft>
              <a:buClr>
                <a:schemeClr val="dk1"/>
              </a:buClr>
              <a:buSzPts val="2000"/>
              <a:buNone/>
            </a:pPr>
            <a:r>
              <a:rPr lang="en-US" sz="2000"/>
              <a:t>Facility Director -- Josh Ptak                         </a:t>
            </a:r>
            <a:endParaRPr sz="2000"/>
          </a:p>
          <a:p>
            <a:pPr indent="0" lvl="0" marL="0" rtl="0" algn="l">
              <a:lnSpc>
                <a:spcPct val="90000"/>
              </a:lnSpc>
              <a:spcBef>
                <a:spcPts val="1000"/>
              </a:spcBef>
              <a:spcAft>
                <a:spcPts val="0"/>
              </a:spcAft>
              <a:buClr>
                <a:schemeClr val="dk1"/>
              </a:buClr>
              <a:buSzPts val="2000"/>
              <a:buNone/>
            </a:pPr>
            <a:r>
              <a:rPr lang="en-US" sz="2000"/>
              <a:t>Meet Referee – Scott Mengelkoch (ND)Cell: 701-261-5001 </a:t>
            </a:r>
            <a:r>
              <a:rPr i="1" lang="en-US" sz="2000"/>
              <a:t>Feel free to text but please identify yourself.</a:t>
            </a:r>
            <a:endParaRPr sz="2000"/>
          </a:p>
          <a:p>
            <a:pPr indent="0" lvl="0" marL="0" rtl="0" algn="l">
              <a:lnSpc>
                <a:spcPct val="90000"/>
              </a:lnSpc>
              <a:spcBef>
                <a:spcPts val="1000"/>
              </a:spcBef>
              <a:spcAft>
                <a:spcPts val="0"/>
              </a:spcAft>
              <a:buClr>
                <a:schemeClr val="dk1"/>
              </a:buClr>
              <a:buSzPts val="2000"/>
              <a:buNone/>
            </a:pPr>
            <a:r>
              <a:rPr lang="en-US" sz="2000"/>
              <a:t>Officials Lead Team</a:t>
            </a:r>
            <a:endParaRPr/>
          </a:p>
          <a:p>
            <a:pPr indent="-228600" lvl="1" marL="685800" rtl="0" algn="l">
              <a:lnSpc>
                <a:spcPct val="90000"/>
              </a:lnSpc>
              <a:spcBef>
                <a:spcPts val="500"/>
              </a:spcBef>
              <a:spcAft>
                <a:spcPts val="0"/>
              </a:spcAft>
              <a:buClr>
                <a:schemeClr val="dk1"/>
              </a:buClr>
              <a:buSzPts val="2000"/>
              <a:buChar char="•"/>
            </a:pPr>
            <a:r>
              <a:rPr lang="en-US" sz="2000"/>
              <a:t>Administrative Referee – Anissa Kanzari (OH)Cell: 937-307-6835</a:t>
            </a:r>
            <a:endParaRPr/>
          </a:p>
          <a:p>
            <a:pPr indent="-228600" lvl="1" marL="685800" rtl="0" algn="l">
              <a:lnSpc>
                <a:spcPct val="90000"/>
              </a:lnSpc>
              <a:spcBef>
                <a:spcPts val="500"/>
              </a:spcBef>
              <a:spcAft>
                <a:spcPts val="0"/>
              </a:spcAft>
              <a:buClr>
                <a:schemeClr val="dk1"/>
              </a:buClr>
              <a:buSzPts val="2000"/>
              <a:buChar char="•"/>
            </a:pPr>
            <a:r>
              <a:rPr lang="en-US" sz="2000"/>
              <a:t>Head Starter/Referee – Ann Widdowson (IL)</a:t>
            </a:r>
            <a:endParaRPr/>
          </a:p>
          <a:p>
            <a:pPr indent="-228600" lvl="1" marL="685800" rtl="0" algn="l">
              <a:lnSpc>
                <a:spcPct val="90000"/>
              </a:lnSpc>
              <a:spcBef>
                <a:spcPts val="500"/>
              </a:spcBef>
              <a:spcAft>
                <a:spcPts val="0"/>
              </a:spcAft>
              <a:buClr>
                <a:schemeClr val="dk1"/>
              </a:buClr>
              <a:buSzPts val="2000"/>
              <a:buChar char="•"/>
            </a:pPr>
            <a:r>
              <a:rPr lang="en-US" sz="2000"/>
              <a:t>Team Lead Chief Judge – Brandon Burns (LE)</a:t>
            </a:r>
            <a:endParaRPr/>
          </a:p>
          <a:p>
            <a:pPr indent="-228600" lvl="1" marL="685800" rtl="0" algn="l">
              <a:lnSpc>
                <a:spcPct val="90000"/>
              </a:lnSpc>
              <a:spcBef>
                <a:spcPts val="500"/>
              </a:spcBef>
              <a:spcAft>
                <a:spcPts val="0"/>
              </a:spcAft>
              <a:buClr>
                <a:schemeClr val="dk1"/>
              </a:buClr>
              <a:buSzPts val="2000"/>
              <a:buChar char="•"/>
            </a:pPr>
            <a:r>
              <a:rPr lang="en-US" sz="2000"/>
              <a:t>Time Trial Referee – Andrea Kelley (IA)</a:t>
            </a:r>
            <a:endParaRPr/>
          </a:p>
          <a:p>
            <a:pPr indent="-228600" lvl="1" marL="685800" rtl="0" algn="l">
              <a:lnSpc>
                <a:spcPct val="90000"/>
              </a:lnSpc>
              <a:spcBef>
                <a:spcPts val="500"/>
              </a:spcBef>
              <a:spcAft>
                <a:spcPts val="0"/>
              </a:spcAft>
              <a:buClr>
                <a:schemeClr val="dk1"/>
              </a:buClr>
              <a:buSzPts val="2000"/>
              <a:buChar char="•"/>
            </a:pPr>
            <a:r>
              <a:rPr lang="en-US" sz="2000"/>
              <a:t>National Evaluator – Kim Downs (VA)</a:t>
            </a:r>
            <a:endParaRPr/>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5"/>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Google Shape;144;p5"/>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5"/>
          <p:cNvSpPr txBox="1"/>
          <p:nvPr>
            <p:ph type="title"/>
          </p:nvPr>
        </p:nvSpPr>
        <p:spPr>
          <a:xfrm>
            <a:off x="1285240" y="1050595"/>
            <a:ext cx="8074815" cy="16184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b="1" lang="en-US" sz="5000" cap="small"/>
              <a:t>Speedo Sectionals- Geneva, OH</a:t>
            </a:r>
            <a:endParaRPr sz="5000"/>
          </a:p>
        </p:txBody>
      </p:sp>
      <p:sp>
        <p:nvSpPr>
          <p:cNvPr id="146" name="Google Shape;146;p5"/>
          <p:cNvSpPr txBox="1"/>
          <p:nvPr>
            <p:ph idx="1" type="body"/>
          </p:nvPr>
        </p:nvSpPr>
        <p:spPr>
          <a:xfrm>
            <a:off x="1171254" y="2506895"/>
            <a:ext cx="8188801" cy="326297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b="1" lang="en-US" sz="2400" cap="small"/>
              <a:t>Credentials</a:t>
            </a:r>
            <a:r>
              <a:rPr lang="en-US" sz="2400"/>
              <a:t> – Athletes and coaches must show credentials to enter pool and access locker rooms.   Coaches should always display on deck.  Credentials are required for entry to Hospitality.</a:t>
            </a:r>
            <a:endParaRPr/>
          </a:p>
          <a:p>
            <a:pPr indent="-228600" lvl="0" marL="228600" rtl="0" algn="l">
              <a:lnSpc>
                <a:spcPct val="90000"/>
              </a:lnSpc>
              <a:spcBef>
                <a:spcPts val="1000"/>
              </a:spcBef>
              <a:spcAft>
                <a:spcPts val="0"/>
              </a:spcAft>
              <a:buClr>
                <a:schemeClr val="dk1"/>
              </a:buClr>
              <a:buSzPts val="2400"/>
              <a:buChar char="•"/>
            </a:pPr>
            <a:r>
              <a:rPr b="1" lang="en-US" sz="2400" cap="small"/>
              <a:t>Warm-Up Schedules </a:t>
            </a:r>
            <a:endParaRPr/>
          </a:p>
          <a:p>
            <a:pPr indent="-228600" lvl="1" marL="685800" rtl="0" algn="l">
              <a:lnSpc>
                <a:spcPct val="90000"/>
              </a:lnSpc>
              <a:spcBef>
                <a:spcPts val="500"/>
              </a:spcBef>
              <a:spcAft>
                <a:spcPts val="0"/>
              </a:spcAft>
              <a:buClr>
                <a:schemeClr val="dk1"/>
              </a:buClr>
              <a:buSzPts val="2400"/>
              <a:buChar char="•"/>
            </a:pPr>
            <a:r>
              <a:rPr lang="en-US"/>
              <a:t>Open warm up from 6:30-8:50 am</a:t>
            </a:r>
            <a:endParaRPr/>
          </a:p>
          <a:p>
            <a:pPr indent="-228600" lvl="1" marL="685800" rtl="0" algn="l">
              <a:lnSpc>
                <a:spcPct val="90000"/>
              </a:lnSpc>
              <a:spcBef>
                <a:spcPts val="500"/>
              </a:spcBef>
              <a:spcAft>
                <a:spcPts val="0"/>
              </a:spcAft>
              <a:buClr>
                <a:schemeClr val="dk1"/>
              </a:buClr>
              <a:buSzPts val="2400"/>
              <a:buChar char="•"/>
            </a:pPr>
            <a:r>
              <a:rPr lang="en-US"/>
              <a:t>No equipment in the pool during warm-up / warm-down </a:t>
            </a:r>
            <a:endParaRPr/>
          </a:p>
          <a:p>
            <a:pPr indent="-228600" lvl="0" marL="228600" rtl="0" algn="l">
              <a:lnSpc>
                <a:spcPct val="90000"/>
              </a:lnSpc>
              <a:spcBef>
                <a:spcPts val="1000"/>
              </a:spcBef>
              <a:spcAft>
                <a:spcPts val="0"/>
              </a:spcAft>
              <a:buClr>
                <a:schemeClr val="dk1"/>
              </a:buClr>
              <a:buSzPts val="2400"/>
              <a:buChar char="•"/>
            </a:pPr>
            <a:r>
              <a:rPr b="1" lang="en-US" sz="2400" cap="small"/>
              <a:t>Safe Sport –</a:t>
            </a:r>
            <a:r>
              <a:rPr lang="en-US" sz="2400"/>
              <a:t>there is no deck changing, and no cell phone or camera usage behind the blocks.</a:t>
            </a:r>
            <a:endParaRPr/>
          </a:p>
          <a:p>
            <a:pPr indent="-76200" lvl="0" marL="22860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p6"/>
          <p:cNvSpPr/>
          <p:nvPr/>
        </p:nvSpPr>
        <p:spPr>
          <a:xfrm>
            <a:off x="321732" y="321733"/>
            <a:ext cx="11546828" cy="6214534"/>
          </a:xfrm>
          <a:custGeom>
            <a:rect b="b" l="l" r="r" t="t"/>
            <a:pathLst>
              <a:path extrusionOk="0" h="6214534" w="11546828">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rgbClr val="7F7F7F">
              <a:alpha val="2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p6"/>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6"/>
          <p:cNvSpPr/>
          <p:nvPr/>
        </p:nvSpPr>
        <p:spPr>
          <a:xfrm>
            <a:off x="641774" y="623275"/>
            <a:ext cx="10905053" cy="560788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6"/>
          <p:cNvSpPr txBox="1"/>
          <p:nvPr>
            <p:ph type="title"/>
          </p:nvPr>
        </p:nvSpPr>
        <p:spPr>
          <a:xfrm>
            <a:off x="793404" y="1225748"/>
            <a:ext cx="3680819" cy="4480721"/>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600"/>
              <a:buFont typeface="Calibri"/>
              <a:buNone/>
            </a:pPr>
            <a:r>
              <a:rPr b="1" lang="en-US" sz="6600" cap="small"/>
              <a:t>Timelines  </a:t>
            </a:r>
            <a:br>
              <a:rPr lang="en-US" sz="6600"/>
            </a:br>
            <a:endParaRPr sz="6600"/>
          </a:p>
        </p:txBody>
      </p:sp>
      <p:cxnSp>
        <p:nvCxnSpPr>
          <p:cNvPr id="156" name="Google Shape;156;p6"/>
          <p:cNvCxnSpPr/>
          <p:nvPr/>
        </p:nvCxnSpPr>
        <p:spPr>
          <a:xfrm>
            <a:off x="4654296" y="1852863"/>
            <a:ext cx="0" cy="3236495"/>
          </a:xfrm>
          <a:prstGeom prst="straightConnector1">
            <a:avLst/>
          </a:prstGeom>
          <a:noFill/>
          <a:ln cap="sq" cmpd="sng" w="19050">
            <a:solidFill>
              <a:srgbClr val="3F3F3F"/>
            </a:solidFill>
            <a:prstDash val="solid"/>
            <a:miter lim="800000"/>
            <a:headEnd len="sm" w="sm" type="none"/>
            <a:tailEnd len="sm" w="sm" type="none"/>
          </a:ln>
        </p:spPr>
      </p:cxnSp>
      <p:sp>
        <p:nvSpPr>
          <p:cNvPr id="157" name="Google Shape;157;p6"/>
          <p:cNvSpPr txBox="1"/>
          <p:nvPr>
            <p:ph idx="1" type="body"/>
          </p:nvPr>
        </p:nvSpPr>
        <p:spPr>
          <a:xfrm>
            <a:off x="5138928" y="1338729"/>
            <a:ext cx="4795584" cy="4180542"/>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Pre-scratch timelines for all sessions in the packet.</a:t>
            </a:r>
            <a:endParaRPr/>
          </a:p>
          <a:p>
            <a:pPr indent="-228600" lvl="0" marL="228600" rtl="0" algn="l">
              <a:lnSpc>
                <a:spcPct val="90000"/>
              </a:lnSpc>
              <a:spcBef>
                <a:spcPts val="1000"/>
              </a:spcBef>
              <a:spcAft>
                <a:spcPts val="0"/>
              </a:spcAft>
              <a:buClr>
                <a:schemeClr val="dk1"/>
              </a:buClr>
              <a:buSzPts val="2200"/>
              <a:buChar char="•"/>
            </a:pPr>
            <a:r>
              <a:rPr lang="en-US" sz="2200"/>
              <a:t>Post-scratch timelines will be included in your heat sheet.  They are informational only however event start times will be “no earlier than” (so events will start no earlier than that session’s report published time). </a:t>
            </a:r>
            <a:endParaRPr/>
          </a:p>
          <a:p>
            <a:pPr indent="-228600" lvl="0" marL="228600" rtl="0" algn="l">
              <a:lnSpc>
                <a:spcPct val="90000"/>
              </a:lnSpc>
              <a:spcBef>
                <a:spcPts val="1000"/>
              </a:spcBef>
              <a:spcAft>
                <a:spcPts val="0"/>
              </a:spcAft>
              <a:buClr>
                <a:schemeClr val="dk1"/>
              </a:buClr>
              <a:buSzPts val="2200"/>
              <a:buChar char="•"/>
            </a:pPr>
            <a:r>
              <a:rPr lang="en-US" sz="2200"/>
              <a:t>Heat sheets will be posted around the venue, online and on Meet Mobile.</a:t>
            </a:r>
            <a:endParaRPr/>
          </a:p>
          <a:p>
            <a:pPr indent="-88900" lvl="0" marL="228600" rtl="0" algn="l">
              <a:lnSpc>
                <a:spcPct val="90000"/>
              </a:lnSpc>
              <a:spcBef>
                <a:spcPts val="1000"/>
              </a:spcBef>
              <a:spcAft>
                <a:spcPts val="0"/>
              </a:spcAft>
              <a:buClr>
                <a:schemeClr val="dk1"/>
              </a:buClr>
              <a:buSzPts val="2200"/>
              <a:buNone/>
            </a:pPr>
            <a:r>
              <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7"/>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7"/>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p7"/>
          <p:cNvSpPr txBox="1"/>
          <p:nvPr>
            <p:ph type="title"/>
          </p:nvPr>
        </p:nvSpPr>
        <p:spPr>
          <a:xfrm>
            <a:off x="1285240" y="1050595"/>
            <a:ext cx="8074815" cy="16184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b="1" lang="en-US" sz="5000" cap="small"/>
              <a:t>Meet Conduct </a:t>
            </a:r>
            <a:br>
              <a:rPr lang="en-US" sz="5000"/>
            </a:br>
            <a:endParaRPr sz="5000"/>
          </a:p>
        </p:txBody>
      </p:sp>
      <p:sp>
        <p:nvSpPr>
          <p:cNvPr id="166" name="Google Shape;166;p7"/>
          <p:cNvSpPr txBox="1"/>
          <p:nvPr>
            <p:ph idx="1" type="body"/>
          </p:nvPr>
        </p:nvSpPr>
        <p:spPr>
          <a:xfrm>
            <a:off x="1285239" y="2065106"/>
            <a:ext cx="8716589" cy="370475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i="1" lang="en-US"/>
              <a:t>Distance Events</a:t>
            </a:r>
            <a:endParaRPr/>
          </a:p>
          <a:p>
            <a:pPr indent="-228600" lvl="0" marL="228600" rtl="0" algn="l">
              <a:lnSpc>
                <a:spcPct val="90000"/>
              </a:lnSpc>
              <a:spcBef>
                <a:spcPts val="1000"/>
              </a:spcBef>
              <a:spcAft>
                <a:spcPts val="0"/>
              </a:spcAft>
              <a:buClr>
                <a:schemeClr val="dk1"/>
              </a:buClr>
              <a:buSzPct val="100000"/>
              <a:buChar char="•"/>
            </a:pPr>
            <a:r>
              <a:rPr b="1" lang="en-US"/>
              <a:t>Thursday W 800, M 1500– </a:t>
            </a:r>
            <a:r>
              <a:rPr lang="en-US"/>
              <a:t>will swim fastest to slowest and alternating in prelims.</a:t>
            </a:r>
            <a:endParaRPr/>
          </a:p>
          <a:p>
            <a:pPr indent="-228600" lvl="1" marL="685800" rtl="0" algn="l">
              <a:lnSpc>
                <a:spcPct val="90000"/>
              </a:lnSpc>
              <a:spcBef>
                <a:spcPts val="500"/>
              </a:spcBef>
              <a:spcAft>
                <a:spcPts val="0"/>
              </a:spcAft>
              <a:buClr>
                <a:schemeClr val="dk1"/>
              </a:buClr>
              <a:buSzPct val="100000"/>
              <a:buChar char="•"/>
            </a:pPr>
            <a:r>
              <a:rPr lang="en-US"/>
              <a:t>Fastest W800 and M1500 will swim with finals.  We are allowing a </a:t>
            </a:r>
            <a:r>
              <a:rPr b="1" lang="en-US"/>
              <a:t>morning swim</a:t>
            </a:r>
            <a:r>
              <a:rPr lang="en-US"/>
              <a:t> designation.</a:t>
            </a:r>
            <a:endParaRPr/>
          </a:p>
          <a:p>
            <a:pPr indent="-228600" lvl="0" marL="228600" rtl="0" algn="l">
              <a:lnSpc>
                <a:spcPct val="90000"/>
              </a:lnSpc>
              <a:spcBef>
                <a:spcPts val="1000"/>
              </a:spcBef>
              <a:spcAft>
                <a:spcPts val="0"/>
              </a:spcAft>
              <a:buClr>
                <a:schemeClr val="dk1"/>
              </a:buClr>
              <a:buSzPct val="100000"/>
              <a:buChar char="•"/>
            </a:pPr>
            <a:r>
              <a:rPr b="1" lang="en-US"/>
              <a:t>Sunday W 1500, M 800—</a:t>
            </a:r>
            <a:r>
              <a:rPr lang="en-US"/>
              <a:t>will swim fastest to slowest and alternating in prelims.</a:t>
            </a:r>
            <a:endParaRPr/>
          </a:p>
          <a:p>
            <a:pPr indent="-228600" lvl="1" marL="685800" rtl="0" algn="l">
              <a:lnSpc>
                <a:spcPct val="90000"/>
              </a:lnSpc>
              <a:spcBef>
                <a:spcPts val="500"/>
              </a:spcBef>
              <a:spcAft>
                <a:spcPts val="0"/>
              </a:spcAft>
              <a:buClr>
                <a:schemeClr val="dk1"/>
              </a:buClr>
              <a:buSzPct val="100000"/>
              <a:buChar char="•"/>
            </a:pPr>
            <a:r>
              <a:rPr lang="en-US"/>
              <a:t>Fastest W 1500, M 800 will swim in finals.  We are allowing a </a:t>
            </a:r>
            <a:r>
              <a:rPr b="1" lang="en-US"/>
              <a:t>morning swim</a:t>
            </a:r>
            <a:r>
              <a:rPr lang="en-US"/>
              <a:t> designation.</a:t>
            </a:r>
            <a:endParaRPr/>
          </a:p>
          <a:p>
            <a:pPr indent="-228600" lvl="0" marL="228600" rtl="0" algn="l">
              <a:lnSpc>
                <a:spcPct val="90000"/>
              </a:lnSpc>
              <a:spcBef>
                <a:spcPts val="1000"/>
              </a:spcBef>
              <a:spcAft>
                <a:spcPts val="0"/>
              </a:spcAft>
              <a:buClr>
                <a:schemeClr val="dk1"/>
              </a:buClr>
              <a:buSzPct val="100000"/>
              <a:buChar char="•"/>
            </a:pPr>
            <a:r>
              <a:rPr lang="en-US"/>
              <a:t>All distance event counters must be credentialed coaches or athletes. Spectators will not be permitted on deck. </a:t>
            </a:r>
            <a:endParaRPr/>
          </a:p>
          <a:p>
            <a:pPr indent="-87629" lvl="0" marL="228600" rtl="0" algn="l">
              <a:lnSpc>
                <a:spcPct val="90000"/>
              </a:lnSpc>
              <a:spcBef>
                <a:spcPts val="1000"/>
              </a:spcBef>
              <a:spcAft>
                <a:spcPts val="0"/>
              </a:spcAft>
              <a:buClr>
                <a:schemeClr val="dk1"/>
              </a:buClr>
              <a:buSzPct val="100000"/>
              <a:buNone/>
            </a:pPr>
            <a:r>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8"/>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8"/>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8"/>
          <p:cNvSpPr txBox="1"/>
          <p:nvPr>
            <p:ph type="title"/>
          </p:nvPr>
        </p:nvSpPr>
        <p:spPr>
          <a:xfrm>
            <a:off x="1285240" y="1050595"/>
            <a:ext cx="8074815" cy="16184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b="1" lang="en-US" sz="5000" cap="small"/>
              <a:t>Meet Conduct </a:t>
            </a:r>
            <a:br>
              <a:rPr lang="en-US" sz="5000"/>
            </a:br>
            <a:endParaRPr sz="5000"/>
          </a:p>
        </p:txBody>
      </p:sp>
      <p:sp>
        <p:nvSpPr>
          <p:cNvPr id="175" name="Google Shape;175;p8"/>
          <p:cNvSpPr txBox="1"/>
          <p:nvPr>
            <p:ph idx="1" type="body"/>
          </p:nvPr>
        </p:nvSpPr>
        <p:spPr>
          <a:xfrm>
            <a:off x="1285239" y="2065106"/>
            <a:ext cx="8716589" cy="3704759"/>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i="1" lang="en-US" sz="3000"/>
              <a:t>Fly-over starts</a:t>
            </a:r>
            <a:r>
              <a:rPr lang="en-US" sz="3000"/>
              <a:t> :</a:t>
            </a:r>
            <a:endParaRPr/>
          </a:p>
          <a:p>
            <a:pPr indent="-228600" lvl="1" marL="685800" rtl="0" algn="l">
              <a:lnSpc>
                <a:spcPct val="90000"/>
              </a:lnSpc>
              <a:spcBef>
                <a:spcPts val="500"/>
              </a:spcBef>
              <a:spcAft>
                <a:spcPts val="0"/>
              </a:spcAft>
              <a:buClr>
                <a:schemeClr val="dk1"/>
              </a:buClr>
              <a:buSzPct val="100000"/>
              <a:buChar char="•"/>
            </a:pPr>
            <a:r>
              <a:rPr lang="en-US" sz="2600"/>
              <a:t>Will be used for all prelim events and between D &amp; C heats.  </a:t>
            </a:r>
            <a:endParaRPr/>
          </a:p>
          <a:p>
            <a:pPr indent="-228600" lvl="1" marL="685800" rtl="0" algn="l">
              <a:lnSpc>
                <a:spcPct val="90000"/>
              </a:lnSpc>
              <a:spcBef>
                <a:spcPts val="500"/>
              </a:spcBef>
              <a:spcAft>
                <a:spcPts val="0"/>
              </a:spcAft>
              <a:buClr>
                <a:schemeClr val="dk1"/>
              </a:buClr>
              <a:buSzPct val="100000"/>
              <a:buChar char="•"/>
            </a:pPr>
            <a:r>
              <a:rPr lang="en-US" sz="2600"/>
              <a:t>Pool will be cleared for A &amp; B Finals.</a:t>
            </a:r>
            <a:endParaRPr/>
          </a:p>
          <a:p>
            <a:pPr indent="0" lvl="0" marL="0" rtl="0" algn="l">
              <a:lnSpc>
                <a:spcPct val="90000"/>
              </a:lnSpc>
              <a:spcBef>
                <a:spcPts val="1000"/>
              </a:spcBef>
              <a:spcAft>
                <a:spcPts val="0"/>
              </a:spcAft>
              <a:buClr>
                <a:schemeClr val="dk1"/>
              </a:buClr>
              <a:buSzPct val="100000"/>
              <a:buNone/>
            </a:pPr>
            <a:r>
              <a:t/>
            </a:r>
            <a:endParaRPr sz="2400"/>
          </a:p>
          <a:p>
            <a:pPr indent="0" lvl="0" marL="0" rtl="0" algn="l">
              <a:lnSpc>
                <a:spcPct val="90000"/>
              </a:lnSpc>
              <a:spcBef>
                <a:spcPts val="1000"/>
              </a:spcBef>
              <a:spcAft>
                <a:spcPts val="0"/>
              </a:spcAft>
              <a:buClr>
                <a:schemeClr val="dk1"/>
              </a:buClr>
              <a:buSzPct val="100000"/>
              <a:buNone/>
            </a:pPr>
            <a:r>
              <a:rPr i="1" lang="en-US" sz="3000"/>
              <a:t>Relays:</a:t>
            </a:r>
            <a:r>
              <a:rPr lang="en-US" sz="3000"/>
              <a:t>  </a:t>
            </a:r>
            <a:endParaRPr/>
          </a:p>
          <a:p>
            <a:pPr indent="-228600" lvl="1" marL="685800" rtl="0" algn="l">
              <a:lnSpc>
                <a:spcPct val="90000"/>
              </a:lnSpc>
              <a:spcBef>
                <a:spcPts val="500"/>
              </a:spcBef>
              <a:spcAft>
                <a:spcPts val="0"/>
              </a:spcAft>
              <a:buClr>
                <a:schemeClr val="dk1"/>
              </a:buClr>
              <a:buSzPct val="100000"/>
              <a:buChar char="•"/>
            </a:pPr>
            <a:r>
              <a:rPr lang="en-US" sz="2600"/>
              <a:t>The 800 Free &amp; 400 Free Relays will swim during the finals session. </a:t>
            </a:r>
            <a:endParaRPr/>
          </a:p>
          <a:p>
            <a:pPr indent="-228600" lvl="1" marL="685800" rtl="0" algn="l">
              <a:lnSpc>
                <a:spcPct val="90000"/>
              </a:lnSpc>
              <a:spcBef>
                <a:spcPts val="500"/>
              </a:spcBef>
              <a:spcAft>
                <a:spcPts val="0"/>
              </a:spcAft>
              <a:buClr>
                <a:schemeClr val="dk1"/>
              </a:buClr>
              <a:buSzPct val="100000"/>
              <a:buChar char="•"/>
            </a:pPr>
            <a:r>
              <a:rPr lang="en-US" sz="2600"/>
              <a:t>The 400 Medley Relay will be on Sunday and the top 10 seeded relays will swim during the finals. Teams will choose prelims or finals.</a:t>
            </a:r>
            <a:endParaRPr/>
          </a:p>
          <a:p>
            <a:pPr indent="-87629" lvl="0" marL="228600" rtl="0" algn="l">
              <a:lnSpc>
                <a:spcPct val="90000"/>
              </a:lnSpc>
              <a:spcBef>
                <a:spcPts val="1000"/>
              </a:spcBef>
              <a:spcAft>
                <a:spcPts val="0"/>
              </a:spcAft>
              <a:buClr>
                <a:schemeClr val="dk1"/>
              </a:buClr>
              <a:buSzPct val="100000"/>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9"/>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2" name="Google Shape;182;p9"/>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p9"/>
          <p:cNvSpPr txBox="1"/>
          <p:nvPr>
            <p:ph type="title"/>
          </p:nvPr>
        </p:nvSpPr>
        <p:spPr>
          <a:xfrm>
            <a:off x="1285240" y="1050595"/>
            <a:ext cx="8074815" cy="7484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5000" cap="small"/>
              <a:t>Finals Procedure/Ready Room</a:t>
            </a:r>
            <a:endParaRPr sz="5000"/>
          </a:p>
        </p:txBody>
      </p:sp>
      <p:sp>
        <p:nvSpPr>
          <p:cNvPr id="184" name="Google Shape;184;p9"/>
          <p:cNvSpPr txBox="1"/>
          <p:nvPr>
            <p:ph idx="1" type="body"/>
          </p:nvPr>
        </p:nvSpPr>
        <p:spPr>
          <a:xfrm>
            <a:off x="1285240" y="2260315"/>
            <a:ext cx="8074815" cy="350954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a:t>Championship heat</a:t>
            </a:r>
            <a:endParaRPr/>
          </a:p>
          <a:p>
            <a:pPr indent="0" lvl="0" marL="0" rtl="0" algn="l">
              <a:lnSpc>
                <a:spcPct val="90000"/>
              </a:lnSpc>
              <a:spcBef>
                <a:spcPts val="1000"/>
              </a:spcBef>
              <a:spcAft>
                <a:spcPts val="0"/>
              </a:spcAft>
              <a:buClr>
                <a:schemeClr val="dk1"/>
              </a:buClr>
              <a:buSzPts val="2400"/>
              <a:buNone/>
            </a:pPr>
            <a:r>
              <a:t/>
            </a:r>
            <a:endParaRPr sz="2400"/>
          </a:p>
          <a:p>
            <a:pPr indent="-228600" lvl="1" marL="685800" rtl="0" algn="l">
              <a:lnSpc>
                <a:spcPct val="90000"/>
              </a:lnSpc>
              <a:spcBef>
                <a:spcPts val="500"/>
              </a:spcBef>
              <a:spcAft>
                <a:spcPts val="0"/>
              </a:spcAft>
              <a:buClr>
                <a:schemeClr val="dk1"/>
              </a:buClr>
              <a:buSzPts val="2400"/>
              <a:buChar char="•"/>
            </a:pPr>
            <a:r>
              <a:rPr lang="en-US"/>
              <a:t>Report to Ready Room or notify Deck Referee no later than 15 minutes before published event start time</a:t>
            </a:r>
            <a:endParaRPr/>
          </a:p>
          <a:p>
            <a:pPr indent="0" lvl="1" marL="457200" rtl="0" algn="l">
              <a:lnSpc>
                <a:spcPct val="90000"/>
              </a:lnSpc>
              <a:spcBef>
                <a:spcPts val="500"/>
              </a:spcBef>
              <a:spcAft>
                <a:spcPts val="0"/>
              </a:spcAft>
              <a:buClr>
                <a:schemeClr val="dk1"/>
              </a:buClr>
              <a:buSzPts val="2400"/>
              <a:buNone/>
            </a:pPr>
            <a:r>
              <a:t/>
            </a:r>
            <a:endParaRPr/>
          </a:p>
          <a:p>
            <a:pPr indent="-228600" lvl="1" marL="685800" rtl="0" algn="l">
              <a:lnSpc>
                <a:spcPct val="90000"/>
              </a:lnSpc>
              <a:spcBef>
                <a:spcPts val="500"/>
              </a:spcBef>
              <a:spcAft>
                <a:spcPts val="0"/>
              </a:spcAft>
              <a:buClr>
                <a:schemeClr val="dk1"/>
              </a:buClr>
              <a:buSzPts val="2400"/>
              <a:buChar char="•"/>
            </a:pPr>
            <a:r>
              <a:rPr lang="en-US"/>
              <a:t>Championship heat will parade to blocks.</a:t>
            </a:r>
            <a:endParaRPr/>
          </a:p>
          <a:p>
            <a:pPr indent="-76200" lvl="1" marL="685800" rtl="0" algn="l">
              <a:lnSpc>
                <a:spcPct val="90000"/>
              </a:lnSpc>
              <a:spcBef>
                <a:spcPts val="500"/>
              </a:spcBef>
              <a:spcAft>
                <a:spcPts val="0"/>
              </a:spcAft>
              <a:buClr>
                <a:schemeClr val="dk1"/>
              </a:buClr>
              <a:buSzPts val="2400"/>
              <a:buNone/>
            </a:pPr>
            <a:r>
              <a:t/>
            </a:r>
            <a:endParaRPr/>
          </a:p>
          <a:p>
            <a:pPr indent="-228600" lvl="1" marL="685800" rtl="0" algn="l">
              <a:lnSpc>
                <a:spcPct val="90000"/>
              </a:lnSpc>
              <a:spcBef>
                <a:spcPts val="500"/>
              </a:spcBef>
              <a:spcAft>
                <a:spcPts val="0"/>
              </a:spcAft>
              <a:buClr>
                <a:schemeClr val="dk1"/>
              </a:buClr>
              <a:buSzPts val="2400"/>
              <a:buChar char="•"/>
            </a:pPr>
            <a:r>
              <a:rPr lang="en-US"/>
              <a:t>“Ready room” will be located on the pool deck, at the start end of the pool, near Lane 9.</a:t>
            </a:r>
            <a:endParaRPr/>
          </a:p>
          <a:p>
            <a:pPr indent="-76200" lvl="0" marL="22860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2021-07-10T02:58:51Z</dcterms:created>
  <dc:creator>Baylor, Lori</dc:creator>
</cp:coreProperties>
</file>