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63" d="100"/>
          <a:sy n="63" d="100"/>
        </p:scale>
        <p:origin x="58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2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1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9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3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3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3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2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2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5939-A436-431E-BA79-039DE1E2372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77EFB-A595-479E-9EBE-44AD68668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1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Process 13"/>
          <p:cNvSpPr/>
          <p:nvPr/>
        </p:nvSpPr>
        <p:spPr>
          <a:xfrm>
            <a:off x="1798186" y="857250"/>
            <a:ext cx="9846126" cy="39188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Select Starting Month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1798185" y="1249127"/>
            <a:ext cx="1094014" cy="31840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Sept-Dec</a:t>
            </a:r>
          </a:p>
        </p:txBody>
      </p:sp>
      <p:sp>
        <p:nvSpPr>
          <p:cNvPr id="26" name="Flowchart: Process 25"/>
          <p:cNvSpPr/>
          <p:nvPr/>
        </p:nvSpPr>
        <p:spPr>
          <a:xfrm>
            <a:off x="2892199" y="1249127"/>
            <a:ext cx="1094014" cy="31840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January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3986213" y="1249126"/>
            <a:ext cx="1094014" cy="31840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February</a:t>
            </a:r>
          </a:p>
        </p:txBody>
      </p:sp>
      <p:sp>
        <p:nvSpPr>
          <p:cNvPr id="28" name="Flowchart: Process 27"/>
          <p:cNvSpPr/>
          <p:nvPr/>
        </p:nvSpPr>
        <p:spPr>
          <a:xfrm>
            <a:off x="5080223" y="1249122"/>
            <a:ext cx="1094014" cy="31840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March</a:t>
            </a:r>
          </a:p>
        </p:txBody>
      </p:sp>
      <p:sp>
        <p:nvSpPr>
          <p:cNvPr id="29" name="Flowchart: Process 28"/>
          <p:cNvSpPr/>
          <p:nvPr/>
        </p:nvSpPr>
        <p:spPr>
          <a:xfrm>
            <a:off x="6174241" y="1249124"/>
            <a:ext cx="1094014" cy="31840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April</a:t>
            </a:r>
          </a:p>
        </p:txBody>
      </p:sp>
      <p:sp>
        <p:nvSpPr>
          <p:cNvPr id="30" name="Flowchart: Process 29"/>
          <p:cNvSpPr/>
          <p:nvPr/>
        </p:nvSpPr>
        <p:spPr>
          <a:xfrm>
            <a:off x="7268251" y="1249121"/>
            <a:ext cx="1094014" cy="31840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May</a:t>
            </a:r>
          </a:p>
        </p:txBody>
      </p:sp>
      <p:sp>
        <p:nvSpPr>
          <p:cNvPr id="31" name="Flowchart: Process 30"/>
          <p:cNvSpPr/>
          <p:nvPr/>
        </p:nvSpPr>
        <p:spPr>
          <a:xfrm>
            <a:off x="8362269" y="1249124"/>
            <a:ext cx="1094014" cy="31840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June</a:t>
            </a:r>
          </a:p>
        </p:txBody>
      </p:sp>
      <p:sp>
        <p:nvSpPr>
          <p:cNvPr id="32" name="Flowchart: Process 31"/>
          <p:cNvSpPr/>
          <p:nvPr/>
        </p:nvSpPr>
        <p:spPr>
          <a:xfrm>
            <a:off x="9456283" y="1249124"/>
            <a:ext cx="1094014" cy="31840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July</a:t>
            </a:r>
          </a:p>
        </p:txBody>
      </p:sp>
      <p:sp>
        <p:nvSpPr>
          <p:cNvPr id="33" name="Flowchart: Process 32"/>
          <p:cNvSpPr/>
          <p:nvPr/>
        </p:nvSpPr>
        <p:spPr>
          <a:xfrm>
            <a:off x="10550297" y="1249124"/>
            <a:ext cx="1094014" cy="31840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August</a:t>
            </a:r>
          </a:p>
        </p:txBody>
      </p:sp>
      <p:sp>
        <p:nvSpPr>
          <p:cNvPr id="34" name="Flowchart: Process 33"/>
          <p:cNvSpPr/>
          <p:nvPr/>
        </p:nvSpPr>
        <p:spPr>
          <a:xfrm>
            <a:off x="1798175" y="1567520"/>
            <a:ext cx="1094014" cy="157571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9 monthly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Payments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-or-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1 payment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@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$972</a:t>
            </a:r>
          </a:p>
          <a:p>
            <a:pPr algn="ctr"/>
            <a:endParaRPr lang="en-US" sz="1200" dirty="0">
              <a:latin typeface="Georgia" panose="02040502050405020303" pitchFamily="18" charset="0"/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704171" y="1567530"/>
            <a:ext cx="1094014" cy="157571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Georgia" panose="02040502050405020303" pitchFamily="18" charset="0"/>
              </a:rPr>
              <a:t>Bronze</a:t>
            </a:r>
          </a:p>
          <a:p>
            <a:pPr algn="ctr"/>
            <a:endParaRPr lang="en-US" sz="1000" dirty="0"/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$120/month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($1080)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-or-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10% off</a:t>
            </a:r>
          </a:p>
          <a:p>
            <a:pPr algn="ctr"/>
            <a:endParaRPr lang="en-US" sz="1000" dirty="0"/>
          </a:p>
        </p:txBody>
      </p:sp>
      <p:sp>
        <p:nvSpPr>
          <p:cNvPr id="36" name="Flowchart: Process 35"/>
          <p:cNvSpPr/>
          <p:nvPr/>
        </p:nvSpPr>
        <p:spPr>
          <a:xfrm>
            <a:off x="2892199" y="1567529"/>
            <a:ext cx="1094014" cy="157571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8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$864</a:t>
            </a:r>
          </a:p>
        </p:txBody>
      </p:sp>
      <p:sp>
        <p:nvSpPr>
          <p:cNvPr id="37" name="Flowchart: Process 36"/>
          <p:cNvSpPr/>
          <p:nvPr/>
        </p:nvSpPr>
        <p:spPr>
          <a:xfrm>
            <a:off x="3986213" y="1567527"/>
            <a:ext cx="1094014" cy="157571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7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$756</a:t>
            </a:r>
          </a:p>
        </p:txBody>
      </p:sp>
      <p:sp>
        <p:nvSpPr>
          <p:cNvPr id="38" name="Flowchart: Process 37"/>
          <p:cNvSpPr/>
          <p:nvPr/>
        </p:nvSpPr>
        <p:spPr>
          <a:xfrm>
            <a:off x="5080227" y="1567527"/>
            <a:ext cx="1094014" cy="157571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6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$648</a:t>
            </a:r>
          </a:p>
        </p:txBody>
      </p:sp>
      <p:sp>
        <p:nvSpPr>
          <p:cNvPr id="39" name="Flowchart: Process 38"/>
          <p:cNvSpPr/>
          <p:nvPr/>
        </p:nvSpPr>
        <p:spPr>
          <a:xfrm>
            <a:off x="6174240" y="1567526"/>
            <a:ext cx="1094014" cy="157571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5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$540</a:t>
            </a:r>
          </a:p>
        </p:txBody>
      </p:sp>
      <p:sp>
        <p:nvSpPr>
          <p:cNvPr id="40" name="Flowchart: Process 39"/>
          <p:cNvSpPr/>
          <p:nvPr/>
        </p:nvSpPr>
        <p:spPr>
          <a:xfrm>
            <a:off x="7268254" y="1567526"/>
            <a:ext cx="1094014" cy="157571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$432</a:t>
            </a:r>
          </a:p>
        </p:txBody>
      </p:sp>
      <p:sp>
        <p:nvSpPr>
          <p:cNvPr id="41" name="Flowchart: Process 40"/>
          <p:cNvSpPr/>
          <p:nvPr/>
        </p:nvSpPr>
        <p:spPr>
          <a:xfrm>
            <a:off x="8362267" y="1567526"/>
            <a:ext cx="1094014" cy="157571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$324</a:t>
            </a:r>
          </a:p>
        </p:txBody>
      </p:sp>
      <p:sp>
        <p:nvSpPr>
          <p:cNvPr id="42" name="Flowchart: Process 41"/>
          <p:cNvSpPr/>
          <p:nvPr/>
        </p:nvSpPr>
        <p:spPr>
          <a:xfrm>
            <a:off x="9456283" y="1567526"/>
            <a:ext cx="1094014" cy="157571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$216</a:t>
            </a:r>
          </a:p>
        </p:txBody>
      </p:sp>
      <p:sp>
        <p:nvSpPr>
          <p:cNvPr id="43" name="Flowchart: Process 42"/>
          <p:cNvSpPr/>
          <p:nvPr/>
        </p:nvSpPr>
        <p:spPr>
          <a:xfrm>
            <a:off x="10550297" y="1567520"/>
            <a:ext cx="1094014" cy="157571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$108</a:t>
            </a:r>
          </a:p>
        </p:txBody>
      </p:sp>
      <p:sp>
        <p:nvSpPr>
          <p:cNvPr id="44" name="Flowchart: Process 43"/>
          <p:cNvSpPr/>
          <p:nvPr/>
        </p:nvSpPr>
        <p:spPr>
          <a:xfrm>
            <a:off x="704167" y="3143235"/>
            <a:ext cx="1094014" cy="157571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Georgia" panose="02040502050405020303" pitchFamily="18" charset="0"/>
              </a:rPr>
              <a:t>Silver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$145/month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($1305)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-or-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10% off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1798183" y="3143244"/>
            <a:ext cx="1094014" cy="157571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9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$1174.50</a:t>
            </a:r>
          </a:p>
        </p:txBody>
      </p:sp>
      <p:sp>
        <p:nvSpPr>
          <p:cNvPr id="46" name="Flowchart: Process 45"/>
          <p:cNvSpPr/>
          <p:nvPr/>
        </p:nvSpPr>
        <p:spPr>
          <a:xfrm>
            <a:off x="2892197" y="3143243"/>
            <a:ext cx="1094014" cy="157571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8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$1044</a:t>
            </a:r>
          </a:p>
        </p:txBody>
      </p:sp>
      <p:sp>
        <p:nvSpPr>
          <p:cNvPr id="47" name="Flowchart: Process 46"/>
          <p:cNvSpPr/>
          <p:nvPr/>
        </p:nvSpPr>
        <p:spPr>
          <a:xfrm>
            <a:off x="3986210" y="3143243"/>
            <a:ext cx="1094014" cy="157571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7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$913.50</a:t>
            </a:r>
          </a:p>
        </p:txBody>
      </p:sp>
      <p:sp>
        <p:nvSpPr>
          <p:cNvPr id="48" name="Flowchart: Process 47"/>
          <p:cNvSpPr/>
          <p:nvPr/>
        </p:nvSpPr>
        <p:spPr>
          <a:xfrm>
            <a:off x="5080223" y="3143242"/>
            <a:ext cx="1094014" cy="157571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6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$783</a:t>
            </a:r>
          </a:p>
        </p:txBody>
      </p:sp>
      <p:sp>
        <p:nvSpPr>
          <p:cNvPr id="49" name="Flowchart: Process 48"/>
          <p:cNvSpPr/>
          <p:nvPr/>
        </p:nvSpPr>
        <p:spPr>
          <a:xfrm>
            <a:off x="6174236" y="3143241"/>
            <a:ext cx="1094014" cy="157571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5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$652.50</a:t>
            </a:r>
          </a:p>
        </p:txBody>
      </p:sp>
      <p:sp>
        <p:nvSpPr>
          <p:cNvPr id="50" name="Flowchart: Process 49"/>
          <p:cNvSpPr/>
          <p:nvPr/>
        </p:nvSpPr>
        <p:spPr>
          <a:xfrm>
            <a:off x="7268251" y="3143240"/>
            <a:ext cx="1094014" cy="157571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$522</a:t>
            </a:r>
          </a:p>
        </p:txBody>
      </p:sp>
      <p:sp>
        <p:nvSpPr>
          <p:cNvPr id="51" name="Flowchart: Process 50"/>
          <p:cNvSpPr/>
          <p:nvPr/>
        </p:nvSpPr>
        <p:spPr>
          <a:xfrm>
            <a:off x="8362267" y="3143235"/>
            <a:ext cx="1094014" cy="157571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$391.50</a:t>
            </a:r>
          </a:p>
        </p:txBody>
      </p:sp>
      <p:sp>
        <p:nvSpPr>
          <p:cNvPr id="52" name="Flowchart: Process 51"/>
          <p:cNvSpPr/>
          <p:nvPr/>
        </p:nvSpPr>
        <p:spPr>
          <a:xfrm>
            <a:off x="9456283" y="3143235"/>
            <a:ext cx="1094014" cy="157571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$261</a:t>
            </a:r>
          </a:p>
        </p:txBody>
      </p:sp>
      <p:sp>
        <p:nvSpPr>
          <p:cNvPr id="53" name="Flowchart: Process 52"/>
          <p:cNvSpPr/>
          <p:nvPr/>
        </p:nvSpPr>
        <p:spPr>
          <a:xfrm>
            <a:off x="10550297" y="3143234"/>
            <a:ext cx="1094014" cy="1575719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$130.50</a:t>
            </a:r>
          </a:p>
        </p:txBody>
      </p:sp>
    </p:spTree>
    <p:extLst>
      <p:ext uri="{BB962C8B-B14F-4D97-AF65-F5344CB8AC3E}">
        <p14:creationId xmlns:p14="http://schemas.microsoft.com/office/powerpoint/2010/main" val="339163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04171" y="1567528"/>
            <a:ext cx="1094014" cy="1575719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Georgia" panose="02040502050405020303" pitchFamily="18" charset="0"/>
              </a:rPr>
              <a:t>Gold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$165/month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($1485)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-or-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10% off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US" sz="1000" dirty="0"/>
          </a:p>
        </p:txBody>
      </p:sp>
      <p:sp>
        <p:nvSpPr>
          <p:cNvPr id="4" name="Flowchart: Process 3"/>
          <p:cNvSpPr/>
          <p:nvPr/>
        </p:nvSpPr>
        <p:spPr>
          <a:xfrm>
            <a:off x="1798185" y="1567530"/>
            <a:ext cx="1094014" cy="1575719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9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$1336.50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2892199" y="1567530"/>
            <a:ext cx="1094014" cy="1575719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8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$1188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3986213" y="1567530"/>
            <a:ext cx="1094014" cy="1575719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7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$1039.50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5080227" y="1567529"/>
            <a:ext cx="1094014" cy="1575719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6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$891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6174241" y="1567529"/>
            <a:ext cx="1094014" cy="1575719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5 monthly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Payments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-or-</a:t>
            </a:r>
          </a:p>
          <a:p>
            <a:pPr lvl="0" algn="ctr"/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$742.50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7268255" y="1567529"/>
            <a:ext cx="1094014" cy="1575719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$594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8362269" y="1567529"/>
            <a:ext cx="1094014" cy="1575719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$445.5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9456283" y="1567529"/>
            <a:ext cx="1094014" cy="1575719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$297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10550297" y="1567529"/>
            <a:ext cx="1094014" cy="1575719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1 payment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@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$148.50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704171" y="3143248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USA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704171" y="3453493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Registration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704171" y="3763737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Georgia" panose="02040502050405020303" pitchFamily="18" charset="0"/>
              </a:rPr>
              <a:t>Security Deposit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704171" y="4024996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Social/Awards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704171" y="4335240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Georgia" panose="02040502050405020303" pitchFamily="18" charset="0"/>
              </a:rPr>
              <a:t>Swimathon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1798185" y="3143247"/>
            <a:ext cx="4376056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Georgia" panose="02040502050405020303" pitchFamily="18" charset="0"/>
              </a:rPr>
              <a:t>$77/</a:t>
            </a:r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swimmer</a:t>
            </a:r>
          </a:p>
        </p:txBody>
      </p:sp>
      <p:sp>
        <p:nvSpPr>
          <p:cNvPr id="20" name="Flowchart: Process 19"/>
          <p:cNvSpPr/>
          <p:nvPr/>
        </p:nvSpPr>
        <p:spPr>
          <a:xfrm>
            <a:off x="6174241" y="3143247"/>
            <a:ext cx="5470070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$45/swimmer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1798185" y="3453492"/>
            <a:ext cx="9846126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$100/family</a:t>
            </a:r>
          </a:p>
        </p:txBody>
      </p:sp>
      <p:sp>
        <p:nvSpPr>
          <p:cNvPr id="22" name="Flowchart: Process 21"/>
          <p:cNvSpPr/>
          <p:nvPr/>
        </p:nvSpPr>
        <p:spPr>
          <a:xfrm>
            <a:off x="1798185" y="3763735"/>
            <a:ext cx="9846126" cy="261261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$250/swimmer</a:t>
            </a:r>
          </a:p>
        </p:txBody>
      </p:sp>
      <p:sp>
        <p:nvSpPr>
          <p:cNvPr id="23" name="Flowchart: Process 22"/>
          <p:cNvSpPr/>
          <p:nvPr/>
        </p:nvSpPr>
        <p:spPr>
          <a:xfrm>
            <a:off x="1798185" y="4024990"/>
            <a:ext cx="9846126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  <a:latin typeface="Georgia" panose="02040502050405020303" pitchFamily="18" charset="0"/>
              </a:rPr>
              <a:t>$75/swimmer</a:t>
            </a:r>
          </a:p>
        </p:txBody>
      </p:sp>
      <p:sp>
        <p:nvSpPr>
          <p:cNvPr id="25" name="Flowchart: Process 24"/>
          <p:cNvSpPr/>
          <p:nvPr/>
        </p:nvSpPr>
        <p:spPr>
          <a:xfrm>
            <a:off x="1798185" y="4335236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$250</a:t>
            </a:r>
          </a:p>
        </p:txBody>
      </p:sp>
      <p:sp>
        <p:nvSpPr>
          <p:cNvPr id="26" name="Flowchart: Process 25"/>
          <p:cNvSpPr/>
          <p:nvPr/>
        </p:nvSpPr>
        <p:spPr>
          <a:xfrm>
            <a:off x="2892199" y="4335235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>
                <a:solidFill>
                  <a:prstClr val="black"/>
                </a:solidFill>
                <a:latin typeface="Georgia" panose="02040502050405020303" pitchFamily="18" charset="0"/>
              </a:rPr>
              <a:t>$250</a:t>
            </a:r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3986213" y="4335234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>
                <a:solidFill>
                  <a:prstClr val="black"/>
                </a:solidFill>
                <a:latin typeface="Georgia" panose="02040502050405020303" pitchFamily="18" charset="0"/>
              </a:rPr>
              <a:t>$250</a:t>
            </a:r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5080227" y="4335233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>
                <a:solidFill>
                  <a:prstClr val="black"/>
                </a:solidFill>
                <a:latin typeface="Georgia" panose="02040502050405020303" pitchFamily="18" charset="0"/>
              </a:rPr>
              <a:t>$250</a:t>
            </a:r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6174241" y="4335232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>
                <a:solidFill>
                  <a:prstClr val="black"/>
                </a:solidFill>
                <a:latin typeface="Georgia" panose="02040502050405020303" pitchFamily="18" charset="0"/>
              </a:rPr>
              <a:t>$250</a:t>
            </a:r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7268255" y="4335231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Georgia" panose="02040502050405020303" pitchFamily="18" charset="0"/>
              </a:rPr>
              <a:t>$0</a:t>
            </a:r>
          </a:p>
        </p:txBody>
      </p:sp>
      <p:sp>
        <p:nvSpPr>
          <p:cNvPr id="31" name="Flowchart: Process 30"/>
          <p:cNvSpPr/>
          <p:nvPr/>
        </p:nvSpPr>
        <p:spPr>
          <a:xfrm>
            <a:off x="8362269" y="4335230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>
                <a:solidFill>
                  <a:prstClr val="black"/>
                </a:solidFill>
                <a:latin typeface="Georgia" panose="02040502050405020303" pitchFamily="18" charset="0"/>
              </a:rPr>
              <a:t>$0</a:t>
            </a:r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9456283" y="4335230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>
                <a:solidFill>
                  <a:prstClr val="black"/>
                </a:solidFill>
                <a:latin typeface="Georgia" panose="02040502050405020303" pitchFamily="18" charset="0"/>
              </a:rPr>
              <a:t>$0</a:t>
            </a:r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10550297" y="4335230"/>
            <a:ext cx="1094014" cy="31024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>
                <a:solidFill>
                  <a:prstClr val="black"/>
                </a:solidFill>
                <a:latin typeface="Georgia" panose="02040502050405020303" pitchFamily="18" charset="0"/>
              </a:rPr>
              <a:t>$0</a:t>
            </a:r>
            <a:endParaRPr lang="en-US" sz="12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4171" y="5290470"/>
            <a:ext cx="10940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Georgia" panose="02040502050405020303" pitchFamily="18" charset="0"/>
              </a:rPr>
              <a:t>* Please note if joining May or after, ALL fees MUST be paid in FULL at time of registration. </a:t>
            </a:r>
          </a:p>
        </p:txBody>
      </p:sp>
    </p:spTree>
    <p:extLst>
      <p:ext uri="{BB962C8B-B14F-4D97-AF65-F5344CB8AC3E}">
        <p14:creationId xmlns:p14="http://schemas.microsoft.com/office/powerpoint/2010/main" val="295502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328</Words>
  <Application>Microsoft Office PowerPoint</Application>
  <PresentationFormat>Widescreen</PresentationFormat>
  <Paragraphs>212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Bourquin</dc:creator>
  <cp:lastModifiedBy>Beth Bourquin</cp:lastModifiedBy>
  <cp:revision>29</cp:revision>
  <dcterms:created xsi:type="dcterms:W3CDTF">2017-07-17T18:14:04Z</dcterms:created>
  <dcterms:modified xsi:type="dcterms:W3CDTF">2020-09-09T00:06:00Z</dcterms:modified>
</cp:coreProperties>
</file>