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2" r:id="rId3"/>
    <p:sldId id="264" r:id="rId4"/>
    <p:sldId id="277" r:id="rId5"/>
    <p:sldId id="280" r:id="rId6"/>
    <p:sldId id="291" r:id="rId7"/>
    <p:sldId id="293" r:id="rId8"/>
    <p:sldId id="284" r:id="rId9"/>
    <p:sldId id="283" r:id="rId10"/>
    <p:sldId id="286" r:id="rId11"/>
    <p:sldId id="287" r:id="rId12"/>
    <p:sldId id="281" r:id="rId13"/>
    <p:sldId id="266" r:id="rId14"/>
    <p:sldId id="268" r:id="rId15"/>
    <p:sldId id="288" r:id="rId16"/>
    <p:sldId id="289" r:id="rId17"/>
    <p:sldId id="290" r:id="rId18"/>
    <p:sldId id="292" r:id="rId19"/>
    <p:sldId id="294" r:id="rId20"/>
    <p:sldId id="295" r:id="rId21"/>
    <p:sldId id="296" r:id="rId22"/>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54BE8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75597" autoAdjust="0"/>
  </p:normalViewPr>
  <p:slideViewPr>
    <p:cSldViewPr>
      <p:cViewPr varScale="1">
        <p:scale>
          <a:sx n="65" d="100"/>
          <a:sy n="65" d="100"/>
        </p:scale>
        <p:origin x="2083" y="38"/>
      </p:cViewPr>
      <p:guideLst>
        <p:guide orient="horz" pos="2160"/>
        <p:guide pos="2880"/>
      </p:guideLst>
    </p:cSldViewPr>
  </p:slideViewPr>
  <p:outlineViewPr>
    <p:cViewPr>
      <p:scale>
        <a:sx n="33" d="100"/>
        <a:sy n="33" d="100"/>
      </p:scale>
      <p:origin x="0" y="198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2442" y="78"/>
      </p:cViewPr>
      <p:guideLst>
        <p:guide orient="horz" pos="291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2114" cy="461327"/>
          </a:xfrm>
          <a:prstGeom prst="rect">
            <a:avLst/>
          </a:prstGeom>
        </p:spPr>
        <p:txBody>
          <a:bodyPr vert="horz" lIns="95805" tIns="47903" rIns="95805" bIns="47903" rtlCol="0"/>
          <a:lstStyle>
            <a:lvl1pPr algn="l">
              <a:defRPr sz="1200"/>
            </a:lvl1pPr>
          </a:lstStyle>
          <a:p>
            <a:endParaRPr lang="en-US" dirty="0"/>
          </a:p>
        </p:txBody>
      </p:sp>
      <p:sp>
        <p:nvSpPr>
          <p:cNvPr id="3" name="Date Placeholder 2"/>
          <p:cNvSpPr>
            <a:spLocks noGrp="1"/>
          </p:cNvSpPr>
          <p:nvPr>
            <p:ph type="dt" sz="quarter" idx="1"/>
          </p:nvPr>
        </p:nvSpPr>
        <p:spPr>
          <a:xfrm>
            <a:off x="3884317" y="2"/>
            <a:ext cx="2972114" cy="461327"/>
          </a:xfrm>
          <a:prstGeom prst="rect">
            <a:avLst/>
          </a:prstGeom>
        </p:spPr>
        <p:txBody>
          <a:bodyPr vert="horz" lIns="95805" tIns="47903" rIns="95805" bIns="47903" rtlCol="0"/>
          <a:lstStyle>
            <a:lvl1pPr algn="r">
              <a:defRPr sz="1200"/>
            </a:lvl1pPr>
          </a:lstStyle>
          <a:p>
            <a:fld id="{763BCEE4-ABD9-4386-B054-28CC4CD80C21}" type="datetimeFigureOut">
              <a:rPr lang="en-US" smtClean="0"/>
              <a:pPr/>
              <a:t>7/27/2020</a:t>
            </a:fld>
            <a:endParaRPr lang="en-US" dirty="0"/>
          </a:p>
        </p:txBody>
      </p:sp>
      <p:sp>
        <p:nvSpPr>
          <p:cNvPr id="4" name="Footer Placeholder 3"/>
          <p:cNvSpPr>
            <a:spLocks noGrp="1"/>
          </p:cNvSpPr>
          <p:nvPr>
            <p:ph type="ftr" sz="quarter" idx="2"/>
          </p:nvPr>
        </p:nvSpPr>
        <p:spPr>
          <a:xfrm>
            <a:off x="2" y="8776337"/>
            <a:ext cx="2972114" cy="461327"/>
          </a:xfrm>
          <a:prstGeom prst="rect">
            <a:avLst/>
          </a:prstGeom>
        </p:spPr>
        <p:txBody>
          <a:bodyPr vert="horz" lIns="95805" tIns="47903" rIns="95805" bIns="47903" rtlCol="0" anchor="b"/>
          <a:lstStyle>
            <a:lvl1pPr algn="l">
              <a:defRPr sz="1200"/>
            </a:lvl1pPr>
          </a:lstStyle>
          <a:p>
            <a:r>
              <a:rPr lang="en-US" dirty="0"/>
              <a:t>© 2019 John C. Gagliardo</a:t>
            </a:r>
          </a:p>
        </p:txBody>
      </p:sp>
      <p:sp>
        <p:nvSpPr>
          <p:cNvPr id="5" name="Slide Number Placeholder 4"/>
          <p:cNvSpPr>
            <a:spLocks noGrp="1"/>
          </p:cNvSpPr>
          <p:nvPr>
            <p:ph type="sldNum" sz="quarter" idx="3"/>
          </p:nvPr>
        </p:nvSpPr>
        <p:spPr>
          <a:xfrm>
            <a:off x="3884317" y="8776337"/>
            <a:ext cx="2972114" cy="461327"/>
          </a:xfrm>
          <a:prstGeom prst="rect">
            <a:avLst/>
          </a:prstGeom>
        </p:spPr>
        <p:txBody>
          <a:bodyPr vert="horz" lIns="95805" tIns="47903" rIns="95805" bIns="47903" rtlCol="0" anchor="b"/>
          <a:lstStyle>
            <a:lvl1pPr algn="r">
              <a:defRPr sz="1200"/>
            </a:lvl1pPr>
          </a:lstStyle>
          <a:p>
            <a:fld id="{FBAD3C84-FD8B-4CD9-8FEE-2117D401C4F2}" type="slidenum">
              <a:rPr lang="en-US" smtClean="0"/>
              <a:pPr/>
              <a:t>‹#›</a:t>
            </a:fld>
            <a:endParaRPr lang="en-US" dirty="0"/>
          </a:p>
        </p:txBody>
      </p:sp>
    </p:spTree>
    <p:extLst>
      <p:ext uri="{BB962C8B-B14F-4D97-AF65-F5344CB8AC3E}">
        <p14:creationId xmlns:p14="http://schemas.microsoft.com/office/powerpoint/2010/main" val="29841027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71800" cy="461960"/>
          </a:xfrm>
          <a:prstGeom prst="rect">
            <a:avLst/>
          </a:prstGeom>
        </p:spPr>
        <p:txBody>
          <a:bodyPr vert="horz" lIns="96716" tIns="48357" rIns="96716" bIns="48357" rtlCol="0"/>
          <a:lstStyle>
            <a:lvl1pPr algn="l">
              <a:defRPr sz="1200"/>
            </a:lvl1pPr>
          </a:lstStyle>
          <a:p>
            <a:endParaRPr lang="en-US" dirty="0"/>
          </a:p>
        </p:txBody>
      </p:sp>
      <p:sp>
        <p:nvSpPr>
          <p:cNvPr id="3" name="Date Placeholder 2"/>
          <p:cNvSpPr>
            <a:spLocks noGrp="1"/>
          </p:cNvSpPr>
          <p:nvPr>
            <p:ph type="dt" idx="1"/>
          </p:nvPr>
        </p:nvSpPr>
        <p:spPr>
          <a:xfrm>
            <a:off x="3884616" y="4"/>
            <a:ext cx="2971800" cy="461960"/>
          </a:xfrm>
          <a:prstGeom prst="rect">
            <a:avLst/>
          </a:prstGeom>
        </p:spPr>
        <p:txBody>
          <a:bodyPr vert="horz" lIns="96716" tIns="48357" rIns="96716" bIns="48357" rtlCol="0"/>
          <a:lstStyle>
            <a:lvl1pPr algn="r">
              <a:defRPr sz="1200"/>
            </a:lvl1pPr>
          </a:lstStyle>
          <a:p>
            <a:fld id="{89168012-91F4-46ED-AA36-EE13EC46D9F8}" type="datetimeFigureOut">
              <a:rPr lang="en-US" smtClean="0"/>
              <a:pPr/>
              <a:t>7/27/2020</a:t>
            </a:fld>
            <a:endParaRPr lang="en-US" dirty="0"/>
          </a:p>
        </p:txBody>
      </p:sp>
      <p:sp>
        <p:nvSpPr>
          <p:cNvPr id="4" name="Slide Image Placeholder 3"/>
          <p:cNvSpPr>
            <a:spLocks noGrp="1" noRot="1" noChangeAspect="1"/>
          </p:cNvSpPr>
          <p:nvPr>
            <p:ph type="sldImg" idx="2"/>
          </p:nvPr>
        </p:nvSpPr>
        <p:spPr>
          <a:xfrm>
            <a:off x="1116013" y="688975"/>
            <a:ext cx="4625975" cy="3470275"/>
          </a:xfrm>
          <a:prstGeom prst="rect">
            <a:avLst/>
          </a:prstGeom>
          <a:noFill/>
          <a:ln w="12700">
            <a:solidFill>
              <a:prstClr val="black"/>
            </a:solidFill>
          </a:ln>
        </p:spPr>
        <p:txBody>
          <a:bodyPr vert="horz" lIns="96716" tIns="48357" rIns="96716" bIns="48357" rtlCol="0" anchor="ctr"/>
          <a:lstStyle/>
          <a:p>
            <a:endParaRPr lang="en-US" dirty="0"/>
          </a:p>
        </p:txBody>
      </p:sp>
      <p:sp>
        <p:nvSpPr>
          <p:cNvPr id="5" name="Notes Placeholder 4"/>
          <p:cNvSpPr>
            <a:spLocks noGrp="1"/>
          </p:cNvSpPr>
          <p:nvPr>
            <p:ph type="body" sz="quarter" idx="3"/>
          </p:nvPr>
        </p:nvSpPr>
        <p:spPr>
          <a:xfrm>
            <a:off x="685800" y="4388648"/>
            <a:ext cx="5486400" cy="4157660"/>
          </a:xfrm>
          <a:prstGeom prst="rect">
            <a:avLst/>
          </a:prstGeom>
        </p:spPr>
        <p:txBody>
          <a:bodyPr vert="horz" lIns="96716" tIns="48357" rIns="96716" bIns="4835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775688"/>
            <a:ext cx="2971800" cy="461960"/>
          </a:xfrm>
          <a:prstGeom prst="rect">
            <a:avLst/>
          </a:prstGeom>
        </p:spPr>
        <p:txBody>
          <a:bodyPr vert="horz" lIns="96716" tIns="48357" rIns="96716" bIns="48357" rtlCol="0" anchor="b"/>
          <a:lstStyle>
            <a:lvl1pPr algn="l">
              <a:defRPr sz="1200"/>
            </a:lvl1pPr>
          </a:lstStyle>
          <a:p>
            <a:r>
              <a:rPr lang="en-US" dirty="0"/>
              <a:t>© 2019 John C. Gagliardo</a:t>
            </a:r>
          </a:p>
        </p:txBody>
      </p:sp>
      <p:sp>
        <p:nvSpPr>
          <p:cNvPr id="7" name="Slide Number Placeholder 6"/>
          <p:cNvSpPr>
            <a:spLocks noGrp="1"/>
          </p:cNvSpPr>
          <p:nvPr>
            <p:ph type="sldNum" sz="quarter" idx="5"/>
          </p:nvPr>
        </p:nvSpPr>
        <p:spPr>
          <a:xfrm>
            <a:off x="3884616" y="8775688"/>
            <a:ext cx="2971800" cy="461960"/>
          </a:xfrm>
          <a:prstGeom prst="rect">
            <a:avLst/>
          </a:prstGeom>
        </p:spPr>
        <p:txBody>
          <a:bodyPr vert="horz" lIns="96716" tIns="48357" rIns="96716" bIns="48357" rtlCol="0" anchor="b"/>
          <a:lstStyle>
            <a:lvl1pPr algn="r">
              <a:defRPr sz="1200"/>
            </a:lvl1pPr>
          </a:lstStyle>
          <a:p>
            <a:fld id="{627E76A0-410F-44FE-B04B-9436F7615310}" type="slidenum">
              <a:rPr lang="en-US" smtClean="0"/>
              <a:pPr/>
              <a:t>‹#›</a:t>
            </a:fld>
            <a:endParaRPr lang="en-US" dirty="0"/>
          </a:p>
        </p:txBody>
      </p:sp>
    </p:spTree>
    <p:extLst>
      <p:ext uri="{BB962C8B-B14F-4D97-AF65-F5344CB8AC3E}">
        <p14:creationId xmlns:p14="http://schemas.microsoft.com/office/powerpoint/2010/main" val="18943565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learn@usaswimming.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Pre-registration required (for Zoom meeting); post-meeting report will be used to compile OTS Activity credit for all &amp; Referee Spring Re-cert requirement.</a:t>
            </a:r>
          </a:p>
        </p:txBody>
      </p:sp>
      <p:sp>
        <p:nvSpPr>
          <p:cNvPr id="4" name="Slide Number Placeholder 3"/>
          <p:cNvSpPr>
            <a:spLocks noGrp="1"/>
          </p:cNvSpPr>
          <p:nvPr>
            <p:ph type="sldNum" sz="quarter" idx="10"/>
          </p:nvPr>
        </p:nvSpPr>
        <p:spPr/>
        <p:txBody>
          <a:bodyPr/>
          <a:lstStyle/>
          <a:p>
            <a:fld id="{627E76A0-410F-44FE-B04B-9436F7615310}"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314040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Deck Pass Screen Shots require 2 (two) screen captures</a:t>
            </a:r>
            <a:r>
              <a:rPr lang="en-US" dirty="0"/>
              <a:t>.  One for membership and one for certifications</a:t>
            </a:r>
          </a:p>
        </p:txBody>
      </p:sp>
      <p:sp>
        <p:nvSpPr>
          <p:cNvPr id="4" name="Slide Number Placeholder 3"/>
          <p:cNvSpPr>
            <a:spLocks noGrp="1"/>
          </p:cNvSpPr>
          <p:nvPr>
            <p:ph type="sldNum" sz="quarter" idx="10"/>
          </p:nvPr>
        </p:nvSpPr>
        <p:spPr/>
        <p:txBody>
          <a:bodyPr/>
          <a:lstStyle/>
          <a:p>
            <a:fld id="{627E76A0-410F-44FE-B04B-9436F7615310}"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716436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Deck Pass Screen Shots require 2 (two) screen captures.  One for membership and one for certifications</a:t>
            </a:r>
          </a:p>
        </p:txBody>
      </p:sp>
      <p:sp>
        <p:nvSpPr>
          <p:cNvPr id="4" name="Slide Number Placeholder 3"/>
          <p:cNvSpPr>
            <a:spLocks noGrp="1"/>
          </p:cNvSpPr>
          <p:nvPr>
            <p:ph type="sldNum" sz="quarter" idx="10"/>
          </p:nvPr>
        </p:nvSpPr>
        <p:spPr/>
        <p:txBody>
          <a:bodyPr/>
          <a:lstStyle/>
          <a:p>
            <a:fld id="{627E76A0-410F-44FE-B04B-9436F7615310}"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1903421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Uniform – white socks, white shoes (NOT sandals), shirts tucked in, etc.</a:t>
            </a:r>
          </a:p>
          <a:p>
            <a:r>
              <a:rPr lang="en-US" dirty="0"/>
              <a:t>Professionalism – Remember that as officials, we must not use our access to the deck</a:t>
            </a:r>
            <a:r>
              <a:rPr lang="en-US" u="none" dirty="0"/>
              <a:t> or to athlete information </a:t>
            </a:r>
            <a:r>
              <a:rPr lang="en-US" dirty="0"/>
              <a:t>for personal gain (e.g., hospitality for children/friends, athlete access, athlete data, etc.)</a:t>
            </a:r>
          </a:p>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2315202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As of 31 May 2020:  </a:t>
            </a:r>
            <a:r>
              <a:rPr lang="en-US" dirty="0"/>
              <a:t>There are currently 56</a:t>
            </a:r>
            <a:r>
              <a:rPr lang="en-US" baseline="0" dirty="0"/>
              <a:t> clubs in PNS with a total of 6,451 athletes.  Not every club has an official – 17 teams w/ 1,059 athletes have no officials [30.4% of teams, 16.4% of athletes]  35 Unattached Officials</a:t>
            </a:r>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186683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2732330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676866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1721550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3936" indent="-173936">
              <a:buFont typeface="Arial" panose="020B0604020202020204" pitchFamily="34" charset="0"/>
              <a:buChar char="•"/>
            </a:pPr>
            <a:r>
              <a:rPr lang="en-US" baseline="0" dirty="0"/>
              <a:t>If we see an illegal suit on a swimmer on the blocks, do we stop the meet and allow them to change? </a:t>
            </a:r>
          </a:p>
          <a:p>
            <a:pPr marL="631136" lvl="1" indent="-173936">
              <a:buFont typeface="Arial" panose="020B0604020202020204" pitchFamily="34" charset="0"/>
              <a:buChar char="•"/>
            </a:pPr>
            <a:r>
              <a:rPr lang="en-US" baseline="0" dirty="0"/>
              <a:t>NO, as we mentioned, the burden is on the parent, coach and swimmer to know if a suit is compliant prior to competition.</a:t>
            </a:r>
          </a:p>
          <a:p>
            <a:pPr marL="173936" indent="-173936">
              <a:buFont typeface="Arial" panose="020B0604020202020204" pitchFamily="34" charset="0"/>
              <a:buChar char="•"/>
            </a:pPr>
            <a:r>
              <a:rPr lang="en-US" baseline="0" dirty="0"/>
              <a:t>What if we notice an illegal suit AFTER the race - while the swimmer is still in the water – the race is finished so can there be a DQ?   </a:t>
            </a:r>
          </a:p>
          <a:p>
            <a:pPr marL="631136" lvl="1" indent="-173936">
              <a:buFont typeface="Arial" panose="020B0604020202020204" pitchFamily="34" charset="0"/>
              <a:buChar char="•"/>
            </a:pPr>
            <a:r>
              <a:rPr lang="en-US" baseline="0" dirty="0"/>
              <a:t> NO. It really depends on whether you observed the swimmer while the race was in progress or after it was finished and whether you raised your hand to indicate a potential disqualification. This rule is no different than an illegal touch. Would you call an illegal touch at the finish AFTER the swimmer exited the pool? As they walk away? There has to be a point where you say, “too late.” The race is over when the touch is made. Calling an infraction AFTER the race would result in over-officiating. </a:t>
            </a:r>
          </a:p>
          <a:p>
            <a:pPr marL="173936" indent="-173936">
              <a:buFont typeface="Arial" panose="020B0604020202020204" pitchFamily="34" charset="0"/>
              <a:buChar char="•"/>
            </a:pPr>
            <a:r>
              <a:rPr lang="en-US" baseline="0" dirty="0"/>
              <a:t> Do we warn swimmers walking around in an illegal suit during warmups? </a:t>
            </a:r>
          </a:p>
          <a:p>
            <a:pPr marL="631136" lvl="1" indent="-173936">
              <a:buFont typeface="Arial" panose="020B0604020202020204" pitchFamily="34" charset="0"/>
              <a:buChar char="•"/>
            </a:pPr>
            <a:r>
              <a:rPr lang="en-US" baseline="0" dirty="0"/>
              <a:t> NO. It is not illegal to wear a tech suit when not competing. Officials are not the suit police.</a:t>
            </a:r>
          </a:p>
          <a:p>
            <a:pPr marL="173936" lvl="0" indent="-173936">
              <a:buFont typeface="Arial" panose="020B0604020202020204" pitchFamily="34" charset="0"/>
              <a:buChar char="•"/>
            </a:pPr>
            <a:r>
              <a:rPr lang="en-US" baseline="0" dirty="0"/>
              <a:t>It is not a DQ unless they swim in the suit - what if it is not noticed until they are finished but the official is positive that they swam a race in the suit? </a:t>
            </a:r>
          </a:p>
          <a:p>
            <a:pPr marL="631136" lvl="1" indent="-173936">
              <a:buFont typeface="Arial" panose="020B0604020202020204" pitchFamily="34" charset="0"/>
              <a:buChar char="•"/>
            </a:pPr>
            <a:r>
              <a:rPr lang="en-US" baseline="0" dirty="0"/>
              <a:t> Did the official raise his/her hand while the swimmer was still competing in the water before or at the touch?  If not, then no call. One LSC that has already implemented the rule allows the swimmer to bring the suit (if it is in question) to the referee for them to look at it once they have changed out of the suit. However, if the swimmer is out of the pool, they are out of your jurisdiction, therefore no call can be made at that time. The recommendation would be that swimmers get a questionable suit approved (or not) prior to the meet starting. </a:t>
            </a:r>
            <a:endParaRPr lang="en-US" u="none"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27E76A0-410F-44FE-B04B-9436F7615310}"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4203695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18</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2953781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19</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1193791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627E76A0-410F-44FE-B04B-9436F7615310}"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842948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20</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3681794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21</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167205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3</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197925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4</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1060732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936" indent="-173936">
              <a:buFont typeface="Arial" panose="020B0604020202020204" pitchFamily="34" charset="0"/>
              <a:buChar char="•"/>
            </a:pPr>
            <a:r>
              <a:rPr lang="en-US" baseline="0" dirty="0"/>
              <a:t>Rules Changes:</a:t>
            </a:r>
          </a:p>
          <a:p>
            <a:pPr marL="637765" lvl="1" indent="-173936">
              <a:buFont typeface="Arial" panose="020B0604020202020204" pitchFamily="34" charset="0"/>
              <a:buChar char="•"/>
            </a:pPr>
            <a:r>
              <a:rPr lang="en-US" baseline="0" dirty="0"/>
              <a:t>While the slide delineates some of the rules changes that would most impact on deck officiating, be sure to familiarize yourself with ALL rule changes</a:t>
            </a:r>
          </a:p>
          <a:p>
            <a:pPr marL="637765" lvl="1" indent="-173936">
              <a:buFont typeface="Arial" panose="020B0604020202020204" pitchFamily="34" charset="0"/>
              <a:buChar char="•"/>
            </a:pPr>
            <a:r>
              <a:rPr lang="en-US" baseline="0" dirty="0"/>
              <a:t>Questions at the end</a:t>
            </a:r>
          </a:p>
          <a:p>
            <a:pPr marL="1094965" marR="0" lvl="2" indent="-17393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kern="1200" baseline="0" dirty="0">
                <a:solidFill>
                  <a:schemeClr val="tx1"/>
                </a:solidFill>
                <a:effectLst/>
                <a:latin typeface="+mn-lt"/>
                <a:ea typeface="+mn-ea"/>
                <a:cs typeface="+mn-cs"/>
              </a:rPr>
              <a:t>For more on Tech Suit ban, click [when in Slide Show mode) the arrow (goes to Backup slide 18)</a:t>
            </a:r>
          </a:p>
          <a:p>
            <a:pPr marL="637765" lvl="1" indent="-173936">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5</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4009428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936" indent="-173936">
              <a:buFont typeface="Arial" panose="020B0604020202020204" pitchFamily="34" charset="0"/>
              <a:buChar char="•"/>
            </a:pPr>
            <a:r>
              <a:rPr lang="en-US" dirty="0"/>
              <a:t>National Meet Application Process</a:t>
            </a:r>
            <a:endParaRPr lang="en-US" baseline="0" dirty="0"/>
          </a:p>
          <a:p>
            <a:pPr marL="637765" lvl="1" indent="-173936">
              <a:buFont typeface="Arial" panose="020B0604020202020204" pitchFamily="34" charset="0"/>
              <a:buChar char="•"/>
            </a:pPr>
            <a:r>
              <a:rPr lang="en-US" baseline="0" dirty="0"/>
              <a:t>generally open 180 days prior to meet.  3-star meets (Jr Nats, Pro Series, Nats) close 120 out unless not enough applications to staff deck have been received.</a:t>
            </a:r>
          </a:p>
          <a:p>
            <a:pPr marL="1101595" lvl="2" indent="-173936">
              <a:buFont typeface="Arial" panose="020B0604020202020204" pitchFamily="34" charset="0"/>
              <a:buChar char="•"/>
            </a:pPr>
            <a:r>
              <a:rPr lang="en-US" baseline="0" dirty="0"/>
              <a:t>Sectionals (1 star); Futures (2); Juniors (3); Pro Series (4); and Nationals/Trials (5 stars)</a:t>
            </a:r>
          </a:p>
          <a:p>
            <a:pPr marL="644395" lvl="1" indent="-173936">
              <a:buFont typeface="Arial" panose="020B0604020202020204" pitchFamily="34" charset="0"/>
              <a:buChar char="•"/>
            </a:pPr>
            <a:r>
              <a:rPr lang="en-US" baseline="0" dirty="0"/>
              <a:t>Applications currently open for Pro Swim Series in Richmond, VA (5-8 Nov) and Irvine, CA (12-15 Nov); US Open/Winter Nat's (2-5 Dec in Atlanta, GA), Jr’s East (9-12 Dec in Atlanta, GA), and Jr’s West (9-12 Dec in Austin, TX)</a:t>
            </a:r>
          </a:p>
          <a:p>
            <a:pPr marL="173936" indent="-173936">
              <a:buFont typeface="Arial" panose="020B0604020202020204" pitchFamily="34" charset="0"/>
              <a:buChar char="•"/>
            </a:pPr>
            <a:r>
              <a:rPr lang="en-US" baseline="0" dirty="0"/>
              <a:t>National Meet Cert Update</a:t>
            </a:r>
          </a:p>
          <a:p>
            <a:pPr marL="631136" marR="0" lvl="1" indent="-17393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kern="1200" baseline="0" dirty="0">
                <a:solidFill>
                  <a:schemeClr val="tx1"/>
                </a:solidFill>
                <a:effectLst/>
                <a:latin typeface="+mn-lt"/>
                <a:ea typeface="+mn-ea"/>
                <a:cs typeface="+mn-cs"/>
              </a:rPr>
              <a:t>LSC Certs/Recerts – will be discussed on an upcoming next slide</a:t>
            </a:r>
            <a:endParaRPr lang="en-US" baseline="0"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6</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2284449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936" indent="-173936">
              <a:buFont typeface="Arial" panose="020B0604020202020204" pitchFamily="34" charset="0"/>
              <a:buChar char="•"/>
            </a:pPr>
            <a:r>
              <a:rPr lang="en-US" baseline="0" dirty="0"/>
              <a:t>APT changes</a:t>
            </a:r>
          </a:p>
          <a:p>
            <a:pPr marL="637765" lvl="1" indent="-173936">
              <a:buFont typeface="Arial" panose="020B0604020202020204" pitchFamily="34" charset="0"/>
              <a:buChar char="•"/>
            </a:pPr>
            <a:r>
              <a:rPr lang="en-US" dirty="0"/>
              <a:t>Changed to expire one year </a:t>
            </a:r>
            <a:r>
              <a:rPr lang="en-US" i="1" dirty="0"/>
              <a:t>from the date of passing certification</a:t>
            </a:r>
            <a:r>
              <a:rPr lang="en-US" dirty="0"/>
              <a:t> (not the end of the month).  That is, if you pass the cert on 17 April 2019, it will be valid until 17 April 2020.</a:t>
            </a:r>
          </a:p>
          <a:p>
            <a:pPr marL="637765" lvl="1" indent="-173936">
              <a:buFont typeface="Arial" panose="020B0604020202020204" pitchFamily="34" charset="0"/>
              <a:buChar char="•"/>
            </a:pPr>
            <a:r>
              <a:rPr lang="en-US" dirty="0"/>
              <a:t>Any questions or issues with APT – </a:t>
            </a:r>
            <a:r>
              <a:rPr lang="en-US" u="sng" dirty="0">
                <a:hlinkClick r:id="rId3"/>
              </a:rPr>
              <a:t>learn@usaswimming.org</a:t>
            </a:r>
            <a:endParaRPr lang="en-US" dirty="0"/>
          </a:p>
          <a:p>
            <a:pPr marL="173936" indent="-173936">
              <a:buFont typeface="Arial" panose="020B0604020202020204" pitchFamily="34" charset="0"/>
              <a:buChar char="•"/>
            </a:pPr>
            <a:r>
              <a:rPr lang="en-US" u="none" kern="1200" baseline="0" dirty="0">
                <a:solidFill>
                  <a:schemeClr val="tx1"/>
                </a:solidFill>
                <a:effectLst/>
                <a:latin typeface="+mn-lt"/>
                <a:ea typeface="+mn-ea"/>
                <a:cs typeface="+mn-cs"/>
              </a:rPr>
              <a:t>Safe Sport – see something, say something</a:t>
            </a:r>
          </a:p>
          <a:p>
            <a:pPr marL="173936" indent="-173936">
              <a:buFont typeface="Arial" panose="020B0604020202020204" pitchFamily="34" charset="0"/>
              <a:buChar char="•"/>
            </a:pPr>
            <a:r>
              <a:rPr lang="en-US" u="none" kern="1200" baseline="0" dirty="0">
                <a:solidFill>
                  <a:schemeClr val="tx1"/>
                </a:solidFill>
                <a:effectLst/>
                <a:latin typeface="+mn-lt"/>
                <a:ea typeface="+mn-ea"/>
                <a:cs typeface="+mn-cs"/>
              </a:rPr>
              <a:t>DEI is seeing added emphasis at all levels, so here are some things to know</a:t>
            </a:r>
          </a:p>
          <a:p>
            <a:pPr marL="173936" indent="-173936">
              <a:buFont typeface="Arial" panose="020B0604020202020204" pitchFamily="34" charset="0"/>
              <a:buChar char="•"/>
            </a:pPr>
            <a:r>
              <a:rPr lang="en-US" u="none" kern="1200" baseline="0" dirty="0">
                <a:solidFill>
                  <a:schemeClr val="tx1"/>
                </a:solidFill>
                <a:effectLst/>
                <a:latin typeface="+mn-lt"/>
                <a:ea typeface="+mn-ea"/>
                <a:cs typeface="+mn-cs"/>
              </a:rPr>
              <a:t>Officiating &amp; COVID-19</a:t>
            </a:r>
          </a:p>
          <a:p>
            <a:pPr marL="631136" lvl="1" indent="-173936">
              <a:buFont typeface="Arial" panose="020B0604020202020204" pitchFamily="34" charset="0"/>
              <a:buChar char="•"/>
            </a:pPr>
            <a:r>
              <a:rPr lang="en-US" u="none" kern="1200" baseline="0" dirty="0">
                <a:solidFill>
                  <a:schemeClr val="tx1"/>
                </a:solidFill>
                <a:effectLst/>
                <a:latin typeface="+mn-lt"/>
                <a:ea typeface="+mn-ea"/>
                <a:cs typeface="+mn-cs"/>
              </a:rPr>
              <a:t>Re-certs – PNS Officials Committee will be examining options for re-certs; more info in the fall (after Return To Competition)</a:t>
            </a:r>
          </a:p>
          <a:p>
            <a:pPr marL="631136" marR="0" lvl="1" indent="-17393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kern="1200" baseline="0" dirty="0">
                <a:solidFill>
                  <a:schemeClr val="tx1"/>
                </a:solidFill>
                <a:effectLst/>
                <a:latin typeface="+mn-lt"/>
                <a:ea typeface="+mn-ea"/>
                <a:cs typeface="+mn-cs"/>
              </a:rPr>
              <a:t>Provisional Official is a new, </a:t>
            </a:r>
            <a:r>
              <a:rPr lang="en-US" i="1" u="sng" kern="1200" baseline="0" dirty="0">
                <a:solidFill>
                  <a:schemeClr val="tx1"/>
                </a:solidFill>
                <a:effectLst/>
                <a:latin typeface="+mn-lt"/>
                <a:ea typeface="+mn-ea"/>
                <a:cs typeface="+mn-cs"/>
              </a:rPr>
              <a:t>temporary</a:t>
            </a:r>
            <a:r>
              <a:rPr lang="en-US" u="none" kern="1200" baseline="0" dirty="0">
                <a:solidFill>
                  <a:schemeClr val="tx1"/>
                </a:solidFill>
                <a:effectLst/>
                <a:latin typeface="+mn-lt"/>
                <a:ea typeface="+mn-ea"/>
                <a:cs typeface="+mn-cs"/>
              </a:rPr>
              <a:t> officiating designation; designed for teams with no or very few officials</a:t>
            </a:r>
          </a:p>
          <a:p>
            <a:pPr marL="1088336" marR="0" lvl="2" indent="-17393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kern="1200" baseline="0" dirty="0">
                <a:solidFill>
                  <a:schemeClr val="tx1"/>
                </a:solidFill>
                <a:effectLst/>
                <a:latin typeface="+mn-lt"/>
                <a:ea typeface="+mn-ea"/>
                <a:cs typeface="+mn-cs"/>
              </a:rPr>
              <a:t>For details,, see starred item (goes to Backup slide 21)</a:t>
            </a:r>
          </a:p>
        </p:txBody>
      </p:sp>
      <p:sp>
        <p:nvSpPr>
          <p:cNvPr id="4" name="Slide Number Placeholder 3"/>
          <p:cNvSpPr>
            <a:spLocks noGrp="1"/>
          </p:cNvSpPr>
          <p:nvPr>
            <p:ph type="sldNum" sz="quarter" idx="10"/>
          </p:nvPr>
        </p:nvSpPr>
        <p:spPr/>
        <p:txBody>
          <a:bodyPr/>
          <a:lstStyle/>
          <a:p>
            <a:fld id="{627E76A0-410F-44FE-B04B-9436F7615310}" type="slidenum">
              <a:rPr lang="en-US" smtClean="0"/>
              <a:pPr/>
              <a:t>7</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1893687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3936" indent="-173936">
              <a:buFont typeface="Arial" panose="020B0604020202020204" pitchFamily="34" charset="0"/>
              <a:buChar char="•"/>
            </a:pPr>
            <a:r>
              <a:rPr lang="en-US" u="none" kern="1200" baseline="0" dirty="0">
                <a:solidFill>
                  <a:schemeClr val="tx1"/>
                </a:solidFill>
                <a:effectLst/>
                <a:latin typeface="+mn-lt"/>
                <a:ea typeface="+mn-ea"/>
                <a:cs typeface="+mn-cs"/>
              </a:rPr>
              <a:t>Referee Training</a:t>
            </a:r>
          </a:p>
          <a:p>
            <a:pPr marL="637765" lvl="1" indent="-173936">
              <a:buFont typeface="Arial" panose="020B0604020202020204" pitchFamily="34" charset="0"/>
              <a:buChar char="•"/>
            </a:pPr>
            <a:r>
              <a:rPr lang="en-US" i="0" u="none" kern="1200" baseline="0" dirty="0">
                <a:solidFill>
                  <a:srgbClr val="FF0000"/>
                </a:solidFill>
                <a:effectLst/>
                <a:latin typeface="+mn-lt"/>
                <a:ea typeface="+mn-ea"/>
                <a:cs typeface="+mn-cs"/>
              </a:rPr>
              <a:t>Must have a referral from a member of the PNS Officials Committee to attend the Referee Training clinic [per PNS Officials Policy]</a:t>
            </a:r>
          </a:p>
          <a:p>
            <a:pPr marL="173936" indent="-173936">
              <a:buFont typeface="Arial" panose="020B0604020202020204" pitchFamily="34" charset="0"/>
              <a:buChar char="•"/>
            </a:pPr>
            <a:r>
              <a:rPr lang="en-US" u="none" kern="1200" baseline="0" dirty="0">
                <a:solidFill>
                  <a:schemeClr val="tx1"/>
                </a:solidFill>
                <a:effectLst/>
                <a:latin typeface="+mn-lt"/>
                <a:ea typeface="+mn-ea"/>
                <a:cs typeface="+mn-cs"/>
              </a:rPr>
              <a:t>Zone Reimbursement</a:t>
            </a:r>
          </a:p>
          <a:p>
            <a:pPr marL="637765" lvl="1" indent="-173936">
              <a:buFont typeface="Arial" panose="020B0604020202020204" pitchFamily="34" charset="0"/>
              <a:buChar char="•"/>
            </a:pPr>
            <a:r>
              <a:rPr lang="en-US" u="none" kern="1200" baseline="0" dirty="0">
                <a:solidFill>
                  <a:schemeClr val="tx1"/>
                </a:solidFill>
                <a:effectLst/>
                <a:latin typeface="+mn-lt"/>
                <a:ea typeface="+mn-ea"/>
                <a:cs typeface="+mn-cs"/>
              </a:rPr>
              <a:t>Mentor/Mentee Program &amp; Officials Reimbursement combined (one reimbursement pool across both meets)</a:t>
            </a:r>
          </a:p>
          <a:p>
            <a:pPr marL="637765" lvl="1" indent="-173936">
              <a:buFont typeface="Arial" panose="020B0604020202020204" pitchFamily="34" charset="0"/>
              <a:buChar char="•"/>
            </a:pPr>
            <a:r>
              <a:rPr lang="en-US" u="none" kern="1200" baseline="0" dirty="0">
                <a:solidFill>
                  <a:schemeClr val="tx1"/>
                </a:solidFill>
                <a:effectLst/>
                <a:latin typeface="+mn-lt"/>
                <a:ea typeface="+mn-ea"/>
                <a:cs typeface="+mn-cs"/>
              </a:rPr>
              <a:t>Must work 80% of the meet(s)</a:t>
            </a:r>
          </a:p>
          <a:p>
            <a:pPr marL="637765" lvl="1" indent="-173936">
              <a:buFont typeface="Arial" panose="020B0604020202020204" pitchFamily="34" charset="0"/>
              <a:buChar char="•"/>
            </a:pPr>
            <a:r>
              <a:rPr lang="en-US" u="none" kern="1200" baseline="0" dirty="0">
                <a:solidFill>
                  <a:schemeClr val="tx1"/>
                </a:solidFill>
                <a:effectLst/>
                <a:latin typeface="+mn-lt"/>
                <a:ea typeface="+mn-ea"/>
                <a:cs typeface="+mn-cs"/>
              </a:rPr>
              <a:t>Payout value determined by # of officials; $’s generated by meet fee tap / # of officials</a:t>
            </a:r>
          </a:p>
          <a:p>
            <a:pPr marL="1101595" lvl="2" indent="-173936">
              <a:buFont typeface="Arial" panose="020B0604020202020204" pitchFamily="34" charset="0"/>
              <a:buChar char="•"/>
            </a:pPr>
            <a:r>
              <a:rPr lang="en-US" u="none" kern="1200" baseline="0" dirty="0">
                <a:solidFill>
                  <a:schemeClr val="tx1"/>
                </a:solidFill>
                <a:effectLst/>
                <a:latin typeface="+mn-lt"/>
                <a:ea typeface="+mn-ea"/>
                <a:cs typeface="+mn-cs"/>
              </a:rPr>
              <a:t>In 2019 it was ~$700 each</a:t>
            </a:r>
          </a:p>
          <a:p>
            <a:pPr marL="173936" indent="-173936">
              <a:buFont typeface="Arial" panose="020B0604020202020204" pitchFamily="34" charset="0"/>
              <a:buChar char="•"/>
            </a:pPr>
            <a:r>
              <a:rPr lang="en-US" u="none" kern="1200" baseline="0" dirty="0">
                <a:solidFill>
                  <a:schemeClr val="tx1"/>
                </a:solidFill>
                <a:effectLst/>
                <a:latin typeface="+mn-lt"/>
                <a:ea typeface="+mn-ea"/>
                <a:cs typeface="+mn-cs"/>
              </a:rPr>
              <a:t>Officials Excellence Award</a:t>
            </a:r>
          </a:p>
          <a:p>
            <a:pPr marL="637765" lvl="1" indent="-173936">
              <a:buFont typeface="Arial" panose="020B0604020202020204" pitchFamily="34" charset="0"/>
              <a:buChar char="•"/>
            </a:pPr>
            <a:r>
              <a:rPr lang="en-US" u="none" kern="1200" baseline="0" dirty="0">
                <a:solidFill>
                  <a:schemeClr val="tx1"/>
                </a:solidFill>
                <a:effectLst/>
                <a:latin typeface="+mn-lt"/>
                <a:ea typeface="+mn-ea"/>
                <a:cs typeface="+mn-cs"/>
              </a:rPr>
              <a:t>Recognize, at a National level and </a:t>
            </a:r>
            <a:r>
              <a:rPr lang="en-US" dirty="0"/>
              <a:t>given every two months, to honor an outstanding LSC official for their contributions to local swimming.  </a:t>
            </a:r>
          </a:p>
          <a:p>
            <a:pPr marL="637765" lvl="1" indent="-173936">
              <a:buFont typeface="Arial" panose="020B0604020202020204" pitchFamily="34" charset="0"/>
              <a:buChar char="•"/>
            </a:pPr>
            <a:r>
              <a:rPr lang="en-US" dirty="0"/>
              <a:t>The award is sponsored by Swimming World magazine and Hasty Awards. </a:t>
            </a:r>
          </a:p>
          <a:p>
            <a:pPr marL="637765" lvl="1" indent="-173936" defTabSz="927659">
              <a:buFont typeface="Arial" panose="020B0604020202020204" pitchFamily="34" charset="0"/>
              <a:buChar char="•"/>
              <a:defRPr/>
            </a:pPr>
            <a:r>
              <a:rPr lang="en-US" u="none" kern="1200" baseline="0" dirty="0">
                <a:solidFill>
                  <a:schemeClr val="tx1"/>
                </a:solidFill>
                <a:effectLst/>
                <a:latin typeface="+mn-lt"/>
                <a:ea typeface="+mn-ea"/>
                <a:cs typeface="+mn-cs"/>
              </a:rPr>
              <a:t>Encourage officials to nominate (nomination form on USA Swimming website)</a:t>
            </a:r>
            <a:endParaRPr lang="en-US" baseline="0"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2884336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Too</a:t>
            </a:r>
            <a:r>
              <a:rPr lang="en-US" baseline="0" dirty="0"/>
              <a:t> many instances of officials working positions that they are not qualified for!  E.g., expired creds, missing AP creds, etc.</a:t>
            </a:r>
            <a:endParaRPr lang="en-US" dirty="0"/>
          </a:p>
        </p:txBody>
      </p:sp>
      <p:sp>
        <p:nvSpPr>
          <p:cNvPr id="4" name="Slide Number Placeholder 3"/>
          <p:cNvSpPr>
            <a:spLocks noGrp="1"/>
          </p:cNvSpPr>
          <p:nvPr>
            <p:ph type="sldNum" sz="quarter" idx="10"/>
          </p:nvPr>
        </p:nvSpPr>
        <p:spPr/>
        <p:txBody>
          <a:bodyPr/>
          <a:lstStyle/>
          <a:p>
            <a:fld id="{627E76A0-410F-44FE-B04B-9436F7615310}"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Tree>
    <p:extLst>
      <p:ext uri="{BB962C8B-B14F-4D97-AF65-F5344CB8AC3E}">
        <p14:creationId xmlns:p14="http://schemas.microsoft.com/office/powerpoint/2010/main" val="3099948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883B16-4DED-4C2F-8FB7-687539EFF19F}" type="datetime1">
              <a:rPr lang="en-US" smtClean="0"/>
              <a:pPr/>
              <a:t>7/27/2020</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
        <p:nvSpPr>
          <p:cNvPr id="6" name="Slide Number Placeholder 5"/>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540E7-5E62-42DF-8214-0DE2ADE9334D}" type="datetime1">
              <a:rPr lang="en-US" smtClean="0"/>
              <a:pPr/>
              <a:t>7/27/2020</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
        <p:nvSpPr>
          <p:cNvPr id="6" name="Slide Number Placeholder 5"/>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23802E-AF2A-4FF2-A67F-9208CC1CA17E}" type="datetime1">
              <a:rPr lang="en-US" smtClean="0"/>
              <a:pPr/>
              <a:t>7/27/2020</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
        <p:nvSpPr>
          <p:cNvPr id="6" name="Slide Number Placeholder 5"/>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20E4EE-5DB5-4FE9-ACE8-E6A8023430B6}" type="datetime1">
              <a:rPr lang="en-US" smtClean="0"/>
              <a:pPr/>
              <a:t>7/27/2020</a:t>
            </a:fld>
            <a:endParaRPr lang="en-US" dirty="0"/>
          </a:p>
        </p:txBody>
      </p:sp>
      <p:sp>
        <p:nvSpPr>
          <p:cNvPr id="5" name="Footer Placeholder 4"/>
          <p:cNvSpPr>
            <a:spLocks noGrp="1"/>
          </p:cNvSpPr>
          <p:nvPr>
            <p:ph type="ftr" sz="quarter" idx="11"/>
          </p:nvPr>
        </p:nvSpPr>
        <p:spPr/>
        <p:txBody>
          <a:bodyPr/>
          <a:lstStyle>
            <a:lvl1pPr>
              <a:defRPr b="1">
                <a:solidFill>
                  <a:srgbClr val="7030A0"/>
                </a:solidFill>
              </a:defRPr>
            </a:lvl1pPr>
          </a:lstStyle>
          <a:p>
            <a:r>
              <a:rPr lang="en-US" dirty="0"/>
              <a:t>© 2019 John C. Gagliardo</a:t>
            </a:r>
          </a:p>
        </p:txBody>
      </p:sp>
      <p:sp>
        <p:nvSpPr>
          <p:cNvPr id="6" name="Slide Number Placeholder 5"/>
          <p:cNvSpPr>
            <a:spLocks noGrp="1"/>
          </p:cNvSpPr>
          <p:nvPr>
            <p:ph type="sldNum" sz="quarter" idx="12"/>
          </p:nvPr>
        </p:nvSpPr>
        <p:spPr/>
        <p:txBody>
          <a:bodyPr/>
          <a:lstStyle>
            <a:lvl1pPr>
              <a:defRPr>
                <a:solidFill>
                  <a:srgbClr val="7030A0"/>
                </a:solidFill>
              </a:defRPr>
            </a:lvl1pPr>
          </a:lstStyle>
          <a:p>
            <a:fld id="{6C015D21-7A68-43FF-AD93-41204F113B8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935CB8-1BC7-4420-9D98-7C7126DAD010}" type="datetime1">
              <a:rPr lang="en-US" smtClean="0"/>
              <a:pPr/>
              <a:t>7/27/2020</a:t>
            </a:fld>
            <a:endParaRPr lang="en-US" dirty="0"/>
          </a:p>
        </p:txBody>
      </p:sp>
      <p:sp>
        <p:nvSpPr>
          <p:cNvPr id="5" name="Footer Placeholder 4"/>
          <p:cNvSpPr>
            <a:spLocks noGrp="1"/>
          </p:cNvSpPr>
          <p:nvPr>
            <p:ph type="ftr" sz="quarter" idx="11"/>
          </p:nvPr>
        </p:nvSpPr>
        <p:spPr/>
        <p:txBody>
          <a:bodyPr/>
          <a:lstStyle/>
          <a:p>
            <a:r>
              <a:rPr lang="en-US" dirty="0"/>
              <a:t>© 2019 John C. Gagliardo</a:t>
            </a:r>
          </a:p>
        </p:txBody>
      </p:sp>
      <p:sp>
        <p:nvSpPr>
          <p:cNvPr id="6" name="Slide Number Placeholder 5"/>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6EB1B0-A9F0-4C42-AFF0-ECAA4F1D7E10}" type="datetime1">
              <a:rPr lang="en-US" smtClean="0"/>
              <a:pPr/>
              <a:t>7/27/2020</a:t>
            </a:fld>
            <a:endParaRPr lang="en-US" dirty="0"/>
          </a:p>
        </p:txBody>
      </p:sp>
      <p:sp>
        <p:nvSpPr>
          <p:cNvPr id="6" name="Footer Placeholder 5"/>
          <p:cNvSpPr>
            <a:spLocks noGrp="1"/>
          </p:cNvSpPr>
          <p:nvPr>
            <p:ph type="ftr" sz="quarter" idx="11"/>
          </p:nvPr>
        </p:nvSpPr>
        <p:spPr/>
        <p:txBody>
          <a:bodyPr/>
          <a:lstStyle/>
          <a:p>
            <a:r>
              <a:rPr lang="en-US" dirty="0"/>
              <a:t>© 2019 John C. Gagliardo</a:t>
            </a:r>
          </a:p>
        </p:txBody>
      </p:sp>
      <p:sp>
        <p:nvSpPr>
          <p:cNvPr id="7" name="Slide Number Placeholder 6"/>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956BF2-39B9-4249-9DA6-DBFD7525A8FA}" type="datetime1">
              <a:rPr lang="en-US" smtClean="0"/>
              <a:pPr/>
              <a:t>7/27/2020</a:t>
            </a:fld>
            <a:endParaRPr lang="en-US" dirty="0"/>
          </a:p>
        </p:txBody>
      </p:sp>
      <p:sp>
        <p:nvSpPr>
          <p:cNvPr id="8" name="Footer Placeholder 7"/>
          <p:cNvSpPr>
            <a:spLocks noGrp="1"/>
          </p:cNvSpPr>
          <p:nvPr>
            <p:ph type="ftr" sz="quarter" idx="11"/>
          </p:nvPr>
        </p:nvSpPr>
        <p:spPr/>
        <p:txBody>
          <a:bodyPr/>
          <a:lstStyle/>
          <a:p>
            <a:r>
              <a:rPr lang="en-US" dirty="0"/>
              <a:t>© 2019 John C. Gagliardo</a:t>
            </a:r>
          </a:p>
        </p:txBody>
      </p:sp>
      <p:sp>
        <p:nvSpPr>
          <p:cNvPr id="9" name="Slide Number Placeholder 8"/>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0C4F0A-516B-4C09-AF98-AAB4C49BD6A5}" type="datetime1">
              <a:rPr lang="en-US" smtClean="0"/>
              <a:pPr/>
              <a:t>7/27/2020</a:t>
            </a:fld>
            <a:endParaRPr lang="en-US" dirty="0"/>
          </a:p>
        </p:txBody>
      </p:sp>
      <p:sp>
        <p:nvSpPr>
          <p:cNvPr id="4" name="Footer Placeholder 3"/>
          <p:cNvSpPr>
            <a:spLocks noGrp="1"/>
          </p:cNvSpPr>
          <p:nvPr>
            <p:ph type="ftr" sz="quarter" idx="11"/>
          </p:nvPr>
        </p:nvSpPr>
        <p:spPr/>
        <p:txBody>
          <a:bodyPr/>
          <a:lstStyle/>
          <a:p>
            <a:r>
              <a:rPr lang="en-US" dirty="0"/>
              <a:t>© 2019 John C. Gagliardo</a:t>
            </a:r>
          </a:p>
        </p:txBody>
      </p:sp>
      <p:sp>
        <p:nvSpPr>
          <p:cNvPr id="5" name="Slide Number Placeholder 4"/>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7BE80-9B42-4DCB-A94A-26E2EF9B5EB7}" type="datetime1">
              <a:rPr lang="en-US" smtClean="0"/>
              <a:pPr/>
              <a:t>7/27/2020</a:t>
            </a:fld>
            <a:endParaRPr lang="en-US" dirty="0"/>
          </a:p>
        </p:txBody>
      </p:sp>
      <p:sp>
        <p:nvSpPr>
          <p:cNvPr id="3" name="Footer Placeholder 2"/>
          <p:cNvSpPr>
            <a:spLocks noGrp="1"/>
          </p:cNvSpPr>
          <p:nvPr>
            <p:ph type="ftr" sz="quarter" idx="11"/>
          </p:nvPr>
        </p:nvSpPr>
        <p:spPr/>
        <p:txBody>
          <a:bodyPr/>
          <a:lstStyle/>
          <a:p>
            <a:r>
              <a:rPr lang="en-US" dirty="0"/>
              <a:t>© 2019 John C. Gagliardo</a:t>
            </a:r>
          </a:p>
        </p:txBody>
      </p:sp>
      <p:sp>
        <p:nvSpPr>
          <p:cNvPr id="4" name="Slide Number Placeholder 3"/>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A2A384-1AA2-4E5F-A7CA-D50A92F7CCD6}" type="datetime1">
              <a:rPr lang="en-US" smtClean="0"/>
              <a:pPr/>
              <a:t>7/27/2020</a:t>
            </a:fld>
            <a:endParaRPr lang="en-US" dirty="0"/>
          </a:p>
        </p:txBody>
      </p:sp>
      <p:sp>
        <p:nvSpPr>
          <p:cNvPr id="6" name="Footer Placeholder 5"/>
          <p:cNvSpPr>
            <a:spLocks noGrp="1"/>
          </p:cNvSpPr>
          <p:nvPr>
            <p:ph type="ftr" sz="quarter" idx="11"/>
          </p:nvPr>
        </p:nvSpPr>
        <p:spPr/>
        <p:txBody>
          <a:bodyPr/>
          <a:lstStyle/>
          <a:p>
            <a:r>
              <a:rPr lang="en-US" dirty="0"/>
              <a:t>© 2019 John C. Gagliardo</a:t>
            </a:r>
          </a:p>
        </p:txBody>
      </p:sp>
      <p:sp>
        <p:nvSpPr>
          <p:cNvPr id="7" name="Slide Number Placeholder 6"/>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D267C9-F328-4643-8745-C61EAEB39ACF}" type="datetime1">
              <a:rPr lang="en-US" smtClean="0"/>
              <a:pPr/>
              <a:t>7/27/2020</a:t>
            </a:fld>
            <a:endParaRPr lang="en-US" dirty="0"/>
          </a:p>
        </p:txBody>
      </p:sp>
      <p:sp>
        <p:nvSpPr>
          <p:cNvPr id="6" name="Footer Placeholder 5"/>
          <p:cNvSpPr>
            <a:spLocks noGrp="1"/>
          </p:cNvSpPr>
          <p:nvPr>
            <p:ph type="ftr" sz="quarter" idx="11"/>
          </p:nvPr>
        </p:nvSpPr>
        <p:spPr/>
        <p:txBody>
          <a:bodyPr/>
          <a:lstStyle/>
          <a:p>
            <a:r>
              <a:rPr lang="en-US" dirty="0"/>
              <a:t>© 2019 John C. Gagliardo</a:t>
            </a:r>
          </a:p>
        </p:txBody>
      </p:sp>
      <p:sp>
        <p:nvSpPr>
          <p:cNvPr id="7" name="Slide Number Placeholder 6"/>
          <p:cNvSpPr>
            <a:spLocks noGrp="1"/>
          </p:cNvSpPr>
          <p:nvPr>
            <p:ph type="sldNum" sz="quarter" idx="12"/>
          </p:nvPr>
        </p:nvSpPr>
        <p:spPr/>
        <p:txBody>
          <a:bodyPr/>
          <a:lstStyle/>
          <a:p>
            <a:fld id="{6C015D21-7A68-43FF-AD93-41204F113B8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cstate="prin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88878-B965-44EE-9DAE-9412532DC65A}" type="datetime1">
              <a:rPr lang="en-US" smtClean="0"/>
              <a:pPr/>
              <a:t>7/27/2020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2019 John C. Gagliardo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15D21-7A68-43FF-AD93-41204F113B8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5.jpeg"/><Relationship Id="rId7" Type="http://schemas.openxmlformats.org/officeDocument/2006/relationships/slide" Target="slide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usaswimming.org/docs/default-source/officialsdocuments/misc-officials/tech-suit-for-officials.pdf?mkt_tok=eyJpIjoiTW1NMU5EWmxPVE0xWVdKbSIsInQiOiJZNEk2dHpkWmQ1dzZDdWZveGtmd3BWY0NnWVg1bEJUb3BCTVZoTnIwdlN5SWlocitZRk1BMmZuYmF1UTBRY2N3WEFCQnJaek5jSVM1ZnUyMHlXdGFMTDU1UDVSN0UzTFhRNGo2aDRsOGVVaXVETXhBYmJCd3NaaUdNMHFjN2R3TSJ9"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image" Target="../media/image5.jpe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Scripts%20-%20Officials%20Meet%20Directors%20Volunteers.pdf" TargetMode="External"/><Relationship Id="rId4" Type="http://schemas.openxmlformats.org/officeDocument/2006/relationships/hyperlink" Target="https://pacific-northwest-swimming.teachabl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5562600"/>
            <a:ext cx="8458200" cy="685800"/>
          </a:xfrm>
        </p:spPr>
        <p:txBody>
          <a:bodyPr>
            <a:normAutofit/>
          </a:bodyPr>
          <a:lstStyle/>
          <a:p>
            <a:r>
              <a:rPr lang="en-US" dirty="0">
                <a:solidFill>
                  <a:schemeClr val="bg1"/>
                </a:solidFill>
                <a:ea typeface="Gulim" pitchFamily="34" charset="-127"/>
                <a:cs typeface="Arial" panose="020B0604020202020204" pitchFamily="34" charset="0"/>
              </a:rPr>
              <a:t>Presented by your PNS Officials’ Committee</a:t>
            </a:r>
          </a:p>
        </p:txBody>
      </p:sp>
      <p:sp>
        <p:nvSpPr>
          <p:cNvPr id="5" name="TextBox 4"/>
          <p:cNvSpPr txBox="1"/>
          <p:nvPr/>
        </p:nvSpPr>
        <p:spPr>
          <a:xfrm>
            <a:off x="342900" y="1706940"/>
            <a:ext cx="8382000" cy="1569660"/>
          </a:xfrm>
          <a:prstGeom prst="rect">
            <a:avLst/>
          </a:prstGeom>
          <a:noFill/>
        </p:spPr>
        <p:txBody>
          <a:bodyPr wrap="square" rtlCol="0">
            <a:spAutoFit/>
          </a:bodyPr>
          <a:lstStyle/>
          <a:p>
            <a:pPr algn="ctr"/>
            <a:r>
              <a:rPr lang="en-US" sz="4800" b="1" dirty="0">
                <a:latin typeface="+mj-lt"/>
                <a:cs typeface="Arial" panose="020B0604020202020204" pitchFamily="34" charset="0"/>
              </a:rPr>
              <a:t>PNS Annual Meeting of Officials</a:t>
            </a:r>
          </a:p>
          <a:p>
            <a:pPr algn="ctr"/>
            <a:r>
              <a:rPr lang="en-US" sz="4800" b="1" dirty="0">
                <a:latin typeface="+mj-lt"/>
                <a:cs typeface="Arial" panose="020B0604020202020204" pitchFamily="34" charset="0"/>
              </a:rPr>
              <a:t>25 July 2020</a:t>
            </a:r>
          </a:p>
        </p:txBody>
      </p:sp>
      <p:sp>
        <p:nvSpPr>
          <p:cNvPr id="7" name="Slide Number Placeholder 6"/>
          <p:cNvSpPr>
            <a:spLocks noGrp="1"/>
          </p:cNvSpPr>
          <p:nvPr>
            <p:ph type="sldNum" sz="quarter" idx="12"/>
          </p:nvPr>
        </p:nvSpPr>
        <p:spPr/>
        <p:txBody>
          <a:bodyPr/>
          <a:lstStyle/>
          <a:p>
            <a:fld id="{6C015D21-7A68-43FF-AD93-41204F113B81}" type="slidenum">
              <a:rPr lang="en-US" smtClean="0"/>
              <a:pPr/>
              <a:t>1</a:t>
            </a:fld>
            <a:endParaRPr lang="en-US" dirty="0"/>
          </a:p>
        </p:txBody>
      </p:sp>
      <p:pic>
        <p:nvPicPr>
          <p:cNvPr id="9"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10"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On-Deck Expectations</a:t>
            </a:r>
          </a:p>
        </p:txBody>
      </p:sp>
      <p:sp>
        <p:nvSpPr>
          <p:cNvPr id="3" name="Content Placeholder 2"/>
          <p:cNvSpPr>
            <a:spLocks noGrp="1"/>
          </p:cNvSpPr>
          <p:nvPr>
            <p:ph idx="1"/>
          </p:nvPr>
        </p:nvSpPr>
        <p:spPr>
          <a:xfrm>
            <a:off x="1028700" y="1219200"/>
            <a:ext cx="4991100" cy="4800600"/>
          </a:xfrm>
          <a:noFill/>
        </p:spPr>
        <p:txBody>
          <a:bodyPr>
            <a:normAutofit/>
            <a:scene3d>
              <a:camera prst="orthographicFront"/>
              <a:lightRig rig="threePt" dir="t"/>
            </a:scene3d>
            <a:sp3d extrusionH="57150">
              <a:bevelT w="38100" h="38100" prst="relaxedInset"/>
            </a:sp3d>
          </a:bodyPr>
          <a:lstStyle/>
          <a:p>
            <a:pPr marL="0" indent="0">
              <a:buNone/>
            </a:pPr>
            <a:r>
              <a:rPr lang="en-US" sz="2800" dirty="0">
                <a:ln>
                  <a:solidFill>
                    <a:srgbClr val="7030A0"/>
                  </a:solidFill>
                </a:ln>
              </a:rPr>
              <a:t>Current Credentials – </a:t>
            </a:r>
            <a:r>
              <a:rPr lang="en-US" sz="2400" dirty="0">
                <a:ln>
                  <a:solidFill>
                    <a:srgbClr val="7030A0"/>
                  </a:solidFill>
                </a:ln>
              </a:rPr>
              <a:t>Deck Pass Screen shot [1 of 2]</a:t>
            </a:r>
          </a:p>
          <a:p>
            <a:pPr marL="457200" indent="-457200">
              <a:buFont typeface="+mj-lt"/>
              <a:buAutoNum type="arabicPeriod"/>
            </a:pPr>
            <a:r>
              <a:rPr lang="en-US" sz="2400" dirty="0">
                <a:ln>
                  <a:solidFill>
                    <a:srgbClr val="7030A0"/>
                  </a:solidFill>
                </a:ln>
              </a:rPr>
              <a:t>USA Swimming Membership</a:t>
            </a:r>
          </a:p>
          <a:p>
            <a:pPr marL="457200" indent="-457200">
              <a:buFont typeface="+mj-lt"/>
              <a:buAutoNum type="arabicPeriod"/>
            </a:pPr>
            <a:r>
              <a:rPr lang="en-US" sz="2400" dirty="0">
                <a:ln>
                  <a:solidFill>
                    <a:srgbClr val="7030A0"/>
                  </a:solidFill>
                </a:ln>
              </a:rPr>
              <a:t>Background Check, Athlete Protection Training, &amp; Concussion Protocol Training </a:t>
            </a:r>
            <a:r>
              <a:rPr lang="en-US" sz="2400" dirty="0">
                <a:ln>
                  <a:solidFill>
                    <a:srgbClr val="7030A0"/>
                  </a:solidFill>
                </a:ln>
                <a:solidFill>
                  <a:srgbClr val="FF0000"/>
                </a:solidFill>
              </a:rPr>
              <a:t>(new in 2020)</a:t>
            </a:r>
          </a:p>
        </p:txBody>
      </p:sp>
      <p:sp>
        <p:nvSpPr>
          <p:cNvPr id="4" name="Slide Number Placeholder 3"/>
          <p:cNvSpPr>
            <a:spLocks noGrp="1"/>
          </p:cNvSpPr>
          <p:nvPr>
            <p:ph type="sldNum" sz="quarter" idx="12"/>
          </p:nvPr>
        </p:nvSpPr>
        <p:spPr/>
        <p:txBody>
          <a:bodyPr/>
          <a:lstStyle/>
          <a:p>
            <a:fld id="{6C015D21-7A68-43FF-AD93-41204F113B81}" type="slidenum">
              <a:rPr lang="en-US" smtClean="0"/>
              <a:pPr/>
              <a:t>10</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grpSp>
        <p:nvGrpSpPr>
          <p:cNvPr id="9" name="Group 8">
            <a:extLst>
              <a:ext uri="{FF2B5EF4-FFF2-40B4-BE49-F238E27FC236}">
                <a16:creationId xmlns:a16="http://schemas.microsoft.com/office/drawing/2014/main" id="{59932DAE-3364-4AA2-B970-1B3EB0A983E9}"/>
              </a:ext>
            </a:extLst>
          </p:cNvPr>
          <p:cNvGrpSpPr/>
          <p:nvPr/>
        </p:nvGrpSpPr>
        <p:grpSpPr>
          <a:xfrm>
            <a:off x="6438900" y="1296760"/>
            <a:ext cx="2552700" cy="5210175"/>
            <a:chOff x="6438900" y="1296760"/>
            <a:chExt cx="2552700" cy="5210175"/>
          </a:xfrm>
        </p:grpSpPr>
        <p:grpSp>
          <p:nvGrpSpPr>
            <p:cNvPr id="10" name="Group 9">
              <a:extLst>
                <a:ext uri="{FF2B5EF4-FFF2-40B4-BE49-F238E27FC236}">
                  <a16:creationId xmlns:a16="http://schemas.microsoft.com/office/drawing/2014/main" id="{BE33D072-267D-4FA1-9819-FC5E63B3BF06}"/>
                </a:ext>
              </a:extLst>
            </p:cNvPr>
            <p:cNvGrpSpPr/>
            <p:nvPr/>
          </p:nvGrpSpPr>
          <p:grpSpPr>
            <a:xfrm>
              <a:off x="6438900" y="1296760"/>
              <a:ext cx="2552700" cy="5210175"/>
              <a:chOff x="6438900" y="1296760"/>
              <a:chExt cx="2552700" cy="5210175"/>
            </a:xfrm>
          </p:grpSpPr>
          <p:pic>
            <p:nvPicPr>
              <p:cNvPr id="5" name="Picture 4">
                <a:extLst>
                  <a:ext uri="{FF2B5EF4-FFF2-40B4-BE49-F238E27FC236}">
                    <a16:creationId xmlns:a16="http://schemas.microsoft.com/office/drawing/2014/main" id="{7369FF9E-8AD4-4B3F-A3D6-1390D631C92D}"/>
                  </a:ext>
                </a:extLst>
              </p:cNvPr>
              <p:cNvPicPr>
                <a:picLocks noChangeAspect="1"/>
              </p:cNvPicPr>
              <p:nvPr/>
            </p:nvPicPr>
            <p:blipFill>
              <a:blip r:embed="rId6"/>
              <a:stretch>
                <a:fillRect/>
              </a:stretch>
            </p:blipFill>
            <p:spPr>
              <a:xfrm>
                <a:off x="6438900" y="1296760"/>
                <a:ext cx="2552700" cy="5210175"/>
              </a:xfrm>
              <a:prstGeom prst="rect">
                <a:avLst/>
              </a:prstGeom>
            </p:spPr>
          </p:pic>
          <p:sp>
            <p:nvSpPr>
              <p:cNvPr id="6" name="TextBox 5">
                <a:extLst>
                  <a:ext uri="{FF2B5EF4-FFF2-40B4-BE49-F238E27FC236}">
                    <a16:creationId xmlns:a16="http://schemas.microsoft.com/office/drawing/2014/main" id="{16B31840-4193-48C2-BDB2-F8E4F728EB7A}"/>
                  </a:ext>
                </a:extLst>
              </p:cNvPr>
              <p:cNvSpPr txBox="1"/>
              <p:nvPr/>
            </p:nvSpPr>
            <p:spPr>
              <a:xfrm>
                <a:off x="6547756" y="4114800"/>
                <a:ext cx="1910444" cy="369332"/>
              </a:xfrm>
              <a:prstGeom prst="rect">
                <a:avLst/>
              </a:prstGeom>
              <a:solidFill>
                <a:schemeClr val="accent3">
                  <a:lumMod val="20000"/>
                  <a:lumOff val="80000"/>
                </a:schemeClr>
              </a:solidFill>
            </p:spPr>
            <p:txBody>
              <a:bodyPr wrap="square" rtlCol="0">
                <a:spAutoFit/>
              </a:bodyPr>
              <a:lstStyle/>
              <a:p>
                <a:r>
                  <a:rPr lang="en-US" dirty="0"/>
                  <a:t>060159IMAOFISH</a:t>
                </a:r>
              </a:p>
            </p:txBody>
          </p:sp>
        </p:grpSp>
        <p:sp>
          <p:nvSpPr>
            <p:cNvPr id="14" name="Octagon 13">
              <a:extLst>
                <a:ext uri="{FF2B5EF4-FFF2-40B4-BE49-F238E27FC236}">
                  <a16:creationId xmlns:a16="http://schemas.microsoft.com/office/drawing/2014/main" id="{6AA761A3-AAEE-4ACC-8C44-AD99A3768C72}"/>
                </a:ext>
              </a:extLst>
            </p:cNvPr>
            <p:cNvSpPr/>
            <p:nvPr/>
          </p:nvSpPr>
          <p:spPr>
            <a:xfrm>
              <a:off x="8572500" y="5054064"/>
              <a:ext cx="266700" cy="219075"/>
            </a:xfrm>
            <a:prstGeom prst="octago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3" name="Octagon 12">
              <a:extLst>
                <a:ext uri="{FF2B5EF4-FFF2-40B4-BE49-F238E27FC236}">
                  <a16:creationId xmlns:a16="http://schemas.microsoft.com/office/drawing/2014/main" id="{B53579C8-BB30-48F3-869F-00DADAF0AF43}"/>
                </a:ext>
              </a:extLst>
            </p:cNvPr>
            <p:cNvSpPr/>
            <p:nvPr/>
          </p:nvSpPr>
          <p:spPr>
            <a:xfrm>
              <a:off x="8515350" y="2133600"/>
              <a:ext cx="266700" cy="219075"/>
            </a:xfrm>
            <a:prstGeom prst="octago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6" name="Octagon 15">
              <a:extLst>
                <a:ext uri="{FF2B5EF4-FFF2-40B4-BE49-F238E27FC236}">
                  <a16:creationId xmlns:a16="http://schemas.microsoft.com/office/drawing/2014/main" id="{AD932A80-2E4F-40D8-9FAA-9831278B764D}"/>
                </a:ext>
              </a:extLst>
            </p:cNvPr>
            <p:cNvSpPr/>
            <p:nvPr/>
          </p:nvSpPr>
          <p:spPr>
            <a:xfrm>
              <a:off x="8572500" y="4648200"/>
              <a:ext cx="266700" cy="219075"/>
            </a:xfrm>
            <a:prstGeom prst="octago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7" name="Octagon 16">
              <a:extLst>
                <a:ext uri="{FF2B5EF4-FFF2-40B4-BE49-F238E27FC236}">
                  <a16:creationId xmlns:a16="http://schemas.microsoft.com/office/drawing/2014/main" id="{D4043123-BD59-4F2F-8584-401958CAE255}"/>
                </a:ext>
              </a:extLst>
            </p:cNvPr>
            <p:cNvSpPr/>
            <p:nvPr/>
          </p:nvSpPr>
          <p:spPr>
            <a:xfrm>
              <a:off x="8572500" y="5953125"/>
              <a:ext cx="266700" cy="219075"/>
            </a:xfrm>
            <a:prstGeom prst="octago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grpSp>
    </p:spTree>
    <p:extLst>
      <p:ext uri="{BB962C8B-B14F-4D97-AF65-F5344CB8AC3E}">
        <p14:creationId xmlns:p14="http://schemas.microsoft.com/office/powerpoint/2010/main" val="333373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On-Deck Expectations</a:t>
            </a:r>
          </a:p>
        </p:txBody>
      </p:sp>
      <p:sp>
        <p:nvSpPr>
          <p:cNvPr id="3" name="Content Placeholder 2"/>
          <p:cNvSpPr>
            <a:spLocks noGrp="1"/>
          </p:cNvSpPr>
          <p:nvPr>
            <p:ph idx="1"/>
          </p:nvPr>
        </p:nvSpPr>
        <p:spPr>
          <a:xfrm>
            <a:off x="1028700" y="1219200"/>
            <a:ext cx="4343400" cy="4800600"/>
          </a:xfrm>
          <a:noFill/>
        </p:spPr>
        <p:txBody>
          <a:bodyPr>
            <a:normAutofit/>
            <a:scene3d>
              <a:camera prst="orthographicFront"/>
              <a:lightRig rig="threePt" dir="t"/>
            </a:scene3d>
            <a:sp3d extrusionH="57150">
              <a:bevelT w="38100" h="38100" prst="relaxedInset"/>
            </a:sp3d>
          </a:bodyPr>
          <a:lstStyle/>
          <a:p>
            <a:pPr marL="0" indent="0">
              <a:buNone/>
            </a:pPr>
            <a:r>
              <a:rPr lang="en-US" sz="2800" dirty="0">
                <a:ln>
                  <a:solidFill>
                    <a:srgbClr val="7030A0"/>
                  </a:solidFill>
                </a:ln>
              </a:rPr>
              <a:t>Current Credentials – </a:t>
            </a:r>
            <a:r>
              <a:rPr lang="en-US" sz="2400" dirty="0">
                <a:ln>
                  <a:solidFill>
                    <a:srgbClr val="7030A0"/>
                  </a:solidFill>
                </a:ln>
              </a:rPr>
              <a:t>Deck Pass Screen shot [2 of 2]</a:t>
            </a:r>
          </a:p>
          <a:p>
            <a:pPr marL="457200" indent="-457200">
              <a:buFont typeface="+mj-lt"/>
              <a:buAutoNum type="arabicPeriod" startAt="3"/>
            </a:pPr>
            <a:r>
              <a:rPr lang="en-US" sz="2400" dirty="0">
                <a:ln>
                  <a:solidFill>
                    <a:srgbClr val="7030A0"/>
                  </a:solidFill>
                </a:ln>
              </a:rPr>
              <a:t>LSC Certification(s)</a:t>
            </a:r>
          </a:p>
          <a:p>
            <a:pPr marL="857250" lvl="1" indent="-457200">
              <a:buFont typeface="+mj-lt"/>
              <a:buAutoNum type="alphaLcParenR"/>
            </a:pPr>
            <a:r>
              <a:rPr lang="en-US" sz="2000" dirty="0">
                <a:ln>
                  <a:solidFill>
                    <a:srgbClr val="7030A0"/>
                  </a:solidFill>
                </a:ln>
              </a:rPr>
              <a:t>C = Certified</a:t>
            </a:r>
          </a:p>
          <a:p>
            <a:pPr marL="857250" lvl="1" indent="-457200">
              <a:buFont typeface="+mj-lt"/>
              <a:buAutoNum type="alphaLcParenR"/>
            </a:pPr>
            <a:r>
              <a:rPr lang="en-US" sz="2000" dirty="0">
                <a:ln>
                  <a:solidFill>
                    <a:srgbClr val="7030A0"/>
                  </a:solidFill>
                </a:ln>
              </a:rPr>
              <a:t>AP = Apprentice/Novice (e.g., SR-AP for Novice Starter)</a:t>
            </a:r>
          </a:p>
        </p:txBody>
      </p:sp>
      <p:sp>
        <p:nvSpPr>
          <p:cNvPr id="4" name="Slide Number Placeholder 3"/>
          <p:cNvSpPr>
            <a:spLocks noGrp="1"/>
          </p:cNvSpPr>
          <p:nvPr>
            <p:ph type="sldNum" sz="quarter" idx="12"/>
          </p:nvPr>
        </p:nvSpPr>
        <p:spPr/>
        <p:txBody>
          <a:bodyPr/>
          <a:lstStyle/>
          <a:p>
            <a:fld id="{6C015D21-7A68-43FF-AD93-41204F113B81}" type="slidenum">
              <a:rPr lang="en-US" smtClean="0"/>
              <a:pPr/>
              <a:t>11</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grpSp>
        <p:nvGrpSpPr>
          <p:cNvPr id="5" name="Group 4">
            <a:extLst>
              <a:ext uri="{FF2B5EF4-FFF2-40B4-BE49-F238E27FC236}">
                <a16:creationId xmlns:a16="http://schemas.microsoft.com/office/drawing/2014/main" id="{60EAE65E-7723-4DF8-ACA4-FB710310448D}"/>
              </a:ext>
            </a:extLst>
          </p:cNvPr>
          <p:cNvGrpSpPr/>
          <p:nvPr/>
        </p:nvGrpSpPr>
        <p:grpSpPr>
          <a:xfrm>
            <a:off x="5562600" y="1760723"/>
            <a:ext cx="3581400" cy="4944877"/>
            <a:chOff x="5562600" y="1760723"/>
            <a:chExt cx="3581400" cy="4944877"/>
          </a:xfrm>
        </p:grpSpPr>
        <p:pic>
          <p:nvPicPr>
            <p:cNvPr id="9" name="Picture 8">
              <a:extLst>
                <a:ext uri="{FF2B5EF4-FFF2-40B4-BE49-F238E27FC236}">
                  <a16:creationId xmlns:a16="http://schemas.microsoft.com/office/drawing/2014/main" id="{E420BC57-FA07-4BA1-AE69-0E07AF453C66}"/>
                </a:ext>
              </a:extLst>
            </p:cNvPr>
            <p:cNvPicPr>
              <a:picLocks noChangeAspect="1"/>
            </p:cNvPicPr>
            <p:nvPr/>
          </p:nvPicPr>
          <p:blipFill>
            <a:blip r:embed="rId6"/>
            <a:stretch>
              <a:fillRect/>
            </a:stretch>
          </p:blipFill>
          <p:spPr>
            <a:xfrm>
              <a:off x="5562600" y="1760723"/>
              <a:ext cx="3581400" cy="4944877"/>
            </a:xfrm>
            <a:prstGeom prst="rect">
              <a:avLst/>
            </a:prstGeom>
          </p:spPr>
        </p:pic>
        <p:sp>
          <p:nvSpPr>
            <p:cNvPr id="15" name="Octagon 14">
              <a:extLst>
                <a:ext uri="{FF2B5EF4-FFF2-40B4-BE49-F238E27FC236}">
                  <a16:creationId xmlns:a16="http://schemas.microsoft.com/office/drawing/2014/main" id="{C7244630-BE38-4378-9ED3-693F3E75D7D1}"/>
                </a:ext>
              </a:extLst>
            </p:cNvPr>
            <p:cNvSpPr/>
            <p:nvPr/>
          </p:nvSpPr>
          <p:spPr>
            <a:xfrm>
              <a:off x="6915150" y="2209800"/>
              <a:ext cx="266700" cy="219075"/>
            </a:xfrm>
            <a:prstGeom prst="octago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grpSp>
    </p:spTree>
    <p:extLst>
      <p:ext uri="{BB962C8B-B14F-4D97-AF65-F5344CB8AC3E}">
        <p14:creationId xmlns:p14="http://schemas.microsoft.com/office/powerpoint/2010/main" val="1549634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On-Deck Expectations</a:t>
            </a:r>
          </a:p>
        </p:txBody>
      </p:sp>
      <p:sp>
        <p:nvSpPr>
          <p:cNvPr id="3" name="Content Placeholder 2"/>
          <p:cNvSpPr>
            <a:spLocks noGrp="1"/>
          </p:cNvSpPr>
          <p:nvPr>
            <p:ph idx="1"/>
          </p:nvPr>
        </p:nvSpPr>
        <p:spPr>
          <a:xfrm>
            <a:off x="1028700" y="1219200"/>
            <a:ext cx="7620000" cy="4800600"/>
          </a:xfrm>
          <a:noFill/>
        </p:spPr>
        <p:txBody>
          <a:bodyPr>
            <a:normAutofit fontScale="92500"/>
            <a:scene3d>
              <a:camera prst="orthographicFront"/>
              <a:lightRig rig="threePt" dir="t"/>
            </a:scene3d>
            <a:sp3d extrusionH="57150">
              <a:bevelT w="38100" h="38100" prst="relaxedInset"/>
            </a:sp3d>
          </a:bodyPr>
          <a:lstStyle/>
          <a:p>
            <a:r>
              <a:rPr lang="en-US" sz="2800" dirty="0">
                <a:ln>
                  <a:solidFill>
                    <a:srgbClr val="7030A0"/>
                  </a:solidFill>
                </a:ln>
              </a:rPr>
              <a:t>Uniform expectations [ref. PNS Policy OF-97-06]</a:t>
            </a:r>
          </a:p>
          <a:p>
            <a:pPr lvl="1"/>
            <a:r>
              <a:rPr lang="en-US" sz="2400" dirty="0">
                <a:ln>
                  <a:solidFill>
                    <a:srgbClr val="7030A0"/>
                  </a:solidFill>
                </a:ln>
              </a:rPr>
              <a:t>White polo-style [collared] shirt (tucked in), navy shorts/pants, white socks, white shoes (No sandals or open heeled shoes)</a:t>
            </a:r>
          </a:p>
          <a:p>
            <a:pPr lvl="1"/>
            <a:r>
              <a:rPr lang="en-US" sz="2400" dirty="0">
                <a:ln>
                  <a:solidFill>
                    <a:srgbClr val="7030A0"/>
                  </a:solidFill>
                </a:ln>
              </a:rPr>
              <a:t>Exceptions:</a:t>
            </a:r>
          </a:p>
          <a:p>
            <a:pPr lvl="2"/>
            <a:r>
              <a:rPr lang="en-US" dirty="0">
                <a:ln>
                  <a:solidFill>
                    <a:srgbClr val="7030A0"/>
                  </a:solidFill>
                </a:ln>
              </a:rPr>
              <a:t>Many Officials Qualifying Meets (OQMs) shift to khaki shorts/pants</a:t>
            </a:r>
          </a:p>
          <a:p>
            <a:pPr lvl="2"/>
            <a:r>
              <a:rPr lang="en-US" dirty="0">
                <a:ln>
                  <a:solidFill>
                    <a:srgbClr val="7030A0"/>
                  </a:solidFill>
                </a:ln>
              </a:rPr>
              <a:t>3-Star &amp; above level meets (Jr Nationals, Pro Series &amp; Nationals) require black pants, black shoes, black socks</a:t>
            </a:r>
          </a:p>
          <a:p>
            <a:pPr lvl="3"/>
            <a:r>
              <a:rPr lang="en-US" sz="2400" dirty="0">
                <a:ln>
                  <a:solidFill>
                    <a:srgbClr val="7030A0"/>
                  </a:solidFill>
                </a:ln>
              </a:rPr>
              <a:t>Oregon Swimming has adopted this uniform for all LSC meets</a:t>
            </a:r>
          </a:p>
          <a:p>
            <a:r>
              <a:rPr lang="en-US" sz="2800" dirty="0">
                <a:ln>
                  <a:solidFill>
                    <a:srgbClr val="7030A0"/>
                  </a:solidFill>
                </a:ln>
              </a:rPr>
              <a:t>Professionalism</a:t>
            </a:r>
          </a:p>
          <a:p>
            <a:pPr lvl="1"/>
            <a:endParaRPr lang="en-US" sz="2400" dirty="0">
              <a:ln>
                <a:solidFill>
                  <a:srgbClr val="7030A0"/>
                </a:solidFill>
              </a:ln>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12</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Tree>
    <p:extLst>
      <p:ext uri="{BB962C8B-B14F-4D97-AF65-F5344CB8AC3E}">
        <p14:creationId xmlns:p14="http://schemas.microsoft.com/office/powerpoint/2010/main" val="338938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Current Stats &amp; Recruiting </a:t>
            </a:r>
            <a:br>
              <a:rPr lang="en-US" sz="3600" dirty="0">
                <a:solidFill>
                  <a:srgbClr val="000000"/>
                </a:solidFill>
                <a:latin typeface="Gulim" pitchFamily="34" charset="-127"/>
                <a:ea typeface="Gulim" pitchFamily="34" charset="-127"/>
              </a:rPr>
            </a:br>
            <a:r>
              <a:rPr lang="en-US" sz="1800" dirty="0">
                <a:solidFill>
                  <a:srgbClr val="000000"/>
                </a:solidFill>
                <a:latin typeface="Gulim" pitchFamily="34" charset="-127"/>
                <a:ea typeface="Gulim" pitchFamily="34" charset="-127"/>
              </a:rPr>
              <a:t>(as of 31 May 2020)</a:t>
            </a:r>
            <a:endParaRPr lang="en-US" sz="3600" dirty="0">
              <a:solidFill>
                <a:srgbClr val="000000"/>
              </a:solidFill>
              <a:latin typeface="Gulim" pitchFamily="34" charset="-127"/>
              <a:ea typeface="Gulim" pitchFamily="34" charset="-127"/>
            </a:endParaRPr>
          </a:p>
        </p:txBody>
      </p:sp>
      <p:sp>
        <p:nvSpPr>
          <p:cNvPr id="3" name="Content Placeholder 2"/>
          <p:cNvSpPr>
            <a:spLocks noGrp="1"/>
          </p:cNvSpPr>
          <p:nvPr>
            <p:ph idx="1"/>
          </p:nvPr>
        </p:nvSpPr>
        <p:spPr>
          <a:xfrm>
            <a:off x="1028700" y="1219200"/>
            <a:ext cx="7620000" cy="4800600"/>
          </a:xfrm>
          <a:noFill/>
        </p:spPr>
        <p:txBody>
          <a:bodyPr>
            <a:normAutofit fontScale="92500" lnSpcReduction="20000"/>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1900" dirty="0"/>
              <a:t>* No data available for 2014</a:t>
            </a:r>
          </a:p>
          <a:p>
            <a:pPr marL="0" indent="0">
              <a:buNone/>
            </a:pPr>
            <a:r>
              <a:rPr lang="en-US" sz="1900" dirty="0"/>
              <a:t>** AO’s not separately tracked prior to 2016</a:t>
            </a:r>
          </a:p>
          <a:p>
            <a:pPr marL="0" indent="0">
              <a:buNone/>
            </a:pPr>
            <a:endParaRPr lang="en-US" sz="2400" dirty="0"/>
          </a:p>
          <a:p>
            <a:pPr marL="914400" lvl="2" indent="0">
              <a:buNone/>
            </a:pPr>
            <a:endParaRPr lang="en-US" sz="1600" dirty="0"/>
          </a:p>
          <a:p>
            <a:endParaRPr lang="en-US" sz="2400" dirty="0"/>
          </a:p>
        </p:txBody>
      </p:sp>
      <p:sp>
        <p:nvSpPr>
          <p:cNvPr id="4" name="Slide Number Placeholder 3"/>
          <p:cNvSpPr>
            <a:spLocks noGrp="1"/>
          </p:cNvSpPr>
          <p:nvPr>
            <p:ph type="sldNum" sz="quarter" idx="12"/>
          </p:nvPr>
        </p:nvSpPr>
        <p:spPr/>
        <p:txBody>
          <a:bodyPr/>
          <a:lstStyle/>
          <a:p>
            <a:fld id="{6C015D21-7A68-43FF-AD93-41204F113B81}" type="slidenum">
              <a:rPr lang="en-US" smtClean="0"/>
              <a:pPr/>
              <a:t>13</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graphicFrame>
        <p:nvGraphicFramePr>
          <p:cNvPr id="6" name="Table 5"/>
          <p:cNvGraphicFramePr>
            <a:graphicFrameLocks noGrp="1"/>
          </p:cNvGraphicFramePr>
          <p:nvPr>
            <p:extLst>
              <p:ext uri="{D42A27DB-BD31-4B8C-83A1-F6EECF244321}">
                <p14:modId xmlns:p14="http://schemas.microsoft.com/office/powerpoint/2010/main" val="4197418174"/>
              </p:ext>
            </p:extLst>
          </p:nvPr>
        </p:nvGraphicFramePr>
        <p:xfrm>
          <a:off x="308956" y="1219200"/>
          <a:ext cx="8651059" cy="4061460"/>
        </p:xfrm>
        <a:graphic>
          <a:graphicData uri="http://schemas.openxmlformats.org/drawingml/2006/table">
            <a:tbl>
              <a:tblPr firstRow="1" bandRow="1">
                <a:tableStyleId>{5C22544A-7EE6-4342-B048-85BDC9FD1C3A}</a:tableStyleId>
              </a:tblPr>
              <a:tblGrid>
                <a:gridCol w="1679279">
                  <a:extLst>
                    <a:ext uri="{9D8B030D-6E8A-4147-A177-3AD203B41FA5}">
                      <a16:colId xmlns:a16="http://schemas.microsoft.com/office/drawing/2014/main" val="20000"/>
                    </a:ext>
                  </a:extLst>
                </a:gridCol>
                <a:gridCol w="754380">
                  <a:extLst>
                    <a:ext uri="{9D8B030D-6E8A-4147-A177-3AD203B41FA5}">
                      <a16:colId xmlns:a16="http://schemas.microsoft.com/office/drawing/2014/main" val="20001"/>
                    </a:ext>
                  </a:extLst>
                </a:gridCol>
                <a:gridCol w="754380">
                  <a:extLst>
                    <a:ext uri="{9D8B030D-6E8A-4147-A177-3AD203B41FA5}">
                      <a16:colId xmlns:a16="http://schemas.microsoft.com/office/drawing/2014/main" val="20002"/>
                    </a:ext>
                  </a:extLst>
                </a:gridCol>
                <a:gridCol w="754380">
                  <a:extLst>
                    <a:ext uri="{9D8B030D-6E8A-4147-A177-3AD203B41FA5}">
                      <a16:colId xmlns:a16="http://schemas.microsoft.com/office/drawing/2014/main" val="20003"/>
                    </a:ext>
                  </a:extLst>
                </a:gridCol>
                <a:gridCol w="817880">
                  <a:extLst>
                    <a:ext uri="{9D8B030D-6E8A-4147-A177-3AD203B41FA5}">
                      <a16:colId xmlns:a16="http://schemas.microsoft.com/office/drawing/2014/main" val="20004"/>
                    </a:ext>
                  </a:extLst>
                </a:gridCol>
                <a:gridCol w="778152">
                  <a:extLst>
                    <a:ext uri="{9D8B030D-6E8A-4147-A177-3AD203B41FA5}">
                      <a16:colId xmlns:a16="http://schemas.microsoft.com/office/drawing/2014/main" val="20005"/>
                    </a:ext>
                  </a:extLst>
                </a:gridCol>
                <a:gridCol w="778152">
                  <a:extLst>
                    <a:ext uri="{9D8B030D-6E8A-4147-A177-3AD203B41FA5}">
                      <a16:colId xmlns:a16="http://schemas.microsoft.com/office/drawing/2014/main" val="2561414925"/>
                    </a:ext>
                  </a:extLst>
                </a:gridCol>
                <a:gridCol w="778152">
                  <a:extLst>
                    <a:ext uri="{9D8B030D-6E8A-4147-A177-3AD203B41FA5}">
                      <a16:colId xmlns:a16="http://schemas.microsoft.com/office/drawing/2014/main" val="2874708778"/>
                    </a:ext>
                  </a:extLst>
                </a:gridCol>
                <a:gridCol w="778152">
                  <a:extLst>
                    <a:ext uri="{9D8B030D-6E8A-4147-A177-3AD203B41FA5}">
                      <a16:colId xmlns:a16="http://schemas.microsoft.com/office/drawing/2014/main" val="1412768595"/>
                    </a:ext>
                  </a:extLst>
                </a:gridCol>
                <a:gridCol w="778152">
                  <a:extLst>
                    <a:ext uri="{9D8B030D-6E8A-4147-A177-3AD203B41FA5}">
                      <a16:colId xmlns:a16="http://schemas.microsoft.com/office/drawing/2014/main" val="2704695082"/>
                    </a:ext>
                  </a:extLst>
                </a:gridCol>
              </a:tblGrid>
              <a:tr h="457200">
                <a:tc>
                  <a:txBody>
                    <a:bodyPr/>
                    <a:lstStyle/>
                    <a:p>
                      <a:endParaRPr lang="en-US" sz="2000" dirty="0"/>
                    </a:p>
                  </a:txBody>
                  <a:tcPr/>
                </a:tc>
                <a:tc>
                  <a:txBody>
                    <a:bodyPr/>
                    <a:lstStyle/>
                    <a:p>
                      <a:pPr algn="ctr"/>
                      <a:r>
                        <a:rPr lang="en-US" sz="2000" dirty="0"/>
                        <a:t>2012</a:t>
                      </a:r>
                    </a:p>
                  </a:txBody>
                  <a:tcPr/>
                </a:tc>
                <a:tc>
                  <a:txBody>
                    <a:bodyPr/>
                    <a:lstStyle/>
                    <a:p>
                      <a:pPr algn="ctr"/>
                      <a:r>
                        <a:rPr lang="en-US" sz="2000" dirty="0"/>
                        <a:t>2013</a:t>
                      </a:r>
                    </a:p>
                  </a:txBody>
                  <a:tcPr/>
                </a:tc>
                <a:tc>
                  <a:txBody>
                    <a:bodyPr/>
                    <a:lstStyle/>
                    <a:p>
                      <a:pPr algn="ctr"/>
                      <a:r>
                        <a:rPr lang="en-US" sz="2000" dirty="0"/>
                        <a:t>2014</a:t>
                      </a:r>
                    </a:p>
                    <a:p>
                      <a:pPr algn="ctr"/>
                      <a:r>
                        <a:rPr lang="en-US" sz="2000" dirty="0"/>
                        <a:t>*</a:t>
                      </a:r>
                    </a:p>
                  </a:txBody>
                  <a:tcPr/>
                </a:tc>
                <a:tc>
                  <a:txBody>
                    <a:bodyPr/>
                    <a:lstStyle/>
                    <a:p>
                      <a:pPr algn="ctr"/>
                      <a:r>
                        <a:rPr lang="en-US" sz="2000" dirty="0"/>
                        <a:t>2015</a:t>
                      </a:r>
                    </a:p>
                  </a:txBody>
                  <a:tcPr/>
                </a:tc>
                <a:tc>
                  <a:txBody>
                    <a:bodyPr/>
                    <a:lstStyle/>
                    <a:p>
                      <a:pPr algn="ctr"/>
                      <a:r>
                        <a:rPr lang="en-US" sz="2000" dirty="0"/>
                        <a:t>2016</a:t>
                      </a:r>
                    </a:p>
                  </a:txBody>
                  <a:tcPr/>
                </a:tc>
                <a:tc>
                  <a:txBody>
                    <a:bodyPr/>
                    <a:lstStyle/>
                    <a:p>
                      <a:pPr algn="ctr"/>
                      <a:r>
                        <a:rPr lang="en-US" sz="2000" dirty="0"/>
                        <a:t>2017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2018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2019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2020</a:t>
                      </a:r>
                    </a:p>
                  </a:txBody>
                  <a:tcPr/>
                </a:tc>
                <a:extLst>
                  <a:ext uri="{0D108BD9-81ED-4DB2-BD59-A6C34878D82A}">
                    <a16:rowId xmlns:a16="http://schemas.microsoft.com/office/drawing/2014/main" val="10000"/>
                  </a:ext>
                </a:extLst>
              </a:tr>
              <a:tr h="495300">
                <a:tc>
                  <a:txBody>
                    <a:bodyPr/>
                    <a:lstStyle/>
                    <a:p>
                      <a:r>
                        <a:rPr lang="en-US" sz="2000" dirty="0"/>
                        <a:t>Referees</a:t>
                      </a:r>
                    </a:p>
                  </a:txBody>
                  <a:tcPr/>
                </a:tc>
                <a:tc>
                  <a:txBody>
                    <a:bodyPr/>
                    <a:lstStyle/>
                    <a:p>
                      <a:pPr algn="ctr"/>
                      <a:r>
                        <a:rPr lang="en-US" sz="2000" dirty="0"/>
                        <a:t>52</a:t>
                      </a:r>
                    </a:p>
                  </a:txBody>
                  <a:tcPr/>
                </a:tc>
                <a:tc>
                  <a:txBody>
                    <a:bodyPr/>
                    <a:lstStyle/>
                    <a:p>
                      <a:pPr algn="ctr"/>
                      <a:r>
                        <a:rPr lang="en-US" sz="2000" dirty="0"/>
                        <a:t>61</a:t>
                      </a:r>
                    </a:p>
                  </a:txBody>
                  <a:tcPr/>
                </a:tc>
                <a:tc>
                  <a:txBody>
                    <a:bodyPr/>
                    <a:lstStyle/>
                    <a:p>
                      <a:pPr algn="ctr"/>
                      <a:endParaRPr lang="en-US" sz="2000" dirty="0"/>
                    </a:p>
                  </a:txBody>
                  <a:tcPr/>
                </a:tc>
                <a:tc>
                  <a:txBody>
                    <a:bodyPr/>
                    <a:lstStyle/>
                    <a:p>
                      <a:pPr algn="ctr"/>
                      <a:r>
                        <a:rPr lang="en-US" sz="2000" dirty="0"/>
                        <a:t>58</a:t>
                      </a:r>
                    </a:p>
                  </a:txBody>
                  <a:tcPr/>
                </a:tc>
                <a:tc>
                  <a:txBody>
                    <a:bodyPr/>
                    <a:lstStyle/>
                    <a:p>
                      <a:pPr algn="ctr"/>
                      <a:r>
                        <a:rPr lang="en-US" sz="2000" dirty="0"/>
                        <a:t>64</a:t>
                      </a:r>
                    </a:p>
                  </a:txBody>
                  <a:tcPr/>
                </a:tc>
                <a:tc>
                  <a:txBody>
                    <a:bodyPr/>
                    <a:lstStyle/>
                    <a:p>
                      <a:pPr algn="ctr"/>
                      <a:r>
                        <a:rPr lang="en-US" sz="2000" dirty="0"/>
                        <a:t>69</a:t>
                      </a:r>
                    </a:p>
                  </a:txBody>
                  <a:tcPr/>
                </a:tc>
                <a:tc>
                  <a:txBody>
                    <a:bodyPr/>
                    <a:lstStyle/>
                    <a:p>
                      <a:pPr algn="ctr"/>
                      <a:r>
                        <a:rPr lang="en-US" sz="2000" dirty="0"/>
                        <a:t>64</a:t>
                      </a:r>
                    </a:p>
                  </a:txBody>
                  <a:tcPr/>
                </a:tc>
                <a:tc>
                  <a:txBody>
                    <a:bodyPr/>
                    <a:lstStyle/>
                    <a:p>
                      <a:pPr algn="ctr"/>
                      <a:r>
                        <a:rPr lang="en-US" sz="2000" dirty="0"/>
                        <a:t>73</a:t>
                      </a:r>
                    </a:p>
                  </a:txBody>
                  <a:tcPr/>
                </a:tc>
                <a:tc>
                  <a:txBody>
                    <a:bodyPr/>
                    <a:lstStyle/>
                    <a:p>
                      <a:pPr algn="ctr"/>
                      <a:r>
                        <a:rPr lang="en-US" sz="2000" dirty="0"/>
                        <a:t>73</a:t>
                      </a:r>
                    </a:p>
                  </a:txBody>
                  <a:tcPr/>
                </a:tc>
                <a:extLst>
                  <a:ext uri="{0D108BD9-81ED-4DB2-BD59-A6C34878D82A}">
                    <a16:rowId xmlns:a16="http://schemas.microsoft.com/office/drawing/2014/main" val="10001"/>
                  </a:ext>
                </a:extLst>
              </a:tr>
              <a:tr h="457200">
                <a:tc>
                  <a:txBody>
                    <a:bodyPr/>
                    <a:lstStyle/>
                    <a:p>
                      <a:r>
                        <a:rPr lang="en-US" sz="2000" dirty="0"/>
                        <a:t>Starters</a:t>
                      </a:r>
                    </a:p>
                  </a:txBody>
                  <a:tcPr/>
                </a:tc>
                <a:tc>
                  <a:txBody>
                    <a:bodyPr/>
                    <a:lstStyle/>
                    <a:p>
                      <a:pPr algn="ctr"/>
                      <a:r>
                        <a:rPr lang="en-US" sz="2000" dirty="0"/>
                        <a:t>72</a:t>
                      </a:r>
                    </a:p>
                  </a:txBody>
                  <a:tcPr/>
                </a:tc>
                <a:tc>
                  <a:txBody>
                    <a:bodyPr/>
                    <a:lstStyle/>
                    <a:p>
                      <a:pPr algn="ctr"/>
                      <a:r>
                        <a:rPr lang="en-US" sz="2000" dirty="0"/>
                        <a:t>73</a:t>
                      </a:r>
                    </a:p>
                  </a:txBody>
                  <a:tcPr/>
                </a:tc>
                <a:tc>
                  <a:txBody>
                    <a:bodyPr/>
                    <a:lstStyle/>
                    <a:p>
                      <a:pPr algn="ctr"/>
                      <a:endParaRPr lang="en-US" sz="2000" dirty="0"/>
                    </a:p>
                  </a:txBody>
                  <a:tcPr/>
                </a:tc>
                <a:tc>
                  <a:txBody>
                    <a:bodyPr/>
                    <a:lstStyle/>
                    <a:p>
                      <a:pPr algn="ctr"/>
                      <a:r>
                        <a:rPr lang="en-US" sz="2000" dirty="0"/>
                        <a:t>77</a:t>
                      </a:r>
                    </a:p>
                  </a:txBody>
                  <a:tcPr/>
                </a:tc>
                <a:tc>
                  <a:txBody>
                    <a:bodyPr/>
                    <a:lstStyle/>
                    <a:p>
                      <a:pPr algn="ctr"/>
                      <a:r>
                        <a:rPr lang="en-US" sz="2000" dirty="0"/>
                        <a:t>56</a:t>
                      </a:r>
                    </a:p>
                  </a:txBody>
                  <a:tcPr/>
                </a:tc>
                <a:tc>
                  <a:txBody>
                    <a:bodyPr/>
                    <a:lstStyle/>
                    <a:p>
                      <a:pPr algn="ctr"/>
                      <a:r>
                        <a:rPr lang="en-US" sz="2000" dirty="0"/>
                        <a:t>69</a:t>
                      </a:r>
                    </a:p>
                  </a:txBody>
                  <a:tcPr/>
                </a:tc>
                <a:tc>
                  <a:txBody>
                    <a:bodyPr/>
                    <a:lstStyle/>
                    <a:p>
                      <a:pPr algn="ctr"/>
                      <a:r>
                        <a:rPr lang="en-US" sz="2000" dirty="0"/>
                        <a:t>83</a:t>
                      </a:r>
                    </a:p>
                  </a:txBody>
                  <a:tcPr/>
                </a:tc>
                <a:tc>
                  <a:txBody>
                    <a:bodyPr/>
                    <a:lstStyle/>
                    <a:p>
                      <a:pPr algn="ctr"/>
                      <a:r>
                        <a:rPr lang="en-US" sz="2000" dirty="0"/>
                        <a:t>72</a:t>
                      </a:r>
                    </a:p>
                  </a:txBody>
                  <a:tcPr/>
                </a:tc>
                <a:tc>
                  <a:txBody>
                    <a:bodyPr/>
                    <a:lstStyle/>
                    <a:p>
                      <a:pPr algn="ctr"/>
                      <a:r>
                        <a:rPr lang="en-US" sz="2000" dirty="0"/>
                        <a:t>71</a:t>
                      </a:r>
                    </a:p>
                  </a:txBody>
                  <a:tcPr/>
                </a:tc>
                <a:extLst>
                  <a:ext uri="{0D108BD9-81ED-4DB2-BD59-A6C34878D82A}">
                    <a16:rowId xmlns:a16="http://schemas.microsoft.com/office/drawing/2014/main" val="10002"/>
                  </a:ext>
                </a:extLst>
              </a:tr>
              <a:tr h="533400">
                <a:tc>
                  <a:txBody>
                    <a:bodyPr/>
                    <a:lstStyle/>
                    <a:p>
                      <a:r>
                        <a:rPr lang="en-US" sz="2000" dirty="0"/>
                        <a:t>Stroke</a:t>
                      </a:r>
                      <a:r>
                        <a:rPr lang="en-US" sz="2000" baseline="0" dirty="0"/>
                        <a:t> &amp; Turn</a:t>
                      </a:r>
                      <a:endParaRPr lang="en-US" sz="2000" dirty="0"/>
                    </a:p>
                  </a:txBody>
                  <a:tcPr/>
                </a:tc>
                <a:tc>
                  <a:txBody>
                    <a:bodyPr/>
                    <a:lstStyle/>
                    <a:p>
                      <a:pPr algn="ctr"/>
                      <a:r>
                        <a:rPr lang="en-US" sz="2000" dirty="0"/>
                        <a:t>223</a:t>
                      </a:r>
                    </a:p>
                  </a:txBody>
                  <a:tcPr/>
                </a:tc>
                <a:tc>
                  <a:txBody>
                    <a:bodyPr/>
                    <a:lstStyle/>
                    <a:p>
                      <a:pPr algn="ctr"/>
                      <a:r>
                        <a:rPr lang="en-US" sz="2000" dirty="0"/>
                        <a:t>218</a:t>
                      </a:r>
                    </a:p>
                  </a:txBody>
                  <a:tcPr/>
                </a:tc>
                <a:tc>
                  <a:txBody>
                    <a:bodyPr/>
                    <a:lstStyle/>
                    <a:p>
                      <a:pPr algn="ctr"/>
                      <a:endParaRPr lang="en-US" sz="2000" dirty="0"/>
                    </a:p>
                  </a:txBody>
                  <a:tcPr/>
                </a:tc>
                <a:tc>
                  <a:txBody>
                    <a:bodyPr/>
                    <a:lstStyle/>
                    <a:p>
                      <a:pPr algn="ctr"/>
                      <a:r>
                        <a:rPr lang="en-US" sz="2000" dirty="0"/>
                        <a:t>198</a:t>
                      </a:r>
                    </a:p>
                  </a:txBody>
                  <a:tcPr/>
                </a:tc>
                <a:tc>
                  <a:txBody>
                    <a:bodyPr/>
                    <a:lstStyle/>
                    <a:p>
                      <a:pPr algn="ctr"/>
                      <a:r>
                        <a:rPr lang="en-US" sz="2000" dirty="0"/>
                        <a:t>223</a:t>
                      </a:r>
                    </a:p>
                  </a:txBody>
                  <a:tcPr/>
                </a:tc>
                <a:tc>
                  <a:txBody>
                    <a:bodyPr/>
                    <a:lstStyle/>
                    <a:p>
                      <a:pPr algn="ctr"/>
                      <a:r>
                        <a:rPr lang="en-US" sz="2000" dirty="0"/>
                        <a:t>267</a:t>
                      </a:r>
                    </a:p>
                  </a:txBody>
                  <a:tcPr/>
                </a:tc>
                <a:tc>
                  <a:txBody>
                    <a:bodyPr/>
                    <a:lstStyle/>
                    <a:p>
                      <a:pPr algn="ctr"/>
                      <a:r>
                        <a:rPr lang="en-US" sz="2000" dirty="0"/>
                        <a:t>248</a:t>
                      </a:r>
                    </a:p>
                  </a:txBody>
                  <a:tcPr/>
                </a:tc>
                <a:tc>
                  <a:txBody>
                    <a:bodyPr/>
                    <a:lstStyle/>
                    <a:p>
                      <a:pPr algn="ctr"/>
                      <a:r>
                        <a:rPr lang="en-US" sz="2000" dirty="0"/>
                        <a:t>278</a:t>
                      </a:r>
                    </a:p>
                  </a:txBody>
                  <a:tcPr/>
                </a:tc>
                <a:tc>
                  <a:txBody>
                    <a:bodyPr/>
                    <a:lstStyle/>
                    <a:p>
                      <a:pPr algn="ctr"/>
                      <a:r>
                        <a:rPr lang="en-US" sz="2000" dirty="0"/>
                        <a:t>228</a:t>
                      </a:r>
                    </a:p>
                  </a:txBody>
                  <a:tcPr/>
                </a:tc>
                <a:extLst>
                  <a:ext uri="{0D108BD9-81ED-4DB2-BD59-A6C34878D82A}">
                    <a16:rowId xmlns:a16="http://schemas.microsoft.com/office/drawing/2014/main" val="10003"/>
                  </a:ext>
                </a:extLst>
              </a:tr>
              <a:tr h="533400">
                <a:tc>
                  <a:txBody>
                    <a:bodyPr/>
                    <a:lstStyle/>
                    <a:p>
                      <a:r>
                        <a:rPr lang="en-US" sz="2000" dirty="0"/>
                        <a:t>Admin.</a:t>
                      </a:r>
                      <a:r>
                        <a:rPr lang="en-US" sz="2000" baseline="0" dirty="0"/>
                        <a:t> Officials **</a:t>
                      </a: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r>
                        <a:rPr lang="en-US" sz="2000" dirty="0"/>
                        <a:t>28</a:t>
                      </a:r>
                    </a:p>
                  </a:txBody>
                  <a:tcPr/>
                </a:tc>
                <a:tc>
                  <a:txBody>
                    <a:bodyPr/>
                    <a:lstStyle/>
                    <a:p>
                      <a:pPr algn="ctr"/>
                      <a:r>
                        <a:rPr lang="en-US" sz="2000" dirty="0"/>
                        <a:t>31</a:t>
                      </a:r>
                    </a:p>
                  </a:txBody>
                  <a:tcPr/>
                </a:tc>
                <a:tc>
                  <a:txBody>
                    <a:bodyPr/>
                    <a:lstStyle/>
                    <a:p>
                      <a:pPr algn="ctr"/>
                      <a:r>
                        <a:rPr lang="en-US" sz="2000" dirty="0"/>
                        <a:t>30</a:t>
                      </a:r>
                    </a:p>
                  </a:txBody>
                  <a:tcPr/>
                </a:tc>
                <a:tc>
                  <a:txBody>
                    <a:bodyPr/>
                    <a:lstStyle/>
                    <a:p>
                      <a:pPr algn="ctr"/>
                      <a:r>
                        <a:rPr lang="en-US" sz="2000" dirty="0"/>
                        <a:t>44</a:t>
                      </a:r>
                    </a:p>
                  </a:txBody>
                  <a:tcPr/>
                </a:tc>
                <a:tc>
                  <a:txBody>
                    <a:bodyPr/>
                    <a:lstStyle/>
                    <a:p>
                      <a:pPr algn="ctr"/>
                      <a:r>
                        <a:rPr lang="en-US" sz="2000" dirty="0"/>
                        <a:t>37</a:t>
                      </a:r>
                    </a:p>
                  </a:txBody>
                  <a:tcPr/>
                </a:tc>
                <a:extLst>
                  <a:ext uri="{0D108BD9-81ED-4DB2-BD59-A6C34878D82A}">
                    <a16:rowId xmlns:a16="http://schemas.microsoft.com/office/drawing/2014/main" val="10004"/>
                  </a:ext>
                </a:extLst>
              </a:tr>
              <a:tr h="533400">
                <a:tc>
                  <a:txBody>
                    <a:bodyPr/>
                    <a:lstStyle/>
                    <a:p>
                      <a:pPr algn="r"/>
                      <a:r>
                        <a:rPr lang="en-US" sz="2000" dirty="0"/>
                        <a:t>Totals</a:t>
                      </a:r>
                    </a:p>
                  </a:txBody>
                  <a:tcPr/>
                </a:tc>
                <a:tc>
                  <a:txBody>
                    <a:bodyPr/>
                    <a:lstStyle/>
                    <a:p>
                      <a:pPr algn="ctr"/>
                      <a:r>
                        <a:rPr lang="en-US" sz="2000" dirty="0"/>
                        <a:t>347</a:t>
                      </a:r>
                    </a:p>
                  </a:txBody>
                  <a:tcPr/>
                </a:tc>
                <a:tc>
                  <a:txBody>
                    <a:bodyPr/>
                    <a:lstStyle/>
                    <a:p>
                      <a:pPr algn="ctr"/>
                      <a:r>
                        <a:rPr lang="en-US" sz="2000" dirty="0"/>
                        <a:t>352</a:t>
                      </a:r>
                    </a:p>
                  </a:txBody>
                  <a:tcPr/>
                </a:tc>
                <a:tc>
                  <a:txBody>
                    <a:bodyPr/>
                    <a:lstStyle/>
                    <a:p>
                      <a:pPr algn="ctr"/>
                      <a:endParaRPr lang="en-US" sz="2000" dirty="0"/>
                    </a:p>
                  </a:txBody>
                  <a:tcPr/>
                </a:tc>
                <a:tc>
                  <a:txBody>
                    <a:bodyPr/>
                    <a:lstStyle/>
                    <a:p>
                      <a:pPr algn="ctr"/>
                      <a:r>
                        <a:rPr lang="en-US" sz="2000" dirty="0"/>
                        <a:t>333</a:t>
                      </a:r>
                    </a:p>
                  </a:txBody>
                  <a:tcPr/>
                </a:tc>
                <a:tc>
                  <a:txBody>
                    <a:bodyPr/>
                    <a:lstStyle/>
                    <a:p>
                      <a:pPr algn="ctr"/>
                      <a:r>
                        <a:rPr lang="en-US" sz="2000" dirty="0"/>
                        <a:t>371</a:t>
                      </a:r>
                    </a:p>
                  </a:txBody>
                  <a:tcPr/>
                </a:tc>
                <a:tc>
                  <a:txBody>
                    <a:bodyPr/>
                    <a:lstStyle/>
                    <a:p>
                      <a:pPr algn="ctr"/>
                      <a:r>
                        <a:rPr lang="en-US" sz="2000" dirty="0"/>
                        <a:t>436</a:t>
                      </a:r>
                    </a:p>
                  </a:txBody>
                  <a:tcPr/>
                </a:tc>
                <a:tc>
                  <a:txBody>
                    <a:bodyPr/>
                    <a:lstStyle/>
                    <a:p>
                      <a:pPr algn="ctr"/>
                      <a:r>
                        <a:rPr lang="en-US" sz="2000" dirty="0"/>
                        <a:t>425</a:t>
                      </a:r>
                    </a:p>
                  </a:txBody>
                  <a:tcPr/>
                </a:tc>
                <a:tc>
                  <a:txBody>
                    <a:bodyPr/>
                    <a:lstStyle/>
                    <a:p>
                      <a:pPr algn="ctr"/>
                      <a:r>
                        <a:rPr lang="en-US" sz="2000" dirty="0"/>
                        <a:t>467</a:t>
                      </a:r>
                    </a:p>
                  </a:txBody>
                  <a:tcPr/>
                </a:tc>
                <a:tc>
                  <a:txBody>
                    <a:bodyPr/>
                    <a:lstStyle/>
                    <a:p>
                      <a:pPr algn="ctr"/>
                      <a:r>
                        <a:rPr lang="en-US" sz="2000" dirty="0"/>
                        <a:t>409</a:t>
                      </a:r>
                    </a:p>
                  </a:txBody>
                  <a:tcPr/>
                </a:tc>
                <a:extLst>
                  <a:ext uri="{0D108BD9-81ED-4DB2-BD59-A6C34878D82A}">
                    <a16:rowId xmlns:a16="http://schemas.microsoft.com/office/drawing/2014/main" val="10005"/>
                  </a:ext>
                </a:extLst>
              </a:tr>
              <a:tr h="533400">
                <a:tc>
                  <a:txBody>
                    <a:bodyPr/>
                    <a:lstStyle/>
                    <a:p>
                      <a:pPr algn="r"/>
                      <a:r>
                        <a:rPr lang="en-US" sz="1800" dirty="0"/>
                        <a:t>Athlete-to-Official</a:t>
                      </a:r>
                      <a:r>
                        <a:rPr lang="en-US" sz="1800" baseline="0" dirty="0"/>
                        <a:t> Ratio</a:t>
                      </a: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r>
                        <a:rPr lang="en-US" sz="1800" dirty="0"/>
                        <a:t>19.0:1</a:t>
                      </a:r>
                    </a:p>
                  </a:txBody>
                  <a:tcPr/>
                </a:tc>
                <a:tc>
                  <a:txBody>
                    <a:bodyPr/>
                    <a:lstStyle/>
                    <a:p>
                      <a:pPr algn="ctr"/>
                      <a:r>
                        <a:rPr lang="en-US" sz="1800" dirty="0"/>
                        <a:t>17.2:1</a:t>
                      </a:r>
                    </a:p>
                  </a:txBody>
                  <a:tcPr/>
                </a:tc>
                <a:tc>
                  <a:txBody>
                    <a:bodyPr/>
                    <a:lstStyle/>
                    <a:p>
                      <a:pPr algn="ctr"/>
                      <a:r>
                        <a:rPr lang="en-US" sz="1800" dirty="0"/>
                        <a:t>15.3:1</a:t>
                      </a:r>
                    </a:p>
                  </a:txBody>
                  <a:tcPr/>
                </a:tc>
                <a:tc>
                  <a:txBody>
                    <a:bodyPr/>
                    <a:lstStyle/>
                    <a:p>
                      <a:pPr marL="0" algn="ctr" defTabSz="914400" rtl="0" eaLnBrk="1" latinLnBrk="0" hangingPunct="1"/>
                      <a:r>
                        <a:rPr lang="en-US" sz="1800" kern="1200" dirty="0">
                          <a:solidFill>
                            <a:schemeClr val="dk1"/>
                          </a:solidFill>
                          <a:latin typeface="+mn-lt"/>
                          <a:ea typeface="+mn-ea"/>
                          <a:cs typeface="+mn-cs"/>
                        </a:rPr>
                        <a:t>16.3:1</a:t>
                      </a:r>
                    </a:p>
                  </a:txBody>
                  <a:tcPr/>
                </a:tc>
                <a:tc>
                  <a:txBody>
                    <a:bodyPr/>
                    <a:lstStyle/>
                    <a:p>
                      <a:pPr marL="0" algn="ctr" defTabSz="914400" rtl="0" eaLnBrk="1" latinLnBrk="0" hangingPunct="1"/>
                      <a:r>
                        <a:rPr lang="en-US" sz="1800" kern="1200" dirty="0">
                          <a:solidFill>
                            <a:schemeClr val="dk1"/>
                          </a:solidFill>
                          <a:latin typeface="+mn-lt"/>
                          <a:ea typeface="+mn-ea"/>
                          <a:cs typeface="+mn-cs"/>
                        </a:rPr>
                        <a:t>12.6:1</a:t>
                      </a:r>
                    </a:p>
                  </a:txBody>
                  <a:tcPr/>
                </a:tc>
                <a:tc>
                  <a:txBody>
                    <a:bodyPr/>
                    <a:lstStyle/>
                    <a:p>
                      <a:pPr marL="0" algn="ctr" defTabSz="914400" rtl="0" eaLnBrk="1" latinLnBrk="0" hangingPunct="1"/>
                      <a:r>
                        <a:rPr lang="en-US" sz="1800" kern="1200" dirty="0">
                          <a:solidFill>
                            <a:schemeClr val="dk1"/>
                          </a:solidFill>
                          <a:latin typeface="+mn-lt"/>
                          <a:ea typeface="+mn-ea"/>
                          <a:cs typeface="+mn-cs"/>
                        </a:rPr>
                        <a:t>15.8:1</a:t>
                      </a:r>
                      <a:endParaRPr lang="en-US" sz="1800" kern="1200" dirty="0">
                        <a:solidFill>
                          <a:srgbClr val="FF0000"/>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
        <p:nvSpPr>
          <p:cNvPr id="10" name="Subtitle 2"/>
          <p:cNvSpPr txBox="1">
            <a:spLocks/>
          </p:cNvSpPr>
          <p:nvPr/>
        </p:nvSpPr>
        <p:spPr>
          <a:xfrm>
            <a:off x="304800" y="6019800"/>
            <a:ext cx="8458200" cy="6858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ea typeface="Gulim" pitchFamily="34" charset="-127"/>
                <a:cs typeface="Arial" panose="020B0604020202020204" pitchFamily="34" charset="0"/>
              </a:rPr>
              <a:t>Bottom line:  Recruitment is helping, but “ideal” ratio is closer to 10:1</a:t>
            </a:r>
          </a:p>
          <a:p>
            <a:pPr marL="0" indent="0" algn="ctr">
              <a:buNone/>
            </a:pPr>
            <a:r>
              <a:rPr lang="en-US" dirty="0">
                <a:ea typeface="Gulim" pitchFamily="34" charset="-127"/>
                <a:cs typeface="Arial" panose="020B0604020202020204" pitchFamily="34" charset="0"/>
              </a:rPr>
              <a:t>Concern:  17 teams (1,059 athletes) currently have no officials </a:t>
            </a:r>
          </a:p>
        </p:txBody>
      </p:sp>
    </p:spTree>
    <p:extLst>
      <p:ext uri="{BB962C8B-B14F-4D97-AF65-F5344CB8AC3E}">
        <p14:creationId xmlns:p14="http://schemas.microsoft.com/office/powerpoint/2010/main" val="294320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Open Discussion</a:t>
            </a:r>
          </a:p>
        </p:txBody>
      </p:sp>
      <p:sp>
        <p:nvSpPr>
          <p:cNvPr id="4" name="Slide Number Placeholder 3"/>
          <p:cNvSpPr>
            <a:spLocks noGrp="1"/>
          </p:cNvSpPr>
          <p:nvPr>
            <p:ph type="sldNum" sz="quarter" idx="12"/>
          </p:nvPr>
        </p:nvSpPr>
        <p:spPr/>
        <p:txBody>
          <a:bodyPr/>
          <a:lstStyle/>
          <a:p>
            <a:fld id="{6C015D21-7A68-43FF-AD93-41204F113B81}" type="slidenum">
              <a:rPr lang="en-US" smtClean="0"/>
              <a:pPr/>
              <a:t>14</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pic>
        <p:nvPicPr>
          <p:cNvPr id="1026" name="Picture 2" descr="C:\Users\RonnieOrig\AppData\Local\Microsoft\Windows\Temporary Internet Files\Content.IE5\EV20POO9\DiscussionForum[1].jpg"/>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934919" y="1111252"/>
            <a:ext cx="7218481" cy="52133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F20D022-C126-4DB8-8C9F-6DE0182BEC0D}"/>
              </a:ext>
            </a:extLst>
          </p:cNvPr>
          <p:cNvSpPr txBox="1"/>
          <p:nvPr/>
        </p:nvSpPr>
        <p:spPr>
          <a:xfrm>
            <a:off x="1628437" y="2138482"/>
            <a:ext cx="598945" cy="507831"/>
          </a:xfrm>
          <a:prstGeom prst="rect">
            <a:avLst/>
          </a:prstGeom>
          <a:noFill/>
        </p:spPr>
        <p:txBody>
          <a:bodyPr wrap="square" rtlCol="0">
            <a:spAutoFit/>
          </a:bodyPr>
          <a:lstStyle/>
          <a:p>
            <a:pPr algn="ctr"/>
            <a:r>
              <a:rPr lang="en-US" sz="900" dirty="0"/>
              <a:t>Should we wear masks?</a:t>
            </a:r>
          </a:p>
        </p:txBody>
      </p:sp>
      <p:sp>
        <p:nvSpPr>
          <p:cNvPr id="9" name="TextBox 8">
            <a:extLst>
              <a:ext uri="{FF2B5EF4-FFF2-40B4-BE49-F238E27FC236}">
                <a16:creationId xmlns:a16="http://schemas.microsoft.com/office/drawing/2014/main" id="{AA52F341-60ED-4D64-9EA7-6557548BD017}"/>
              </a:ext>
            </a:extLst>
          </p:cNvPr>
          <p:cNvSpPr txBox="1"/>
          <p:nvPr/>
        </p:nvSpPr>
        <p:spPr>
          <a:xfrm>
            <a:off x="6899028" y="2106163"/>
            <a:ext cx="827545" cy="461665"/>
          </a:xfrm>
          <a:prstGeom prst="rect">
            <a:avLst/>
          </a:prstGeom>
          <a:noFill/>
        </p:spPr>
        <p:txBody>
          <a:bodyPr wrap="square" rtlCol="0">
            <a:spAutoFit/>
          </a:bodyPr>
          <a:lstStyle/>
          <a:p>
            <a:pPr algn="ctr"/>
            <a:r>
              <a:rPr lang="en-US" sz="800" dirty="0"/>
              <a:t>Is this the proper Social Distancing?</a:t>
            </a:r>
          </a:p>
        </p:txBody>
      </p:sp>
      <p:sp>
        <p:nvSpPr>
          <p:cNvPr id="10" name="TextBox 9">
            <a:extLst>
              <a:ext uri="{FF2B5EF4-FFF2-40B4-BE49-F238E27FC236}">
                <a16:creationId xmlns:a16="http://schemas.microsoft.com/office/drawing/2014/main" id="{40C56225-9A54-4270-BA1A-B2D9C13C5018}"/>
              </a:ext>
            </a:extLst>
          </p:cNvPr>
          <p:cNvSpPr txBox="1"/>
          <p:nvPr/>
        </p:nvSpPr>
        <p:spPr>
          <a:xfrm>
            <a:off x="5433642" y="1758462"/>
            <a:ext cx="914400" cy="553998"/>
          </a:xfrm>
          <a:prstGeom prst="rect">
            <a:avLst/>
          </a:prstGeom>
          <a:noFill/>
        </p:spPr>
        <p:txBody>
          <a:bodyPr wrap="square" rtlCol="0">
            <a:spAutoFit/>
          </a:bodyPr>
          <a:lstStyle/>
          <a:p>
            <a:pPr algn="ctr"/>
            <a:r>
              <a:rPr lang="en-US" sz="1000" dirty="0"/>
              <a:t>When do we Return To Competition?</a:t>
            </a:r>
          </a:p>
        </p:txBody>
      </p:sp>
      <p:sp>
        <p:nvSpPr>
          <p:cNvPr id="11" name="TextBox 10">
            <a:extLst>
              <a:ext uri="{FF2B5EF4-FFF2-40B4-BE49-F238E27FC236}">
                <a16:creationId xmlns:a16="http://schemas.microsoft.com/office/drawing/2014/main" id="{C94FB3A4-00AB-44F0-AB59-F7D8A12D2993}"/>
              </a:ext>
            </a:extLst>
          </p:cNvPr>
          <p:cNvSpPr txBox="1"/>
          <p:nvPr/>
        </p:nvSpPr>
        <p:spPr>
          <a:xfrm>
            <a:off x="2438400" y="1828800"/>
            <a:ext cx="914400" cy="553998"/>
          </a:xfrm>
          <a:prstGeom prst="rect">
            <a:avLst/>
          </a:prstGeom>
          <a:noFill/>
        </p:spPr>
        <p:txBody>
          <a:bodyPr wrap="square" rtlCol="0">
            <a:spAutoFit/>
          </a:bodyPr>
          <a:lstStyle/>
          <a:p>
            <a:pPr algn="ctr"/>
            <a:r>
              <a:rPr lang="en-US" sz="1000" dirty="0"/>
              <a:t>How do I recertify this year?</a:t>
            </a:r>
          </a:p>
        </p:txBody>
      </p:sp>
      <p:sp>
        <p:nvSpPr>
          <p:cNvPr id="12" name="TextBox 11">
            <a:extLst>
              <a:ext uri="{FF2B5EF4-FFF2-40B4-BE49-F238E27FC236}">
                <a16:creationId xmlns:a16="http://schemas.microsoft.com/office/drawing/2014/main" id="{4AA8D102-43A0-454D-8445-55BCE0897BDD}"/>
              </a:ext>
            </a:extLst>
          </p:cNvPr>
          <p:cNvSpPr txBox="1"/>
          <p:nvPr/>
        </p:nvSpPr>
        <p:spPr>
          <a:xfrm>
            <a:off x="3941881" y="2336995"/>
            <a:ext cx="914400" cy="338554"/>
          </a:xfrm>
          <a:prstGeom prst="rect">
            <a:avLst/>
          </a:prstGeom>
          <a:noFill/>
        </p:spPr>
        <p:txBody>
          <a:bodyPr wrap="square" rtlCol="0">
            <a:spAutoFit/>
          </a:bodyPr>
          <a:lstStyle/>
          <a:p>
            <a:pPr algn="ctr"/>
            <a:r>
              <a:rPr lang="en-US" sz="1600" b="1" dirty="0"/>
              <a:t>????</a:t>
            </a:r>
          </a:p>
        </p:txBody>
      </p:sp>
    </p:spTree>
    <p:extLst>
      <p:ext uri="{BB962C8B-B14F-4D97-AF65-F5344CB8AC3E}">
        <p14:creationId xmlns:p14="http://schemas.microsoft.com/office/powerpoint/2010/main" val="2593485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endParaRPr lang="en-US" sz="3600" dirty="0">
              <a:solidFill>
                <a:srgbClr val="000000"/>
              </a:solidFill>
              <a:latin typeface="Gulim" pitchFamily="34" charset="-127"/>
              <a:ea typeface="Gulim" pitchFamily="34" charset="-127"/>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15</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
        <p:nvSpPr>
          <p:cNvPr id="3" name="Content Placeholder 2">
            <a:extLst>
              <a:ext uri="{FF2B5EF4-FFF2-40B4-BE49-F238E27FC236}">
                <a16:creationId xmlns:a16="http://schemas.microsoft.com/office/drawing/2014/main" id="{02B4DB13-C7DB-4520-A243-FCB2704A8A77}"/>
              </a:ext>
            </a:extLst>
          </p:cNvPr>
          <p:cNvSpPr>
            <a:spLocks noGrp="1"/>
          </p:cNvSpPr>
          <p:nvPr>
            <p:ph idx="1"/>
          </p:nvPr>
        </p:nvSpPr>
        <p:spPr/>
        <p:txBody>
          <a:bodyPr>
            <a:normAutofit/>
          </a:bodyPr>
          <a:lstStyle/>
          <a:p>
            <a:pPr marL="0" indent="0" algn="ctr">
              <a:buNone/>
            </a:pPr>
            <a:r>
              <a:rPr lang="en-US" sz="5400" dirty="0"/>
              <a:t>Backup Slides</a:t>
            </a:r>
            <a:endParaRPr lang="en-US" sz="4000" dirty="0"/>
          </a:p>
        </p:txBody>
      </p:sp>
    </p:spTree>
    <p:extLst>
      <p:ext uri="{BB962C8B-B14F-4D97-AF65-F5344CB8AC3E}">
        <p14:creationId xmlns:p14="http://schemas.microsoft.com/office/powerpoint/2010/main" val="1173407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t>Tech Suit Ban for 12&amp;U </a:t>
            </a:r>
            <a:br>
              <a:rPr lang="en-US" sz="3600" dirty="0"/>
            </a:br>
            <a:r>
              <a:rPr lang="en-US" sz="2800" dirty="0"/>
              <a:t>(effective 1 Sep 2020)</a:t>
            </a:r>
            <a:endParaRPr lang="en-US" sz="3600" dirty="0">
              <a:solidFill>
                <a:srgbClr val="000000"/>
              </a:solidFill>
              <a:latin typeface="Gulim" pitchFamily="34" charset="-127"/>
              <a:ea typeface="Gulim" pitchFamily="34" charset="-127"/>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16</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
        <p:nvSpPr>
          <p:cNvPr id="3" name="Content Placeholder 2">
            <a:extLst>
              <a:ext uri="{FF2B5EF4-FFF2-40B4-BE49-F238E27FC236}">
                <a16:creationId xmlns:a16="http://schemas.microsoft.com/office/drawing/2014/main" id="{02B4DB13-C7DB-4520-A243-FCB2704A8A77}"/>
              </a:ext>
            </a:extLst>
          </p:cNvPr>
          <p:cNvSpPr>
            <a:spLocks noGrp="1"/>
          </p:cNvSpPr>
          <p:nvPr>
            <p:ph idx="1"/>
          </p:nvPr>
        </p:nvSpPr>
        <p:spPr>
          <a:xfrm>
            <a:off x="457200" y="1600200"/>
            <a:ext cx="8229600" cy="4870451"/>
          </a:xfrm>
        </p:spPr>
        <p:txBody>
          <a:bodyPr>
            <a:normAutofit fontScale="92500" lnSpcReduction="10000"/>
          </a:bodyPr>
          <a:lstStyle/>
          <a:p>
            <a:pPr marL="457200" lvl="1" indent="0">
              <a:buNone/>
            </a:pPr>
            <a:r>
              <a:rPr lang="en-US" sz="2400" dirty="0"/>
              <a:t>102.8 SWIMWEAR  </a:t>
            </a:r>
          </a:p>
          <a:p>
            <a:pPr marL="857250" lvl="2" indent="0">
              <a:buNone/>
            </a:pPr>
            <a:r>
              <a:rPr lang="en-US" sz="2000" dirty="0"/>
              <a:t>.1 Design </a:t>
            </a:r>
          </a:p>
          <a:p>
            <a:pPr marL="1314450" lvl="3" indent="0">
              <a:buNone/>
            </a:pPr>
            <a:r>
              <a:rPr lang="en-US" dirty="0"/>
              <a:t>F. No Technical Suit may be worn by any 12 &amp; Under USA Swimming athlete member in competition at any Sanctioned, Approved or Observed meet. </a:t>
            </a:r>
          </a:p>
          <a:p>
            <a:pPr marL="2228850" lvl="4" indent="-457200">
              <a:buAutoNum type="arabicParenR"/>
            </a:pPr>
            <a:r>
              <a:rPr lang="en-US" dirty="0"/>
              <a:t>Exceptions to the foregoing restriction are only for Junior Nationals, US Open, National Championships, and Olympic Trials. </a:t>
            </a:r>
          </a:p>
          <a:p>
            <a:pPr marL="2228850" lvl="4" indent="-457200">
              <a:buAutoNum type="arabicParenR"/>
            </a:pPr>
            <a:r>
              <a:rPr lang="en-US" dirty="0"/>
              <a:t>A Technical Suit is one that has the following components: </a:t>
            </a:r>
          </a:p>
          <a:p>
            <a:pPr marL="1771650" lvl="4" indent="0">
              <a:buNone/>
            </a:pPr>
            <a:r>
              <a:rPr lang="en-US" dirty="0"/>
              <a:t>		a. Any suit with any bonded or taped seams</a:t>
            </a:r>
          </a:p>
          <a:p>
            <a:pPr marL="1771650" lvl="4" indent="0">
              <a:buNone/>
            </a:pPr>
            <a:r>
              <a:rPr lang="en-US" dirty="0"/>
              <a:t>			regardless of its fabric or silhouette; or </a:t>
            </a:r>
          </a:p>
          <a:p>
            <a:pPr marL="1771650" lvl="4" indent="0">
              <a:buNone/>
            </a:pPr>
            <a:r>
              <a:rPr lang="en-US" dirty="0"/>
              <a:t>		b. Any suit with woven fabric extending past the hips.  </a:t>
            </a:r>
          </a:p>
          <a:p>
            <a:pPr marL="857250" lvl="2" indent="0">
              <a:buNone/>
            </a:pPr>
            <a:r>
              <a:rPr lang="en-US" sz="1800" dirty="0"/>
              <a:t>(Note: WOVEN FABRIC-A suit with woven fabric and sewn seams that does not extend below the hips is permitted.) </a:t>
            </a:r>
          </a:p>
          <a:p>
            <a:pPr marL="857250" lvl="2" indent="0">
              <a:buNone/>
            </a:pPr>
            <a:r>
              <a:rPr lang="en-US" sz="1800" dirty="0"/>
              <a:t>(Note: KNIT FABRIC-A suit with knit fabric and sewn seams not extending below the knees is permitted.)</a:t>
            </a:r>
          </a:p>
        </p:txBody>
      </p:sp>
      <p:sp>
        <p:nvSpPr>
          <p:cNvPr id="5" name="TextBox 4">
            <a:extLst>
              <a:ext uri="{FF2B5EF4-FFF2-40B4-BE49-F238E27FC236}">
                <a16:creationId xmlns:a16="http://schemas.microsoft.com/office/drawing/2014/main" id="{FA609B53-8342-4B71-BA05-36750933E884}"/>
              </a:ext>
            </a:extLst>
          </p:cNvPr>
          <p:cNvSpPr txBox="1"/>
          <p:nvPr/>
        </p:nvSpPr>
        <p:spPr>
          <a:xfrm>
            <a:off x="3429000" y="1237071"/>
            <a:ext cx="2743200" cy="461665"/>
          </a:xfrm>
          <a:prstGeom prst="rect">
            <a:avLst/>
          </a:prstGeom>
          <a:noFill/>
        </p:spPr>
        <p:txBody>
          <a:bodyPr wrap="square" rtlCol="0">
            <a:spAutoFit/>
          </a:bodyPr>
          <a:lstStyle/>
          <a:p>
            <a:pPr algn="ctr"/>
            <a:r>
              <a:rPr lang="en-US" sz="2400" i="1" dirty="0"/>
              <a:t>Here’s the Rule</a:t>
            </a:r>
          </a:p>
        </p:txBody>
      </p:sp>
    </p:spTree>
    <p:extLst>
      <p:ext uri="{BB962C8B-B14F-4D97-AF65-F5344CB8AC3E}">
        <p14:creationId xmlns:p14="http://schemas.microsoft.com/office/powerpoint/2010/main" val="368652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t>Tech Suit Ban for 12&amp;U </a:t>
            </a:r>
            <a:r>
              <a:rPr lang="en-US" sz="3200" dirty="0"/>
              <a:t>(cont.)</a:t>
            </a:r>
            <a:br>
              <a:rPr lang="en-US" sz="3600" dirty="0"/>
            </a:br>
            <a:r>
              <a:rPr lang="en-US" sz="2800" dirty="0"/>
              <a:t>(effective 1 Sep 2020)</a:t>
            </a:r>
            <a:endParaRPr lang="en-US" sz="3600" dirty="0">
              <a:solidFill>
                <a:srgbClr val="000000"/>
              </a:solidFill>
              <a:latin typeface="Gulim" pitchFamily="34" charset="-127"/>
              <a:ea typeface="Gulim" pitchFamily="34" charset="-127"/>
            </a:endParaRPr>
          </a:p>
        </p:txBody>
      </p:sp>
      <p:sp>
        <p:nvSpPr>
          <p:cNvPr id="3" name="Content Placeholder 2"/>
          <p:cNvSpPr>
            <a:spLocks noGrp="1"/>
          </p:cNvSpPr>
          <p:nvPr>
            <p:ph idx="1"/>
          </p:nvPr>
        </p:nvSpPr>
        <p:spPr>
          <a:xfrm>
            <a:off x="1028700" y="1219200"/>
            <a:ext cx="7620000" cy="4800600"/>
          </a:xfrm>
          <a:noFill/>
        </p:spPr>
        <p:txBody>
          <a:bodyPr>
            <a:normAutofit/>
            <a:scene3d>
              <a:camera prst="orthographicFront"/>
              <a:lightRig rig="threePt" dir="t"/>
            </a:scene3d>
            <a:sp3d extrusionH="57150">
              <a:bevelT w="38100" h="38100" prst="relaxedInset"/>
            </a:sp3d>
          </a:bodyPr>
          <a:lstStyle/>
          <a:p>
            <a:r>
              <a:rPr lang="en-US" sz="2800" dirty="0">
                <a:ln>
                  <a:solidFill>
                    <a:srgbClr val="7030A0"/>
                  </a:solidFill>
                </a:ln>
              </a:rPr>
              <a:t>Virtually all suits that fall within the definition of restricted tech suits have been through the FINA approval process and bear the FINA approved logo. Therefore, most suits that have the FINA approval logo are not legal for competition come September 1, 2020</a:t>
            </a:r>
          </a:p>
          <a:p>
            <a:r>
              <a:rPr lang="en-US" sz="2800" u="sng" dirty="0">
                <a:ln>
                  <a:solidFill>
                    <a:srgbClr val="7030A0"/>
                  </a:solidFill>
                </a:ln>
              </a:rPr>
              <a:t>The burden of knowing if a suit is compliant is really on the parent, coach and swimmer.</a:t>
            </a:r>
          </a:p>
          <a:p>
            <a:endParaRPr lang="en-US" sz="2800" u="sng" dirty="0">
              <a:ln>
                <a:solidFill>
                  <a:srgbClr val="7030A0"/>
                </a:solidFill>
              </a:ln>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17</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
        <p:nvSpPr>
          <p:cNvPr id="9" name="TextBox 8">
            <a:extLst>
              <a:ext uri="{FF2B5EF4-FFF2-40B4-BE49-F238E27FC236}">
                <a16:creationId xmlns:a16="http://schemas.microsoft.com/office/drawing/2014/main" id="{ADFA3AB5-7278-410A-BBEA-32899161C5A9}"/>
              </a:ext>
            </a:extLst>
          </p:cNvPr>
          <p:cNvSpPr txBox="1"/>
          <p:nvPr/>
        </p:nvSpPr>
        <p:spPr>
          <a:xfrm>
            <a:off x="228600" y="6076890"/>
            <a:ext cx="8686800" cy="400110"/>
          </a:xfrm>
          <a:prstGeom prst="rect">
            <a:avLst/>
          </a:prstGeom>
          <a:noFill/>
        </p:spPr>
        <p:txBody>
          <a:bodyPr wrap="square" rtlCol="0">
            <a:spAutoFit/>
          </a:bodyPr>
          <a:lstStyle/>
          <a:p>
            <a:r>
              <a:rPr lang="en-US" sz="2000" dirty="0"/>
              <a:t>Source: </a:t>
            </a:r>
            <a:r>
              <a:rPr lang="en-US" sz="2000" dirty="0">
                <a:solidFill>
                  <a:srgbClr val="C00000"/>
                </a:solidFill>
                <a:hlinkClick r:id="rId6">
                  <a:extLst>
                    <a:ext uri="{A12FA001-AC4F-418D-AE19-62706E023703}">
                      <ahyp:hlinkClr xmlns:ahyp="http://schemas.microsoft.com/office/drawing/2018/hyperlinkcolor" val="tx"/>
                    </a:ext>
                  </a:extLst>
                </a:hlinkClick>
              </a:rPr>
              <a:t>USA-Swimming discussion of Tech Suit Ban for 12-and-unders</a:t>
            </a:r>
            <a:endParaRPr lang="en-US" sz="2000" dirty="0">
              <a:solidFill>
                <a:srgbClr val="C00000"/>
              </a:solidFill>
            </a:endParaRPr>
          </a:p>
        </p:txBody>
      </p:sp>
      <p:sp>
        <p:nvSpPr>
          <p:cNvPr id="5" name="Arrow: Left 4">
            <a:hlinkClick r:id="rId7" action="ppaction://hlinksldjump"/>
            <a:extLst>
              <a:ext uri="{FF2B5EF4-FFF2-40B4-BE49-F238E27FC236}">
                <a16:creationId xmlns:a16="http://schemas.microsoft.com/office/drawing/2014/main" id="{CA5E9B07-DDDF-4923-9CCF-1F15E5524DED}"/>
              </a:ext>
            </a:extLst>
          </p:cNvPr>
          <p:cNvSpPr/>
          <p:nvPr/>
        </p:nvSpPr>
        <p:spPr>
          <a:xfrm>
            <a:off x="7848600" y="5486400"/>
            <a:ext cx="800100" cy="39999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hlinkClick r:id="rId8" action="ppaction://hlinksldjump"/>
              </a:rPr>
              <a:t>Return</a:t>
            </a:r>
            <a:endParaRPr lang="en-US" sz="1400" dirty="0"/>
          </a:p>
        </p:txBody>
      </p:sp>
    </p:spTree>
    <p:extLst>
      <p:ext uri="{BB962C8B-B14F-4D97-AF65-F5344CB8AC3E}">
        <p14:creationId xmlns:p14="http://schemas.microsoft.com/office/powerpoint/2010/main" val="157803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down)">
                                      <p:cBhvr>
                                        <p:cTn id="11" dur="580">
                                          <p:stCondLst>
                                            <p:cond delay="0"/>
                                          </p:stCondLst>
                                        </p:cTn>
                                        <p:tgtEl>
                                          <p:spTgt spid="9">
                                            <p:txEl>
                                              <p:pRg st="0" end="0"/>
                                            </p:txEl>
                                          </p:spTgt>
                                        </p:tgtEl>
                                      </p:cBhvr>
                                    </p:animEffect>
                                    <p:anim calcmode="lin" valueType="num">
                                      <p:cBhvr>
                                        <p:cTn id="12"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9">
                                            <p:txEl>
                                              <p:pRg st="0" end="0"/>
                                            </p:txEl>
                                          </p:spTgt>
                                        </p:tgtEl>
                                      </p:cBhvr>
                                      <p:to x="100000" y="60000"/>
                                    </p:animScale>
                                    <p:animScale>
                                      <p:cBhvr>
                                        <p:cTn id="18" dur="166" decel="50000">
                                          <p:stCondLst>
                                            <p:cond delay="676"/>
                                          </p:stCondLst>
                                        </p:cTn>
                                        <p:tgtEl>
                                          <p:spTgt spid="9">
                                            <p:txEl>
                                              <p:pRg st="0" end="0"/>
                                            </p:txEl>
                                          </p:spTgt>
                                        </p:tgtEl>
                                      </p:cBhvr>
                                      <p:to x="100000" y="100000"/>
                                    </p:animScale>
                                    <p:animScale>
                                      <p:cBhvr>
                                        <p:cTn id="19" dur="26">
                                          <p:stCondLst>
                                            <p:cond delay="1312"/>
                                          </p:stCondLst>
                                        </p:cTn>
                                        <p:tgtEl>
                                          <p:spTgt spid="9">
                                            <p:txEl>
                                              <p:pRg st="0" end="0"/>
                                            </p:txEl>
                                          </p:spTgt>
                                        </p:tgtEl>
                                      </p:cBhvr>
                                      <p:to x="100000" y="80000"/>
                                    </p:animScale>
                                    <p:animScale>
                                      <p:cBhvr>
                                        <p:cTn id="20" dur="166" decel="50000">
                                          <p:stCondLst>
                                            <p:cond delay="1338"/>
                                          </p:stCondLst>
                                        </p:cTn>
                                        <p:tgtEl>
                                          <p:spTgt spid="9">
                                            <p:txEl>
                                              <p:pRg st="0" end="0"/>
                                            </p:txEl>
                                          </p:spTgt>
                                        </p:tgtEl>
                                      </p:cBhvr>
                                      <p:to x="100000" y="100000"/>
                                    </p:animScale>
                                    <p:animScale>
                                      <p:cBhvr>
                                        <p:cTn id="21" dur="26">
                                          <p:stCondLst>
                                            <p:cond delay="1642"/>
                                          </p:stCondLst>
                                        </p:cTn>
                                        <p:tgtEl>
                                          <p:spTgt spid="9">
                                            <p:txEl>
                                              <p:pRg st="0" end="0"/>
                                            </p:txEl>
                                          </p:spTgt>
                                        </p:tgtEl>
                                      </p:cBhvr>
                                      <p:to x="100000" y="90000"/>
                                    </p:animScale>
                                    <p:animScale>
                                      <p:cBhvr>
                                        <p:cTn id="22" dur="166" decel="50000">
                                          <p:stCondLst>
                                            <p:cond delay="1668"/>
                                          </p:stCondLst>
                                        </p:cTn>
                                        <p:tgtEl>
                                          <p:spTgt spid="9">
                                            <p:txEl>
                                              <p:pRg st="0" end="0"/>
                                            </p:txEl>
                                          </p:spTgt>
                                        </p:tgtEl>
                                      </p:cBhvr>
                                      <p:to x="100000" y="100000"/>
                                    </p:animScale>
                                    <p:animScale>
                                      <p:cBhvr>
                                        <p:cTn id="23" dur="26">
                                          <p:stCondLst>
                                            <p:cond delay="1808"/>
                                          </p:stCondLst>
                                        </p:cTn>
                                        <p:tgtEl>
                                          <p:spTgt spid="9">
                                            <p:txEl>
                                              <p:pRg st="0" end="0"/>
                                            </p:txEl>
                                          </p:spTgt>
                                        </p:tgtEl>
                                      </p:cBhvr>
                                      <p:to x="100000" y="95000"/>
                                    </p:animScale>
                                    <p:animScale>
                                      <p:cBhvr>
                                        <p:cTn id="24" dur="166" decel="50000">
                                          <p:stCondLst>
                                            <p:cond delay="1834"/>
                                          </p:stCondLst>
                                        </p:cTn>
                                        <p:tgtEl>
                                          <p:spTgt spid="9">
                                            <p:txEl>
                                              <p:pRg st="0" end="0"/>
                                            </p:txEl>
                                          </p:spTgt>
                                        </p:tgtEl>
                                      </p:cBhvr>
                                      <p:to x="100000" y="100000"/>
                                    </p:animScale>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17D7D1BD-7FCF-4364-891D-3D66D9B40D61}"/>
              </a:ext>
            </a:extLst>
          </p:cNvPr>
          <p:cNvSpPr>
            <a:spLocks noGrp="1"/>
          </p:cNvSpPr>
          <p:nvPr>
            <p:ph idx="1"/>
          </p:nvPr>
        </p:nvSpPr>
        <p:spPr/>
        <p:txBody>
          <a:bodyPr/>
          <a:lstStyle/>
          <a:p>
            <a:r>
              <a:rPr lang="en-US" dirty="0"/>
              <a:t>Intended to help those teams with no/few officials who want to run intra-squad, dual, virtual dual and virtual invitational meets</a:t>
            </a:r>
          </a:p>
          <a:p>
            <a:r>
              <a:rPr lang="en-US" dirty="0"/>
              <a:t>Limited to ‘a period of time established by National Officials Committee’ – e.g., COVID-19</a:t>
            </a:r>
          </a:p>
          <a:p>
            <a:r>
              <a:rPr lang="en-US" dirty="0"/>
              <a:t>Target Group – Coaches and 18&amp;O athlete members (or those who’ve recently left the sport)</a:t>
            </a:r>
          </a:p>
        </p:txBody>
      </p:sp>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t>Provisional Officials</a:t>
            </a:r>
            <a:endParaRPr lang="en-US" sz="3600" dirty="0">
              <a:solidFill>
                <a:srgbClr val="000000"/>
              </a:solidFill>
              <a:latin typeface="Gulim" pitchFamily="34" charset="-127"/>
              <a:ea typeface="Gulim" pitchFamily="34" charset="-127"/>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18</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Tree>
    <p:extLst>
      <p:ext uri="{BB962C8B-B14F-4D97-AF65-F5344CB8AC3E}">
        <p14:creationId xmlns:p14="http://schemas.microsoft.com/office/powerpoint/2010/main" val="302449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17D7D1BD-7FCF-4364-891D-3D66D9B40D61}"/>
              </a:ext>
            </a:extLst>
          </p:cNvPr>
          <p:cNvSpPr>
            <a:spLocks noGrp="1"/>
          </p:cNvSpPr>
          <p:nvPr>
            <p:ph idx="1"/>
          </p:nvPr>
        </p:nvSpPr>
        <p:spPr/>
        <p:txBody>
          <a:bodyPr/>
          <a:lstStyle/>
          <a:p>
            <a:r>
              <a:rPr lang="en-US" dirty="0"/>
              <a:t>USA-S Membership would fall within the scope of Apprentice</a:t>
            </a:r>
          </a:p>
          <a:p>
            <a:pPr lvl="1"/>
            <a:r>
              <a:rPr lang="en-US" dirty="0"/>
              <a:t>No Membership Fee</a:t>
            </a:r>
          </a:p>
          <a:p>
            <a:pPr lvl="1"/>
            <a:r>
              <a:rPr lang="en-US" dirty="0"/>
              <a:t>Valid for 60 days from </a:t>
            </a:r>
            <a:r>
              <a:rPr lang="en-US" u="sng" dirty="0"/>
              <a:t>1</a:t>
            </a:r>
            <a:r>
              <a:rPr lang="en-US" u="sng" baseline="30000" dirty="0"/>
              <a:t>st</a:t>
            </a:r>
            <a:r>
              <a:rPr lang="en-US" u="sng" dirty="0"/>
              <a:t> day</a:t>
            </a:r>
            <a:r>
              <a:rPr lang="en-US" dirty="0"/>
              <a:t> on deck as an official</a:t>
            </a:r>
          </a:p>
          <a:p>
            <a:pPr lvl="1"/>
            <a:r>
              <a:rPr lang="en-US" dirty="0"/>
              <a:t>No Renewal option available</a:t>
            </a:r>
          </a:p>
          <a:p>
            <a:r>
              <a:rPr lang="en-US" dirty="0"/>
              <a:t>Background Check, Concussion Training, APT/MAAPP</a:t>
            </a:r>
          </a:p>
          <a:p>
            <a:pPr lvl="1"/>
            <a:r>
              <a:rPr lang="en-US" dirty="0"/>
              <a:t>No requirement under 60-day Apprentice</a:t>
            </a:r>
          </a:p>
        </p:txBody>
      </p:sp>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t>Provisional Officials (Cont.)</a:t>
            </a:r>
            <a:endParaRPr lang="en-US" sz="3600" dirty="0">
              <a:solidFill>
                <a:srgbClr val="000000"/>
              </a:solidFill>
              <a:latin typeface="Gulim" pitchFamily="34" charset="-127"/>
              <a:ea typeface="Gulim" pitchFamily="34" charset="-127"/>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19</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Tree>
    <p:extLst>
      <p:ext uri="{BB962C8B-B14F-4D97-AF65-F5344CB8AC3E}">
        <p14:creationId xmlns:p14="http://schemas.microsoft.com/office/powerpoint/2010/main" val="97841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Agenda</a:t>
            </a:r>
          </a:p>
        </p:txBody>
      </p:sp>
      <p:sp>
        <p:nvSpPr>
          <p:cNvPr id="3" name="Content Placeholder 2"/>
          <p:cNvSpPr>
            <a:spLocks noGrp="1"/>
          </p:cNvSpPr>
          <p:nvPr>
            <p:ph idx="1"/>
          </p:nvPr>
        </p:nvSpPr>
        <p:spPr>
          <a:xfrm>
            <a:off x="914400" y="1219200"/>
            <a:ext cx="7924800" cy="4800600"/>
          </a:xfrm>
          <a:noFill/>
        </p:spPr>
        <p:txBody>
          <a:bodyPr>
            <a:normAutofit/>
          </a:bodyPr>
          <a:lstStyle/>
          <a:p>
            <a:r>
              <a:rPr lang="en-US" sz="2800" dirty="0"/>
              <a:t>Welcome</a:t>
            </a:r>
            <a:endParaRPr lang="en-US" sz="2400" strike="sngStrike" dirty="0"/>
          </a:p>
          <a:p>
            <a:r>
              <a:rPr lang="en-US" sz="2800" dirty="0"/>
              <a:t>Solicitation of Nominations &amp; Committee Elections</a:t>
            </a:r>
          </a:p>
          <a:p>
            <a:r>
              <a:rPr lang="en-US" sz="2800" dirty="0"/>
              <a:t>Official Of The Year 2019</a:t>
            </a:r>
          </a:p>
          <a:p>
            <a:r>
              <a:rPr lang="en-US" sz="2800" dirty="0"/>
              <a:t>News You Can Use</a:t>
            </a:r>
          </a:p>
          <a:p>
            <a:r>
              <a:rPr lang="en-US" sz="2800" dirty="0"/>
              <a:t>On-Deck Expectations</a:t>
            </a:r>
          </a:p>
          <a:p>
            <a:r>
              <a:rPr lang="en-US" sz="2800" dirty="0"/>
              <a:t>Current Stats and Recruiting</a:t>
            </a:r>
          </a:p>
          <a:p>
            <a:r>
              <a:rPr lang="en-US" sz="2800" dirty="0"/>
              <a:t>Voting Results</a:t>
            </a:r>
          </a:p>
          <a:p>
            <a:r>
              <a:rPr lang="en-US" sz="2800" dirty="0"/>
              <a:t>Open Discussion</a:t>
            </a:r>
          </a:p>
          <a:p>
            <a:endParaRPr lang="en-US" sz="2800" dirty="0"/>
          </a:p>
        </p:txBody>
      </p:sp>
      <p:sp>
        <p:nvSpPr>
          <p:cNvPr id="4" name="Slide Number Placeholder 3"/>
          <p:cNvSpPr>
            <a:spLocks noGrp="1"/>
          </p:cNvSpPr>
          <p:nvPr>
            <p:ph type="sldNum" sz="quarter" idx="12"/>
          </p:nvPr>
        </p:nvSpPr>
        <p:spPr/>
        <p:txBody>
          <a:bodyPr/>
          <a:lstStyle/>
          <a:p>
            <a:fld id="{6C015D21-7A68-43FF-AD93-41204F113B81}" type="slidenum">
              <a:rPr lang="en-US" smtClean="0"/>
              <a:pPr/>
              <a:t>2</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Tree>
    <p:extLst>
      <p:ext uri="{BB962C8B-B14F-4D97-AF65-F5344CB8AC3E}">
        <p14:creationId xmlns:p14="http://schemas.microsoft.com/office/powerpoint/2010/main" val="1570235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17D7D1BD-7FCF-4364-891D-3D66D9B40D61}"/>
              </a:ext>
            </a:extLst>
          </p:cNvPr>
          <p:cNvSpPr>
            <a:spLocks noGrp="1"/>
          </p:cNvSpPr>
          <p:nvPr>
            <p:ph idx="1"/>
          </p:nvPr>
        </p:nvSpPr>
        <p:spPr/>
        <p:txBody>
          <a:bodyPr/>
          <a:lstStyle/>
          <a:p>
            <a:r>
              <a:rPr lang="en-US" dirty="0"/>
              <a:t>Officials Clinic (online or in-person) Required</a:t>
            </a:r>
          </a:p>
          <a:p>
            <a:pPr lvl="1"/>
            <a:r>
              <a:rPr lang="en-US" dirty="0"/>
              <a:t>Provided by LSC</a:t>
            </a:r>
          </a:p>
          <a:p>
            <a:pPr lvl="1"/>
            <a:r>
              <a:rPr lang="en-US" dirty="0"/>
              <a:t>Focus on Stroke &amp; Turn, including videos</a:t>
            </a:r>
          </a:p>
          <a:p>
            <a:r>
              <a:rPr lang="en-US" dirty="0"/>
              <a:t>Testing</a:t>
            </a:r>
          </a:p>
          <a:p>
            <a:pPr lvl="1"/>
            <a:r>
              <a:rPr lang="en-US" dirty="0"/>
              <a:t>Abbreviated (25 questions)</a:t>
            </a:r>
          </a:p>
          <a:p>
            <a:pPr lvl="1"/>
            <a:r>
              <a:rPr lang="en-US" dirty="0"/>
              <a:t>Must be taken prior to deck officiating</a:t>
            </a:r>
          </a:p>
          <a:p>
            <a:r>
              <a:rPr lang="en-US" dirty="0"/>
              <a:t>Application (after testing) Required</a:t>
            </a:r>
          </a:p>
          <a:p>
            <a:pPr lvl="1"/>
            <a:r>
              <a:rPr lang="en-US" dirty="0"/>
              <a:t>Provided by LSC Officials’ Chair</a:t>
            </a:r>
          </a:p>
          <a:p>
            <a:pPr lvl="1"/>
            <a:endParaRPr lang="en-US" dirty="0"/>
          </a:p>
          <a:p>
            <a:pPr lvl="1"/>
            <a:endParaRPr lang="en-US" dirty="0"/>
          </a:p>
        </p:txBody>
      </p:sp>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t>Provisional Officials (Cont.)</a:t>
            </a:r>
            <a:endParaRPr lang="en-US" sz="3600" dirty="0">
              <a:solidFill>
                <a:srgbClr val="000000"/>
              </a:solidFill>
              <a:latin typeface="Gulim" pitchFamily="34" charset="-127"/>
              <a:ea typeface="Gulim" pitchFamily="34" charset="-127"/>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20</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Tree>
    <p:extLst>
      <p:ext uri="{BB962C8B-B14F-4D97-AF65-F5344CB8AC3E}">
        <p14:creationId xmlns:p14="http://schemas.microsoft.com/office/powerpoint/2010/main" val="278487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17D7D1BD-7FCF-4364-891D-3D66D9B40D61}"/>
              </a:ext>
            </a:extLst>
          </p:cNvPr>
          <p:cNvSpPr>
            <a:spLocks noGrp="1"/>
          </p:cNvSpPr>
          <p:nvPr>
            <p:ph idx="1"/>
          </p:nvPr>
        </p:nvSpPr>
        <p:spPr/>
        <p:txBody>
          <a:bodyPr/>
          <a:lstStyle/>
          <a:p>
            <a:r>
              <a:rPr lang="en-US" dirty="0"/>
              <a:t>On Deck Instruction/Apprenticing</a:t>
            </a:r>
          </a:p>
          <a:p>
            <a:pPr lvl="1"/>
            <a:r>
              <a:rPr lang="en-US" dirty="0"/>
              <a:t>2-3 hours of mentored deck activity</a:t>
            </a:r>
          </a:p>
          <a:p>
            <a:pPr lvl="1"/>
            <a:r>
              <a:rPr lang="en-US" dirty="0"/>
              <a:t>May occur during practices or during a meet</a:t>
            </a:r>
          </a:p>
          <a:p>
            <a:pPr lvl="1"/>
            <a:r>
              <a:rPr lang="en-US" dirty="0"/>
              <a:t>Upon completion, Mentor must ‘sign-off’ indicating PO is read for deck or if additional mentoring is needed</a:t>
            </a:r>
          </a:p>
          <a:p>
            <a:r>
              <a:rPr lang="en-US" dirty="0"/>
              <a:t>Transition to become a Certified Official</a:t>
            </a:r>
          </a:p>
          <a:p>
            <a:pPr lvl="1"/>
            <a:r>
              <a:rPr lang="en-US" dirty="0"/>
              <a:t>TBD, up to each LSC to define requirements</a:t>
            </a:r>
          </a:p>
          <a:p>
            <a:pPr lvl="1"/>
            <a:endParaRPr lang="en-US" dirty="0"/>
          </a:p>
          <a:p>
            <a:pPr lvl="1"/>
            <a:endParaRPr lang="en-US" dirty="0"/>
          </a:p>
        </p:txBody>
      </p:sp>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t>Provisional Officials (Cont.)</a:t>
            </a:r>
            <a:endParaRPr lang="en-US" sz="3600" dirty="0">
              <a:solidFill>
                <a:srgbClr val="000000"/>
              </a:solidFill>
              <a:latin typeface="Gulim" pitchFamily="34" charset="-127"/>
              <a:ea typeface="Gulim" pitchFamily="34" charset="-127"/>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21</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
        <p:nvSpPr>
          <p:cNvPr id="5" name="Action Button: Go Back or Previous 4">
            <a:hlinkClick r:id="rId6" action="ppaction://hlinksldjump" highlightClick="1"/>
            <a:extLst>
              <a:ext uri="{FF2B5EF4-FFF2-40B4-BE49-F238E27FC236}">
                <a16:creationId xmlns:a16="http://schemas.microsoft.com/office/drawing/2014/main" id="{768BCC08-FD6F-4C82-9011-F871033968DD}"/>
              </a:ext>
            </a:extLst>
          </p:cNvPr>
          <p:cNvSpPr/>
          <p:nvPr/>
        </p:nvSpPr>
        <p:spPr>
          <a:xfrm>
            <a:off x="7162800" y="6096000"/>
            <a:ext cx="685800" cy="36512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945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Officials Committee</a:t>
            </a:r>
          </a:p>
        </p:txBody>
      </p:sp>
      <p:sp>
        <p:nvSpPr>
          <p:cNvPr id="3" name="Content Placeholder 2"/>
          <p:cNvSpPr>
            <a:spLocks noGrp="1"/>
          </p:cNvSpPr>
          <p:nvPr>
            <p:ph idx="1"/>
          </p:nvPr>
        </p:nvSpPr>
        <p:spPr>
          <a:xfrm>
            <a:off x="1028700" y="1219200"/>
            <a:ext cx="7620000" cy="4800600"/>
          </a:xfrm>
          <a:noFill/>
        </p:spPr>
        <p:txBody>
          <a:bodyPr>
            <a:normAutofit/>
          </a:bodyPr>
          <a:lstStyle/>
          <a:p>
            <a:r>
              <a:rPr lang="en-US" sz="2800" dirty="0"/>
              <a:t>Aline Bensen</a:t>
            </a:r>
          </a:p>
          <a:p>
            <a:r>
              <a:rPr lang="en-US" sz="2800" dirty="0"/>
              <a:t>Brad Tucker</a:t>
            </a:r>
          </a:p>
          <a:p>
            <a:r>
              <a:rPr lang="en-US" sz="2800" dirty="0"/>
              <a:t>David Guffey</a:t>
            </a:r>
          </a:p>
          <a:p>
            <a:r>
              <a:rPr lang="en-US" sz="2800" dirty="0"/>
              <a:t>John Gagliardo – Chair *</a:t>
            </a:r>
          </a:p>
          <a:p>
            <a:r>
              <a:rPr lang="en-US" sz="2800" dirty="0"/>
              <a:t>Lisa Vetterlein *</a:t>
            </a:r>
          </a:p>
          <a:p>
            <a:r>
              <a:rPr lang="en-US" sz="2800" dirty="0"/>
              <a:t>Rick Cox *</a:t>
            </a:r>
          </a:p>
          <a:p>
            <a:r>
              <a:rPr lang="en-US" sz="2800" dirty="0"/>
              <a:t>Sam Scott *</a:t>
            </a:r>
          </a:p>
          <a:p>
            <a:r>
              <a:rPr lang="en-US" sz="2800" dirty="0"/>
              <a:t>TBD – Athlete Representative</a:t>
            </a:r>
          </a:p>
        </p:txBody>
      </p:sp>
      <p:sp>
        <p:nvSpPr>
          <p:cNvPr id="4" name="Slide Number Placeholder 3"/>
          <p:cNvSpPr>
            <a:spLocks noGrp="1"/>
          </p:cNvSpPr>
          <p:nvPr>
            <p:ph type="sldNum" sz="quarter" idx="12"/>
          </p:nvPr>
        </p:nvSpPr>
        <p:spPr/>
        <p:txBody>
          <a:bodyPr/>
          <a:lstStyle/>
          <a:p>
            <a:fld id="{6C015D21-7A68-43FF-AD93-41204F113B81}" type="slidenum">
              <a:rPr lang="en-US" smtClean="0"/>
              <a:pPr/>
              <a:t>3</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
        <p:nvSpPr>
          <p:cNvPr id="5" name="TextBox 4"/>
          <p:cNvSpPr txBox="1"/>
          <p:nvPr/>
        </p:nvSpPr>
        <p:spPr>
          <a:xfrm>
            <a:off x="2533650" y="5867400"/>
            <a:ext cx="4610100" cy="461665"/>
          </a:xfrm>
          <a:prstGeom prst="rect">
            <a:avLst/>
          </a:prstGeom>
          <a:noFill/>
        </p:spPr>
        <p:txBody>
          <a:bodyPr wrap="square" rtlCol="0">
            <a:spAutoFit/>
          </a:bodyPr>
          <a:lstStyle/>
          <a:p>
            <a:r>
              <a:rPr lang="en-US" sz="2400" dirty="0"/>
              <a:t>*Term(s) Expiring, ballot position</a:t>
            </a:r>
          </a:p>
        </p:txBody>
      </p:sp>
      <p:sp>
        <p:nvSpPr>
          <p:cNvPr id="6" name="TextBox 5">
            <a:extLst>
              <a:ext uri="{FF2B5EF4-FFF2-40B4-BE49-F238E27FC236}">
                <a16:creationId xmlns:a16="http://schemas.microsoft.com/office/drawing/2014/main" id="{BDB254B1-6D36-41C3-844B-75556A8E8329}"/>
              </a:ext>
            </a:extLst>
          </p:cNvPr>
          <p:cNvSpPr txBox="1"/>
          <p:nvPr/>
        </p:nvSpPr>
        <p:spPr>
          <a:xfrm rot="21012913">
            <a:off x="5668221" y="2278172"/>
            <a:ext cx="2819400" cy="2585323"/>
          </a:xfrm>
          <a:prstGeom prst="rect">
            <a:avLst/>
          </a:prstGeom>
          <a:noFill/>
        </p:spPr>
        <p:txBody>
          <a:bodyPr wrap="square" rtlCol="0">
            <a:spAutoFit/>
          </a:bodyPr>
          <a:lstStyle/>
          <a:p>
            <a:pPr algn="ctr"/>
            <a:r>
              <a:rPr lang="en-US" dirty="0">
                <a:solidFill>
                  <a:srgbClr val="7030A0"/>
                </a:solidFill>
              </a:rPr>
              <a:t>Election Results:</a:t>
            </a:r>
          </a:p>
          <a:p>
            <a:pPr algn="ctr"/>
            <a:r>
              <a:rPr lang="en-US" dirty="0">
                <a:solidFill>
                  <a:srgbClr val="7030A0"/>
                </a:solidFill>
              </a:rPr>
              <a:t>Chair -- John Gagliardo</a:t>
            </a:r>
          </a:p>
          <a:p>
            <a:pPr algn="ctr"/>
            <a:r>
              <a:rPr lang="en-US" dirty="0">
                <a:solidFill>
                  <a:srgbClr val="7030A0"/>
                </a:solidFill>
              </a:rPr>
              <a:t>At Large – Kathy Robertson (nee Tamura); Nick </a:t>
            </a:r>
            <a:r>
              <a:rPr lang="en-US" dirty="0" err="1">
                <a:solidFill>
                  <a:srgbClr val="7030A0"/>
                </a:solidFill>
              </a:rPr>
              <a:t>Siripipat</a:t>
            </a:r>
            <a:r>
              <a:rPr lang="en-US" dirty="0">
                <a:solidFill>
                  <a:srgbClr val="7030A0"/>
                </a:solidFill>
              </a:rPr>
              <a:t>; and Rick Cox</a:t>
            </a:r>
          </a:p>
          <a:p>
            <a:pPr algn="ctr"/>
            <a:endParaRPr lang="en-US" dirty="0">
              <a:solidFill>
                <a:srgbClr val="7030A0"/>
              </a:solidFill>
            </a:endParaRPr>
          </a:p>
          <a:p>
            <a:pPr algn="ctr"/>
            <a:r>
              <a:rPr lang="en-US" dirty="0">
                <a:solidFill>
                  <a:srgbClr val="7030A0"/>
                </a:solidFill>
              </a:rPr>
              <a:t>Lisa Vetterlein and Sam Scott had previously chosen not to run</a:t>
            </a:r>
          </a:p>
        </p:txBody>
      </p:sp>
    </p:spTree>
    <p:extLst>
      <p:ext uri="{BB962C8B-B14F-4D97-AF65-F5344CB8AC3E}">
        <p14:creationId xmlns:p14="http://schemas.microsoft.com/office/powerpoint/2010/main" val="2470668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Agenda</a:t>
            </a:r>
          </a:p>
        </p:txBody>
      </p:sp>
      <p:sp>
        <p:nvSpPr>
          <p:cNvPr id="3" name="Content Placeholder 2"/>
          <p:cNvSpPr>
            <a:spLocks noGrp="1"/>
          </p:cNvSpPr>
          <p:nvPr>
            <p:ph idx="1"/>
          </p:nvPr>
        </p:nvSpPr>
        <p:spPr>
          <a:xfrm>
            <a:off x="1028700" y="1219200"/>
            <a:ext cx="7620000" cy="4800600"/>
          </a:xfrm>
          <a:noFill/>
        </p:spPr>
        <p:txBody>
          <a:bodyPr>
            <a:normAutofit/>
            <a:scene3d>
              <a:camera prst="orthographicFront"/>
              <a:lightRig rig="threePt" dir="t"/>
            </a:scene3d>
            <a:sp3d extrusionH="57150">
              <a:bevelT w="38100" h="38100" prst="relaxedInset"/>
            </a:sp3d>
          </a:bodyPr>
          <a:lstStyle/>
          <a:p>
            <a:pPr>
              <a:buFont typeface="Wingdings" panose="05000000000000000000" pitchFamily="2" charset="2"/>
              <a:buChar char="ü"/>
            </a:pPr>
            <a:r>
              <a:rPr lang="en-US" sz="2800" dirty="0">
                <a:ln>
                  <a:solidFill>
                    <a:srgbClr val="7030A0"/>
                  </a:solidFill>
                </a:ln>
              </a:rPr>
              <a:t>Welcome </a:t>
            </a:r>
          </a:p>
          <a:p>
            <a:pPr>
              <a:buFont typeface="Wingdings" panose="05000000000000000000" pitchFamily="2" charset="2"/>
              <a:buChar char="ü"/>
            </a:pPr>
            <a:r>
              <a:rPr lang="en-US" sz="2800" dirty="0">
                <a:ln>
                  <a:solidFill>
                    <a:srgbClr val="7030A0"/>
                  </a:solidFill>
                </a:ln>
              </a:rPr>
              <a:t>Solicitation of Nominations &amp; Committee Elections</a:t>
            </a:r>
          </a:p>
          <a:p>
            <a:r>
              <a:rPr lang="en-US" sz="2800" dirty="0">
                <a:ln>
                  <a:solidFill>
                    <a:srgbClr val="7030A0"/>
                  </a:solidFill>
                </a:ln>
              </a:rPr>
              <a:t>Official Of The Year 2019</a:t>
            </a:r>
          </a:p>
          <a:p>
            <a:r>
              <a:rPr lang="en-US" sz="2800" dirty="0">
                <a:ln>
                  <a:solidFill>
                    <a:srgbClr val="7030A0"/>
                  </a:solidFill>
                </a:ln>
              </a:rPr>
              <a:t>News You Can Use</a:t>
            </a:r>
            <a:endParaRPr lang="en-US" sz="2800" dirty="0">
              <a:ln>
                <a:solidFill>
                  <a:srgbClr val="7030A0"/>
                </a:solidFill>
              </a:ln>
              <a:solidFill>
                <a:srgbClr val="7030A0"/>
              </a:solidFill>
            </a:endParaRPr>
          </a:p>
          <a:p>
            <a:r>
              <a:rPr lang="en-US" sz="2800" dirty="0">
                <a:ln>
                  <a:solidFill>
                    <a:srgbClr val="7030A0"/>
                  </a:solidFill>
                </a:ln>
              </a:rPr>
              <a:t>On-Deck Expectations</a:t>
            </a:r>
            <a:endParaRPr lang="en-US" sz="2200" dirty="0">
              <a:ln>
                <a:solidFill>
                  <a:srgbClr val="7030A0"/>
                </a:solidFill>
              </a:ln>
              <a:solidFill>
                <a:srgbClr val="7030A0"/>
              </a:solidFill>
              <a:highlight>
                <a:srgbClr val="FFFF00"/>
              </a:highlight>
            </a:endParaRPr>
          </a:p>
          <a:p>
            <a:r>
              <a:rPr lang="en-US" sz="2800" dirty="0">
                <a:ln>
                  <a:solidFill>
                    <a:srgbClr val="7030A0"/>
                  </a:solidFill>
                </a:ln>
              </a:rPr>
              <a:t>Current Stats and Recruiting</a:t>
            </a:r>
            <a:endParaRPr lang="en-US" sz="2800" dirty="0">
              <a:ln>
                <a:solidFill>
                  <a:srgbClr val="7030A0"/>
                </a:solidFill>
              </a:ln>
              <a:solidFill>
                <a:srgbClr val="7030A0"/>
              </a:solidFill>
            </a:endParaRPr>
          </a:p>
          <a:p>
            <a:r>
              <a:rPr lang="en-US" sz="2800" dirty="0">
                <a:ln>
                  <a:solidFill>
                    <a:srgbClr val="7030A0"/>
                  </a:solidFill>
                </a:ln>
              </a:rPr>
              <a:t>Voting Results</a:t>
            </a:r>
          </a:p>
          <a:p>
            <a:r>
              <a:rPr lang="en-US" sz="2800" dirty="0">
                <a:ln>
                  <a:solidFill>
                    <a:srgbClr val="7030A0"/>
                  </a:solidFill>
                </a:ln>
              </a:rPr>
              <a:t>Open Discussion</a:t>
            </a:r>
          </a:p>
        </p:txBody>
      </p:sp>
      <p:sp>
        <p:nvSpPr>
          <p:cNvPr id="4" name="Slide Number Placeholder 3"/>
          <p:cNvSpPr>
            <a:spLocks noGrp="1"/>
          </p:cNvSpPr>
          <p:nvPr>
            <p:ph type="sldNum" sz="quarter" idx="12"/>
          </p:nvPr>
        </p:nvSpPr>
        <p:spPr/>
        <p:txBody>
          <a:bodyPr/>
          <a:lstStyle/>
          <a:p>
            <a:fld id="{6C015D21-7A68-43FF-AD93-41204F113B81}" type="slidenum">
              <a:rPr lang="en-US" smtClean="0"/>
              <a:pPr/>
              <a:t>4</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
        <p:nvSpPr>
          <p:cNvPr id="9" name="TextBox 8">
            <a:extLst>
              <a:ext uri="{FF2B5EF4-FFF2-40B4-BE49-F238E27FC236}">
                <a16:creationId xmlns:a16="http://schemas.microsoft.com/office/drawing/2014/main" id="{82E1178E-6021-488A-8967-FE31CF594A02}"/>
              </a:ext>
            </a:extLst>
          </p:cNvPr>
          <p:cNvSpPr txBox="1"/>
          <p:nvPr/>
        </p:nvSpPr>
        <p:spPr>
          <a:xfrm rot="21012913">
            <a:off x="5668221" y="2970670"/>
            <a:ext cx="2819400" cy="1200329"/>
          </a:xfrm>
          <a:prstGeom prst="rect">
            <a:avLst/>
          </a:prstGeom>
          <a:noFill/>
        </p:spPr>
        <p:txBody>
          <a:bodyPr wrap="square" rtlCol="0">
            <a:spAutoFit/>
          </a:bodyPr>
          <a:lstStyle/>
          <a:p>
            <a:pPr algn="ctr"/>
            <a:r>
              <a:rPr lang="en-US" dirty="0">
                <a:solidFill>
                  <a:srgbClr val="7030A0"/>
                </a:solidFill>
              </a:rPr>
              <a:t>Official Of The Year 2019 -- </a:t>
            </a:r>
          </a:p>
          <a:p>
            <a:pPr algn="ctr"/>
            <a:r>
              <a:rPr lang="en-US" dirty="0">
                <a:solidFill>
                  <a:srgbClr val="7030A0"/>
                </a:solidFill>
              </a:rPr>
              <a:t>Melinda Dickie</a:t>
            </a:r>
          </a:p>
          <a:p>
            <a:pPr algn="ctr"/>
            <a:endParaRPr lang="en-US" dirty="0">
              <a:solidFill>
                <a:srgbClr val="7030A0"/>
              </a:solidFill>
            </a:endParaRPr>
          </a:p>
          <a:p>
            <a:pPr algn="ctr"/>
            <a:r>
              <a:rPr lang="en-US" dirty="0">
                <a:solidFill>
                  <a:srgbClr val="7030A0"/>
                </a:solidFill>
              </a:rPr>
              <a:t>CONGRATULATIONS!</a:t>
            </a:r>
          </a:p>
        </p:txBody>
      </p:sp>
    </p:spTree>
    <p:extLst>
      <p:ext uri="{BB962C8B-B14F-4D97-AF65-F5344CB8AC3E}">
        <p14:creationId xmlns:p14="http://schemas.microsoft.com/office/powerpoint/2010/main" val="130876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News You Can Use</a:t>
            </a:r>
          </a:p>
        </p:txBody>
      </p:sp>
      <p:sp>
        <p:nvSpPr>
          <p:cNvPr id="3" name="Content Placeholder 2"/>
          <p:cNvSpPr>
            <a:spLocks noGrp="1"/>
          </p:cNvSpPr>
          <p:nvPr>
            <p:ph idx="1"/>
          </p:nvPr>
        </p:nvSpPr>
        <p:spPr>
          <a:xfrm>
            <a:off x="1028700" y="1219200"/>
            <a:ext cx="7620000" cy="4800600"/>
          </a:xfrm>
          <a:noFill/>
        </p:spPr>
        <p:txBody>
          <a:bodyPr>
            <a:normAutofit/>
            <a:scene3d>
              <a:camera prst="orthographicFront"/>
              <a:lightRig rig="threePt" dir="t"/>
            </a:scene3d>
            <a:sp3d extrusionH="57150">
              <a:bevelT w="38100" h="38100" prst="relaxedInset"/>
            </a:sp3d>
          </a:bodyPr>
          <a:lstStyle/>
          <a:p>
            <a:r>
              <a:rPr lang="en-US" sz="2800" dirty="0">
                <a:ln>
                  <a:solidFill>
                    <a:srgbClr val="7030A0"/>
                  </a:solidFill>
                </a:ln>
              </a:rPr>
              <a:t>Rules Changes</a:t>
            </a:r>
          </a:p>
          <a:p>
            <a:pPr lvl="1"/>
            <a:r>
              <a:rPr lang="en-US" sz="2400" dirty="0">
                <a:ln>
                  <a:solidFill>
                    <a:srgbClr val="7030A0"/>
                  </a:solidFill>
                </a:ln>
                <a:solidFill>
                  <a:srgbClr val="7030A0"/>
                </a:solidFill>
              </a:rPr>
              <a:t>102.8.1 E Therapeutic elastic tape is specifically prohibited</a:t>
            </a:r>
          </a:p>
          <a:p>
            <a:pPr lvl="1"/>
            <a:r>
              <a:rPr lang="en-US" sz="2400" dirty="0">
                <a:ln>
                  <a:solidFill>
                    <a:srgbClr val="7030A0"/>
                  </a:solidFill>
                </a:ln>
                <a:solidFill>
                  <a:srgbClr val="7030A0"/>
                </a:solidFill>
              </a:rPr>
              <a:t>102.8.3 A (1), (2),&amp; (3) Three separate advertising logos are now permitted on swimsuits, caps, and goggles</a:t>
            </a:r>
          </a:p>
          <a:p>
            <a:pPr lvl="1"/>
            <a:r>
              <a:rPr lang="en-US" sz="2400" dirty="0">
                <a:ln>
                  <a:solidFill>
                    <a:srgbClr val="7030A0"/>
                  </a:solidFill>
                </a:ln>
                <a:solidFill>
                  <a:srgbClr val="7030A0"/>
                </a:solidFill>
              </a:rPr>
              <a:t>102.8.1 F Technical suits banned for 12&amp;U athletes (except Jr Nats, U.S. Open, Nats, and Olympic Trials) – </a:t>
            </a:r>
            <a:r>
              <a:rPr lang="en-US" sz="2400" u="sng" dirty="0">
                <a:ln>
                  <a:solidFill>
                    <a:srgbClr val="7030A0"/>
                  </a:solidFill>
                </a:ln>
                <a:solidFill>
                  <a:srgbClr val="FF0000"/>
                </a:solidFill>
              </a:rPr>
              <a:t>effective 1 Sep 2020</a:t>
            </a:r>
            <a:r>
              <a:rPr lang="en-US" sz="2400" dirty="0">
                <a:ln>
                  <a:solidFill>
                    <a:srgbClr val="7030A0"/>
                  </a:solidFill>
                </a:ln>
                <a:solidFill>
                  <a:srgbClr val="FF0000"/>
                </a:solidFill>
              </a:rPr>
              <a:t> </a:t>
            </a:r>
            <a:r>
              <a:rPr lang="en-US" sz="2000" dirty="0">
                <a:ln>
                  <a:solidFill>
                    <a:srgbClr val="7030A0"/>
                  </a:solidFill>
                </a:ln>
                <a:solidFill>
                  <a:srgbClr val="FF0000"/>
                </a:solidFill>
              </a:rPr>
              <a:t>[</a:t>
            </a:r>
            <a:r>
              <a:rPr lang="en-US" sz="2000" dirty="0">
                <a:ln>
                  <a:solidFill>
                    <a:srgbClr val="7030A0"/>
                  </a:solidFill>
                </a:ln>
                <a:solidFill>
                  <a:srgbClr val="7030A0"/>
                </a:solidFill>
              </a:rPr>
              <a:t>* and **]  </a:t>
            </a:r>
            <a:endParaRPr lang="en-US" sz="2400" dirty="0">
              <a:ln>
                <a:solidFill>
                  <a:srgbClr val="7030A0"/>
                </a:solidFill>
              </a:ln>
              <a:solidFill>
                <a:srgbClr val="7030A0"/>
              </a:solidFill>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5</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
        <p:nvSpPr>
          <p:cNvPr id="9" name="TextBox 8">
            <a:extLst>
              <a:ext uri="{FF2B5EF4-FFF2-40B4-BE49-F238E27FC236}">
                <a16:creationId xmlns:a16="http://schemas.microsoft.com/office/drawing/2014/main" id="{DC01093A-4E12-4247-9209-51AE6962FBDB}"/>
              </a:ext>
            </a:extLst>
          </p:cNvPr>
          <p:cNvSpPr txBox="1"/>
          <p:nvPr/>
        </p:nvSpPr>
        <p:spPr>
          <a:xfrm>
            <a:off x="228600" y="4800600"/>
            <a:ext cx="8686800" cy="1631216"/>
          </a:xfrm>
          <a:prstGeom prst="rect">
            <a:avLst/>
          </a:prstGeom>
          <a:noFill/>
        </p:spPr>
        <p:txBody>
          <a:bodyPr wrap="square" rtlCol="0">
            <a:spAutoFit/>
          </a:bodyPr>
          <a:lstStyle/>
          <a:p>
            <a:r>
              <a:rPr lang="en-US" sz="2000" dirty="0"/>
              <a:t>* Please review the USA-Swimming discussion of Tech Suit Ban for 12-and-unders </a:t>
            </a:r>
            <a:r>
              <a:rPr lang="en-US" dirty="0"/>
              <a:t>[https://www.usaswimming.org/news/2019/09/12/tech-suit-restriction-for-12-and-under-swimmers]</a:t>
            </a:r>
            <a:endParaRPr lang="en-US" sz="2000" dirty="0"/>
          </a:p>
          <a:p>
            <a:r>
              <a:rPr lang="en-US" sz="2000" u="sng" dirty="0">
                <a:ln>
                  <a:solidFill>
                    <a:srgbClr val="7030A0"/>
                  </a:solidFill>
                </a:ln>
              </a:rPr>
              <a:t>** The burden of knowing if a suit is compliant is really on the parent, coach and swimmer.</a:t>
            </a:r>
            <a:endParaRPr lang="en-US" sz="2000" dirty="0"/>
          </a:p>
        </p:txBody>
      </p:sp>
      <p:sp>
        <p:nvSpPr>
          <p:cNvPr id="5" name="Arrow: Right 4">
            <a:extLst>
              <a:ext uri="{FF2B5EF4-FFF2-40B4-BE49-F238E27FC236}">
                <a16:creationId xmlns:a16="http://schemas.microsoft.com/office/drawing/2014/main" id="{CE8A38B8-0835-4E3E-A77B-A6A1690C2798}"/>
              </a:ext>
            </a:extLst>
          </p:cNvPr>
          <p:cNvSpPr/>
          <p:nvPr/>
        </p:nvSpPr>
        <p:spPr>
          <a:xfrm>
            <a:off x="6400800" y="6172200"/>
            <a:ext cx="1752600" cy="549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hlinkClick r:id="rId6" action="ppaction://hlinksldjump"/>
              </a:rPr>
              <a:t>Tech Suit Sidebar</a:t>
            </a:r>
            <a:endParaRPr lang="en-US" sz="1400" dirty="0"/>
          </a:p>
        </p:txBody>
      </p:sp>
    </p:spTree>
    <p:extLst>
      <p:ext uri="{BB962C8B-B14F-4D97-AF65-F5344CB8AC3E}">
        <p14:creationId xmlns:p14="http://schemas.microsoft.com/office/powerpoint/2010/main" val="61026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ipe(down)">
                                      <p:cBhvr>
                                        <p:cTn id="19" dur="580">
                                          <p:stCondLst>
                                            <p:cond delay="0"/>
                                          </p:stCondLst>
                                        </p:cTn>
                                        <p:tgtEl>
                                          <p:spTgt spid="9">
                                            <p:txEl>
                                              <p:pRg st="0" end="0"/>
                                            </p:txEl>
                                          </p:spTgt>
                                        </p:tgtEl>
                                      </p:cBhvr>
                                    </p:animEffect>
                                    <p:anim calcmode="lin" valueType="num">
                                      <p:cBhvr>
                                        <p:cTn id="20"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9">
                                            <p:txEl>
                                              <p:pRg st="0" end="0"/>
                                            </p:txEl>
                                          </p:spTgt>
                                        </p:tgtEl>
                                      </p:cBhvr>
                                      <p:to x="100000" y="60000"/>
                                    </p:animScale>
                                    <p:animScale>
                                      <p:cBhvr>
                                        <p:cTn id="26" dur="166" decel="50000">
                                          <p:stCondLst>
                                            <p:cond delay="676"/>
                                          </p:stCondLst>
                                        </p:cTn>
                                        <p:tgtEl>
                                          <p:spTgt spid="9">
                                            <p:txEl>
                                              <p:pRg st="0" end="0"/>
                                            </p:txEl>
                                          </p:spTgt>
                                        </p:tgtEl>
                                      </p:cBhvr>
                                      <p:to x="100000" y="100000"/>
                                    </p:animScale>
                                    <p:animScale>
                                      <p:cBhvr>
                                        <p:cTn id="27" dur="26">
                                          <p:stCondLst>
                                            <p:cond delay="1312"/>
                                          </p:stCondLst>
                                        </p:cTn>
                                        <p:tgtEl>
                                          <p:spTgt spid="9">
                                            <p:txEl>
                                              <p:pRg st="0" end="0"/>
                                            </p:txEl>
                                          </p:spTgt>
                                        </p:tgtEl>
                                      </p:cBhvr>
                                      <p:to x="100000" y="80000"/>
                                    </p:animScale>
                                    <p:animScale>
                                      <p:cBhvr>
                                        <p:cTn id="28" dur="166" decel="50000">
                                          <p:stCondLst>
                                            <p:cond delay="1338"/>
                                          </p:stCondLst>
                                        </p:cTn>
                                        <p:tgtEl>
                                          <p:spTgt spid="9">
                                            <p:txEl>
                                              <p:pRg st="0" end="0"/>
                                            </p:txEl>
                                          </p:spTgt>
                                        </p:tgtEl>
                                      </p:cBhvr>
                                      <p:to x="100000" y="100000"/>
                                    </p:animScale>
                                    <p:animScale>
                                      <p:cBhvr>
                                        <p:cTn id="29" dur="26">
                                          <p:stCondLst>
                                            <p:cond delay="1642"/>
                                          </p:stCondLst>
                                        </p:cTn>
                                        <p:tgtEl>
                                          <p:spTgt spid="9">
                                            <p:txEl>
                                              <p:pRg st="0" end="0"/>
                                            </p:txEl>
                                          </p:spTgt>
                                        </p:tgtEl>
                                      </p:cBhvr>
                                      <p:to x="100000" y="90000"/>
                                    </p:animScale>
                                    <p:animScale>
                                      <p:cBhvr>
                                        <p:cTn id="30" dur="166" decel="50000">
                                          <p:stCondLst>
                                            <p:cond delay="1668"/>
                                          </p:stCondLst>
                                        </p:cTn>
                                        <p:tgtEl>
                                          <p:spTgt spid="9">
                                            <p:txEl>
                                              <p:pRg st="0" end="0"/>
                                            </p:txEl>
                                          </p:spTgt>
                                        </p:tgtEl>
                                      </p:cBhvr>
                                      <p:to x="100000" y="100000"/>
                                    </p:animScale>
                                    <p:animScale>
                                      <p:cBhvr>
                                        <p:cTn id="31" dur="26">
                                          <p:stCondLst>
                                            <p:cond delay="1808"/>
                                          </p:stCondLst>
                                        </p:cTn>
                                        <p:tgtEl>
                                          <p:spTgt spid="9">
                                            <p:txEl>
                                              <p:pRg st="0" end="0"/>
                                            </p:txEl>
                                          </p:spTgt>
                                        </p:tgtEl>
                                      </p:cBhvr>
                                      <p:to x="100000" y="95000"/>
                                    </p:animScale>
                                    <p:animScale>
                                      <p:cBhvr>
                                        <p:cTn id="32" dur="166" decel="50000">
                                          <p:stCondLst>
                                            <p:cond delay="1834"/>
                                          </p:stCondLst>
                                        </p:cTn>
                                        <p:tgtEl>
                                          <p:spTgt spid="9">
                                            <p:txEl>
                                              <p:pRg st="0" end="0"/>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wipe(down)">
                                      <p:cBhvr>
                                        <p:cTn id="37" dur="580">
                                          <p:stCondLst>
                                            <p:cond delay="0"/>
                                          </p:stCondLst>
                                        </p:cTn>
                                        <p:tgtEl>
                                          <p:spTgt spid="9">
                                            <p:txEl>
                                              <p:pRg st="1" end="1"/>
                                            </p:txEl>
                                          </p:spTgt>
                                        </p:tgtEl>
                                      </p:cBhvr>
                                    </p:animEffect>
                                    <p:anim calcmode="lin" valueType="num">
                                      <p:cBhvr>
                                        <p:cTn id="38" dur="1822" tmFilter="0,0; 0.14,0.36; 0.43,0.73; 0.71,0.91; 1.0,1.0">
                                          <p:stCondLst>
                                            <p:cond delay="0"/>
                                          </p:stCondLst>
                                        </p:cTn>
                                        <p:tgtEl>
                                          <p:spTgt spid="9">
                                            <p:txEl>
                                              <p:pRg st="1" end="1"/>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9">
                                            <p:txEl>
                                              <p:pRg st="1" end="1"/>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9">
                                            <p:txEl>
                                              <p:pRg st="1" end="1"/>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9">
                                            <p:txEl>
                                              <p:pRg st="1" end="1"/>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9">
                                            <p:txEl>
                                              <p:pRg st="1" end="1"/>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9">
                                            <p:txEl>
                                              <p:pRg st="1" end="1"/>
                                            </p:txEl>
                                          </p:spTgt>
                                        </p:tgtEl>
                                      </p:cBhvr>
                                      <p:to x="100000" y="60000"/>
                                    </p:animScale>
                                    <p:animScale>
                                      <p:cBhvr>
                                        <p:cTn id="44" dur="166" decel="50000">
                                          <p:stCondLst>
                                            <p:cond delay="676"/>
                                          </p:stCondLst>
                                        </p:cTn>
                                        <p:tgtEl>
                                          <p:spTgt spid="9">
                                            <p:txEl>
                                              <p:pRg st="1" end="1"/>
                                            </p:txEl>
                                          </p:spTgt>
                                        </p:tgtEl>
                                      </p:cBhvr>
                                      <p:to x="100000" y="100000"/>
                                    </p:animScale>
                                    <p:animScale>
                                      <p:cBhvr>
                                        <p:cTn id="45" dur="26">
                                          <p:stCondLst>
                                            <p:cond delay="1312"/>
                                          </p:stCondLst>
                                        </p:cTn>
                                        <p:tgtEl>
                                          <p:spTgt spid="9">
                                            <p:txEl>
                                              <p:pRg st="1" end="1"/>
                                            </p:txEl>
                                          </p:spTgt>
                                        </p:tgtEl>
                                      </p:cBhvr>
                                      <p:to x="100000" y="80000"/>
                                    </p:animScale>
                                    <p:animScale>
                                      <p:cBhvr>
                                        <p:cTn id="46" dur="166" decel="50000">
                                          <p:stCondLst>
                                            <p:cond delay="1338"/>
                                          </p:stCondLst>
                                        </p:cTn>
                                        <p:tgtEl>
                                          <p:spTgt spid="9">
                                            <p:txEl>
                                              <p:pRg st="1" end="1"/>
                                            </p:txEl>
                                          </p:spTgt>
                                        </p:tgtEl>
                                      </p:cBhvr>
                                      <p:to x="100000" y="100000"/>
                                    </p:animScale>
                                    <p:animScale>
                                      <p:cBhvr>
                                        <p:cTn id="47" dur="26">
                                          <p:stCondLst>
                                            <p:cond delay="1642"/>
                                          </p:stCondLst>
                                        </p:cTn>
                                        <p:tgtEl>
                                          <p:spTgt spid="9">
                                            <p:txEl>
                                              <p:pRg st="1" end="1"/>
                                            </p:txEl>
                                          </p:spTgt>
                                        </p:tgtEl>
                                      </p:cBhvr>
                                      <p:to x="100000" y="90000"/>
                                    </p:animScale>
                                    <p:animScale>
                                      <p:cBhvr>
                                        <p:cTn id="48" dur="166" decel="50000">
                                          <p:stCondLst>
                                            <p:cond delay="1668"/>
                                          </p:stCondLst>
                                        </p:cTn>
                                        <p:tgtEl>
                                          <p:spTgt spid="9">
                                            <p:txEl>
                                              <p:pRg st="1" end="1"/>
                                            </p:txEl>
                                          </p:spTgt>
                                        </p:tgtEl>
                                      </p:cBhvr>
                                      <p:to x="100000" y="100000"/>
                                    </p:animScale>
                                    <p:animScale>
                                      <p:cBhvr>
                                        <p:cTn id="49" dur="26">
                                          <p:stCondLst>
                                            <p:cond delay="1808"/>
                                          </p:stCondLst>
                                        </p:cTn>
                                        <p:tgtEl>
                                          <p:spTgt spid="9">
                                            <p:txEl>
                                              <p:pRg st="1" end="1"/>
                                            </p:txEl>
                                          </p:spTgt>
                                        </p:tgtEl>
                                      </p:cBhvr>
                                      <p:to x="100000" y="95000"/>
                                    </p:animScale>
                                    <p:animScale>
                                      <p:cBhvr>
                                        <p:cTn id="50" dur="166" decel="50000">
                                          <p:stCondLst>
                                            <p:cond delay="1834"/>
                                          </p:stCondLst>
                                        </p:cTn>
                                        <p:tgtEl>
                                          <p:spTgt spid="9">
                                            <p:txEl>
                                              <p:pRg st="1" end="1"/>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News You Can Use </a:t>
            </a:r>
            <a:r>
              <a:rPr lang="en-US" sz="3200" dirty="0">
                <a:solidFill>
                  <a:srgbClr val="000000"/>
                </a:solidFill>
                <a:latin typeface="Gulim" pitchFamily="34" charset="-127"/>
                <a:ea typeface="Gulim" pitchFamily="34" charset="-127"/>
              </a:rPr>
              <a:t>(cont.)</a:t>
            </a:r>
            <a:endParaRPr lang="en-US" sz="3600" dirty="0">
              <a:solidFill>
                <a:srgbClr val="000000"/>
              </a:solidFill>
              <a:latin typeface="Gulim" pitchFamily="34" charset="-127"/>
              <a:ea typeface="Gulim" pitchFamily="34" charset="-127"/>
            </a:endParaRPr>
          </a:p>
        </p:txBody>
      </p:sp>
      <p:sp>
        <p:nvSpPr>
          <p:cNvPr id="3" name="Content Placeholder 2"/>
          <p:cNvSpPr>
            <a:spLocks noGrp="1"/>
          </p:cNvSpPr>
          <p:nvPr>
            <p:ph idx="1"/>
          </p:nvPr>
        </p:nvSpPr>
        <p:spPr>
          <a:xfrm>
            <a:off x="1028700" y="1219200"/>
            <a:ext cx="7620000" cy="5137150"/>
          </a:xfrm>
          <a:noFill/>
        </p:spPr>
        <p:txBody>
          <a:bodyPr>
            <a:normAutofit fontScale="92500" lnSpcReduction="10000"/>
            <a:scene3d>
              <a:camera prst="orthographicFront"/>
              <a:lightRig rig="threePt" dir="t"/>
            </a:scene3d>
            <a:sp3d extrusionH="57150">
              <a:bevelT w="38100" h="38100" prst="relaxedInset"/>
            </a:sp3d>
          </a:bodyPr>
          <a:lstStyle/>
          <a:p>
            <a:r>
              <a:rPr lang="en-US" sz="2800" dirty="0">
                <a:ln>
                  <a:solidFill>
                    <a:srgbClr val="7030A0"/>
                  </a:solidFill>
                </a:ln>
              </a:rPr>
              <a:t>National Meet Application Process</a:t>
            </a:r>
          </a:p>
          <a:p>
            <a:r>
              <a:rPr lang="en-US" sz="2800" dirty="0">
                <a:ln>
                  <a:solidFill>
                    <a:srgbClr val="7030A0"/>
                  </a:solidFill>
                </a:ln>
              </a:rPr>
              <a:t>National Certifications (N2/N3) Update</a:t>
            </a:r>
          </a:p>
          <a:p>
            <a:pPr lvl="1"/>
            <a:r>
              <a:rPr lang="en-US" sz="2600" dirty="0">
                <a:ln>
                  <a:solidFill>
                    <a:srgbClr val="7030A0"/>
                  </a:solidFill>
                </a:ln>
              </a:rPr>
              <a:t>Remember that you have 3 years from expiration date to renew without starting process over</a:t>
            </a:r>
          </a:p>
          <a:p>
            <a:pPr lvl="1"/>
            <a:r>
              <a:rPr lang="en-US" sz="2600" dirty="0">
                <a:ln>
                  <a:solidFill>
                    <a:srgbClr val="7030A0"/>
                  </a:solidFill>
                </a:ln>
              </a:rPr>
              <a:t>Certifications expiring </a:t>
            </a:r>
            <a:r>
              <a:rPr lang="en-US" sz="2600" b="1" dirty="0">
                <a:ln>
                  <a:solidFill>
                    <a:srgbClr val="7030A0"/>
                  </a:solidFill>
                </a:ln>
              </a:rPr>
              <a:t>6/30/20</a:t>
            </a:r>
            <a:r>
              <a:rPr lang="en-US" sz="2600" dirty="0">
                <a:ln>
                  <a:solidFill>
                    <a:srgbClr val="7030A0"/>
                  </a:solidFill>
                </a:ln>
              </a:rPr>
              <a:t> have until </a:t>
            </a:r>
            <a:r>
              <a:rPr lang="en-US" sz="2600" b="1" u="sng" dirty="0">
                <a:ln>
                  <a:solidFill>
                    <a:srgbClr val="7030A0"/>
                  </a:solidFill>
                </a:ln>
              </a:rPr>
              <a:t>6/30/23</a:t>
            </a:r>
            <a:r>
              <a:rPr lang="en-US" sz="2600" dirty="0">
                <a:ln>
                  <a:solidFill>
                    <a:srgbClr val="7030A0"/>
                  </a:solidFill>
                </a:ln>
              </a:rPr>
              <a:t> to complete the recertification process without having to start over</a:t>
            </a:r>
          </a:p>
          <a:p>
            <a:pPr lvl="1"/>
            <a:r>
              <a:rPr lang="en-US" sz="2600" dirty="0">
                <a:ln>
                  <a:solidFill>
                    <a:srgbClr val="7030A0"/>
                  </a:solidFill>
                </a:ln>
              </a:rPr>
              <a:t>Certifications expiring </a:t>
            </a:r>
            <a:r>
              <a:rPr lang="en-US" sz="2600" b="1" dirty="0">
                <a:ln>
                  <a:solidFill>
                    <a:srgbClr val="7030A0"/>
                  </a:solidFill>
                </a:ln>
              </a:rPr>
              <a:t>12/31/20</a:t>
            </a:r>
            <a:r>
              <a:rPr lang="en-US" sz="2600" dirty="0">
                <a:ln>
                  <a:solidFill>
                    <a:srgbClr val="7030A0"/>
                  </a:solidFill>
                </a:ln>
              </a:rPr>
              <a:t> have until </a:t>
            </a:r>
            <a:r>
              <a:rPr lang="en-US" sz="2600" b="1" u="sng" dirty="0">
                <a:ln>
                  <a:solidFill>
                    <a:srgbClr val="7030A0"/>
                  </a:solidFill>
                </a:ln>
              </a:rPr>
              <a:t>12/31/23</a:t>
            </a:r>
            <a:r>
              <a:rPr lang="en-US" sz="2600" dirty="0">
                <a:ln>
                  <a:solidFill>
                    <a:srgbClr val="7030A0"/>
                  </a:solidFill>
                </a:ln>
              </a:rPr>
              <a:t> to complete the recertification process without having to start over</a:t>
            </a:r>
          </a:p>
          <a:p>
            <a:pPr lvl="1"/>
            <a:r>
              <a:rPr lang="en-US" sz="2600" dirty="0">
                <a:ln>
                  <a:solidFill>
                    <a:srgbClr val="7030A0"/>
                  </a:solidFill>
                </a:ln>
              </a:rPr>
              <a:t>For officials who received a successful N3 initial evaluation between </a:t>
            </a:r>
            <a:r>
              <a:rPr lang="en-US" sz="2600" b="1" dirty="0">
                <a:ln>
                  <a:solidFill>
                    <a:srgbClr val="7030A0"/>
                  </a:solidFill>
                </a:ln>
              </a:rPr>
              <a:t>3/1/17-12/31/17</a:t>
            </a:r>
            <a:r>
              <a:rPr lang="en-US" sz="2600" dirty="0">
                <a:ln>
                  <a:solidFill>
                    <a:srgbClr val="7030A0"/>
                  </a:solidFill>
                </a:ln>
              </a:rPr>
              <a:t>, they now have until </a:t>
            </a:r>
            <a:r>
              <a:rPr lang="en-US" sz="2600" b="1" u="sng" dirty="0">
                <a:ln>
                  <a:solidFill>
                    <a:srgbClr val="7030A0"/>
                  </a:solidFill>
                </a:ln>
              </a:rPr>
              <a:t>4/15/21</a:t>
            </a:r>
            <a:r>
              <a:rPr lang="en-US" sz="2600" dirty="0">
                <a:ln>
                  <a:solidFill>
                    <a:srgbClr val="7030A0"/>
                  </a:solidFill>
                </a:ln>
              </a:rPr>
              <a:t> to successfully complete their N3 final evaluation without having to seek a new initial.</a:t>
            </a:r>
          </a:p>
        </p:txBody>
      </p:sp>
      <p:sp>
        <p:nvSpPr>
          <p:cNvPr id="4" name="Slide Number Placeholder 3"/>
          <p:cNvSpPr>
            <a:spLocks noGrp="1"/>
          </p:cNvSpPr>
          <p:nvPr>
            <p:ph type="sldNum" sz="quarter" idx="12"/>
          </p:nvPr>
        </p:nvSpPr>
        <p:spPr/>
        <p:txBody>
          <a:bodyPr/>
          <a:lstStyle/>
          <a:p>
            <a:fld id="{6C015D21-7A68-43FF-AD93-41204F113B81}" type="slidenum">
              <a:rPr lang="en-US" smtClean="0"/>
              <a:pPr/>
              <a:t>6</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Tree>
    <p:extLst>
      <p:ext uri="{BB962C8B-B14F-4D97-AF65-F5344CB8AC3E}">
        <p14:creationId xmlns:p14="http://schemas.microsoft.com/office/powerpoint/2010/main" val="105423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News You Can Use </a:t>
            </a:r>
            <a:r>
              <a:rPr lang="en-US" sz="3200" dirty="0">
                <a:solidFill>
                  <a:srgbClr val="000000"/>
                </a:solidFill>
                <a:latin typeface="Gulim" pitchFamily="34" charset="-127"/>
                <a:ea typeface="Gulim" pitchFamily="34" charset="-127"/>
              </a:rPr>
              <a:t>(cont.)</a:t>
            </a:r>
            <a:endParaRPr lang="en-US" sz="3600" dirty="0">
              <a:solidFill>
                <a:srgbClr val="000000"/>
              </a:solidFill>
              <a:latin typeface="Gulim" pitchFamily="34" charset="-127"/>
              <a:ea typeface="Gulim" pitchFamily="34" charset="-127"/>
            </a:endParaRPr>
          </a:p>
        </p:txBody>
      </p:sp>
      <p:sp>
        <p:nvSpPr>
          <p:cNvPr id="3" name="Content Placeholder 2"/>
          <p:cNvSpPr>
            <a:spLocks noGrp="1"/>
          </p:cNvSpPr>
          <p:nvPr>
            <p:ph idx="1"/>
          </p:nvPr>
        </p:nvSpPr>
        <p:spPr>
          <a:xfrm>
            <a:off x="1028700" y="1219200"/>
            <a:ext cx="7620000" cy="5137150"/>
          </a:xfrm>
          <a:noFill/>
        </p:spPr>
        <p:txBody>
          <a:bodyPr>
            <a:normAutofit fontScale="85000" lnSpcReduction="20000"/>
            <a:scene3d>
              <a:camera prst="orthographicFront"/>
              <a:lightRig rig="threePt" dir="t"/>
            </a:scene3d>
            <a:sp3d extrusionH="57150">
              <a:bevelT w="38100" h="38100" prst="relaxedInset"/>
            </a:sp3d>
          </a:bodyPr>
          <a:lstStyle/>
          <a:p>
            <a:r>
              <a:rPr lang="en-US" sz="2800" dirty="0">
                <a:ln>
                  <a:solidFill>
                    <a:srgbClr val="7030A0"/>
                  </a:solidFill>
                </a:ln>
              </a:rPr>
              <a:t>Athlete Protection Training Changes</a:t>
            </a:r>
          </a:p>
          <a:p>
            <a:r>
              <a:rPr lang="en-US" sz="2800" dirty="0">
                <a:ln>
                  <a:solidFill>
                    <a:srgbClr val="7030A0"/>
                  </a:solidFill>
                </a:ln>
              </a:rPr>
              <a:t>Safe Sport – know your responsibilities</a:t>
            </a:r>
          </a:p>
          <a:p>
            <a:r>
              <a:rPr lang="en-US" sz="2800" dirty="0">
                <a:ln>
                  <a:solidFill>
                    <a:srgbClr val="7030A0"/>
                  </a:solidFill>
                </a:ln>
              </a:rPr>
              <a:t>Diversity, Equity, &amp; Inclusion (DEI)</a:t>
            </a:r>
          </a:p>
          <a:p>
            <a:pPr lvl="1"/>
            <a:r>
              <a:rPr lang="en-US" sz="2400" dirty="0">
                <a:ln>
                  <a:solidFill>
                    <a:srgbClr val="7030A0"/>
                  </a:solidFill>
                </a:ln>
              </a:rPr>
              <a:t>PNS has on-line LGBTQ Education</a:t>
            </a:r>
          </a:p>
          <a:p>
            <a:pPr lvl="2"/>
            <a:r>
              <a:rPr lang="en-US" sz="2000" dirty="0">
                <a:ln>
                  <a:solidFill>
                    <a:srgbClr val="7030A0"/>
                  </a:solidFill>
                </a:ln>
                <a:hlinkClick r:id="rId4"/>
              </a:rPr>
              <a:t>https://pacific-northwest-swimming.teachable.com</a:t>
            </a:r>
            <a:endParaRPr lang="en-US" sz="2000" dirty="0">
              <a:ln>
                <a:solidFill>
                  <a:srgbClr val="7030A0"/>
                </a:solidFill>
              </a:ln>
            </a:endParaRPr>
          </a:p>
          <a:p>
            <a:pPr lvl="1"/>
            <a:r>
              <a:rPr lang="en-US" sz="2400" dirty="0">
                <a:ln>
                  <a:solidFill>
                    <a:srgbClr val="7030A0"/>
                  </a:solidFill>
                </a:ln>
              </a:rPr>
              <a:t>Inclusive Meet Scripts </a:t>
            </a:r>
            <a:endParaRPr lang="en-US" sz="2400" dirty="0">
              <a:ln>
                <a:solidFill>
                  <a:srgbClr val="7030A0"/>
                </a:solidFill>
              </a:ln>
              <a:highlight>
                <a:srgbClr val="FFFF00"/>
              </a:highlight>
            </a:endParaRPr>
          </a:p>
          <a:p>
            <a:pPr lvl="2"/>
            <a:r>
              <a:rPr lang="en-US" sz="2000" dirty="0">
                <a:ln>
                  <a:solidFill>
                    <a:srgbClr val="7030A0"/>
                  </a:solidFill>
                </a:ln>
                <a:hlinkClick r:id="rId5" action="ppaction://hlinkfile"/>
              </a:rPr>
              <a:t>Scripts - Officials Meet Directors Volunteers.pdf</a:t>
            </a:r>
            <a:r>
              <a:rPr lang="en-US" sz="2000" dirty="0">
                <a:ln>
                  <a:solidFill>
                    <a:srgbClr val="7030A0"/>
                  </a:solidFill>
                </a:ln>
              </a:rPr>
              <a:t> (see also </a:t>
            </a:r>
            <a:r>
              <a:rPr lang="en-US" sz="2000" dirty="0">
                <a:solidFill>
                  <a:srgbClr val="C00000"/>
                </a:solidFill>
              </a:rPr>
              <a:t>https://www.usaswimming.org/docs/default-source/diversity-inclusion/resource-guides/scripts---officials-meet-directors-volunteers.pdf?sfvrsn=cc9f3832</a:t>
            </a:r>
            <a:r>
              <a:rPr lang="en-US" sz="2000" dirty="0"/>
              <a:t> </a:t>
            </a:r>
            <a:r>
              <a:rPr lang="en-US" sz="2000" dirty="0">
                <a:ln>
                  <a:solidFill>
                    <a:srgbClr val="7030A0"/>
                  </a:solidFill>
                </a:ln>
              </a:rPr>
              <a:t>)</a:t>
            </a:r>
          </a:p>
          <a:p>
            <a:r>
              <a:rPr lang="en-US" sz="2800" dirty="0">
                <a:ln>
                  <a:solidFill>
                    <a:srgbClr val="7030A0"/>
                  </a:solidFill>
                </a:ln>
              </a:rPr>
              <a:t>Officiating in a COVID-19 World</a:t>
            </a:r>
          </a:p>
          <a:p>
            <a:pPr lvl="1"/>
            <a:r>
              <a:rPr lang="en-US" sz="2400" dirty="0">
                <a:ln>
                  <a:solidFill>
                    <a:srgbClr val="7030A0"/>
                  </a:solidFill>
                </a:ln>
              </a:rPr>
              <a:t>Virtual meets</a:t>
            </a:r>
          </a:p>
          <a:p>
            <a:pPr lvl="1"/>
            <a:r>
              <a:rPr lang="en-US" sz="2400" dirty="0">
                <a:ln>
                  <a:solidFill>
                    <a:srgbClr val="7030A0"/>
                  </a:solidFill>
                </a:ln>
              </a:rPr>
              <a:t>Most likely an end to “Drop In” officiating (dependent upon the Phase)</a:t>
            </a:r>
          </a:p>
          <a:p>
            <a:pPr lvl="1"/>
            <a:r>
              <a:rPr lang="en-US" sz="2400" dirty="0">
                <a:ln>
                  <a:solidFill>
                    <a:srgbClr val="7030A0"/>
                  </a:solidFill>
                </a:ln>
              </a:rPr>
              <a:t>Novice Training v. Social Distancing</a:t>
            </a:r>
          </a:p>
          <a:p>
            <a:pPr lvl="1"/>
            <a:r>
              <a:rPr lang="en-US" sz="2400" dirty="0">
                <a:ln>
                  <a:solidFill>
                    <a:srgbClr val="7030A0"/>
                  </a:solidFill>
                </a:ln>
              </a:rPr>
              <a:t>Impacts to PNS Re-certifications -- TBD </a:t>
            </a:r>
          </a:p>
          <a:p>
            <a:pPr lvl="1"/>
            <a:r>
              <a:rPr lang="en-US" sz="2400" dirty="0">
                <a:ln>
                  <a:solidFill>
                    <a:srgbClr val="7030A0"/>
                  </a:solidFill>
                </a:ln>
              </a:rPr>
              <a:t>Provisional Officials</a:t>
            </a:r>
          </a:p>
        </p:txBody>
      </p:sp>
      <p:sp>
        <p:nvSpPr>
          <p:cNvPr id="4" name="Slide Number Placeholder 3"/>
          <p:cNvSpPr>
            <a:spLocks noGrp="1"/>
          </p:cNvSpPr>
          <p:nvPr>
            <p:ph type="sldNum" sz="quarter" idx="12"/>
          </p:nvPr>
        </p:nvSpPr>
        <p:spPr/>
        <p:txBody>
          <a:bodyPr/>
          <a:lstStyle/>
          <a:p>
            <a:fld id="{6C015D21-7A68-43FF-AD93-41204F113B81}" type="slidenum">
              <a:rPr lang="en-US" smtClean="0"/>
              <a:pPr/>
              <a:t>7</a:t>
            </a:fld>
            <a:endParaRPr lang="en-US" dirty="0"/>
          </a:p>
        </p:txBody>
      </p:sp>
      <p:pic>
        <p:nvPicPr>
          <p:cNvPr id="7" name="Picture 4" descr="Main Photo"/>
          <p:cNvPicPr>
            <a:picLocks noChangeAspect="1" noChangeArrowheads="1"/>
          </p:cNvPicPr>
          <p:nvPr/>
        </p:nvPicPr>
        <p:blipFill>
          <a:blip r:embed="rId6"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7" cstate="print"/>
          <a:srcRect/>
          <a:stretch>
            <a:fillRect/>
          </a:stretch>
        </p:blipFill>
        <p:spPr bwMode="auto">
          <a:xfrm>
            <a:off x="7467600" y="0"/>
            <a:ext cx="1181100" cy="1257301"/>
          </a:xfrm>
          <a:prstGeom prst="rect">
            <a:avLst/>
          </a:prstGeom>
          <a:noFill/>
        </p:spPr>
      </p:pic>
      <p:sp>
        <p:nvSpPr>
          <p:cNvPr id="5" name="Star: 5 Points 4">
            <a:hlinkClick r:id="rId8" action="ppaction://hlinksldjump"/>
            <a:extLst>
              <a:ext uri="{FF2B5EF4-FFF2-40B4-BE49-F238E27FC236}">
                <a16:creationId xmlns:a16="http://schemas.microsoft.com/office/drawing/2014/main" id="{1FF56A01-A396-43A3-BA91-D190CBFDB156}"/>
              </a:ext>
            </a:extLst>
          </p:cNvPr>
          <p:cNvSpPr/>
          <p:nvPr/>
        </p:nvSpPr>
        <p:spPr>
          <a:xfrm>
            <a:off x="4038600" y="59436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94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News You Can Use </a:t>
            </a:r>
            <a:r>
              <a:rPr lang="en-US" sz="3200" dirty="0">
                <a:solidFill>
                  <a:srgbClr val="000000"/>
                </a:solidFill>
                <a:latin typeface="Gulim" pitchFamily="34" charset="-127"/>
                <a:ea typeface="Gulim" pitchFamily="34" charset="-127"/>
              </a:rPr>
              <a:t>(cont.)</a:t>
            </a:r>
            <a:endParaRPr lang="en-US" sz="3600" dirty="0">
              <a:solidFill>
                <a:srgbClr val="000000"/>
              </a:solidFill>
              <a:latin typeface="Gulim" pitchFamily="34" charset="-127"/>
              <a:ea typeface="Gulim" pitchFamily="34" charset="-127"/>
            </a:endParaRPr>
          </a:p>
        </p:txBody>
      </p:sp>
      <p:sp>
        <p:nvSpPr>
          <p:cNvPr id="3" name="Content Placeholder 2"/>
          <p:cNvSpPr>
            <a:spLocks noGrp="1"/>
          </p:cNvSpPr>
          <p:nvPr>
            <p:ph idx="1"/>
          </p:nvPr>
        </p:nvSpPr>
        <p:spPr>
          <a:xfrm>
            <a:off x="1028700" y="1219200"/>
            <a:ext cx="7620000" cy="4800600"/>
          </a:xfrm>
          <a:noFill/>
        </p:spPr>
        <p:txBody>
          <a:bodyPr>
            <a:normAutofit/>
            <a:scene3d>
              <a:camera prst="orthographicFront"/>
              <a:lightRig rig="threePt" dir="t"/>
            </a:scene3d>
            <a:sp3d extrusionH="57150">
              <a:bevelT w="38100" h="38100" prst="relaxedInset"/>
            </a:sp3d>
          </a:bodyPr>
          <a:lstStyle/>
          <a:p>
            <a:r>
              <a:rPr lang="en-US" sz="2800" dirty="0">
                <a:ln>
                  <a:solidFill>
                    <a:srgbClr val="7030A0"/>
                  </a:solidFill>
                </a:ln>
              </a:rPr>
              <a:t>Referee Training in PNS Changes</a:t>
            </a:r>
          </a:p>
          <a:p>
            <a:r>
              <a:rPr lang="en-US" sz="2800" dirty="0">
                <a:ln>
                  <a:solidFill>
                    <a:srgbClr val="7030A0"/>
                  </a:solidFill>
                </a:ln>
              </a:rPr>
              <a:t>Western Zone Officials Reimbursement Program</a:t>
            </a:r>
          </a:p>
          <a:p>
            <a:pPr lvl="1"/>
            <a:r>
              <a:rPr lang="en-US" sz="2400" dirty="0">
                <a:ln>
                  <a:solidFill>
                    <a:srgbClr val="7030A0"/>
                  </a:solidFill>
                </a:ln>
              </a:rPr>
              <a:t>One reimbursement ‘pool’ across both Senior and Age Group Zone meets</a:t>
            </a:r>
          </a:p>
          <a:p>
            <a:pPr lvl="1"/>
            <a:r>
              <a:rPr lang="en-US" sz="2400" dirty="0">
                <a:ln>
                  <a:solidFill>
                    <a:srgbClr val="7030A0"/>
                  </a:solidFill>
                </a:ln>
              </a:rPr>
              <a:t>Must work 80% of the meet</a:t>
            </a:r>
          </a:p>
          <a:p>
            <a:pPr lvl="1"/>
            <a:r>
              <a:rPr lang="en-US" sz="2400" dirty="0">
                <a:ln>
                  <a:solidFill>
                    <a:srgbClr val="7030A0"/>
                  </a:solidFill>
                </a:ln>
              </a:rPr>
              <a:t>Payout is determined by # of officials</a:t>
            </a:r>
          </a:p>
          <a:p>
            <a:pPr lvl="2"/>
            <a:r>
              <a:rPr lang="en-US" sz="2000" dirty="0">
                <a:ln>
                  <a:solidFill>
                    <a:srgbClr val="7030A0"/>
                  </a:solidFill>
                </a:ln>
              </a:rPr>
              <a:t>$’s generated by meet fee tap / # officials</a:t>
            </a:r>
          </a:p>
          <a:p>
            <a:r>
              <a:rPr lang="en-US" sz="2800" dirty="0">
                <a:ln>
                  <a:solidFill>
                    <a:srgbClr val="7030A0"/>
                  </a:solidFill>
                </a:ln>
              </a:rPr>
              <a:t>Officials Excellence Award</a:t>
            </a:r>
          </a:p>
          <a:p>
            <a:pPr lvl="1"/>
            <a:r>
              <a:rPr lang="en-US" sz="2400" dirty="0">
                <a:ln>
                  <a:solidFill>
                    <a:srgbClr val="7030A0"/>
                  </a:solidFill>
                </a:ln>
              </a:rPr>
              <a:t>https://www.usaswimming.org/officials/popular-resources/recognition-incentive-programs</a:t>
            </a:r>
          </a:p>
          <a:p>
            <a:endParaRPr lang="en-US" sz="2800" dirty="0">
              <a:ln>
                <a:solidFill>
                  <a:srgbClr val="7030A0"/>
                </a:solidFill>
              </a:ln>
            </a:endParaRPr>
          </a:p>
        </p:txBody>
      </p:sp>
      <p:sp>
        <p:nvSpPr>
          <p:cNvPr id="4" name="Slide Number Placeholder 3"/>
          <p:cNvSpPr>
            <a:spLocks noGrp="1"/>
          </p:cNvSpPr>
          <p:nvPr>
            <p:ph type="sldNum" sz="quarter" idx="12"/>
          </p:nvPr>
        </p:nvSpPr>
        <p:spPr/>
        <p:txBody>
          <a:bodyPr/>
          <a:lstStyle/>
          <a:p>
            <a:fld id="{6C015D21-7A68-43FF-AD93-41204F113B81}" type="slidenum">
              <a:rPr lang="en-US" smtClean="0"/>
              <a:pPr/>
              <a:t>8</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spTree>
    <p:extLst>
      <p:ext uri="{BB962C8B-B14F-4D97-AF65-F5344CB8AC3E}">
        <p14:creationId xmlns:p14="http://schemas.microsoft.com/office/powerpoint/2010/main" val="256772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vert="horz" lIns="91440" tIns="45720" rIns="91440" bIns="45720" rtlCol="0" anchor="ctr">
            <a:normAutofit/>
          </a:bodyPr>
          <a:lstStyle/>
          <a:p>
            <a:r>
              <a:rPr lang="en-US" sz="3600" dirty="0">
                <a:solidFill>
                  <a:srgbClr val="000000"/>
                </a:solidFill>
                <a:latin typeface="Gulim" pitchFamily="34" charset="-127"/>
                <a:ea typeface="Gulim" pitchFamily="34" charset="-127"/>
              </a:rPr>
              <a:t>On-Deck Expectations</a:t>
            </a:r>
          </a:p>
        </p:txBody>
      </p:sp>
      <p:sp>
        <p:nvSpPr>
          <p:cNvPr id="3" name="Content Placeholder 2"/>
          <p:cNvSpPr>
            <a:spLocks noGrp="1"/>
          </p:cNvSpPr>
          <p:nvPr>
            <p:ph idx="1"/>
          </p:nvPr>
        </p:nvSpPr>
        <p:spPr>
          <a:xfrm>
            <a:off x="1028700" y="1219200"/>
            <a:ext cx="7620000" cy="4800600"/>
          </a:xfrm>
          <a:noFill/>
        </p:spPr>
        <p:txBody>
          <a:bodyPr>
            <a:normAutofit/>
            <a:scene3d>
              <a:camera prst="orthographicFront"/>
              <a:lightRig rig="threePt" dir="t"/>
            </a:scene3d>
            <a:sp3d extrusionH="57150">
              <a:bevelT w="38100" h="38100" prst="relaxedInset"/>
            </a:sp3d>
          </a:bodyPr>
          <a:lstStyle/>
          <a:p>
            <a:pPr marL="0" indent="0">
              <a:buNone/>
            </a:pPr>
            <a:r>
              <a:rPr lang="en-US" sz="2800" dirty="0">
                <a:ln>
                  <a:solidFill>
                    <a:srgbClr val="7030A0"/>
                  </a:solidFill>
                </a:ln>
              </a:rPr>
              <a:t>Current Credentials – </a:t>
            </a:r>
            <a:r>
              <a:rPr lang="en-US" sz="2400" dirty="0">
                <a:ln>
                  <a:solidFill>
                    <a:srgbClr val="7030A0"/>
                  </a:solidFill>
                </a:ln>
              </a:rPr>
              <a:t>Membership Card</a:t>
            </a:r>
          </a:p>
          <a:p>
            <a:pPr marL="457200" indent="-457200">
              <a:buFont typeface="+mj-lt"/>
              <a:buAutoNum type="arabicPeriod"/>
            </a:pPr>
            <a:r>
              <a:rPr lang="en-US" sz="2400" dirty="0">
                <a:ln>
                  <a:solidFill>
                    <a:srgbClr val="7030A0"/>
                  </a:solidFill>
                </a:ln>
              </a:rPr>
              <a:t>USA Swimming Membership</a:t>
            </a:r>
          </a:p>
          <a:p>
            <a:pPr marL="457200" indent="-457200">
              <a:buFont typeface="+mj-lt"/>
              <a:buAutoNum type="arabicPeriod"/>
            </a:pPr>
            <a:r>
              <a:rPr lang="en-US" sz="2400" dirty="0">
                <a:ln>
                  <a:solidFill>
                    <a:srgbClr val="7030A0"/>
                  </a:solidFill>
                </a:ln>
              </a:rPr>
              <a:t>Background Check, Athlete Protection Training, &amp; Concussion Protocol Training </a:t>
            </a:r>
            <a:r>
              <a:rPr lang="en-US" sz="2400" dirty="0">
                <a:ln>
                  <a:solidFill>
                    <a:srgbClr val="7030A0"/>
                  </a:solidFill>
                </a:ln>
                <a:solidFill>
                  <a:srgbClr val="FF0000"/>
                </a:solidFill>
              </a:rPr>
              <a:t>(new in 2020)</a:t>
            </a:r>
          </a:p>
          <a:p>
            <a:pPr marL="457200" indent="-457200">
              <a:buFont typeface="+mj-lt"/>
              <a:buAutoNum type="arabicPeriod"/>
            </a:pPr>
            <a:r>
              <a:rPr lang="en-US" sz="2400" dirty="0">
                <a:ln>
                  <a:solidFill>
                    <a:srgbClr val="7030A0"/>
                  </a:solidFill>
                </a:ln>
              </a:rPr>
              <a:t>LSC Certification(s)</a:t>
            </a:r>
          </a:p>
          <a:p>
            <a:pPr marL="857250" lvl="1" indent="-457200">
              <a:buFont typeface="+mj-lt"/>
              <a:buAutoNum type="alphaLcParenR"/>
            </a:pPr>
            <a:r>
              <a:rPr lang="en-US" sz="2000" dirty="0">
                <a:ln>
                  <a:solidFill>
                    <a:srgbClr val="7030A0"/>
                  </a:solidFill>
                </a:ln>
              </a:rPr>
              <a:t>C = Certified</a:t>
            </a:r>
          </a:p>
          <a:p>
            <a:pPr marL="857250" lvl="1" indent="-457200">
              <a:buFont typeface="+mj-lt"/>
              <a:buAutoNum type="alphaLcParenR"/>
            </a:pPr>
            <a:r>
              <a:rPr lang="en-US" sz="2000" dirty="0">
                <a:ln>
                  <a:solidFill>
                    <a:srgbClr val="7030A0"/>
                  </a:solidFill>
                </a:ln>
              </a:rPr>
              <a:t>AP = Apprentice/Novice (e.g., SR-AP for Novice Starter)</a:t>
            </a:r>
          </a:p>
        </p:txBody>
      </p:sp>
      <p:sp>
        <p:nvSpPr>
          <p:cNvPr id="4" name="Slide Number Placeholder 3"/>
          <p:cNvSpPr>
            <a:spLocks noGrp="1"/>
          </p:cNvSpPr>
          <p:nvPr>
            <p:ph type="sldNum" sz="quarter" idx="12"/>
          </p:nvPr>
        </p:nvSpPr>
        <p:spPr/>
        <p:txBody>
          <a:bodyPr/>
          <a:lstStyle/>
          <a:p>
            <a:fld id="{6C015D21-7A68-43FF-AD93-41204F113B81}" type="slidenum">
              <a:rPr lang="en-US" smtClean="0"/>
              <a:pPr/>
              <a:t>9</a:t>
            </a:fld>
            <a:endParaRPr lang="en-US" dirty="0"/>
          </a:p>
        </p:txBody>
      </p:sp>
      <p:pic>
        <p:nvPicPr>
          <p:cNvPr id="7" name="Picture 4" descr="Main Photo"/>
          <p:cNvPicPr>
            <a:picLocks noChangeAspect="1" noChangeArrowheads="1"/>
          </p:cNvPicPr>
          <p:nvPr/>
        </p:nvPicPr>
        <p:blipFill>
          <a:blip r:embed="rId4" cstate="print"/>
          <a:srcRect/>
          <a:stretch>
            <a:fillRect/>
          </a:stretch>
        </p:blipFill>
        <p:spPr bwMode="auto">
          <a:xfrm>
            <a:off x="152400" y="171451"/>
            <a:ext cx="1534655" cy="914399"/>
          </a:xfrm>
          <a:prstGeom prst="rect">
            <a:avLst/>
          </a:prstGeom>
          <a:noFill/>
        </p:spPr>
      </p:pic>
      <p:pic>
        <p:nvPicPr>
          <p:cNvPr id="8" name="Picture 2" descr="USA Swimming Home"/>
          <p:cNvPicPr>
            <a:picLocks noChangeAspect="1" noChangeArrowheads="1"/>
          </p:cNvPicPr>
          <p:nvPr/>
        </p:nvPicPr>
        <p:blipFill>
          <a:blip r:embed="rId5" cstate="print"/>
          <a:srcRect/>
          <a:stretch>
            <a:fillRect/>
          </a:stretch>
        </p:blipFill>
        <p:spPr bwMode="auto">
          <a:xfrm>
            <a:off x="7467600" y="0"/>
            <a:ext cx="1181100" cy="1257301"/>
          </a:xfrm>
          <a:prstGeom prst="rect">
            <a:avLst/>
          </a:prstGeom>
          <a:noFill/>
        </p:spPr>
      </p:pic>
      <p:grpSp>
        <p:nvGrpSpPr>
          <p:cNvPr id="5" name="Group 4">
            <a:extLst>
              <a:ext uri="{FF2B5EF4-FFF2-40B4-BE49-F238E27FC236}">
                <a16:creationId xmlns:a16="http://schemas.microsoft.com/office/drawing/2014/main" id="{CAD01B5E-C0BB-4465-98C9-C48BB3DD43E3}"/>
              </a:ext>
            </a:extLst>
          </p:cNvPr>
          <p:cNvGrpSpPr/>
          <p:nvPr/>
        </p:nvGrpSpPr>
        <p:grpSpPr>
          <a:xfrm>
            <a:off x="135898" y="4337685"/>
            <a:ext cx="8980193" cy="2416492"/>
            <a:chOff x="135898" y="4337685"/>
            <a:chExt cx="8980193" cy="2416492"/>
          </a:xfrm>
        </p:grpSpPr>
        <p:pic>
          <p:nvPicPr>
            <p:cNvPr id="9" name="Picture 8" descr="A screenshot of a cell phone&#10;&#10;Description automatically generated">
              <a:extLst>
                <a:ext uri="{FF2B5EF4-FFF2-40B4-BE49-F238E27FC236}">
                  <a16:creationId xmlns:a16="http://schemas.microsoft.com/office/drawing/2014/main" id="{4FB7EC5C-7A42-4E79-A6D5-5A706EB14120}"/>
                </a:ext>
              </a:extLst>
            </p:cNvPr>
            <p:cNvPicPr>
              <a:picLocks noChangeAspect="1"/>
            </p:cNvPicPr>
            <p:nvPr/>
          </p:nvPicPr>
          <p:blipFill rotWithShape="1">
            <a:blip r:embed="rId6">
              <a:extLst>
                <a:ext uri="{28A0092B-C50C-407E-A947-70E740481C1C}">
                  <a14:useLocalDpi xmlns:a14="http://schemas.microsoft.com/office/drawing/2010/main" val="0"/>
                </a:ext>
              </a:extLst>
            </a:blip>
            <a:srcRect r="34992" b="56765"/>
            <a:stretch/>
          </p:blipFill>
          <p:spPr>
            <a:xfrm>
              <a:off x="135898" y="4343400"/>
              <a:ext cx="8980193" cy="2410777"/>
            </a:xfrm>
            <a:prstGeom prst="rect">
              <a:avLst/>
            </a:prstGeom>
          </p:spPr>
        </p:pic>
        <p:sp>
          <p:nvSpPr>
            <p:cNvPr id="14" name="Octagon 13">
              <a:extLst>
                <a:ext uri="{FF2B5EF4-FFF2-40B4-BE49-F238E27FC236}">
                  <a16:creationId xmlns:a16="http://schemas.microsoft.com/office/drawing/2014/main" id="{6AA761A3-AAEE-4ACC-8C44-AD99A3768C72}"/>
                </a:ext>
              </a:extLst>
            </p:cNvPr>
            <p:cNvSpPr/>
            <p:nvPr/>
          </p:nvSpPr>
          <p:spPr>
            <a:xfrm>
              <a:off x="4610100" y="4556390"/>
              <a:ext cx="266700" cy="219075"/>
            </a:xfrm>
            <a:prstGeom prst="octago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5" name="Octagon 14">
              <a:extLst>
                <a:ext uri="{FF2B5EF4-FFF2-40B4-BE49-F238E27FC236}">
                  <a16:creationId xmlns:a16="http://schemas.microsoft.com/office/drawing/2014/main" id="{C7244630-BE38-4378-9ED3-693F3E75D7D1}"/>
                </a:ext>
              </a:extLst>
            </p:cNvPr>
            <p:cNvSpPr/>
            <p:nvPr/>
          </p:nvSpPr>
          <p:spPr>
            <a:xfrm>
              <a:off x="6858000" y="5283782"/>
              <a:ext cx="266700" cy="219075"/>
            </a:xfrm>
            <a:prstGeom prst="octago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3" name="Octagon 12">
              <a:extLst>
                <a:ext uri="{FF2B5EF4-FFF2-40B4-BE49-F238E27FC236}">
                  <a16:creationId xmlns:a16="http://schemas.microsoft.com/office/drawing/2014/main" id="{B53579C8-BB30-48F3-869F-00DADAF0AF43}"/>
                </a:ext>
              </a:extLst>
            </p:cNvPr>
            <p:cNvSpPr/>
            <p:nvPr/>
          </p:nvSpPr>
          <p:spPr>
            <a:xfrm>
              <a:off x="2819400" y="4337685"/>
              <a:ext cx="266700" cy="219075"/>
            </a:xfrm>
            <a:prstGeom prst="octagon">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grpSp>
    </p:spTree>
    <p:extLst>
      <p:ext uri="{BB962C8B-B14F-4D97-AF65-F5344CB8AC3E}">
        <p14:creationId xmlns:p14="http://schemas.microsoft.com/office/powerpoint/2010/main" val="4195267383"/>
      </p:ext>
    </p:extLst>
  </p:cSld>
  <p:clrMapOvr>
    <a:masterClrMapping/>
  </p:clrMapOvr>
</p:sld>
</file>

<file path=ppt/theme/theme1.xml><?xml version="1.0" encoding="utf-8"?>
<a:theme xmlns:a="http://schemas.openxmlformats.org/drawingml/2006/main" name="N0007">
  <a:themeElements>
    <a:clrScheme name="Custom 58">
      <a:dk1>
        <a:srgbClr val="0C0600"/>
      </a:dk1>
      <a:lt1>
        <a:srgbClr val="FFFFFF"/>
      </a:lt1>
      <a:dk2>
        <a:srgbClr val="03B0B9"/>
      </a:dk2>
      <a:lt2>
        <a:srgbClr val="7BDEFD"/>
      </a:lt2>
      <a:accent1>
        <a:srgbClr val="9CBCC4"/>
      </a:accent1>
      <a:accent2>
        <a:srgbClr val="DCE9EC"/>
      </a:accent2>
      <a:accent3>
        <a:srgbClr val="9AA5A8"/>
      </a:accent3>
      <a:accent4>
        <a:srgbClr val="005658"/>
      </a:accent4>
      <a:accent5>
        <a:srgbClr val="14CECE"/>
      </a:accent5>
      <a:accent6>
        <a:srgbClr val="ECF6F8"/>
      </a:accent6>
      <a:hlink>
        <a:srgbClr val="FFFFFF"/>
      </a:hlink>
      <a:folHlink>
        <a:srgbClr val="0051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N0007</Template>
  <TotalTime>4098</TotalTime>
  <Words>2599</Words>
  <Application>Microsoft Office PowerPoint</Application>
  <PresentationFormat>On-screen Show (4:3)</PresentationFormat>
  <Paragraphs>347</Paragraphs>
  <Slides>21</Slides>
  <Notes>21</Notes>
  <HiddenSlides>7</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Gulim</vt:lpstr>
      <vt:lpstr>Arial</vt:lpstr>
      <vt:lpstr>Calibri</vt:lpstr>
      <vt:lpstr>Wingdings</vt:lpstr>
      <vt:lpstr>N0007</vt:lpstr>
      <vt:lpstr>PowerPoint Presentation</vt:lpstr>
      <vt:lpstr>Agenda</vt:lpstr>
      <vt:lpstr>Officials Committee</vt:lpstr>
      <vt:lpstr>Agenda</vt:lpstr>
      <vt:lpstr>News You Can Use</vt:lpstr>
      <vt:lpstr>News You Can Use (cont.)</vt:lpstr>
      <vt:lpstr>News You Can Use (cont.)</vt:lpstr>
      <vt:lpstr>News You Can Use (cont.)</vt:lpstr>
      <vt:lpstr>On-Deck Expectations</vt:lpstr>
      <vt:lpstr>On-Deck Expectations</vt:lpstr>
      <vt:lpstr>On-Deck Expectations</vt:lpstr>
      <vt:lpstr>On-Deck Expectations</vt:lpstr>
      <vt:lpstr>Current Stats &amp; Recruiting  (as of 31 May 2020)</vt:lpstr>
      <vt:lpstr>Open Discussion</vt:lpstr>
      <vt:lpstr>PowerPoint Presentation</vt:lpstr>
      <vt:lpstr>Tech Suit Ban for 12&amp;U  (effective 1 Sep 2020)</vt:lpstr>
      <vt:lpstr>Tech Suit Ban for 12&amp;U (cont.) (effective 1 Sep 2020)</vt:lpstr>
      <vt:lpstr>Provisional Officials</vt:lpstr>
      <vt:lpstr>Provisional Officials (Cont.)</vt:lpstr>
      <vt:lpstr>Provisional Officials (Cont.)</vt:lpstr>
      <vt:lpstr>Provisional Officials (Cont.)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RonnieOrig</dc:creator>
  <cp:lastModifiedBy>Family</cp:lastModifiedBy>
  <cp:revision>351</cp:revision>
  <cp:lastPrinted>2020-04-26T19:32:48Z</cp:lastPrinted>
  <dcterms:created xsi:type="dcterms:W3CDTF">2014-09-13T19:33:40Z</dcterms:created>
  <dcterms:modified xsi:type="dcterms:W3CDTF">2020-07-28T02:40:19Z</dcterms:modified>
</cp:coreProperties>
</file>