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8" r:id="rId8"/>
    <p:sldId id="274" r:id="rId9"/>
    <p:sldId id="279" r:id="rId10"/>
    <p:sldId id="275" r:id="rId11"/>
    <p:sldId id="280" r:id="rId12"/>
    <p:sldId id="276" r:id="rId13"/>
    <p:sldId id="277" r:id="rId14"/>
    <p:sldId id="282"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868EAA-22BF-4D66-BC86-98A2D6B9C21E}"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337297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868EAA-22BF-4D66-BC86-98A2D6B9C21E}"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213222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868EAA-22BF-4D66-BC86-98A2D6B9C21E}"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5226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868EAA-22BF-4D66-BC86-98A2D6B9C21E}"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440550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868EAA-22BF-4D66-BC86-98A2D6B9C21E}"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361698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868EAA-22BF-4D66-BC86-98A2D6B9C21E}"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239800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868EAA-22BF-4D66-BC86-98A2D6B9C21E}"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44423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868EAA-22BF-4D66-BC86-98A2D6B9C21E}" type="datetimeFigureOut">
              <a:rPr lang="en-US" smtClean="0"/>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2135222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68EAA-22BF-4D66-BC86-98A2D6B9C21E}" type="datetimeFigureOut">
              <a:rPr lang="en-US" smtClean="0"/>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103879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868EAA-22BF-4D66-BC86-98A2D6B9C21E}"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23869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868EAA-22BF-4D66-BC86-98A2D6B9C21E}"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1E163-A439-43F6-9433-D4717B0C0F3F}" type="slidenum">
              <a:rPr lang="en-US" smtClean="0"/>
              <a:t>‹#›</a:t>
            </a:fld>
            <a:endParaRPr lang="en-US"/>
          </a:p>
        </p:txBody>
      </p:sp>
    </p:spTree>
    <p:extLst>
      <p:ext uri="{BB962C8B-B14F-4D97-AF65-F5344CB8AC3E}">
        <p14:creationId xmlns:p14="http://schemas.microsoft.com/office/powerpoint/2010/main" val="71781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68EAA-22BF-4D66-BC86-98A2D6B9C21E}" type="datetimeFigureOut">
              <a:rPr lang="en-US" smtClean="0"/>
              <a:t>4/18/2018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1E163-A439-43F6-9433-D4717B0C0F3F}" type="slidenum">
              <a:rPr lang="en-US" smtClean="0"/>
              <a:t>‹#›</a:t>
            </a:fld>
            <a:endParaRPr lang="en-US"/>
          </a:p>
        </p:txBody>
      </p:sp>
    </p:spTree>
    <p:extLst>
      <p:ext uri="{BB962C8B-B14F-4D97-AF65-F5344CB8AC3E}">
        <p14:creationId xmlns:p14="http://schemas.microsoft.com/office/powerpoint/2010/main" val="2714110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6ZXUEfP-Agc&amp;list=PLJUznzZd1j8Urx4pxOW9gYFCzrWMb0jgx&amp;index=5"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6w452d_ZcAA&amp;index=3&amp;list=PLJUznzZd1j8Urx4pxOW9gYFCzrWMb0jgx"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BV2dAE0VXTE&amp;index=2&amp;list=PLJUznzZd1j8Urx4pxOW9gYFCzrWMb0jg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time_continue=1&amp;v=baQJzcnG3oQ"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v5IjKFBIY1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4ajQQQnSKQ0"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972995"/>
            <a:ext cx="4876800" cy="2215991"/>
          </a:xfrm>
          <a:prstGeom prst="rect">
            <a:avLst/>
          </a:prstGeom>
          <a:noFill/>
        </p:spPr>
        <p:txBody>
          <a:bodyPr wrap="square" lIns="91440" tIns="45720" rIns="91440" bIns="45720">
            <a:spAutoFit/>
          </a:bodyPr>
          <a:lstStyle/>
          <a:p>
            <a:pPr algn="ctr"/>
            <a:r>
              <a:rPr lang="en-US" sz="13800" dirty="0">
                <a:ln w="10160">
                  <a:solidFill>
                    <a:schemeClr val="accent1"/>
                  </a:solidFill>
                  <a:prstDash val="solid"/>
                </a:ln>
                <a:solidFill>
                  <a:srgbClr val="FFFFFF"/>
                </a:solidFill>
                <a:effectLst>
                  <a:outerShdw blurRad="38100" dist="32000" dir="5400000" algn="tl">
                    <a:srgbClr val="000000">
                      <a:alpha val="30000"/>
                    </a:srgbClr>
                  </a:outerShdw>
                </a:effectLst>
              </a:rPr>
              <a:t>VFCAL</a:t>
            </a:r>
            <a:r>
              <a:rPr lang="en-US" sz="8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p:txBody>
      </p:sp>
      <p:sp>
        <p:nvSpPr>
          <p:cNvPr id="5" name="Rectangle 4"/>
          <p:cNvSpPr/>
          <p:nvPr/>
        </p:nvSpPr>
        <p:spPr>
          <a:xfrm>
            <a:off x="869486" y="2967335"/>
            <a:ext cx="7405040" cy="1938992"/>
          </a:xfrm>
          <a:prstGeom prst="rect">
            <a:avLst/>
          </a:prstGeom>
          <a:noFill/>
        </p:spPr>
        <p:txBody>
          <a:bodyPr wrap="none" lIns="91440" tIns="45720" rIns="91440" bIns="45720">
            <a:spAutoFit/>
          </a:bodyPr>
          <a:lstStyle/>
          <a:p>
            <a:pPr algn="ctr"/>
            <a:r>
              <a:rPr lang="en-US" sz="6000" dirty="0">
                <a:ln w="10160">
                  <a:solidFill>
                    <a:schemeClr val="accent1"/>
                  </a:solidFill>
                  <a:prstDash val="solid"/>
                </a:ln>
                <a:solidFill>
                  <a:srgbClr val="FFFFFF"/>
                </a:solidFill>
                <a:effectLst>
                  <a:outerShdw blurRad="38100" dist="32000" dir="5400000" algn="tl">
                    <a:srgbClr val="000000">
                      <a:alpha val="30000"/>
                    </a:srgbClr>
                  </a:outerShdw>
                </a:effectLst>
              </a:rPr>
              <a:t>Stroke and Turn Judge </a:t>
            </a:r>
          </a:p>
          <a:p>
            <a:pPr algn="ctr"/>
            <a:r>
              <a:rPr lang="en-US" sz="6000" dirty="0">
                <a:ln w="10160">
                  <a:solidFill>
                    <a:schemeClr val="accent1"/>
                  </a:solidFill>
                  <a:prstDash val="solid"/>
                </a:ln>
                <a:solidFill>
                  <a:srgbClr val="FFFFFF"/>
                </a:solidFill>
                <a:effectLst>
                  <a:outerShdw blurRad="38100" dist="32000" dir="5400000" algn="tl">
                    <a:srgbClr val="000000">
                      <a:alpha val="30000"/>
                    </a:srgbClr>
                  </a:outerShdw>
                </a:effectLst>
              </a:rPr>
              <a:t>Training</a:t>
            </a:r>
          </a:p>
        </p:txBody>
      </p:sp>
    </p:spTree>
    <p:extLst>
      <p:ext uri="{BB962C8B-B14F-4D97-AF65-F5344CB8AC3E}">
        <p14:creationId xmlns:p14="http://schemas.microsoft.com/office/powerpoint/2010/main" val="10624509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003"/>
            <a:ext cx="3788859" cy="923330"/>
          </a:xfrm>
          <a:prstGeom prst="rect">
            <a:avLst/>
          </a:prstGeom>
          <a:noFill/>
        </p:spPr>
        <p:txBody>
          <a:bodyPr wrap="none" lIns="91440" tIns="45720" rIns="91440" bIns="45720">
            <a:spAutoFit/>
          </a:bodyPr>
          <a:lstStyle/>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Breaststroke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TextBox 4"/>
          <p:cNvSpPr txBox="1"/>
          <p:nvPr/>
        </p:nvSpPr>
        <p:spPr>
          <a:xfrm>
            <a:off x="914400" y="1137387"/>
            <a:ext cx="2438553" cy="369332"/>
          </a:xfrm>
          <a:prstGeom prst="rect">
            <a:avLst/>
          </a:prstGeom>
          <a:noFill/>
        </p:spPr>
        <p:txBody>
          <a:bodyPr wrap="none" rtlCol="0">
            <a:spAutoFit/>
          </a:bodyPr>
          <a:lstStyle/>
          <a:p>
            <a:pPr marL="285750" indent="-285750">
              <a:buFont typeface="Arial" pitchFamily="34" charset="0"/>
              <a:buChar char="•"/>
            </a:pPr>
            <a:r>
              <a:rPr lang="en-US" dirty="0"/>
              <a:t>Starts: forward starts</a:t>
            </a:r>
          </a:p>
        </p:txBody>
      </p:sp>
      <p:sp>
        <p:nvSpPr>
          <p:cNvPr id="6" name="TextBox 5"/>
          <p:cNvSpPr txBox="1"/>
          <p:nvPr/>
        </p:nvSpPr>
        <p:spPr>
          <a:xfrm>
            <a:off x="914400" y="1506719"/>
            <a:ext cx="7315200" cy="646331"/>
          </a:xfrm>
          <a:prstGeom prst="rect">
            <a:avLst/>
          </a:prstGeom>
          <a:noFill/>
        </p:spPr>
        <p:txBody>
          <a:bodyPr wrap="square" rtlCol="0">
            <a:spAutoFit/>
          </a:bodyPr>
          <a:lstStyle/>
          <a:p>
            <a:pPr marL="285750" indent="-285750">
              <a:buFont typeface="Arial" pitchFamily="34" charset="0"/>
              <a:buChar char="•"/>
            </a:pPr>
            <a:r>
              <a:rPr lang="en-US" dirty="0"/>
              <a:t>The hands cannot be brought beyond the hip line, except during the first stroke after the start and each turn</a:t>
            </a:r>
          </a:p>
        </p:txBody>
      </p:sp>
      <p:sp>
        <p:nvSpPr>
          <p:cNvPr id="7" name="TextBox 6"/>
          <p:cNvSpPr txBox="1"/>
          <p:nvPr/>
        </p:nvSpPr>
        <p:spPr>
          <a:xfrm>
            <a:off x="914400" y="2153050"/>
            <a:ext cx="7772400" cy="646331"/>
          </a:xfrm>
          <a:prstGeom prst="rect">
            <a:avLst/>
          </a:prstGeom>
          <a:noFill/>
        </p:spPr>
        <p:txBody>
          <a:bodyPr wrap="square" rtlCol="0">
            <a:spAutoFit/>
          </a:bodyPr>
          <a:lstStyle/>
          <a:p>
            <a:pPr marL="285750" indent="-285750">
              <a:buFont typeface="Arial" pitchFamily="34" charset="0"/>
              <a:buChar char="•"/>
            </a:pPr>
            <a:r>
              <a:rPr lang="en-US" dirty="0"/>
              <a:t>Some part of the swimmer’s head must break the surface of the water at least once during each complete cycle</a:t>
            </a:r>
          </a:p>
        </p:txBody>
      </p:sp>
      <p:sp>
        <p:nvSpPr>
          <p:cNvPr id="8" name="TextBox 7"/>
          <p:cNvSpPr txBox="1"/>
          <p:nvPr/>
        </p:nvSpPr>
        <p:spPr>
          <a:xfrm>
            <a:off x="914400" y="2799381"/>
            <a:ext cx="8382000" cy="646331"/>
          </a:xfrm>
          <a:prstGeom prst="rect">
            <a:avLst/>
          </a:prstGeom>
          <a:noFill/>
        </p:spPr>
        <p:txBody>
          <a:bodyPr wrap="square" rtlCol="0">
            <a:spAutoFit/>
          </a:bodyPr>
          <a:lstStyle/>
          <a:p>
            <a:pPr marL="285750" indent="-285750">
              <a:buFont typeface="Arial" pitchFamily="34" charset="0"/>
              <a:buChar char="•"/>
            </a:pPr>
            <a:r>
              <a:rPr lang="en-US" dirty="0"/>
              <a:t>After the start and at each turn, a single downward butterfly kick followed by a breaststroke kick is permitted while wholly submerged</a:t>
            </a:r>
          </a:p>
        </p:txBody>
      </p:sp>
      <p:sp>
        <p:nvSpPr>
          <p:cNvPr id="10" name="TextBox 9"/>
          <p:cNvSpPr txBox="1"/>
          <p:nvPr/>
        </p:nvSpPr>
        <p:spPr>
          <a:xfrm>
            <a:off x="914400" y="3445712"/>
            <a:ext cx="8127023" cy="646331"/>
          </a:xfrm>
          <a:prstGeom prst="rect">
            <a:avLst/>
          </a:prstGeom>
          <a:noFill/>
        </p:spPr>
        <p:txBody>
          <a:bodyPr wrap="square" rtlCol="0">
            <a:spAutoFit/>
          </a:bodyPr>
          <a:lstStyle/>
          <a:p>
            <a:pPr marL="285750" indent="-285750">
              <a:buFont typeface="Arial" pitchFamily="34" charset="0"/>
              <a:buChar char="•"/>
            </a:pPr>
            <a:r>
              <a:rPr lang="en-US" dirty="0"/>
              <a:t>At each turn and finish, the swimmer must touch the wall simultaneously with both hands, above or below the surface of the water</a:t>
            </a:r>
          </a:p>
        </p:txBody>
      </p:sp>
      <p:sp>
        <p:nvSpPr>
          <p:cNvPr id="11" name="TextBox 10"/>
          <p:cNvSpPr txBox="1"/>
          <p:nvPr/>
        </p:nvSpPr>
        <p:spPr>
          <a:xfrm>
            <a:off x="914400" y="4092043"/>
            <a:ext cx="7761292" cy="646331"/>
          </a:xfrm>
          <a:prstGeom prst="rect">
            <a:avLst/>
          </a:prstGeom>
          <a:noFill/>
        </p:spPr>
        <p:txBody>
          <a:bodyPr wrap="none" rtlCol="0">
            <a:spAutoFit/>
          </a:bodyPr>
          <a:lstStyle/>
          <a:p>
            <a:pPr marL="285750" indent="-285750">
              <a:buFont typeface="Arial" pitchFamily="34" charset="0"/>
              <a:buChar char="•"/>
            </a:pPr>
            <a:r>
              <a:rPr lang="en-US" dirty="0">
                <a:hlinkClick r:id="rId2"/>
              </a:rPr>
              <a:t>https://www.youtube.com/watch?v=6ZXUEfP-Agc&amp;list=PLJUznzZd1j8Urx4pxO</a:t>
            </a:r>
          </a:p>
          <a:p>
            <a:r>
              <a:rPr lang="en-US" dirty="0">
                <a:hlinkClick r:id="rId2"/>
              </a:rPr>
              <a:t>W9gYFCzrWMb0jgx&amp;index=5</a:t>
            </a:r>
            <a:r>
              <a:rPr lang="en-US" dirty="0"/>
              <a:t> </a:t>
            </a:r>
          </a:p>
        </p:txBody>
      </p:sp>
    </p:spTree>
    <p:extLst>
      <p:ext uri="{BB962C8B-B14F-4D97-AF65-F5344CB8AC3E}">
        <p14:creationId xmlns:p14="http://schemas.microsoft.com/office/powerpoint/2010/main" val="4051256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0666" y="0"/>
            <a:ext cx="4931928" cy="1754326"/>
          </a:xfrm>
          <a:prstGeom prst="rect">
            <a:avLst/>
          </a:prstGeom>
          <a:noFill/>
        </p:spPr>
        <p:txBody>
          <a:bodyPr wrap="none" lIns="91440" tIns="45720" rIns="91440" bIns="45720">
            <a:spAutoFit/>
          </a:bodyPr>
          <a:lstStyle/>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Breaststroke</a:t>
            </a:r>
          </a:p>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Disqualifications</a:t>
            </a:r>
          </a:p>
        </p:txBody>
      </p:sp>
      <p:graphicFrame>
        <p:nvGraphicFramePr>
          <p:cNvPr id="4" name="Table 3"/>
          <p:cNvGraphicFramePr>
            <a:graphicFrameLocks noGrp="1"/>
          </p:cNvGraphicFramePr>
          <p:nvPr>
            <p:extLst>
              <p:ext uri="{D42A27DB-BD31-4B8C-83A1-F6EECF244321}">
                <p14:modId xmlns:p14="http://schemas.microsoft.com/office/powerpoint/2010/main" val="3134665444"/>
              </p:ext>
            </p:extLst>
          </p:nvPr>
        </p:nvGraphicFramePr>
        <p:xfrm>
          <a:off x="1066800" y="1981200"/>
          <a:ext cx="6934200" cy="4291965"/>
        </p:xfrm>
        <a:graphic>
          <a:graphicData uri="http://schemas.openxmlformats.org/drawingml/2006/table">
            <a:tbl>
              <a:tblPr>
                <a:tableStyleId>{5C22544A-7EE6-4342-B048-85BDC9FD1C3A}</a:tableStyleId>
              </a:tblPr>
              <a:tblGrid>
                <a:gridCol w="22098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tblGrid>
              <a:tr h="433070">
                <a:tc>
                  <a:txBody>
                    <a:bodyPr/>
                    <a:lstStyle/>
                    <a:p>
                      <a:pPr marL="85090" marR="0" lvl="0" indent="0" algn="l" defTabSz="914400" rtl="0" eaLnBrk="1" fontAlgn="base" latinLnBrk="0" hangingPunct="1">
                        <a:lnSpc>
                          <a:spcPts val="1150"/>
                        </a:lnSpc>
                        <a:spcBef>
                          <a:spcPts val="185"/>
                        </a:spcBef>
                        <a:spcAft>
                          <a:spcPts val="2045"/>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2 strokes underwater</a:t>
                      </a:r>
                      <a:endParaRPr kumimoji="0" lang="en-US" sz="1200" b="0" i="0" u="none" strike="noStrike" kern="1200" cap="none" spc="0" normalizeH="0" baseline="0" noProof="0" dirty="0">
                        <a:ln>
                          <a:noFill/>
                        </a:ln>
                        <a:solidFill>
                          <a:prstClr val="black"/>
                        </a:solidFill>
                        <a:effectLst/>
                        <a:uLnTx/>
                        <a:uFillTx/>
                        <a:latin typeface="+mn-lt"/>
                        <a:ea typeface="PMingLiU"/>
                        <a:cs typeface="+mn-cs"/>
                      </a:endParaRPr>
                    </a:p>
                  </a:txBody>
                  <a:tcPr marL="0" marR="0" marT="0" marB="0"/>
                </a:tc>
                <a:tc>
                  <a:txBody>
                    <a:bodyPr/>
                    <a:lstStyle/>
                    <a:p>
                      <a:pPr marL="91440" marR="0" algn="l" fontAlgn="base">
                        <a:lnSpc>
                          <a:spcPts val="1150"/>
                        </a:lnSpc>
                        <a:spcBef>
                          <a:spcPts val="160"/>
                        </a:spcBef>
                        <a:spcAft>
                          <a:spcPts val="0"/>
                        </a:spcAft>
                        <a:tabLst>
                          <a:tab pos="4023360" algn="r"/>
                        </a:tabLst>
                      </a:pPr>
                      <a:r>
                        <a:rPr lang="en-US" sz="1200" dirty="0">
                          <a:effectLst/>
                          <a:latin typeface="+mn-lt"/>
                        </a:rPr>
                        <a:t>Not OK.</a:t>
                      </a:r>
                      <a:r>
                        <a:rPr lang="en-US" sz="1200" baseline="0" dirty="0">
                          <a:effectLst/>
                          <a:latin typeface="+mn-lt"/>
                        </a:rPr>
                        <a:t> </a:t>
                      </a:r>
                      <a:r>
                        <a:rPr lang="en-US" sz="1200" dirty="0">
                          <a:effectLst/>
                          <a:latin typeface="+mn-lt"/>
                        </a:rPr>
                        <a:t>The head must break the surface of the water before the</a:t>
                      </a:r>
                    </a:p>
                    <a:p>
                      <a:pPr marL="91440" marR="0" algn="l" fontAlgn="base">
                        <a:lnSpc>
                          <a:spcPts val="1175"/>
                        </a:lnSpc>
                        <a:spcBef>
                          <a:spcPts val="200"/>
                        </a:spcBef>
                        <a:spcAft>
                          <a:spcPts val="695"/>
                        </a:spcAft>
                      </a:pPr>
                      <a:r>
                        <a:rPr lang="en-US" sz="1200" dirty="0">
                          <a:effectLst/>
                          <a:latin typeface="+mn-lt"/>
                        </a:rPr>
                        <a:t>hands turn inward at the widest part of the second stroke.</a:t>
                      </a:r>
                      <a:endParaRPr lang="en-US" sz="1200" dirty="0">
                        <a:effectLst/>
                        <a:latin typeface="+mn-lt"/>
                        <a:ea typeface="PMingLiU"/>
                      </a:endParaRPr>
                    </a:p>
                    <a:p>
                      <a:pPr marL="68580" marR="91440" algn="l" fontAlgn="base">
                        <a:lnSpc>
                          <a:spcPts val="1355"/>
                        </a:lnSpc>
                        <a:spcBef>
                          <a:spcPts val="0"/>
                        </a:spcBef>
                        <a:spcAft>
                          <a:spcPts val="695"/>
                        </a:spcAft>
                      </a:pPr>
                      <a:endParaRPr lang="en-US" sz="1200" dirty="0">
                        <a:effectLst/>
                        <a:latin typeface="+mn-lt"/>
                        <a:ea typeface="PMingLiU"/>
                      </a:endParaRPr>
                    </a:p>
                  </a:txBody>
                  <a:tcPr marL="0" marR="0" marT="0" marB="0"/>
                </a:tc>
                <a:extLst>
                  <a:ext uri="{0D108BD9-81ED-4DB2-BD59-A6C34878D82A}">
                    <a16:rowId xmlns:a16="http://schemas.microsoft.com/office/drawing/2014/main" val="10000"/>
                  </a:ext>
                </a:extLst>
              </a:tr>
              <a:tr h="433070">
                <a:tc>
                  <a:txBody>
                    <a:bodyPr/>
                    <a:lstStyle/>
                    <a:p>
                      <a:pPr marL="85090" marR="0" lvl="0" indent="0" algn="l" defTabSz="914400" rtl="0" eaLnBrk="1" fontAlgn="base" latinLnBrk="0" hangingPunct="1">
                        <a:lnSpc>
                          <a:spcPts val="1150"/>
                        </a:lnSpc>
                        <a:spcBef>
                          <a:spcPts val="0"/>
                        </a:spcBef>
                        <a:spcAft>
                          <a:spcPts val="715"/>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Head doesn't break surface</a:t>
                      </a:r>
                      <a:endParaRPr kumimoji="0" lang="en-US" sz="1200" b="0" i="0" u="none" strike="noStrike" kern="1200" cap="none" spc="0" normalizeH="0" baseline="0" noProof="0" dirty="0">
                        <a:ln>
                          <a:noFill/>
                        </a:ln>
                        <a:solidFill>
                          <a:prstClr val="black"/>
                        </a:solidFill>
                        <a:effectLst/>
                        <a:uLnTx/>
                        <a:uFillTx/>
                        <a:latin typeface="+mn-lt"/>
                        <a:ea typeface="PMingLiU"/>
                        <a:cs typeface="+mn-cs"/>
                      </a:endParaRPr>
                    </a:p>
                    <a:p>
                      <a:pPr marL="0" marR="0" algn="l" fontAlgn="base">
                        <a:spcBef>
                          <a:spcPts val="0"/>
                        </a:spcBef>
                        <a:spcAft>
                          <a:spcPts val="0"/>
                        </a:spcAft>
                      </a:pPr>
                      <a:endParaRPr lang="en-US" sz="1200" dirty="0">
                        <a:effectLst/>
                        <a:latin typeface="+mn-lt"/>
                        <a:ea typeface="PMingLiU"/>
                      </a:endParaRPr>
                    </a:p>
                  </a:txBody>
                  <a:tcPr marL="0" marR="0" marT="0" marB="0"/>
                </a:tc>
                <a:tc>
                  <a:txBody>
                    <a:bodyPr/>
                    <a:lstStyle/>
                    <a:p>
                      <a:pPr marL="68580" marR="91440" indent="0" algn="l" defTabSz="914400" rtl="0" eaLnBrk="1" fontAlgn="base" latinLnBrk="0" hangingPunct="1">
                        <a:lnSpc>
                          <a:spcPts val="1355"/>
                        </a:lnSpc>
                        <a:spcBef>
                          <a:spcPts val="0"/>
                        </a:spcBef>
                        <a:spcAft>
                          <a:spcPts val="695"/>
                        </a:spcAft>
                        <a:buClrTx/>
                        <a:buSzTx/>
                        <a:buFontTx/>
                        <a:buNone/>
                        <a:tabLst/>
                        <a:defRPr/>
                      </a:pPr>
                      <a:r>
                        <a:rPr lang="en-US" sz="1200" dirty="0">
                          <a:effectLst/>
                          <a:latin typeface="+mn-lt"/>
                        </a:rPr>
                        <a:t>Not OK. Some part of the swimmer's head shall break the surface of the water at least once during each complete cycle of one arm stroke and one leg kick in that order.</a:t>
                      </a:r>
                      <a:endParaRPr lang="en-US" sz="1200" dirty="0">
                        <a:effectLst/>
                        <a:latin typeface="+mn-lt"/>
                        <a:ea typeface="PMingLiU"/>
                      </a:endParaRPr>
                    </a:p>
                    <a:p>
                      <a:pPr marL="68580" marR="91440" algn="l" fontAlgn="base">
                        <a:lnSpc>
                          <a:spcPts val="1355"/>
                        </a:lnSpc>
                        <a:spcBef>
                          <a:spcPts val="0"/>
                        </a:spcBef>
                        <a:spcAft>
                          <a:spcPts val="695"/>
                        </a:spcAft>
                      </a:pPr>
                      <a:endParaRPr lang="en-US" sz="1200" dirty="0">
                        <a:effectLst/>
                        <a:latin typeface="+mn-lt"/>
                        <a:ea typeface="PMingLiU"/>
                      </a:endParaRPr>
                    </a:p>
                  </a:txBody>
                  <a:tcPr marL="0" marR="0" marT="0" marB="0"/>
                </a:tc>
                <a:extLst>
                  <a:ext uri="{0D108BD9-81ED-4DB2-BD59-A6C34878D82A}">
                    <a16:rowId xmlns:a16="http://schemas.microsoft.com/office/drawing/2014/main" val="10001"/>
                  </a:ext>
                </a:extLst>
              </a:tr>
              <a:tr h="594360">
                <a:tc>
                  <a:txBody>
                    <a:bodyPr/>
                    <a:lstStyle/>
                    <a:p>
                      <a:pPr marL="88265" marR="0" algn="l" fontAlgn="base">
                        <a:lnSpc>
                          <a:spcPts val="1175"/>
                        </a:lnSpc>
                        <a:spcBef>
                          <a:spcPts val="0"/>
                        </a:spcBef>
                        <a:spcAft>
                          <a:spcPts val="3360"/>
                        </a:spcAft>
                      </a:pPr>
                      <a:r>
                        <a:rPr lang="en-US" sz="1200" dirty="0">
                          <a:effectLst/>
                          <a:latin typeface="+mn-lt"/>
                        </a:rPr>
                        <a:t>Hands pull past hips</a:t>
                      </a:r>
                      <a:endParaRPr lang="en-US" sz="1200" dirty="0">
                        <a:effectLst/>
                        <a:latin typeface="+mn-lt"/>
                        <a:ea typeface="PMingLiU"/>
                      </a:endParaRPr>
                    </a:p>
                  </a:txBody>
                  <a:tcPr marL="0" marR="0" marT="0" marB="0"/>
                </a:tc>
                <a:tc>
                  <a:txBody>
                    <a:bodyPr/>
                    <a:lstStyle/>
                    <a:p>
                      <a:pPr marL="0" marR="0" algn="l" fontAlgn="base">
                        <a:lnSpc>
                          <a:spcPts val="1160"/>
                        </a:lnSpc>
                        <a:spcBef>
                          <a:spcPts val="0"/>
                        </a:spcBef>
                        <a:spcAft>
                          <a:spcPts val="0"/>
                        </a:spcAft>
                      </a:pPr>
                      <a:r>
                        <a:rPr lang="en-US" sz="1200" dirty="0">
                          <a:effectLst/>
                          <a:latin typeface="+mn-lt"/>
                        </a:rPr>
                        <a:t>Not OK. The hands shall be brought back on or under the surface</a:t>
                      </a:r>
                      <a:r>
                        <a:rPr lang="en-US" sz="1200" baseline="0" dirty="0">
                          <a:effectLst/>
                          <a:latin typeface="+mn-lt"/>
                        </a:rPr>
                        <a:t> </a:t>
                      </a:r>
                      <a:r>
                        <a:rPr lang="en-US" sz="1200" dirty="0">
                          <a:effectLst/>
                          <a:latin typeface="+mn-lt"/>
                        </a:rPr>
                        <a:t>of</a:t>
                      </a:r>
                      <a:r>
                        <a:rPr lang="en-US" sz="1200" baseline="0" dirty="0">
                          <a:effectLst/>
                          <a:latin typeface="+mn-lt"/>
                        </a:rPr>
                        <a:t> </a:t>
                      </a:r>
                      <a:r>
                        <a:rPr lang="en-US" sz="1200" dirty="0">
                          <a:effectLst/>
                          <a:latin typeface="+mn-lt"/>
                        </a:rPr>
                        <a:t>the water.</a:t>
                      </a:r>
                      <a:r>
                        <a:rPr lang="en-US" sz="1200" baseline="0" dirty="0">
                          <a:effectLst/>
                          <a:latin typeface="+mn-lt"/>
                        </a:rPr>
                        <a:t> </a:t>
                      </a:r>
                      <a:r>
                        <a:rPr lang="en-US" sz="1200" dirty="0">
                          <a:effectLst/>
                          <a:latin typeface="+mn-lt"/>
                        </a:rPr>
                        <a:t>The hands shall not be brought beyond the hip line, </a:t>
                      </a:r>
                      <a:br>
                        <a:rPr lang="en-US" sz="1200" dirty="0">
                          <a:effectLst/>
                          <a:latin typeface="+mn-lt"/>
                        </a:rPr>
                      </a:br>
                      <a:r>
                        <a:rPr lang="en-US" sz="1200" dirty="0">
                          <a:effectLst/>
                          <a:latin typeface="+mn-lt"/>
                        </a:rPr>
                        <a:t>except during the first stroke after the start and each turn.</a:t>
                      </a:r>
                      <a:endParaRPr lang="en-US" sz="1200" dirty="0">
                        <a:effectLst/>
                        <a:latin typeface="+mn-lt"/>
                        <a:ea typeface="PMingLiU"/>
                      </a:endParaRPr>
                    </a:p>
                  </a:txBody>
                  <a:tcPr marL="0" marR="0" marT="0" marB="0"/>
                </a:tc>
                <a:extLst>
                  <a:ext uri="{0D108BD9-81ED-4DB2-BD59-A6C34878D82A}">
                    <a16:rowId xmlns:a16="http://schemas.microsoft.com/office/drawing/2014/main" val="10002"/>
                  </a:ext>
                </a:extLst>
              </a:tr>
              <a:tr h="426720">
                <a:tc>
                  <a:txBody>
                    <a:bodyPr/>
                    <a:lstStyle/>
                    <a:p>
                      <a:pPr marL="88265" marR="0" algn="l" fontAlgn="base">
                        <a:lnSpc>
                          <a:spcPts val="1150"/>
                        </a:lnSpc>
                        <a:spcBef>
                          <a:spcPts val="160"/>
                        </a:spcBef>
                        <a:spcAft>
                          <a:spcPts val="1995"/>
                        </a:spcAft>
                      </a:pPr>
                      <a:r>
                        <a:rPr lang="en-US" sz="1200">
                          <a:effectLst/>
                          <a:latin typeface="+mn-lt"/>
                        </a:rPr>
                        <a:t>Arms not in unison</a:t>
                      </a:r>
                      <a:endParaRPr lang="en-US" sz="1200">
                        <a:effectLst/>
                        <a:latin typeface="+mn-lt"/>
                        <a:ea typeface="PMingLiU"/>
                      </a:endParaRPr>
                    </a:p>
                  </a:txBody>
                  <a:tcPr marL="0" marR="0" marT="0" marB="0"/>
                </a:tc>
                <a:tc>
                  <a:txBody>
                    <a:bodyPr/>
                    <a:lstStyle/>
                    <a:p>
                      <a:pPr marL="68580" marR="91440" algn="l" fontAlgn="base">
                        <a:lnSpc>
                          <a:spcPts val="1330"/>
                        </a:lnSpc>
                        <a:spcBef>
                          <a:spcPts val="0"/>
                        </a:spcBef>
                        <a:spcAft>
                          <a:spcPts val="645"/>
                        </a:spcAft>
                      </a:pPr>
                      <a:r>
                        <a:rPr lang="en-US" sz="1200" dirty="0">
                          <a:effectLst/>
                          <a:latin typeface="+mn-lt"/>
                        </a:rPr>
                        <a:t>The arms shall move in simultaneously and in the same horizontal plane without any alternating movement.</a:t>
                      </a:r>
                      <a:endParaRPr lang="en-US" sz="1200" dirty="0">
                        <a:effectLst/>
                        <a:latin typeface="+mn-lt"/>
                        <a:ea typeface="PMingLiU"/>
                      </a:endParaRPr>
                    </a:p>
                  </a:txBody>
                  <a:tcPr marL="0" marR="0" marT="0" marB="0"/>
                </a:tc>
                <a:extLst>
                  <a:ext uri="{0D108BD9-81ED-4DB2-BD59-A6C34878D82A}">
                    <a16:rowId xmlns:a16="http://schemas.microsoft.com/office/drawing/2014/main" val="10003"/>
                  </a:ext>
                </a:extLst>
              </a:tr>
              <a:tr h="1273810">
                <a:tc>
                  <a:txBody>
                    <a:bodyPr/>
                    <a:lstStyle/>
                    <a:p>
                      <a:pPr marL="88265" marR="0" algn="l" fontAlgn="base">
                        <a:lnSpc>
                          <a:spcPts val="1180"/>
                        </a:lnSpc>
                        <a:spcBef>
                          <a:spcPts val="0"/>
                        </a:spcBef>
                        <a:spcAft>
                          <a:spcPts val="8710"/>
                        </a:spcAft>
                      </a:pPr>
                      <a:r>
                        <a:rPr lang="en-US" sz="1200">
                          <a:effectLst/>
                          <a:latin typeface="+mn-lt"/>
                        </a:rPr>
                        <a:t>Flutter/Scissors/Dolphin Kick</a:t>
                      </a:r>
                      <a:endParaRPr lang="en-US" sz="1200">
                        <a:effectLst/>
                        <a:latin typeface="+mn-lt"/>
                        <a:ea typeface="PMingLiU"/>
                      </a:endParaRPr>
                    </a:p>
                  </a:txBody>
                  <a:tcPr marL="0" marR="0" marT="0" marB="0"/>
                </a:tc>
                <a:tc>
                  <a:txBody>
                    <a:bodyPr/>
                    <a:lstStyle/>
                    <a:p>
                      <a:pPr marL="91440" marR="91440" algn="l" fontAlgn="base">
                        <a:lnSpc>
                          <a:spcPts val="1315"/>
                        </a:lnSpc>
                        <a:spcBef>
                          <a:spcPts val="0"/>
                        </a:spcBef>
                        <a:spcAft>
                          <a:spcPts val="0"/>
                        </a:spcAft>
                      </a:pPr>
                      <a:r>
                        <a:rPr lang="en-US" sz="1200" dirty="0">
                          <a:effectLst/>
                          <a:latin typeface="+mn-lt"/>
                        </a:rPr>
                        <a:t>Not OK. Unless the kick is immediately after the start or turn, during this time a single downward butterfly kick followed by a breaststroke</a:t>
                      </a:r>
                      <a:r>
                        <a:rPr lang="en-US" sz="1200" baseline="0" dirty="0">
                          <a:effectLst/>
                          <a:latin typeface="+mn-lt"/>
                        </a:rPr>
                        <a:t> </a:t>
                      </a:r>
                      <a:r>
                        <a:rPr lang="en-US" sz="1200" dirty="0">
                          <a:effectLst/>
                          <a:latin typeface="+mn-lt"/>
                        </a:rPr>
                        <a:t>kick</a:t>
                      </a:r>
                      <a:r>
                        <a:rPr lang="en-US" sz="1200" baseline="0" dirty="0">
                          <a:effectLst/>
                          <a:latin typeface="+mn-lt"/>
                        </a:rPr>
                        <a:t> </a:t>
                      </a:r>
                      <a:r>
                        <a:rPr lang="en-US" sz="1200" dirty="0">
                          <a:effectLst/>
                          <a:latin typeface="+mn-lt"/>
                        </a:rPr>
                        <a:t>is</a:t>
                      </a:r>
                      <a:r>
                        <a:rPr lang="en-US" sz="1200" baseline="0" dirty="0">
                          <a:effectLst/>
                          <a:latin typeface="+mn-lt"/>
                        </a:rPr>
                        <a:t> </a:t>
                      </a:r>
                      <a:r>
                        <a:rPr lang="en-US" sz="1200" dirty="0">
                          <a:effectLst/>
                          <a:latin typeface="+mn-lt"/>
                        </a:rPr>
                        <a:t>permitted</a:t>
                      </a:r>
                      <a:r>
                        <a:rPr lang="en-US" sz="1200" baseline="0" dirty="0">
                          <a:effectLst/>
                          <a:latin typeface="+mn-lt"/>
                        </a:rPr>
                        <a:t> </a:t>
                      </a:r>
                      <a:r>
                        <a:rPr lang="en-US" sz="1200" dirty="0">
                          <a:effectLst/>
                          <a:latin typeface="+mn-lt"/>
                        </a:rPr>
                        <a:t>while</a:t>
                      </a:r>
                      <a:r>
                        <a:rPr lang="en-US" sz="1200" baseline="0" dirty="0">
                          <a:effectLst/>
                          <a:latin typeface="+mn-lt"/>
                        </a:rPr>
                        <a:t> </a:t>
                      </a:r>
                      <a:r>
                        <a:rPr lang="en-US" sz="1200" dirty="0">
                          <a:effectLst/>
                          <a:latin typeface="+mn-lt"/>
                        </a:rPr>
                        <a:t>wholly</a:t>
                      </a:r>
                      <a:r>
                        <a:rPr lang="en-US" sz="1200" baseline="0" dirty="0">
                          <a:effectLst/>
                          <a:latin typeface="+mn-lt"/>
                        </a:rPr>
                        <a:t> </a:t>
                      </a:r>
                      <a:r>
                        <a:rPr lang="en-US" sz="1200" dirty="0">
                          <a:effectLst/>
                          <a:latin typeface="+mn-lt"/>
                        </a:rPr>
                        <a:t>submerged.</a:t>
                      </a:r>
                      <a:r>
                        <a:rPr lang="en-US" sz="1200" baseline="0" dirty="0">
                          <a:effectLst/>
                          <a:latin typeface="+mn-lt"/>
                        </a:rPr>
                        <a:t> </a:t>
                      </a:r>
                      <a:r>
                        <a:rPr lang="en-US" sz="1200" dirty="0">
                          <a:effectLst/>
                          <a:latin typeface="+mn-lt"/>
                        </a:rPr>
                        <a:t>Following</a:t>
                      </a:r>
                      <a:r>
                        <a:rPr lang="en-US" sz="1200" baseline="0" dirty="0">
                          <a:effectLst/>
                          <a:latin typeface="+mn-lt"/>
                        </a:rPr>
                        <a:t> </a:t>
                      </a:r>
                      <a:r>
                        <a:rPr lang="en-US" sz="1200" dirty="0">
                          <a:effectLst/>
                          <a:latin typeface="+mn-lt"/>
                        </a:rPr>
                        <a:t>which,</a:t>
                      </a:r>
                      <a:r>
                        <a:rPr lang="en-US" sz="1200" baseline="0" dirty="0">
                          <a:effectLst/>
                          <a:latin typeface="+mn-lt"/>
                        </a:rPr>
                        <a:t> </a:t>
                      </a:r>
                      <a:r>
                        <a:rPr lang="en-US" sz="1200" dirty="0">
                          <a:effectLst/>
                          <a:latin typeface="+mn-lt"/>
                        </a:rPr>
                        <a:t>all</a:t>
                      </a:r>
                      <a:r>
                        <a:rPr lang="en-US" sz="1200" baseline="0" dirty="0">
                          <a:effectLst/>
                          <a:latin typeface="+mn-lt"/>
                        </a:rPr>
                        <a:t> </a:t>
                      </a:r>
                      <a:r>
                        <a:rPr lang="en-US" sz="1200" dirty="0">
                          <a:effectLst/>
                          <a:latin typeface="+mn-lt"/>
                        </a:rPr>
                        <a:t>vertical</a:t>
                      </a:r>
                      <a:r>
                        <a:rPr lang="en-US" sz="1200" baseline="0" dirty="0">
                          <a:effectLst/>
                          <a:latin typeface="+mn-lt"/>
                        </a:rPr>
                        <a:t> </a:t>
                      </a:r>
                      <a:r>
                        <a:rPr lang="en-US" sz="1200" dirty="0">
                          <a:effectLst/>
                          <a:latin typeface="+mn-lt"/>
                        </a:rPr>
                        <a:t>and lateral movements of the legs shall be simultaneous.</a:t>
                      </a:r>
                      <a:r>
                        <a:rPr lang="en-US" sz="1200" baseline="0" dirty="0">
                          <a:effectLst/>
                          <a:latin typeface="+mn-lt"/>
                        </a:rPr>
                        <a:t> </a:t>
                      </a:r>
                      <a:r>
                        <a:rPr lang="en-US" sz="1200" dirty="0">
                          <a:effectLst/>
                          <a:latin typeface="+mn-lt"/>
                        </a:rPr>
                        <a:t>A</a:t>
                      </a:r>
                      <a:r>
                        <a:rPr lang="en-US" sz="1200" baseline="0" dirty="0">
                          <a:effectLst/>
                          <a:latin typeface="+mn-lt"/>
                        </a:rPr>
                        <a:t> </a:t>
                      </a:r>
                      <a:r>
                        <a:rPr lang="en-US" sz="1200" dirty="0">
                          <a:effectLst/>
                          <a:latin typeface="+mn-lt"/>
                        </a:rPr>
                        <a:t>scissors,</a:t>
                      </a:r>
                      <a:r>
                        <a:rPr lang="en-US" sz="1200" baseline="0" dirty="0">
                          <a:effectLst/>
                          <a:latin typeface="+mn-lt"/>
                        </a:rPr>
                        <a:t> </a:t>
                      </a:r>
                      <a:r>
                        <a:rPr lang="en-US" sz="1200" dirty="0">
                          <a:effectLst/>
                          <a:latin typeface="+mn-lt"/>
                        </a:rPr>
                        <a:t>flutter</a:t>
                      </a:r>
                      <a:r>
                        <a:rPr lang="en-US" sz="1200" baseline="0" dirty="0">
                          <a:effectLst/>
                          <a:latin typeface="+mn-lt"/>
                        </a:rPr>
                        <a:t> </a:t>
                      </a:r>
                      <a:r>
                        <a:rPr lang="en-US" sz="1200" dirty="0">
                          <a:effectLst/>
                          <a:latin typeface="+mn-lt"/>
                        </a:rPr>
                        <a:t>or</a:t>
                      </a:r>
                      <a:r>
                        <a:rPr lang="en-US" sz="1200" baseline="0" dirty="0">
                          <a:effectLst/>
                          <a:latin typeface="+mn-lt"/>
                        </a:rPr>
                        <a:t> </a:t>
                      </a:r>
                      <a:r>
                        <a:rPr lang="en-US" sz="1200" dirty="0">
                          <a:effectLst/>
                          <a:latin typeface="+mn-lt"/>
                        </a:rPr>
                        <a:t>downward</a:t>
                      </a:r>
                      <a:r>
                        <a:rPr lang="en-US" sz="1200" baseline="0" dirty="0">
                          <a:effectLst/>
                          <a:latin typeface="+mn-lt"/>
                        </a:rPr>
                        <a:t> </a:t>
                      </a:r>
                      <a:r>
                        <a:rPr lang="en-US" sz="1200" dirty="0">
                          <a:effectLst/>
                          <a:latin typeface="+mn-lt"/>
                        </a:rPr>
                        <a:t>butterfly</a:t>
                      </a:r>
                      <a:r>
                        <a:rPr lang="en-US" sz="1200" baseline="0" dirty="0">
                          <a:effectLst/>
                          <a:latin typeface="+mn-lt"/>
                        </a:rPr>
                        <a:t> </a:t>
                      </a:r>
                      <a:r>
                        <a:rPr lang="en-US" sz="1200" dirty="0">
                          <a:effectLst/>
                          <a:latin typeface="+mn-lt"/>
                        </a:rPr>
                        <a:t>kick</a:t>
                      </a:r>
                      <a:r>
                        <a:rPr lang="en-US" sz="1200" baseline="0" dirty="0">
                          <a:effectLst/>
                          <a:latin typeface="+mn-lt"/>
                        </a:rPr>
                        <a:t> </a:t>
                      </a:r>
                      <a:r>
                        <a:rPr lang="en-US" sz="1200" dirty="0">
                          <a:effectLst/>
                          <a:latin typeface="+mn-lt"/>
                        </a:rPr>
                        <a:t>is</a:t>
                      </a:r>
                      <a:r>
                        <a:rPr lang="en-US" sz="1200" baseline="0" dirty="0">
                          <a:effectLst/>
                          <a:latin typeface="+mn-lt"/>
                        </a:rPr>
                        <a:t> </a:t>
                      </a:r>
                      <a:r>
                        <a:rPr lang="en-US" sz="1200" dirty="0">
                          <a:effectLst/>
                          <a:latin typeface="+mn-lt"/>
                        </a:rPr>
                        <a:t>not</a:t>
                      </a:r>
                      <a:r>
                        <a:rPr lang="en-US" sz="1200" baseline="0" dirty="0">
                          <a:effectLst/>
                          <a:latin typeface="+mn-lt"/>
                        </a:rPr>
                        <a:t> </a:t>
                      </a:r>
                      <a:r>
                        <a:rPr lang="en-US" sz="1200" dirty="0">
                          <a:effectLst/>
                          <a:latin typeface="+mn-lt"/>
                        </a:rPr>
                        <a:t>permitted. </a:t>
                      </a:r>
                      <a:r>
                        <a:rPr lang="en-US" sz="1200" baseline="0" dirty="0">
                          <a:effectLst/>
                          <a:latin typeface="+mn-lt"/>
                        </a:rPr>
                        <a:t> </a:t>
                      </a:r>
                      <a:r>
                        <a:rPr lang="en-US" sz="1200" dirty="0">
                          <a:effectLst/>
                          <a:latin typeface="+mn-lt"/>
                        </a:rPr>
                        <a:t>Breaking the surface with the feet shall not be a DQ unless it's followed by a downward butterfly kick.</a:t>
                      </a:r>
                      <a:endParaRPr lang="en-US" sz="1200" dirty="0">
                        <a:effectLst/>
                        <a:latin typeface="+mn-lt"/>
                        <a:ea typeface="PMingLiU"/>
                      </a:endParaRPr>
                    </a:p>
                  </a:txBody>
                  <a:tcPr marL="0" marR="0" marT="0" marB="0"/>
                </a:tc>
                <a:extLst>
                  <a:ext uri="{0D108BD9-81ED-4DB2-BD59-A6C34878D82A}">
                    <a16:rowId xmlns:a16="http://schemas.microsoft.com/office/drawing/2014/main" val="10004"/>
                  </a:ext>
                </a:extLst>
              </a:tr>
              <a:tr h="600075">
                <a:tc>
                  <a:txBody>
                    <a:bodyPr/>
                    <a:lstStyle/>
                    <a:p>
                      <a:pPr marL="88265" marR="0" algn="l" fontAlgn="base">
                        <a:lnSpc>
                          <a:spcPts val="1150"/>
                        </a:lnSpc>
                        <a:spcBef>
                          <a:spcPts val="0"/>
                        </a:spcBef>
                        <a:spcAft>
                          <a:spcPts val="3385"/>
                        </a:spcAft>
                      </a:pPr>
                      <a:r>
                        <a:rPr lang="en-US" sz="1200">
                          <a:effectLst/>
                          <a:latin typeface="+mn-lt"/>
                        </a:rPr>
                        <a:t>1 hand touch</a:t>
                      </a:r>
                      <a:endParaRPr lang="en-US" sz="1200">
                        <a:effectLst/>
                        <a:latin typeface="+mn-lt"/>
                        <a:ea typeface="PMingLiU"/>
                      </a:endParaRPr>
                    </a:p>
                  </a:txBody>
                  <a:tcPr marL="0" marR="0" marT="0" marB="0"/>
                </a:tc>
                <a:tc>
                  <a:txBody>
                    <a:bodyPr/>
                    <a:lstStyle/>
                    <a:p>
                      <a:pPr marL="68580" marR="91440" algn="l" fontAlgn="base">
                        <a:lnSpc>
                          <a:spcPts val="1325"/>
                        </a:lnSpc>
                        <a:spcBef>
                          <a:spcPts val="0"/>
                        </a:spcBef>
                        <a:spcAft>
                          <a:spcPts val="700"/>
                        </a:spcAft>
                      </a:pPr>
                      <a:r>
                        <a:rPr lang="en-US" sz="1200" dirty="0">
                          <a:effectLst/>
                          <a:latin typeface="+mn-lt"/>
                        </a:rPr>
                        <a:t>Not OK. At the finish, the body shall be on the breast and the touch shall be made with both hands simultaneously, at, above, or below the water surface.</a:t>
                      </a:r>
                      <a:endParaRPr lang="en-US" sz="1200" dirty="0">
                        <a:effectLst/>
                        <a:latin typeface="+mn-lt"/>
                        <a:ea typeface="PMingLiU"/>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62440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28600"/>
            <a:ext cx="5357557"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Individual Medley</a:t>
            </a:r>
          </a:p>
        </p:txBody>
      </p:sp>
      <p:sp>
        <p:nvSpPr>
          <p:cNvPr id="3" name="TextBox 2"/>
          <p:cNvSpPr txBox="1"/>
          <p:nvPr/>
        </p:nvSpPr>
        <p:spPr>
          <a:xfrm>
            <a:off x="838200" y="1219200"/>
            <a:ext cx="5296258" cy="369332"/>
          </a:xfrm>
          <a:prstGeom prst="rect">
            <a:avLst/>
          </a:prstGeom>
          <a:noFill/>
        </p:spPr>
        <p:txBody>
          <a:bodyPr wrap="none" rtlCol="0">
            <a:spAutoFit/>
          </a:bodyPr>
          <a:lstStyle/>
          <a:p>
            <a:pPr marL="285750" indent="-285750">
              <a:buFont typeface="Arial" pitchFamily="34" charset="0"/>
              <a:buChar char="•"/>
            </a:pPr>
            <a:r>
              <a:rPr lang="en-US" dirty="0"/>
              <a:t>Order: Butterfly, Backstroke, Breaststroke, Freestyle</a:t>
            </a:r>
          </a:p>
        </p:txBody>
      </p:sp>
      <p:sp>
        <p:nvSpPr>
          <p:cNvPr id="5" name="TextBox 4"/>
          <p:cNvSpPr txBox="1"/>
          <p:nvPr/>
        </p:nvSpPr>
        <p:spPr>
          <a:xfrm>
            <a:off x="838200" y="1676400"/>
            <a:ext cx="7696200" cy="2862322"/>
          </a:xfrm>
          <a:prstGeom prst="rect">
            <a:avLst/>
          </a:prstGeom>
          <a:noFill/>
        </p:spPr>
        <p:txBody>
          <a:bodyPr wrap="square" rtlCol="0">
            <a:spAutoFit/>
          </a:bodyPr>
          <a:lstStyle/>
          <a:p>
            <a:pPr marL="285750" indent="-285750">
              <a:buFont typeface="Arial" pitchFamily="34" charset="0"/>
              <a:buChar char="•"/>
            </a:pPr>
            <a:r>
              <a:rPr lang="en-US" dirty="0"/>
              <a:t>The turns from one stroke to another are considered turns, not finishes and are as follows:</a:t>
            </a:r>
          </a:p>
          <a:p>
            <a:pPr marL="742950" lvl="1" indent="-285750">
              <a:buFont typeface="Wingdings" pitchFamily="2" charset="2"/>
              <a:buChar char="Ø"/>
            </a:pPr>
            <a:r>
              <a:rPr lang="en-US" dirty="0"/>
              <a:t>Butterfly to Backstroke – after a legal touch, the swimmer may turn in any manner desired, but must be past vertical on their back before their feet leave the wall</a:t>
            </a:r>
          </a:p>
          <a:p>
            <a:pPr marL="742950" lvl="1" indent="-285750">
              <a:buFont typeface="Wingdings" pitchFamily="2" charset="2"/>
              <a:buChar char="Ø"/>
            </a:pPr>
            <a:r>
              <a:rPr lang="en-US" dirty="0"/>
              <a:t>Backstroke to Breaststroke – the swimmer must touch the wall while on their back, and then may turn in any manner; swimmer must past the vertical on their stomach when their feet leave the wall</a:t>
            </a:r>
          </a:p>
          <a:p>
            <a:pPr marL="742950" lvl="1" indent="-285750">
              <a:buFont typeface="Wingdings" pitchFamily="2" charset="2"/>
              <a:buChar char="Ø"/>
            </a:pPr>
            <a:r>
              <a:rPr lang="en-US" dirty="0"/>
              <a:t>Breaststroke to Freestyle – the swimmer must touch the wall with both hands simultaneously before turning in any manner desired</a:t>
            </a:r>
          </a:p>
        </p:txBody>
      </p:sp>
      <p:sp>
        <p:nvSpPr>
          <p:cNvPr id="6" name="TextBox 5"/>
          <p:cNvSpPr txBox="1"/>
          <p:nvPr/>
        </p:nvSpPr>
        <p:spPr>
          <a:xfrm>
            <a:off x="838200" y="4538722"/>
            <a:ext cx="7873887" cy="646331"/>
          </a:xfrm>
          <a:prstGeom prst="rect">
            <a:avLst/>
          </a:prstGeom>
          <a:noFill/>
        </p:spPr>
        <p:txBody>
          <a:bodyPr wrap="none" rtlCol="0">
            <a:spAutoFit/>
          </a:bodyPr>
          <a:lstStyle/>
          <a:p>
            <a:pPr marL="285750" indent="-285750">
              <a:buFont typeface="Arial" pitchFamily="34" charset="0"/>
              <a:buChar char="•"/>
            </a:pPr>
            <a:r>
              <a:rPr lang="en-US" dirty="0">
                <a:hlinkClick r:id="rId2"/>
              </a:rPr>
              <a:t>https://www.youtube.com/watch?v=6w452d_ZcAA&amp;index=3&amp;list=PLJUznzZd1j</a:t>
            </a:r>
          </a:p>
          <a:p>
            <a:r>
              <a:rPr lang="en-US" dirty="0">
                <a:hlinkClick r:id="rId2"/>
              </a:rPr>
              <a:t>8Urx4pxOW9gYFCzrWMb0jgx</a:t>
            </a:r>
            <a:r>
              <a:rPr lang="en-US" dirty="0"/>
              <a:t> </a:t>
            </a:r>
          </a:p>
        </p:txBody>
      </p:sp>
    </p:spTree>
    <p:extLst>
      <p:ext uri="{BB962C8B-B14F-4D97-AF65-F5344CB8AC3E}">
        <p14:creationId xmlns:p14="http://schemas.microsoft.com/office/powerpoint/2010/main" val="20061186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3473" y="0"/>
            <a:ext cx="2010680"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Relays</a:t>
            </a:r>
          </a:p>
        </p:txBody>
      </p:sp>
      <p:sp>
        <p:nvSpPr>
          <p:cNvPr id="3" name="TextBox 2"/>
          <p:cNvSpPr txBox="1"/>
          <p:nvPr/>
        </p:nvSpPr>
        <p:spPr>
          <a:xfrm>
            <a:off x="902079" y="1219200"/>
            <a:ext cx="6607322" cy="369332"/>
          </a:xfrm>
          <a:prstGeom prst="rect">
            <a:avLst/>
          </a:prstGeom>
          <a:noFill/>
        </p:spPr>
        <p:txBody>
          <a:bodyPr wrap="none" rtlCol="0">
            <a:spAutoFit/>
          </a:bodyPr>
          <a:lstStyle/>
          <a:p>
            <a:pPr marL="285750" indent="-285750">
              <a:buFont typeface="Arial" pitchFamily="34" charset="0"/>
              <a:buChar char="•"/>
            </a:pPr>
            <a:r>
              <a:rPr lang="en-US" dirty="0"/>
              <a:t>Medley Relay Order: Backstroke, Breaststroke, Butterfly, Freestyle</a:t>
            </a:r>
          </a:p>
        </p:txBody>
      </p:sp>
      <p:sp>
        <p:nvSpPr>
          <p:cNvPr id="4" name="TextBox 3"/>
          <p:cNvSpPr txBox="1"/>
          <p:nvPr/>
        </p:nvSpPr>
        <p:spPr>
          <a:xfrm>
            <a:off x="902079" y="1588532"/>
            <a:ext cx="6450677" cy="369332"/>
          </a:xfrm>
          <a:prstGeom prst="rect">
            <a:avLst/>
          </a:prstGeom>
          <a:noFill/>
        </p:spPr>
        <p:txBody>
          <a:bodyPr wrap="none" rtlCol="0">
            <a:spAutoFit/>
          </a:bodyPr>
          <a:lstStyle/>
          <a:p>
            <a:pPr marL="285750" indent="-285750">
              <a:buFont typeface="Arial" pitchFamily="34" charset="0"/>
              <a:buChar char="•"/>
            </a:pPr>
            <a:r>
              <a:rPr lang="en-US" dirty="0"/>
              <a:t>Strokes and turns for each stroke follow the rules for that stroke</a:t>
            </a:r>
          </a:p>
        </p:txBody>
      </p:sp>
      <p:sp>
        <p:nvSpPr>
          <p:cNvPr id="5" name="TextBox 4"/>
          <p:cNvSpPr txBox="1"/>
          <p:nvPr/>
        </p:nvSpPr>
        <p:spPr>
          <a:xfrm>
            <a:off x="902079" y="1955928"/>
            <a:ext cx="6140335" cy="369332"/>
          </a:xfrm>
          <a:prstGeom prst="rect">
            <a:avLst/>
          </a:prstGeom>
          <a:noFill/>
        </p:spPr>
        <p:txBody>
          <a:bodyPr wrap="none" rtlCol="0">
            <a:spAutoFit/>
          </a:bodyPr>
          <a:lstStyle/>
          <a:p>
            <a:pPr marL="285750" indent="-285750">
              <a:buFont typeface="Arial" pitchFamily="34" charset="0"/>
              <a:buChar char="•"/>
            </a:pPr>
            <a:r>
              <a:rPr lang="en-US" dirty="0"/>
              <a:t>No swimmer may swim more than one leg in any relay event</a:t>
            </a:r>
          </a:p>
        </p:txBody>
      </p:sp>
      <p:sp>
        <p:nvSpPr>
          <p:cNvPr id="6" name="TextBox 5"/>
          <p:cNvSpPr txBox="1"/>
          <p:nvPr/>
        </p:nvSpPr>
        <p:spPr>
          <a:xfrm>
            <a:off x="902079" y="2325260"/>
            <a:ext cx="7543800" cy="646331"/>
          </a:xfrm>
          <a:prstGeom prst="rect">
            <a:avLst/>
          </a:prstGeom>
          <a:noFill/>
        </p:spPr>
        <p:txBody>
          <a:bodyPr wrap="square" rtlCol="0">
            <a:spAutoFit/>
          </a:bodyPr>
          <a:lstStyle/>
          <a:p>
            <a:pPr marL="285750" indent="-285750">
              <a:buFont typeface="Arial" pitchFamily="34" charset="0"/>
              <a:buChar char="•"/>
            </a:pPr>
            <a:r>
              <a:rPr lang="en-US" dirty="0"/>
              <a:t>Early start (or false start) is called if a swimmer’s feet have lost touch with the starting platform before the preceding teammate touches the wall</a:t>
            </a:r>
          </a:p>
        </p:txBody>
      </p:sp>
      <p:sp>
        <p:nvSpPr>
          <p:cNvPr id="7" name="TextBox 6"/>
          <p:cNvSpPr txBox="1"/>
          <p:nvPr/>
        </p:nvSpPr>
        <p:spPr>
          <a:xfrm>
            <a:off x="902079" y="2971591"/>
            <a:ext cx="8001000" cy="646331"/>
          </a:xfrm>
          <a:prstGeom prst="rect">
            <a:avLst/>
          </a:prstGeom>
          <a:noFill/>
        </p:spPr>
        <p:txBody>
          <a:bodyPr wrap="square" rtlCol="0">
            <a:spAutoFit/>
          </a:bodyPr>
          <a:lstStyle/>
          <a:p>
            <a:pPr marL="285750" indent="-285750">
              <a:buFont typeface="Arial" pitchFamily="34" charset="0"/>
              <a:buChar char="•"/>
            </a:pPr>
            <a:r>
              <a:rPr lang="en-US" dirty="0"/>
              <a:t>Each swimmer must exit the water immediately upon finishing their leg of the race</a:t>
            </a:r>
          </a:p>
        </p:txBody>
      </p:sp>
      <p:sp>
        <p:nvSpPr>
          <p:cNvPr id="8" name="TextBox 7"/>
          <p:cNvSpPr txBox="1"/>
          <p:nvPr/>
        </p:nvSpPr>
        <p:spPr>
          <a:xfrm>
            <a:off x="902079" y="3617922"/>
            <a:ext cx="7481856" cy="369332"/>
          </a:xfrm>
          <a:prstGeom prst="rect">
            <a:avLst/>
          </a:prstGeom>
          <a:noFill/>
        </p:spPr>
        <p:txBody>
          <a:bodyPr wrap="none" rtlCol="0">
            <a:spAutoFit/>
          </a:bodyPr>
          <a:lstStyle/>
          <a:p>
            <a:pPr marL="285750" indent="-285750">
              <a:buFont typeface="Arial" pitchFamily="34" charset="0"/>
              <a:buChar char="•"/>
            </a:pPr>
            <a:r>
              <a:rPr lang="en-US" dirty="0"/>
              <a:t>A relay team can be disqualified if they jump into the water after their race</a:t>
            </a:r>
          </a:p>
        </p:txBody>
      </p:sp>
      <p:sp>
        <p:nvSpPr>
          <p:cNvPr id="10" name="TextBox 9">
            <a:extLst>
              <a:ext uri="{FF2B5EF4-FFF2-40B4-BE49-F238E27FC236}">
                <a16:creationId xmlns:a16="http://schemas.microsoft.com/office/drawing/2014/main" id="{259F8240-DDF2-4B92-B971-ED2EB21834E8}"/>
              </a:ext>
            </a:extLst>
          </p:cNvPr>
          <p:cNvSpPr txBox="1"/>
          <p:nvPr/>
        </p:nvSpPr>
        <p:spPr>
          <a:xfrm>
            <a:off x="902079" y="3987254"/>
            <a:ext cx="7465698" cy="646331"/>
          </a:xfrm>
          <a:prstGeom prst="rect">
            <a:avLst/>
          </a:prstGeom>
          <a:noFill/>
        </p:spPr>
        <p:txBody>
          <a:bodyPr wrap="none" rtlCol="0">
            <a:spAutoFit/>
          </a:bodyPr>
          <a:lstStyle/>
          <a:p>
            <a:pPr marL="285750" indent="-285750">
              <a:buFont typeface="Arial" pitchFamily="34" charset="0"/>
              <a:buChar char="•"/>
            </a:pPr>
            <a:r>
              <a:rPr lang="en-US" dirty="0">
                <a:hlinkClick r:id="rId2"/>
              </a:rPr>
              <a:t>https://www.youtube.com/watch?v=BV2dAE0VXTE&amp;index=2&amp;list=PLJUznz</a:t>
            </a:r>
          </a:p>
          <a:p>
            <a:r>
              <a:rPr lang="en-US" dirty="0">
                <a:hlinkClick r:id="rId2"/>
              </a:rPr>
              <a:t>Zd1j8Urx4pxOW9gYFCzrWMb0jgx</a:t>
            </a:r>
            <a:r>
              <a:rPr lang="en-US" dirty="0"/>
              <a:t> </a:t>
            </a:r>
          </a:p>
        </p:txBody>
      </p:sp>
    </p:spTree>
    <p:extLst>
      <p:ext uri="{BB962C8B-B14F-4D97-AF65-F5344CB8AC3E}">
        <p14:creationId xmlns:p14="http://schemas.microsoft.com/office/powerpoint/2010/main" val="105706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00"/>
                                        <p:tgtEl>
                                          <p:spTgt spid="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6041" y="-24257"/>
            <a:ext cx="4931927" cy="1754326"/>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General </a:t>
            </a:r>
          </a:p>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Disqualifications</a:t>
            </a:r>
          </a:p>
        </p:txBody>
      </p:sp>
      <p:graphicFrame>
        <p:nvGraphicFramePr>
          <p:cNvPr id="3" name="Table 2"/>
          <p:cNvGraphicFramePr>
            <a:graphicFrameLocks noGrp="1"/>
          </p:cNvGraphicFramePr>
          <p:nvPr>
            <p:extLst>
              <p:ext uri="{D42A27DB-BD31-4B8C-83A1-F6EECF244321}">
                <p14:modId xmlns:p14="http://schemas.microsoft.com/office/powerpoint/2010/main" val="2522964206"/>
              </p:ext>
            </p:extLst>
          </p:nvPr>
        </p:nvGraphicFramePr>
        <p:xfrm>
          <a:off x="914400" y="1723142"/>
          <a:ext cx="7620000" cy="4799965"/>
        </p:xfrm>
        <a:graphic>
          <a:graphicData uri="http://schemas.openxmlformats.org/drawingml/2006/table">
            <a:tbl>
              <a:tblPr>
                <a:tableStyleId>{5C22544A-7EE6-4342-B048-85BDC9FD1C3A}</a:tableStyleId>
              </a:tblPr>
              <a:tblGrid>
                <a:gridCol w="3065517">
                  <a:extLst>
                    <a:ext uri="{9D8B030D-6E8A-4147-A177-3AD203B41FA5}">
                      <a16:colId xmlns:a16="http://schemas.microsoft.com/office/drawing/2014/main" val="20000"/>
                    </a:ext>
                  </a:extLst>
                </a:gridCol>
                <a:gridCol w="4554483">
                  <a:extLst>
                    <a:ext uri="{9D8B030D-6E8A-4147-A177-3AD203B41FA5}">
                      <a16:colId xmlns:a16="http://schemas.microsoft.com/office/drawing/2014/main" val="20001"/>
                    </a:ext>
                  </a:extLst>
                </a:gridCol>
              </a:tblGrid>
              <a:tr h="457200">
                <a:tc>
                  <a:txBody>
                    <a:bodyPr/>
                    <a:lstStyle/>
                    <a:p>
                      <a:pPr marL="79375" marR="0" fontAlgn="base">
                        <a:lnSpc>
                          <a:spcPts val="1155"/>
                        </a:lnSpc>
                        <a:spcBef>
                          <a:spcPts val="165"/>
                        </a:spcBef>
                        <a:spcAft>
                          <a:spcPts val="2015"/>
                        </a:spcAft>
                      </a:pPr>
                      <a:r>
                        <a:rPr lang="en-US" sz="1200" dirty="0">
                          <a:effectLst/>
                          <a:latin typeface="+mn-lt"/>
                        </a:rPr>
                        <a:t>Missed Wall / No Touch</a:t>
                      </a:r>
                      <a:endParaRPr lang="en-US" sz="1200" dirty="0">
                        <a:effectLst/>
                        <a:latin typeface="+mn-lt"/>
                        <a:ea typeface="PMingLiU"/>
                      </a:endParaRPr>
                    </a:p>
                  </a:txBody>
                  <a:tcPr marL="0" marR="0" marT="0" marB="0"/>
                </a:tc>
                <a:tc>
                  <a:txBody>
                    <a:bodyPr/>
                    <a:lstStyle/>
                    <a:p>
                      <a:pPr marL="68580" marR="182880" fontAlgn="base">
                        <a:lnSpc>
                          <a:spcPts val="1345"/>
                        </a:lnSpc>
                        <a:spcBef>
                          <a:spcPts val="0"/>
                        </a:spcBef>
                        <a:spcAft>
                          <a:spcPts val="645"/>
                        </a:spcAft>
                      </a:pPr>
                      <a:r>
                        <a:rPr lang="en-US" sz="1200">
                          <a:effectLst/>
                          <a:latin typeface="+mn-lt"/>
                        </a:rPr>
                        <a:t>Must touch wall - it is okay to go back and touch as long as stroke is performed correctly.</a:t>
                      </a:r>
                      <a:endParaRPr lang="en-US" sz="1200">
                        <a:effectLst/>
                        <a:latin typeface="+mn-lt"/>
                        <a:ea typeface="PMingLiU"/>
                      </a:endParaRPr>
                    </a:p>
                  </a:txBody>
                  <a:tcPr marL="0" marR="0" marT="0" marB="0"/>
                </a:tc>
                <a:extLst>
                  <a:ext uri="{0D108BD9-81ED-4DB2-BD59-A6C34878D82A}">
                    <a16:rowId xmlns:a16="http://schemas.microsoft.com/office/drawing/2014/main" val="10000"/>
                  </a:ext>
                </a:extLst>
              </a:tr>
              <a:tr h="249555">
                <a:tc>
                  <a:txBody>
                    <a:bodyPr/>
                    <a:lstStyle/>
                    <a:p>
                      <a:pPr marL="79375" marR="0" fontAlgn="base">
                        <a:lnSpc>
                          <a:spcPts val="1180"/>
                        </a:lnSpc>
                        <a:spcBef>
                          <a:spcPts val="0"/>
                        </a:spcBef>
                        <a:spcAft>
                          <a:spcPts val="600"/>
                        </a:spcAft>
                      </a:pPr>
                      <a:r>
                        <a:rPr lang="en-US" sz="1200">
                          <a:effectLst/>
                          <a:latin typeface="+mn-lt"/>
                        </a:rPr>
                        <a:t>Wrong Stroke</a:t>
                      </a:r>
                      <a:endParaRPr lang="en-US" sz="1200">
                        <a:effectLst/>
                        <a:latin typeface="+mn-lt"/>
                        <a:ea typeface="PMingLiU"/>
                      </a:endParaRPr>
                    </a:p>
                  </a:txBody>
                  <a:tcPr marL="0" marR="0" marT="0" marB="0"/>
                </a:tc>
                <a:tc>
                  <a:txBody>
                    <a:bodyPr/>
                    <a:lstStyle/>
                    <a:p>
                      <a:pPr marL="70485" marR="0" fontAlgn="base">
                        <a:lnSpc>
                          <a:spcPts val="1155"/>
                        </a:lnSpc>
                        <a:spcBef>
                          <a:spcPts val="0"/>
                        </a:spcBef>
                        <a:spcAft>
                          <a:spcPts val="620"/>
                        </a:spcAft>
                      </a:pPr>
                      <a:r>
                        <a:rPr lang="en-US" sz="1200">
                          <a:effectLst/>
                          <a:latin typeface="+mn-lt"/>
                        </a:rPr>
                        <a:t>Not OK.</a:t>
                      </a:r>
                      <a:endParaRPr lang="en-US" sz="1200">
                        <a:effectLst/>
                        <a:latin typeface="+mn-lt"/>
                        <a:ea typeface="PMingLiU"/>
                      </a:endParaRPr>
                    </a:p>
                  </a:txBody>
                  <a:tcPr marL="0" marR="0" marT="0" marB="0"/>
                </a:tc>
                <a:extLst>
                  <a:ext uri="{0D108BD9-81ED-4DB2-BD59-A6C34878D82A}">
                    <a16:rowId xmlns:a16="http://schemas.microsoft.com/office/drawing/2014/main" val="10001"/>
                  </a:ext>
                </a:extLst>
              </a:tr>
              <a:tr h="765175">
                <a:tc>
                  <a:txBody>
                    <a:bodyPr/>
                    <a:lstStyle/>
                    <a:p>
                      <a:pPr marL="79375" marR="0" fontAlgn="base">
                        <a:lnSpc>
                          <a:spcPts val="1155"/>
                        </a:lnSpc>
                        <a:spcBef>
                          <a:spcPts val="0"/>
                        </a:spcBef>
                        <a:spcAft>
                          <a:spcPts val="4680"/>
                        </a:spcAft>
                      </a:pPr>
                      <a:r>
                        <a:rPr lang="en-US" sz="1200" dirty="0">
                          <a:effectLst/>
                          <a:latin typeface="+mn-lt"/>
                        </a:rPr>
                        <a:t>Interference</a:t>
                      </a:r>
                      <a:endParaRPr lang="en-US" sz="1200" dirty="0">
                        <a:effectLst/>
                        <a:latin typeface="+mn-lt"/>
                        <a:ea typeface="PMingLiU"/>
                      </a:endParaRPr>
                    </a:p>
                  </a:txBody>
                  <a:tcPr marL="0" marR="0" marT="0" marB="0"/>
                </a:tc>
                <a:tc>
                  <a:txBody>
                    <a:bodyPr/>
                    <a:lstStyle/>
                    <a:p>
                      <a:pPr marL="68580" marR="114300" fontAlgn="base">
                        <a:lnSpc>
                          <a:spcPts val="1325"/>
                        </a:lnSpc>
                        <a:spcBef>
                          <a:spcPts val="0"/>
                        </a:spcBef>
                        <a:spcAft>
                          <a:spcPts val="670"/>
                        </a:spcAft>
                      </a:pPr>
                      <a:r>
                        <a:rPr lang="en-US" sz="1200" dirty="0">
                          <a:effectLst/>
                          <a:latin typeface="+mn-lt"/>
                        </a:rPr>
                        <a:t>Parents cannot touch swimmers once they are called to the blocks. Coaches may touch to guide or comfort, but only until the starter calls them to their marks. OK to swim into another lane as long as it doesn't interfere with opponent's race.</a:t>
                      </a:r>
                      <a:endParaRPr lang="en-US" sz="1200" dirty="0">
                        <a:effectLst/>
                        <a:latin typeface="+mn-lt"/>
                        <a:ea typeface="PMingLiU"/>
                      </a:endParaRPr>
                    </a:p>
                  </a:txBody>
                  <a:tcPr marL="0" marR="0" marT="0" marB="0"/>
                </a:tc>
                <a:extLst>
                  <a:ext uri="{0D108BD9-81ED-4DB2-BD59-A6C34878D82A}">
                    <a16:rowId xmlns:a16="http://schemas.microsoft.com/office/drawing/2014/main" val="10002"/>
                  </a:ext>
                </a:extLst>
              </a:tr>
              <a:tr h="423545">
                <a:tc>
                  <a:txBody>
                    <a:bodyPr/>
                    <a:lstStyle/>
                    <a:p>
                      <a:pPr marL="68580" marR="228600" fontAlgn="base">
                        <a:lnSpc>
                          <a:spcPts val="1320"/>
                        </a:lnSpc>
                        <a:spcBef>
                          <a:spcPts val="0"/>
                        </a:spcBef>
                        <a:spcAft>
                          <a:spcPts val="620"/>
                        </a:spcAft>
                      </a:pPr>
                      <a:r>
                        <a:rPr lang="en-US" sz="1200">
                          <a:effectLst/>
                          <a:latin typeface="+mn-lt"/>
                        </a:rPr>
                        <a:t>Walk/Spring from the bottom of the pool</a:t>
                      </a:r>
                      <a:endParaRPr lang="en-US" sz="1200">
                        <a:effectLst/>
                        <a:latin typeface="+mn-lt"/>
                        <a:ea typeface="PMingLiU"/>
                      </a:endParaRPr>
                    </a:p>
                  </a:txBody>
                  <a:tcPr marL="0" marR="0" marT="0" marB="0"/>
                </a:tc>
                <a:tc>
                  <a:txBody>
                    <a:bodyPr/>
                    <a:lstStyle/>
                    <a:p>
                      <a:pPr marL="70485" marR="0" fontAlgn="base">
                        <a:lnSpc>
                          <a:spcPts val="1155"/>
                        </a:lnSpc>
                        <a:spcBef>
                          <a:spcPts val="0"/>
                        </a:spcBef>
                        <a:spcAft>
                          <a:spcPts val="1975"/>
                        </a:spcAft>
                      </a:pPr>
                      <a:r>
                        <a:rPr lang="en-US" sz="1200">
                          <a:effectLst/>
                          <a:latin typeface="+mn-lt"/>
                        </a:rPr>
                        <a:t>Not OK.</a:t>
                      </a:r>
                      <a:endParaRPr lang="en-US" sz="1200">
                        <a:effectLst/>
                        <a:latin typeface="+mn-lt"/>
                        <a:ea typeface="PMingLiU"/>
                      </a:endParaRPr>
                    </a:p>
                  </a:txBody>
                  <a:tcPr marL="0" marR="0" marT="0" marB="0"/>
                </a:tc>
                <a:extLst>
                  <a:ext uri="{0D108BD9-81ED-4DB2-BD59-A6C34878D82A}">
                    <a16:rowId xmlns:a16="http://schemas.microsoft.com/office/drawing/2014/main" val="10003"/>
                  </a:ext>
                </a:extLst>
              </a:tr>
              <a:tr h="424180">
                <a:tc>
                  <a:txBody>
                    <a:bodyPr/>
                    <a:lstStyle/>
                    <a:p>
                      <a:pPr marL="79375" marR="0" fontAlgn="base">
                        <a:lnSpc>
                          <a:spcPts val="1155"/>
                        </a:lnSpc>
                        <a:spcBef>
                          <a:spcPts val="0"/>
                        </a:spcBef>
                        <a:spcAft>
                          <a:spcPts val="2040"/>
                        </a:spcAft>
                      </a:pPr>
                      <a:r>
                        <a:rPr lang="en-US" sz="1200">
                          <a:effectLst/>
                          <a:latin typeface="+mn-lt"/>
                        </a:rPr>
                        <a:t>Pull on the lane line</a:t>
                      </a:r>
                      <a:endParaRPr lang="en-US" sz="1200">
                        <a:effectLst/>
                        <a:latin typeface="+mn-lt"/>
                        <a:ea typeface="PMingLiU"/>
                      </a:endParaRPr>
                    </a:p>
                  </a:txBody>
                  <a:tcPr marL="0" marR="0" marT="0" marB="0"/>
                </a:tc>
                <a:tc>
                  <a:txBody>
                    <a:bodyPr/>
                    <a:lstStyle/>
                    <a:p>
                      <a:pPr marL="68580" marR="297180" fontAlgn="base">
                        <a:lnSpc>
                          <a:spcPts val="1320"/>
                        </a:lnSpc>
                        <a:spcBef>
                          <a:spcPts val="0"/>
                        </a:spcBef>
                        <a:spcAft>
                          <a:spcPts val="670"/>
                        </a:spcAft>
                      </a:pPr>
                      <a:r>
                        <a:rPr lang="en-US" sz="1200">
                          <a:effectLst/>
                          <a:latin typeface="+mn-lt"/>
                        </a:rPr>
                        <a:t>OK to hit lane line and push away as long as there is no forward progress. It is OK to hold on to the lane line.</a:t>
                      </a:r>
                      <a:endParaRPr lang="en-US" sz="1200">
                        <a:effectLst/>
                        <a:latin typeface="+mn-lt"/>
                        <a:ea typeface="PMingLiU"/>
                      </a:endParaRPr>
                    </a:p>
                  </a:txBody>
                  <a:tcPr marL="0" marR="0" marT="0" marB="0"/>
                </a:tc>
                <a:extLst>
                  <a:ext uri="{0D108BD9-81ED-4DB2-BD59-A6C34878D82A}">
                    <a16:rowId xmlns:a16="http://schemas.microsoft.com/office/drawing/2014/main" val="10004"/>
                  </a:ext>
                </a:extLst>
              </a:tr>
              <a:tr h="252730">
                <a:tc>
                  <a:txBody>
                    <a:bodyPr/>
                    <a:lstStyle/>
                    <a:p>
                      <a:pPr marL="79375" marR="0" fontAlgn="base">
                        <a:lnSpc>
                          <a:spcPts val="1155"/>
                        </a:lnSpc>
                        <a:spcBef>
                          <a:spcPts val="0"/>
                        </a:spcBef>
                        <a:spcAft>
                          <a:spcPts val="625"/>
                        </a:spcAft>
                      </a:pPr>
                      <a:r>
                        <a:rPr lang="en-US" sz="1200">
                          <a:effectLst/>
                          <a:latin typeface="+mn-lt"/>
                        </a:rPr>
                        <a:t>Finish in the wrong lane</a:t>
                      </a:r>
                      <a:endParaRPr lang="en-US" sz="1200">
                        <a:effectLst/>
                        <a:latin typeface="+mn-lt"/>
                        <a:ea typeface="PMingLiU"/>
                      </a:endParaRPr>
                    </a:p>
                  </a:txBody>
                  <a:tcPr marL="0" marR="0" marT="0" marB="0"/>
                </a:tc>
                <a:tc>
                  <a:txBody>
                    <a:bodyPr/>
                    <a:lstStyle/>
                    <a:p>
                      <a:pPr marL="70485" marR="0" fontAlgn="base">
                        <a:lnSpc>
                          <a:spcPts val="1160"/>
                        </a:lnSpc>
                        <a:spcBef>
                          <a:spcPts val="0"/>
                        </a:spcBef>
                        <a:spcAft>
                          <a:spcPts val="650"/>
                        </a:spcAft>
                      </a:pPr>
                      <a:r>
                        <a:rPr lang="en-US" sz="1200">
                          <a:effectLst/>
                          <a:latin typeface="+mn-lt"/>
                        </a:rPr>
                        <a:t>Not OK. Swimmer must finish in the same lane as they started in.</a:t>
                      </a:r>
                      <a:endParaRPr lang="en-US" sz="1200">
                        <a:effectLst/>
                        <a:latin typeface="+mn-lt"/>
                        <a:ea typeface="PMingLiU"/>
                      </a:endParaRPr>
                    </a:p>
                  </a:txBody>
                  <a:tcPr marL="0" marR="0" marT="0" marB="0"/>
                </a:tc>
                <a:extLst>
                  <a:ext uri="{0D108BD9-81ED-4DB2-BD59-A6C34878D82A}">
                    <a16:rowId xmlns:a16="http://schemas.microsoft.com/office/drawing/2014/main" val="10005"/>
                  </a:ext>
                </a:extLst>
              </a:tr>
              <a:tr h="433070">
                <a:tc>
                  <a:txBody>
                    <a:bodyPr/>
                    <a:lstStyle/>
                    <a:p>
                      <a:pPr marL="68580" marR="662940" fontAlgn="base">
                        <a:lnSpc>
                          <a:spcPts val="1320"/>
                        </a:lnSpc>
                        <a:spcBef>
                          <a:spcPts val="0"/>
                        </a:spcBef>
                        <a:spcAft>
                          <a:spcPts val="745"/>
                        </a:spcAft>
                      </a:pPr>
                      <a:r>
                        <a:rPr lang="en-US" sz="1200" dirty="0">
                          <a:effectLst/>
                          <a:latin typeface="+mn-lt"/>
                        </a:rPr>
                        <a:t>More than 1 swimmer in lane/water</a:t>
                      </a:r>
                      <a:endParaRPr lang="en-US" sz="1200" dirty="0">
                        <a:effectLst/>
                        <a:latin typeface="+mn-lt"/>
                        <a:ea typeface="PMingLiU"/>
                      </a:endParaRPr>
                    </a:p>
                  </a:txBody>
                  <a:tcPr marL="0" marR="0" marT="0" marB="0"/>
                </a:tc>
                <a:tc>
                  <a:txBody>
                    <a:bodyPr/>
                    <a:lstStyle/>
                    <a:p>
                      <a:pPr marL="68580" marR="617220" fontAlgn="base">
                        <a:lnSpc>
                          <a:spcPts val="1320"/>
                        </a:lnSpc>
                        <a:spcBef>
                          <a:spcPts val="0"/>
                        </a:spcBef>
                        <a:spcAft>
                          <a:spcPts val="745"/>
                        </a:spcAft>
                      </a:pPr>
                      <a:r>
                        <a:rPr lang="en-US" sz="1200" dirty="0">
                          <a:effectLst/>
                          <a:latin typeface="+mn-lt"/>
                        </a:rPr>
                        <a:t>In relays, swimmer(s) must exit the water before the next swimmer touches or turns.</a:t>
                      </a:r>
                      <a:endParaRPr lang="en-US" sz="1200" dirty="0">
                        <a:effectLst/>
                        <a:latin typeface="+mn-lt"/>
                        <a:ea typeface="PMingLiU"/>
                      </a:endParaRPr>
                    </a:p>
                  </a:txBody>
                  <a:tcPr marL="0" marR="0" marT="0" marB="0"/>
                </a:tc>
                <a:extLst>
                  <a:ext uri="{0D108BD9-81ED-4DB2-BD59-A6C34878D82A}">
                    <a16:rowId xmlns:a16="http://schemas.microsoft.com/office/drawing/2014/main" val="10006"/>
                  </a:ext>
                </a:extLst>
              </a:tr>
              <a:tr h="433070">
                <a:tc>
                  <a:txBody>
                    <a:bodyPr/>
                    <a:lstStyle/>
                    <a:p>
                      <a:pPr marL="68580" marR="662940" fontAlgn="base">
                        <a:lnSpc>
                          <a:spcPts val="1320"/>
                        </a:lnSpc>
                        <a:spcBef>
                          <a:spcPts val="0"/>
                        </a:spcBef>
                        <a:spcAft>
                          <a:spcPts val="745"/>
                        </a:spcAft>
                      </a:pPr>
                      <a:r>
                        <a:rPr lang="en-US" sz="1200" dirty="0">
                          <a:solidFill>
                            <a:srgbClr val="000000"/>
                          </a:solidFill>
                          <a:effectLst/>
                          <a:latin typeface="+mn-lt"/>
                          <a:ea typeface="Tahoma"/>
                          <a:cs typeface="Times New Roman"/>
                        </a:rPr>
                        <a:t>Relay start interference by parent, coach or swimmer</a:t>
                      </a:r>
                      <a:endParaRPr lang="en-US" sz="1200" dirty="0">
                        <a:effectLst/>
                        <a:latin typeface="+mn-lt"/>
                        <a:ea typeface="PMingLiU"/>
                      </a:endParaRPr>
                    </a:p>
                  </a:txBody>
                  <a:tcPr marL="0" marR="0" marT="0" marB="0"/>
                </a:tc>
                <a:tc>
                  <a:txBody>
                    <a:bodyPr/>
                    <a:lstStyle/>
                    <a:p>
                      <a:pPr marL="68580" marR="617220" fontAlgn="base">
                        <a:lnSpc>
                          <a:spcPts val="1320"/>
                        </a:lnSpc>
                        <a:spcBef>
                          <a:spcPts val="0"/>
                        </a:spcBef>
                        <a:spcAft>
                          <a:spcPts val="745"/>
                        </a:spcAft>
                      </a:pPr>
                      <a:r>
                        <a:rPr lang="en-US" sz="1200" dirty="0">
                          <a:solidFill>
                            <a:srgbClr val="000000"/>
                          </a:solidFill>
                          <a:effectLst/>
                          <a:latin typeface="+mn-lt"/>
                          <a:ea typeface="Tahoma"/>
                          <a:cs typeface="Times New Roman"/>
                        </a:rPr>
                        <a:t>ONLY coaches can touch swimmers to comfort or guide swimmer until swimmer steps forward, ready to start.</a:t>
                      </a:r>
                      <a:endParaRPr lang="en-US" sz="1200" dirty="0">
                        <a:effectLst/>
                        <a:latin typeface="+mn-lt"/>
                        <a:ea typeface="PMingLiU"/>
                      </a:endParaRPr>
                    </a:p>
                  </a:txBody>
                  <a:tcPr marL="0" marR="0" marT="0" marB="0"/>
                </a:tc>
                <a:extLst>
                  <a:ext uri="{0D108BD9-81ED-4DB2-BD59-A6C34878D82A}">
                    <a16:rowId xmlns:a16="http://schemas.microsoft.com/office/drawing/2014/main" val="10007"/>
                  </a:ext>
                </a:extLst>
              </a:tr>
              <a:tr h="433070">
                <a:tc>
                  <a:txBody>
                    <a:bodyPr/>
                    <a:lstStyle/>
                    <a:p>
                      <a:pPr marL="68580" marR="662940" fontAlgn="base">
                        <a:lnSpc>
                          <a:spcPts val="1320"/>
                        </a:lnSpc>
                        <a:spcBef>
                          <a:spcPts val="0"/>
                        </a:spcBef>
                        <a:spcAft>
                          <a:spcPts val="745"/>
                        </a:spcAft>
                      </a:pPr>
                      <a:r>
                        <a:rPr lang="en-US" sz="1200" kern="1200" dirty="0">
                          <a:solidFill>
                            <a:schemeClr val="dk1"/>
                          </a:solidFill>
                          <a:effectLst/>
                          <a:latin typeface="+mn-lt"/>
                          <a:ea typeface="+mn-ea"/>
                          <a:cs typeface="+mn-cs"/>
                        </a:rPr>
                        <a:t>Early take off</a:t>
                      </a:r>
                      <a:endParaRPr lang="en-US" sz="1200" dirty="0">
                        <a:effectLst/>
                        <a:latin typeface="+mn-lt"/>
                        <a:ea typeface="PMingLiU"/>
                      </a:endParaRPr>
                    </a:p>
                  </a:txBody>
                  <a:tcPr marL="0" marR="0" marT="0" marB="0"/>
                </a:tc>
                <a:tc>
                  <a:txBody>
                    <a:bodyPr/>
                    <a:lstStyle/>
                    <a:p>
                      <a:pPr marL="68580" marR="617220" fontAlgn="base">
                        <a:lnSpc>
                          <a:spcPts val="1320"/>
                        </a:lnSpc>
                        <a:spcBef>
                          <a:spcPts val="0"/>
                        </a:spcBef>
                        <a:spcAft>
                          <a:spcPts val="745"/>
                        </a:spcAft>
                      </a:pPr>
                      <a:r>
                        <a:rPr lang="en-US" sz="1200" kern="1200" dirty="0">
                          <a:solidFill>
                            <a:schemeClr val="dk1"/>
                          </a:solidFill>
                          <a:effectLst/>
                          <a:latin typeface="+mn-lt"/>
                          <a:ea typeface="+mn-ea"/>
                          <a:cs typeface="+mn-cs"/>
                        </a:rPr>
                        <a:t>Called by starter, designated stroke and turn judges and meet referees only. These officials must be in line with the end of the pool or directly over their assigned lanes.</a:t>
                      </a:r>
                      <a:endParaRPr lang="en-US" sz="1200" dirty="0">
                        <a:effectLst/>
                        <a:latin typeface="+mn-lt"/>
                        <a:ea typeface="PMingLiU"/>
                      </a:endParaRPr>
                    </a:p>
                  </a:txBody>
                  <a:tcPr marL="0" marR="0" marT="0" marB="0"/>
                </a:tc>
                <a:extLst>
                  <a:ext uri="{0D108BD9-81ED-4DB2-BD59-A6C34878D82A}">
                    <a16:rowId xmlns:a16="http://schemas.microsoft.com/office/drawing/2014/main" val="10008"/>
                  </a:ext>
                </a:extLst>
              </a:tr>
              <a:tr h="433070">
                <a:tc>
                  <a:txBody>
                    <a:bodyPr/>
                    <a:lstStyle/>
                    <a:p>
                      <a:pPr marL="68580" marR="662940" fontAlgn="base">
                        <a:lnSpc>
                          <a:spcPts val="1320"/>
                        </a:lnSpc>
                        <a:spcBef>
                          <a:spcPts val="0"/>
                        </a:spcBef>
                        <a:spcAft>
                          <a:spcPts val="745"/>
                        </a:spcAft>
                      </a:pPr>
                      <a:r>
                        <a:rPr lang="en-US" sz="1200" kern="1200" dirty="0">
                          <a:solidFill>
                            <a:schemeClr val="dk1"/>
                          </a:solidFill>
                          <a:effectLst/>
                          <a:latin typeface="+mn-lt"/>
                          <a:ea typeface="+mn-ea"/>
                          <a:cs typeface="+mn-cs"/>
                        </a:rPr>
                        <a:t>Jumping in after a race</a:t>
                      </a:r>
                      <a:endParaRPr lang="en-US" sz="1200" dirty="0">
                        <a:effectLst/>
                        <a:latin typeface="+mn-lt"/>
                        <a:ea typeface="PMingLiU"/>
                      </a:endParaRPr>
                    </a:p>
                  </a:txBody>
                  <a:tcPr marL="0" marR="0" marT="0" marB="0"/>
                </a:tc>
                <a:tc>
                  <a:txBody>
                    <a:bodyPr/>
                    <a:lstStyle/>
                    <a:p>
                      <a:pPr marL="68580" marR="617220" fontAlgn="base">
                        <a:lnSpc>
                          <a:spcPts val="1320"/>
                        </a:lnSpc>
                        <a:spcBef>
                          <a:spcPts val="0"/>
                        </a:spcBef>
                        <a:spcAft>
                          <a:spcPts val="745"/>
                        </a:spcAft>
                      </a:pPr>
                      <a:r>
                        <a:rPr lang="en-US" sz="1200" kern="1200" dirty="0">
                          <a:solidFill>
                            <a:schemeClr val="dk1"/>
                          </a:solidFill>
                          <a:effectLst/>
                          <a:latin typeface="+mn-lt"/>
                          <a:ea typeface="+mn-ea"/>
                          <a:cs typeface="+mn-cs"/>
                        </a:rPr>
                        <a:t>Not OK.</a:t>
                      </a:r>
                      <a:endParaRPr lang="en-US" sz="1200" dirty="0">
                        <a:effectLst/>
                        <a:latin typeface="+mn-lt"/>
                        <a:ea typeface="PMingLiU"/>
                      </a:endParaRPr>
                    </a:p>
                  </a:txBody>
                  <a:tcPr marL="0" marR="0" marT="0" marB="0"/>
                </a:tc>
                <a:extLst>
                  <a:ext uri="{0D108BD9-81ED-4DB2-BD59-A6C34878D82A}">
                    <a16:rowId xmlns:a16="http://schemas.microsoft.com/office/drawing/2014/main" val="10009"/>
                  </a:ext>
                </a:extLst>
              </a:tr>
              <a:tr h="433070">
                <a:tc>
                  <a:txBody>
                    <a:bodyPr/>
                    <a:lstStyle/>
                    <a:p>
                      <a:pPr marL="68580" marR="662940" fontAlgn="base">
                        <a:lnSpc>
                          <a:spcPts val="1320"/>
                        </a:lnSpc>
                        <a:spcBef>
                          <a:spcPts val="0"/>
                        </a:spcBef>
                        <a:spcAft>
                          <a:spcPts val="745"/>
                        </a:spcAft>
                      </a:pPr>
                      <a:r>
                        <a:rPr lang="en-US" sz="1200" kern="1200" dirty="0">
                          <a:solidFill>
                            <a:schemeClr val="dk1"/>
                          </a:solidFill>
                          <a:effectLst/>
                          <a:latin typeface="+mn-lt"/>
                          <a:ea typeface="+mn-ea"/>
                          <a:cs typeface="+mn-cs"/>
                        </a:rPr>
                        <a:t>Individual Medley (Backstroke to Breaststroke)</a:t>
                      </a:r>
                      <a:endParaRPr lang="en-US" sz="1200" dirty="0">
                        <a:effectLst/>
                        <a:latin typeface="+mn-lt"/>
                        <a:ea typeface="PMingLiU"/>
                      </a:endParaRPr>
                    </a:p>
                  </a:txBody>
                  <a:tcPr marL="0" marR="0" marT="0" marB="0"/>
                </a:tc>
                <a:tc>
                  <a:txBody>
                    <a:bodyPr/>
                    <a:lstStyle/>
                    <a:p>
                      <a:pPr marL="68580" marR="617220" fontAlgn="base">
                        <a:lnSpc>
                          <a:spcPts val="1320"/>
                        </a:lnSpc>
                        <a:spcBef>
                          <a:spcPts val="0"/>
                        </a:spcBef>
                        <a:spcAft>
                          <a:spcPts val="745"/>
                        </a:spcAft>
                      </a:pPr>
                      <a:r>
                        <a:rPr lang="en-US" sz="1200" kern="1200" dirty="0">
                          <a:solidFill>
                            <a:schemeClr val="dk1"/>
                          </a:solidFill>
                          <a:effectLst/>
                          <a:latin typeface="+mn-lt"/>
                          <a:ea typeface="+mn-ea"/>
                          <a:cs typeface="+mn-cs"/>
                        </a:rPr>
                        <a:t>The swimmer must touch the wall while on the back.</a:t>
                      </a:r>
                      <a:endParaRPr lang="en-US" sz="1200" dirty="0">
                        <a:effectLst/>
                        <a:latin typeface="+mn-lt"/>
                        <a:ea typeface="PMingLiU"/>
                      </a:endParaRPr>
                    </a:p>
                  </a:txBody>
                  <a:tcPr marL="0" marR="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15931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152400"/>
            <a:ext cx="3571812"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Other Rules</a:t>
            </a:r>
          </a:p>
        </p:txBody>
      </p:sp>
      <p:sp>
        <p:nvSpPr>
          <p:cNvPr id="3" name="TextBox 2"/>
          <p:cNvSpPr txBox="1"/>
          <p:nvPr/>
        </p:nvSpPr>
        <p:spPr>
          <a:xfrm>
            <a:off x="795068" y="1075730"/>
            <a:ext cx="7239000" cy="1200329"/>
          </a:xfrm>
          <a:prstGeom prst="rect">
            <a:avLst/>
          </a:prstGeom>
          <a:noFill/>
        </p:spPr>
        <p:txBody>
          <a:bodyPr wrap="square" rtlCol="0">
            <a:spAutoFit/>
          </a:bodyPr>
          <a:lstStyle/>
          <a:p>
            <a:pPr marL="285750" indent="-285750">
              <a:buFont typeface="Arial" pitchFamily="34" charset="0"/>
              <a:buChar char="•"/>
            </a:pPr>
            <a:r>
              <a:rPr lang="en-US" dirty="0"/>
              <a:t>A swimmer may, during their race, accidentally swim into another lane. This will, however, result in a DQ if they obstruct or otherwise disrupt the competitor in that lane. The swimmer must start and finish the race in their assigned lane.</a:t>
            </a:r>
          </a:p>
        </p:txBody>
      </p:sp>
      <p:sp>
        <p:nvSpPr>
          <p:cNvPr id="4" name="TextBox 3"/>
          <p:cNvSpPr txBox="1"/>
          <p:nvPr/>
        </p:nvSpPr>
        <p:spPr>
          <a:xfrm>
            <a:off x="795068" y="2276059"/>
            <a:ext cx="6705600" cy="1477328"/>
          </a:xfrm>
          <a:prstGeom prst="rect">
            <a:avLst/>
          </a:prstGeom>
          <a:noFill/>
        </p:spPr>
        <p:txBody>
          <a:bodyPr wrap="square" rtlCol="0">
            <a:spAutoFit/>
          </a:bodyPr>
          <a:lstStyle/>
          <a:p>
            <a:pPr marL="285750" indent="-285750">
              <a:buFont typeface="Arial" pitchFamily="34" charset="0"/>
              <a:buChar char="•"/>
            </a:pPr>
            <a:r>
              <a:rPr lang="en-US" dirty="0"/>
              <a:t>Any swimmer not entered in a race that enters the pool where a race is being conducted before all swimmer have completed the race shall be disqualified from their next scheduled competition in that day’s session. This includes placing feet in the gutter, getting in to cool off, etc.</a:t>
            </a:r>
          </a:p>
        </p:txBody>
      </p:sp>
      <p:sp>
        <p:nvSpPr>
          <p:cNvPr id="5" name="TextBox 4"/>
          <p:cNvSpPr txBox="1"/>
          <p:nvPr/>
        </p:nvSpPr>
        <p:spPr>
          <a:xfrm>
            <a:off x="795068" y="3753387"/>
            <a:ext cx="7434532" cy="923330"/>
          </a:xfrm>
          <a:prstGeom prst="rect">
            <a:avLst/>
          </a:prstGeom>
          <a:noFill/>
        </p:spPr>
        <p:txBody>
          <a:bodyPr wrap="square" rtlCol="0">
            <a:spAutoFit/>
          </a:bodyPr>
          <a:lstStyle/>
          <a:p>
            <a:pPr marL="285750" indent="-285750">
              <a:buFont typeface="Arial" pitchFamily="34" charset="0"/>
              <a:buChar char="•"/>
            </a:pPr>
            <a:r>
              <a:rPr lang="en-US" dirty="0"/>
              <a:t>A 6 &amp; under swimmer may have an aide in the pool to act as a safety assistant. The safety assistant must remain behind or next to the swimmer and any body contact will result in disqualification</a:t>
            </a:r>
          </a:p>
        </p:txBody>
      </p:sp>
      <p:sp>
        <p:nvSpPr>
          <p:cNvPr id="6" name="TextBox 5"/>
          <p:cNvSpPr txBox="1"/>
          <p:nvPr/>
        </p:nvSpPr>
        <p:spPr>
          <a:xfrm>
            <a:off x="795068" y="4676717"/>
            <a:ext cx="7510732" cy="1477328"/>
          </a:xfrm>
          <a:prstGeom prst="rect">
            <a:avLst/>
          </a:prstGeom>
          <a:noFill/>
        </p:spPr>
        <p:txBody>
          <a:bodyPr wrap="square" rtlCol="0">
            <a:spAutoFit/>
          </a:bodyPr>
          <a:lstStyle/>
          <a:p>
            <a:pPr marL="285750" indent="-285750">
              <a:buFont typeface="Arial" pitchFamily="34" charset="0"/>
              <a:buChar char="•"/>
            </a:pPr>
            <a:r>
              <a:rPr lang="en-US" dirty="0"/>
              <a:t>Swimmers with disabilities that may prevent them from swimming a stroke in the prescribed manner will be given leniency if the disability/limitation is presented to the stroke and turn judges at the pre-meet meeting and that the modification to the stroke does not put the swimmer at a greater advantage</a:t>
            </a:r>
          </a:p>
        </p:txBody>
      </p:sp>
    </p:spTree>
    <p:extLst>
      <p:ext uri="{BB962C8B-B14F-4D97-AF65-F5344CB8AC3E}">
        <p14:creationId xmlns:p14="http://schemas.microsoft.com/office/powerpoint/2010/main" val="35966598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0452" y="0"/>
            <a:ext cx="5147691" cy="1446550"/>
          </a:xfrm>
          <a:prstGeom prst="rect">
            <a:avLst/>
          </a:prstGeom>
          <a:noFill/>
        </p:spPr>
        <p:txBody>
          <a:bodyPr wrap="none" lIns="91440" tIns="45720" rIns="91440" bIns="45720">
            <a:spAutoFit/>
          </a:bodyPr>
          <a:lstStyle/>
          <a:p>
            <a:pPr algn="ctr"/>
            <a:r>
              <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Role of a </a:t>
            </a:r>
          </a:p>
          <a:p>
            <a:pPr algn="ctr"/>
            <a:r>
              <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Stoke and Turn Judge</a:t>
            </a:r>
          </a:p>
        </p:txBody>
      </p:sp>
      <p:sp>
        <p:nvSpPr>
          <p:cNvPr id="3" name="TextBox 2"/>
          <p:cNvSpPr txBox="1"/>
          <p:nvPr/>
        </p:nvSpPr>
        <p:spPr>
          <a:xfrm>
            <a:off x="1621874" y="1514205"/>
            <a:ext cx="5223043" cy="369332"/>
          </a:xfrm>
          <a:prstGeom prst="rect">
            <a:avLst/>
          </a:prstGeom>
          <a:noFill/>
        </p:spPr>
        <p:txBody>
          <a:bodyPr wrap="square" rtlCol="0">
            <a:spAutoFit/>
          </a:bodyPr>
          <a:lstStyle/>
          <a:p>
            <a:pPr marL="285750" indent="-285750">
              <a:buFont typeface="Arial" panose="020B0604020202020204" pitchFamily="34" charset="0"/>
              <a:buChar char="•"/>
            </a:pPr>
            <a:r>
              <a:rPr lang="en-US" dirty="0"/>
              <a:t>Benefit of the doubt always goes to the swimmer</a:t>
            </a:r>
          </a:p>
        </p:txBody>
      </p:sp>
      <p:sp>
        <p:nvSpPr>
          <p:cNvPr id="4" name="TextBox 3"/>
          <p:cNvSpPr txBox="1"/>
          <p:nvPr/>
        </p:nvSpPr>
        <p:spPr>
          <a:xfrm>
            <a:off x="1628802" y="1910289"/>
            <a:ext cx="6564737" cy="646331"/>
          </a:xfrm>
          <a:prstGeom prst="rect">
            <a:avLst/>
          </a:prstGeom>
          <a:noFill/>
        </p:spPr>
        <p:txBody>
          <a:bodyPr wrap="square" rtlCol="0">
            <a:spAutoFit/>
          </a:bodyPr>
          <a:lstStyle/>
          <a:p>
            <a:pPr marL="285750" indent="-285750">
              <a:buFont typeface="Arial" panose="020B0604020202020204" pitchFamily="34" charset="0"/>
              <a:buChar char="•"/>
            </a:pPr>
            <a:r>
              <a:rPr lang="en-US" dirty="0"/>
              <a:t>Work with a partner to identify common violations and disqualify swimmers if necessary</a:t>
            </a:r>
          </a:p>
        </p:txBody>
      </p:sp>
      <p:sp>
        <p:nvSpPr>
          <p:cNvPr id="5" name="TextBox 4"/>
          <p:cNvSpPr txBox="1"/>
          <p:nvPr/>
        </p:nvSpPr>
        <p:spPr>
          <a:xfrm>
            <a:off x="1621874" y="2592486"/>
            <a:ext cx="4278737" cy="369332"/>
          </a:xfrm>
          <a:prstGeom prst="rect">
            <a:avLst/>
          </a:prstGeom>
          <a:noFill/>
        </p:spPr>
        <p:txBody>
          <a:bodyPr wrap="square" rtlCol="0">
            <a:spAutoFit/>
          </a:bodyPr>
          <a:lstStyle/>
          <a:p>
            <a:pPr marL="285750" indent="-285750">
              <a:buFont typeface="Arial" panose="020B0604020202020204" pitchFamily="34" charset="0"/>
              <a:buChar char="•"/>
            </a:pPr>
            <a:r>
              <a:rPr lang="en-US" dirty="0"/>
              <a:t>Judge is NOT to scrutinize technique</a:t>
            </a:r>
          </a:p>
        </p:txBody>
      </p:sp>
      <p:sp>
        <p:nvSpPr>
          <p:cNvPr id="6" name="Rectangle 5"/>
          <p:cNvSpPr/>
          <p:nvPr/>
        </p:nvSpPr>
        <p:spPr>
          <a:xfrm>
            <a:off x="2814816" y="3124200"/>
            <a:ext cx="3458959" cy="769441"/>
          </a:xfrm>
          <a:prstGeom prst="rect">
            <a:avLst/>
          </a:prstGeom>
          <a:noFill/>
        </p:spPr>
        <p:txBody>
          <a:bodyPr wrap="none" lIns="91440" tIns="45720" rIns="91440" bIns="45720">
            <a:spAutoFit/>
          </a:bodyPr>
          <a:lstStyle/>
          <a:p>
            <a:pPr algn="ctr"/>
            <a:r>
              <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Requirements</a:t>
            </a:r>
            <a:endParaRPr lang="en-US" sz="4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Box 6"/>
          <p:cNvSpPr txBox="1"/>
          <p:nvPr/>
        </p:nvSpPr>
        <p:spPr>
          <a:xfrm>
            <a:off x="1621874" y="3969841"/>
            <a:ext cx="60198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Must attend the League training clinic</a:t>
            </a:r>
          </a:p>
          <a:p>
            <a:pPr marL="742950" lvl="1" indent="-285750">
              <a:buFont typeface="Wingdings" panose="05000000000000000000" pitchFamily="2" charset="2"/>
              <a:buChar char="Ø"/>
            </a:pPr>
            <a:r>
              <a:rPr lang="en-US" dirty="0"/>
              <a:t>If unable to attend, must participate in a training session with their League Representative</a:t>
            </a:r>
          </a:p>
        </p:txBody>
      </p:sp>
      <p:sp>
        <p:nvSpPr>
          <p:cNvPr id="8" name="TextBox 7"/>
          <p:cNvSpPr txBox="1"/>
          <p:nvPr/>
        </p:nvSpPr>
        <p:spPr>
          <a:xfrm>
            <a:off x="1628802" y="4912774"/>
            <a:ext cx="6967943" cy="646331"/>
          </a:xfrm>
          <a:prstGeom prst="rect">
            <a:avLst/>
          </a:prstGeom>
          <a:noFill/>
        </p:spPr>
        <p:txBody>
          <a:bodyPr wrap="square" rtlCol="0">
            <a:spAutoFit/>
          </a:bodyPr>
          <a:lstStyle/>
          <a:p>
            <a:pPr marL="285750" indent="-285750">
              <a:buFont typeface="Arial" panose="020B0604020202020204" pitchFamily="34" charset="0"/>
              <a:buChar char="•"/>
            </a:pPr>
            <a:r>
              <a:rPr lang="en-US" dirty="0"/>
              <a:t>All new judges are strongly encouraged to shadow an experienced judge for one or more meets</a:t>
            </a:r>
          </a:p>
        </p:txBody>
      </p:sp>
      <p:sp>
        <p:nvSpPr>
          <p:cNvPr id="10" name="TextBox 9"/>
          <p:cNvSpPr txBox="1"/>
          <p:nvPr/>
        </p:nvSpPr>
        <p:spPr>
          <a:xfrm>
            <a:off x="1642656" y="5559105"/>
            <a:ext cx="6564737" cy="923330"/>
          </a:xfrm>
          <a:prstGeom prst="rect">
            <a:avLst/>
          </a:prstGeom>
          <a:noFill/>
        </p:spPr>
        <p:txBody>
          <a:bodyPr wrap="square" rtlCol="0">
            <a:spAutoFit/>
          </a:bodyPr>
          <a:lstStyle/>
          <a:p>
            <a:pPr marL="285750" indent="-285750">
              <a:buFont typeface="Arial" panose="020B0604020202020204" pitchFamily="34" charset="0"/>
              <a:buChar char="•"/>
            </a:pPr>
            <a:r>
              <a:rPr lang="en-US" dirty="0"/>
              <a:t>To judge at Championships, judges must work a minimum of two meets, judging the same events, and be recommended by their League Representative</a:t>
            </a:r>
          </a:p>
        </p:txBody>
      </p:sp>
    </p:spTree>
    <p:extLst>
      <p:ext uri="{BB962C8B-B14F-4D97-AF65-F5344CB8AC3E}">
        <p14:creationId xmlns:p14="http://schemas.microsoft.com/office/powerpoint/2010/main" val="2072810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11201" y="2003"/>
            <a:ext cx="4921604"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During the Meet</a:t>
            </a:r>
          </a:p>
        </p:txBody>
      </p:sp>
      <p:sp>
        <p:nvSpPr>
          <p:cNvPr id="7" name="TextBox 6"/>
          <p:cNvSpPr txBox="1"/>
          <p:nvPr/>
        </p:nvSpPr>
        <p:spPr>
          <a:xfrm>
            <a:off x="602762" y="1304330"/>
            <a:ext cx="8250207" cy="369332"/>
          </a:xfrm>
          <a:prstGeom prst="rect">
            <a:avLst/>
          </a:prstGeom>
          <a:noFill/>
        </p:spPr>
        <p:txBody>
          <a:bodyPr wrap="none" rtlCol="0">
            <a:spAutoFit/>
          </a:bodyPr>
          <a:lstStyle/>
          <a:p>
            <a:pPr marL="285750" indent="-285750">
              <a:buFont typeface="Arial" panose="020B0604020202020204" pitchFamily="34" charset="0"/>
              <a:buChar char="•"/>
            </a:pPr>
            <a:r>
              <a:rPr lang="en-US" dirty="0"/>
              <a:t>The Judge’s jurisdiction is over the swimmers immediately after the race has begun</a:t>
            </a:r>
          </a:p>
        </p:txBody>
      </p:sp>
      <p:sp>
        <p:nvSpPr>
          <p:cNvPr id="8" name="TextBox 7"/>
          <p:cNvSpPr txBox="1"/>
          <p:nvPr/>
        </p:nvSpPr>
        <p:spPr>
          <a:xfrm>
            <a:off x="602762" y="1828800"/>
            <a:ext cx="8458199" cy="646331"/>
          </a:xfrm>
          <a:prstGeom prst="rect">
            <a:avLst/>
          </a:prstGeom>
          <a:noFill/>
        </p:spPr>
        <p:txBody>
          <a:bodyPr wrap="square" rtlCol="0">
            <a:spAutoFit/>
          </a:bodyPr>
          <a:lstStyle/>
          <a:p>
            <a:pPr marL="285750" indent="-285750">
              <a:buFont typeface="Arial" panose="020B0604020202020204" pitchFamily="34" charset="0"/>
              <a:buChar char="•"/>
            </a:pPr>
            <a:r>
              <a:rPr lang="en-US" dirty="0"/>
              <a:t>Judges will be located in pairs on both sides of the pool and are responsible for observing the swimmers in the lanes on their half of the pool</a:t>
            </a:r>
          </a:p>
        </p:txBody>
      </p:sp>
      <p:sp>
        <p:nvSpPr>
          <p:cNvPr id="9" name="TextBox 8"/>
          <p:cNvSpPr txBox="1"/>
          <p:nvPr/>
        </p:nvSpPr>
        <p:spPr>
          <a:xfrm>
            <a:off x="602762" y="2590800"/>
            <a:ext cx="8021607" cy="923330"/>
          </a:xfrm>
          <a:prstGeom prst="rect">
            <a:avLst/>
          </a:prstGeom>
          <a:noFill/>
        </p:spPr>
        <p:txBody>
          <a:bodyPr wrap="square" rtlCol="0">
            <a:spAutoFit/>
          </a:bodyPr>
          <a:lstStyle/>
          <a:p>
            <a:pPr marL="285750" indent="-285750">
              <a:buFont typeface="Arial" panose="020B0604020202020204" pitchFamily="34" charset="0"/>
              <a:buChar char="•"/>
            </a:pPr>
            <a:r>
              <a:rPr lang="en-US" dirty="0"/>
              <a:t>Whenever possible, Judges must be in the correct position when judging infractions</a:t>
            </a:r>
          </a:p>
          <a:p>
            <a:pPr marL="742950" lvl="1" indent="-285750">
              <a:buFont typeface="Wingdings" panose="05000000000000000000" pitchFamily="2" charset="2"/>
              <a:buChar char="Ø"/>
            </a:pPr>
            <a:r>
              <a:rPr lang="en-US" dirty="0"/>
              <a:t>Make sure to walk up and down your designated area if possible</a:t>
            </a:r>
          </a:p>
        </p:txBody>
      </p:sp>
      <p:sp>
        <p:nvSpPr>
          <p:cNvPr id="10" name="TextBox 9"/>
          <p:cNvSpPr txBox="1"/>
          <p:nvPr/>
        </p:nvSpPr>
        <p:spPr>
          <a:xfrm>
            <a:off x="602762" y="3581400"/>
            <a:ext cx="77724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Because each pool is slightly different, Judges are responsible for attending the meeting with the Meet Referee before the meet begins </a:t>
            </a:r>
          </a:p>
        </p:txBody>
      </p:sp>
      <p:sp>
        <p:nvSpPr>
          <p:cNvPr id="11" name="TextBox 10"/>
          <p:cNvSpPr txBox="1"/>
          <p:nvPr/>
        </p:nvSpPr>
        <p:spPr>
          <a:xfrm>
            <a:off x="602762" y="4362271"/>
            <a:ext cx="8250207" cy="1754326"/>
          </a:xfrm>
          <a:prstGeom prst="rect">
            <a:avLst/>
          </a:prstGeom>
          <a:noFill/>
        </p:spPr>
        <p:txBody>
          <a:bodyPr wrap="square" rtlCol="0">
            <a:spAutoFit/>
          </a:bodyPr>
          <a:lstStyle/>
          <a:p>
            <a:pPr marL="285750" indent="-285750">
              <a:buFont typeface="Arial" panose="020B0604020202020204" pitchFamily="34" charset="0"/>
              <a:buChar char="•"/>
            </a:pPr>
            <a:r>
              <a:rPr lang="en-US" dirty="0"/>
              <a:t>The Meet Referee for each meet is most likely the League Representative of the home team</a:t>
            </a:r>
          </a:p>
          <a:p>
            <a:pPr marL="742950" lvl="1" indent="-285750">
              <a:buFont typeface="Wingdings" panose="05000000000000000000" pitchFamily="2" charset="2"/>
              <a:buChar char="Ø"/>
            </a:pPr>
            <a:r>
              <a:rPr lang="en-US" dirty="0"/>
              <a:t>Main responsibility is to insure that all swimmers have fair and consistent judging</a:t>
            </a:r>
          </a:p>
          <a:p>
            <a:pPr marL="742950" lvl="1" indent="-285750">
              <a:buFont typeface="Wingdings" panose="05000000000000000000" pitchFamily="2" charset="2"/>
              <a:buChar char="Ø"/>
            </a:pPr>
            <a:r>
              <a:rPr lang="en-US" dirty="0"/>
              <a:t>Meet Referees have the power to override a Judge if they determine the Judge was not adequately positioned to clearly see the violation</a:t>
            </a:r>
          </a:p>
        </p:txBody>
      </p:sp>
    </p:spTree>
    <p:extLst>
      <p:ext uri="{BB962C8B-B14F-4D97-AF65-F5344CB8AC3E}">
        <p14:creationId xmlns:p14="http://schemas.microsoft.com/office/powerpoint/2010/main" val="3413363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085" y="228600"/>
            <a:ext cx="7995842" cy="830997"/>
          </a:xfrm>
          <a:prstGeom prst="rect">
            <a:avLst/>
          </a:prstGeom>
          <a:noFill/>
        </p:spPr>
        <p:txBody>
          <a:bodyPr wrap="none" lIns="91440" tIns="45720" rIns="91440" bIns="45720">
            <a:spAutoFit/>
          </a:bodyPr>
          <a:lstStyle/>
          <a:p>
            <a:pPr algn="ctr"/>
            <a:r>
              <a:rPr lang="en-US" sz="4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Making a Disqualification (DQ)</a:t>
            </a:r>
          </a:p>
        </p:txBody>
      </p:sp>
      <p:sp>
        <p:nvSpPr>
          <p:cNvPr id="3" name="TextBox 2"/>
          <p:cNvSpPr txBox="1"/>
          <p:nvPr/>
        </p:nvSpPr>
        <p:spPr>
          <a:xfrm>
            <a:off x="629948" y="1334869"/>
            <a:ext cx="7884115" cy="646331"/>
          </a:xfrm>
          <a:prstGeom prst="rect">
            <a:avLst/>
          </a:prstGeom>
          <a:noFill/>
        </p:spPr>
        <p:txBody>
          <a:bodyPr wrap="square" rtlCol="0">
            <a:spAutoFit/>
          </a:bodyPr>
          <a:lstStyle/>
          <a:p>
            <a:pPr marL="285750" indent="-285750">
              <a:buFont typeface="Arial" panose="020B0604020202020204" pitchFamily="34" charset="0"/>
              <a:buChar char="•"/>
            </a:pPr>
            <a:r>
              <a:rPr lang="en-US" dirty="0"/>
              <a:t>Step One: immediately raise one hand overhead to alert your partner and the Meet Referee</a:t>
            </a:r>
          </a:p>
        </p:txBody>
      </p:sp>
      <p:sp>
        <p:nvSpPr>
          <p:cNvPr id="4" name="TextBox 3"/>
          <p:cNvSpPr txBox="1"/>
          <p:nvPr/>
        </p:nvSpPr>
        <p:spPr>
          <a:xfrm>
            <a:off x="629941" y="2362200"/>
            <a:ext cx="7884115" cy="1477328"/>
          </a:xfrm>
          <a:prstGeom prst="rect">
            <a:avLst/>
          </a:prstGeom>
          <a:noFill/>
        </p:spPr>
        <p:txBody>
          <a:bodyPr wrap="square" rtlCol="0">
            <a:spAutoFit/>
          </a:bodyPr>
          <a:lstStyle/>
          <a:p>
            <a:pPr marL="285750" indent="-285750">
              <a:buFont typeface="Arial" panose="020B0604020202020204" pitchFamily="34" charset="0"/>
              <a:buChar char="•"/>
            </a:pPr>
            <a:r>
              <a:rPr lang="en-US" dirty="0"/>
              <a:t>Step Two: Fill out the League DQ slip</a:t>
            </a:r>
          </a:p>
          <a:p>
            <a:pPr marL="742950" lvl="1" indent="-285750">
              <a:buFont typeface="Wingdings" panose="05000000000000000000" pitchFamily="2" charset="2"/>
              <a:buChar char="Ø"/>
            </a:pPr>
            <a:r>
              <a:rPr lang="en-US" dirty="0"/>
              <a:t>Make sure to fill out the slip with the correct event number, age group, and lane</a:t>
            </a:r>
          </a:p>
          <a:p>
            <a:pPr marL="742950" lvl="1" indent="-285750">
              <a:buFont typeface="Wingdings" panose="05000000000000000000" pitchFamily="2" charset="2"/>
              <a:buChar char="Ø"/>
            </a:pPr>
            <a:r>
              <a:rPr lang="en-US" dirty="0"/>
              <a:t>Any designated officials who see the violation should sign the DQ slip</a:t>
            </a:r>
          </a:p>
          <a:p>
            <a:pPr lvl="1"/>
            <a:endParaRPr lang="en-US" dirty="0"/>
          </a:p>
        </p:txBody>
      </p:sp>
      <p:sp>
        <p:nvSpPr>
          <p:cNvPr id="5" name="TextBox 4"/>
          <p:cNvSpPr txBox="1"/>
          <p:nvPr/>
        </p:nvSpPr>
        <p:spPr>
          <a:xfrm>
            <a:off x="629948" y="3855201"/>
            <a:ext cx="7772399" cy="1477328"/>
          </a:xfrm>
          <a:prstGeom prst="rect">
            <a:avLst/>
          </a:prstGeom>
          <a:noFill/>
        </p:spPr>
        <p:txBody>
          <a:bodyPr wrap="square" rtlCol="0">
            <a:spAutoFit/>
          </a:bodyPr>
          <a:lstStyle/>
          <a:p>
            <a:pPr marL="285750" indent="-285750">
              <a:buFont typeface="Arial" panose="020B0604020202020204" pitchFamily="34" charset="0"/>
              <a:buChar char="•"/>
            </a:pPr>
            <a:r>
              <a:rPr lang="en-US" dirty="0"/>
              <a:t>If a parent, coach, or swimmer disagrees with your decision, refer them the to Meet Referee</a:t>
            </a:r>
          </a:p>
          <a:p>
            <a:pPr marL="742950" lvl="1" indent="-285750">
              <a:buFont typeface="Wingdings" panose="05000000000000000000" pitchFamily="2" charset="2"/>
              <a:buChar char="Ø"/>
            </a:pPr>
            <a:r>
              <a:rPr lang="en-US" dirty="0"/>
              <a:t>Remember that league rules state that parents, coaches, and swimmers may NOT approach a Judge to harass, question, complain or persuade them to change a judgement</a:t>
            </a:r>
          </a:p>
        </p:txBody>
      </p:sp>
    </p:spTree>
    <p:extLst>
      <p:ext uri="{BB962C8B-B14F-4D97-AF65-F5344CB8AC3E}">
        <p14:creationId xmlns:p14="http://schemas.microsoft.com/office/powerpoint/2010/main" val="2833549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152400"/>
            <a:ext cx="2791663"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Freestyle</a:t>
            </a:r>
          </a:p>
        </p:txBody>
      </p:sp>
      <p:sp>
        <p:nvSpPr>
          <p:cNvPr id="3" name="TextBox 2"/>
          <p:cNvSpPr txBox="1"/>
          <p:nvPr/>
        </p:nvSpPr>
        <p:spPr>
          <a:xfrm>
            <a:off x="808459" y="1422736"/>
            <a:ext cx="6965943" cy="1200329"/>
          </a:xfrm>
          <a:prstGeom prst="rect">
            <a:avLst/>
          </a:prstGeom>
          <a:noFill/>
        </p:spPr>
        <p:txBody>
          <a:bodyPr wrap="square" rtlCol="0">
            <a:spAutoFit/>
          </a:bodyPr>
          <a:lstStyle/>
          <a:p>
            <a:pPr marL="285750" indent="-285750">
              <a:buFont typeface="Arial" pitchFamily="34" charset="0"/>
              <a:buChar char="•"/>
            </a:pPr>
            <a:r>
              <a:rPr lang="en-US" dirty="0"/>
              <a:t>Freestyle means that the swimmer may swim any style</a:t>
            </a:r>
          </a:p>
          <a:p>
            <a:pPr marL="742950" lvl="1" indent="-285750">
              <a:buFont typeface="Wingdings" pitchFamily="2" charset="2"/>
              <a:buChar char="Ø"/>
            </a:pPr>
            <a:r>
              <a:rPr lang="en-US" dirty="0"/>
              <a:t>Only exception is during the medley relay or individual medley event, freestyle means any other style than butterfly, breaststroke or backstroke</a:t>
            </a:r>
          </a:p>
        </p:txBody>
      </p:sp>
      <p:sp>
        <p:nvSpPr>
          <p:cNvPr id="4" name="TextBox 3"/>
          <p:cNvSpPr txBox="1"/>
          <p:nvPr/>
        </p:nvSpPr>
        <p:spPr>
          <a:xfrm>
            <a:off x="808459" y="3408402"/>
            <a:ext cx="6718314" cy="369332"/>
          </a:xfrm>
          <a:prstGeom prst="rect">
            <a:avLst/>
          </a:prstGeom>
          <a:noFill/>
        </p:spPr>
        <p:txBody>
          <a:bodyPr wrap="none" rtlCol="0">
            <a:spAutoFit/>
          </a:bodyPr>
          <a:lstStyle/>
          <a:p>
            <a:pPr marL="285750" indent="-285750">
              <a:buFont typeface="Arial" pitchFamily="34" charset="0"/>
              <a:buChar char="•"/>
            </a:pPr>
            <a:r>
              <a:rPr lang="en-US" dirty="0"/>
              <a:t>Finishes: it is sufficient if any part of the swimmer touches the wall</a:t>
            </a:r>
          </a:p>
        </p:txBody>
      </p:sp>
      <p:sp>
        <p:nvSpPr>
          <p:cNvPr id="5" name="TextBox 4"/>
          <p:cNvSpPr txBox="1"/>
          <p:nvPr/>
        </p:nvSpPr>
        <p:spPr>
          <a:xfrm>
            <a:off x="808459" y="2793139"/>
            <a:ext cx="2348785" cy="369332"/>
          </a:xfrm>
          <a:prstGeom prst="rect">
            <a:avLst/>
          </a:prstGeom>
          <a:noFill/>
        </p:spPr>
        <p:txBody>
          <a:bodyPr wrap="none" rtlCol="0">
            <a:spAutoFit/>
          </a:bodyPr>
          <a:lstStyle/>
          <a:p>
            <a:pPr marL="285750" indent="-285750">
              <a:buFont typeface="Arial" pitchFamily="34" charset="0"/>
              <a:buChar char="•"/>
            </a:pPr>
            <a:r>
              <a:rPr lang="en-US" dirty="0"/>
              <a:t>Starts: forward start</a:t>
            </a:r>
          </a:p>
        </p:txBody>
      </p:sp>
      <p:sp>
        <p:nvSpPr>
          <p:cNvPr id="6" name="TextBox 5"/>
          <p:cNvSpPr txBox="1"/>
          <p:nvPr/>
        </p:nvSpPr>
        <p:spPr>
          <a:xfrm>
            <a:off x="808459" y="3962400"/>
            <a:ext cx="5216108" cy="369332"/>
          </a:xfrm>
          <a:prstGeom prst="rect">
            <a:avLst/>
          </a:prstGeom>
          <a:noFill/>
        </p:spPr>
        <p:txBody>
          <a:bodyPr wrap="none" rtlCol="0">
            <a:spAutoFit/>
          </a:bodyPr>
          <a:lstStyle/>
          <a:p>
            <a:pPr marL="285750" indent="-285750">
              <a:buFont typeface="Arial" pitchFamily="34" charset="0"/>
              <a:buChar char="•"/>
            </a:pPr>
            <a:r>
              <a:rPr lang="en-US" dirty="0"/>
              <a:t>There are no disqualifications unique to this stroke</a:t>
            </a:r>
          </a:p>
        </p:txBody>
      </p:sp>
      <p:sp>
        <p:nvSpPr>
          <p:cNvPr id="7" name="TextBox 6"/>
          <p:cNvSpPr txBox="1"/>
          <p:nvPr/>
        </p:nvSpPr>
        <p:spPr>
          <a:xfrm>
            <a:off x="808459" y="4495800"/>
            <a:ext cx="7023205" cy="369332"/>
          </a:xfrm>
          <a:prstGeom prst="rect">
            <a:avLst/>
          </a:prstGeom>
          <a:noFill/>
        </p:spPr>
        <p:txBody>
          <a:bodyPr wrap="none" rtlCol="0">
            <a:spAutoFit/>
          </a:bodyPr>
          <a:lstStyle/>
          <a:p>
            <a:pPr marL="285750" indent="-285750">
              <a:buFont typeface="Arial" pitchFamily="34" charset="0"/>
              <a:buChar char="•"/>
            </a:pPr>
            <a:r>
              <a:rPr lang="en-US" dirty="0">
                <a:hlinkClick r:id="rId2"/>
              </a:rPr>
              <a:t>https://www.youtube.com/watch?time_continue=1&amp;v=baQJzcnG3oQ</a:t>
            </a:r>
            <a:r>
              <a:rPr lang="en-US" dirty="0"/>
              <a:t> </a:t>
            </a:r>
          </a:p>
        </p:txBody>
      </p:sp>
    </p:spTree>
    <p:extLst>
      <p:ext uri="{BB962C8B-B14F-4D97-AF65-F5344CB8AC3E}">
        <p14:creationId xmlns:p14="http://schemas.microsoft.com/office/powerpoint/2010/main" val="480453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6999" y="0"/>
            <a:ext cx="3309689"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Backstroke</a:t>
            </a:r>
          </a:p>
        </p:txBody>
      </p:sp>
      <p:sp>
        <p:nvSpPr>
          <p:cNvPr id="4" name="TextBox 3"/>
          <p:cNvSpPr txBox="1"/>
          <p:nvPr/>
        </p:nvSpPr>
        <p:spPr>
          <a:xfrm>
            <a:off x="762001" y="1066800"/>
            <a:ext cx="7543800" cy="1754326"/>
          </a:xfrm>
          <a:prstGeom prst="rect">
            <a:avLst/>
          </a:prstGeom>
          <a:noFill/>
        </p:spPr>
        <p:txBody>
          <a:bodyPr wrap="square" rtlCol="0">
            <a:spAutoFit/>
          </a:bodyPr>
          <a:lstStyle/>
          <a:p>
            <a:pPr marL="285750" indent="-285750">
              <a:buFont typeface="Arial" pitchFamily="34" charset="0"/>
              <a:buChar char="•"/>
            </a:pPr>
            <a:r>
              <a:rPr lang="en-US" dirty="0"/>
              <a:t>Starts: swimmers line up in the water facing the starting end, with both hands resting either on the end or edge of the pool, or any part of the starting platform; push off on their back</a:t>
            </a:r>
          </a:p>
          <a:p>
            <a:pPr marL="742950" lvl="1" indent="-285750">
              <a:buFont typeface="Wingdings" pitchFamily="2" charset="2"/>
              <a:buChar char="Ø"/>
            </a:pPr>
            <a:r>
              <a:rPr lang="en-US" dirty="0"/>
              <a:t>Standing in or on the gutter, placing the toes above the lip of the gutter, or bending the toes over the lip of the gutter, before or after the start is prohibited</a:t>
            </a:r>
          </a:p>
        </p:txBody>
      </p:sp>
      <p:sp>
        <p:nvSpPr>
          <p:cNvPr id="5" name="TextBox 4"/>
          <p:cNvSpPr txBox="1"/>
          <p:nvPr/>
        </p:nvSpPr>
        <p:spPr>
          <a:xfrm>
            <a:off x="762001" y="2821126"/>
            <a:ext cx="7848600" cy="1477328"/>
          </a:xfrm>
          <a:prstGeom prst="rect">
            <a:avLst/>
          </a:prstGeom>
          <a:noFill/>
        </p:spPr>
        <p:txBody>
          <a:bodyPr wrap="square" rtlCol="0">
            <a:spAutoFit/>
          </a:bodyPr>
          <a:lstStyle/>
          <a:p>
            <a:pPr marL="285750" indent="-285750">
              <a:buFont typeface="Arial" pitchFamily="34" charset="0"/>
              <a:buChar char="•"/>
            </a:pPr>
            <a:r>
              <a:rPr lang="en-US" dirty="0"/>
              <a:t>Turns: During the turn, the swimmer may turn over onto their stomach to perform a flip turn</a:t>
            </a:r>
          </a:p>
          <a:p>
            <a:pPr marL="742950" lvl="1" indent="-285750">
              <a:buFont typeface="Wingdings" pitchFamily="2" charset="2"/>
              <a:buChar char="Ø"/>
            </a:pPr>
            <a:r>
              <a:rPr lang="en-US" dirty="0"/>
              <a:t>Swimmer is allowed only one continuous arm stroke while on their stomach and must return to a position on the back before their feet leave the wall</a:t>
            </a:r>
          </a:p>
        </p:txBody>
      </p:sp>
      <p:sp>
        <p:nvSpPr>
          <p:cNvPr id="6" name="TextBox 5"/>
          <p:cNvSpPr txBox="1"/>
          <p:nvPr/>
        </p:nvSpPr>
        <p:spPr>
          <a:xfrm>
            <a:off x="762001" y="4298453"/>
            <a:ext cx="7848600" cy="646331"/>
          </a:xfrm>
          <a:prstGeom prst="rect">
            <a:avLst/>
          </a:prstGeom>
          <a:noFill/>
        </p:spPr>
        <p:txBody>
          <a:bodyPr wrap="square" rtlCol="0">
            <a:spAutoFit/>
          </a:bodyPr>
          <a:lstStyle/>
          <a:p>
            <a:pPr marL="285750" indent="-285750">
              <a:buFont typeface="Arial" pitchFamily="34" charset="0"/>
              <a:buChar char="•"/>
            </a:pPr>
            <a:r>
              <a:rPr lang="en-US" dirty="0"/>
              <a:t>After the start and each turn, the swimmer may remain underwater for up to 15 yards and must resurface before reaching the 2</a:t>
            </a:r>
            <a:r>
              <a:rPr lang="en-US" baseline="30000" dirty="0"/>
              <a:t>nd</a:t>
            </a:r>
            <a:r>
              <a:rPr lang="en-US" dirty="0"/>
              <a:t> set of backstroke flags</a:t>
            </a:r>
          </a:p>
        </p:txBody>
      </p:sp>
      <p:sp>
        <p:nvSpPr>
          <p:cNvPr id="7" name="TextBox 6"/>
          <p:cNvSpPr txBox="1"/>
          <p:nvPr/>
        </p:nvSpPr>
        <p:spPr>
          <a:xfrm>
            <a:off x="762001" y="4944784"/>
            <a:ext cx="7468711" cy="369332"/>
          </a:xfrm>
          <a:prstGeom prst="rect">
            <a:avLst/>
          </a:prstGeom>
          <a:noFill/>
        </p:spPr>
        <p:txBody>
          <a:bodyPr wrap="none" rtlCol="0">
            <a:spAutoFit/>
          </a:bodyPr>
          <a:lstStyle/>
          <a:p>
            <a:pPr marL="285750" indent="-285750">
              <a:buFont typeface="Arial" pitchFamily="34" charset="0"/>
              <a:buChar char="•"/>
            </a:pPr>
            <a:r>
              <a:rPr lang="en-US" dirty="0"/>
              <a:t>Finishes: when any part of the body touches the wall at the end of the pool</a:t>
            </a:r>
          </a:p>
        </p:txBody>
      </p:sp>
      <p:sp>
        <p:nvSpPr>
          <p:cNvPr id="8" name="TextBox 7"/>
          <p:cNvSpPr txBox="1"/>
          <p:nvPr/>
        </p:nvSpPr>
        <p:spPr>
          <a:xfrm>
            <a:off x="761999" y="5314116"/>
            <a:ext cx="5091266" cy="369332"/>
          </a:xfrm>
          <a:prstGeom prst="rect">
            <a:avLst/>
          </a:prstGeom>
          <a:noFill/>
        </p:spPr>
        <p:txBody>
          <a:bodyPr wrap="none" rtlCol="0">
            <a:spAutoFit/>
          </a:bodyPr>
          <a:lstStyle/>
          <a:p>
            <a:pPr marL="285750" indent="-285750">
              <a:buFont typeface="Arial" pitchFamily="34" charset="0"/>
              <a:buChar char="•"/>
            </a:pPr>
            <a:r>
              <a:rPr lang="en-US" dirty="0">
                <a:hlinkClick r:id="rId2"/>
              </a:rPr>
              <a:t>https://www.youtube.com/watch?v=v5IjKFBIY18</a:t>
            </a:r>
            <a:r>
              <a:rPr lang="en-US" dirty="0"/>
              <a:t> </a:t>
            </a:r>
          </a:p>
        </p:txBody>
      </p:sp>
    </p:spTree>
    <p:extLst>
      <p:ext uri="{BB962C8B-B14F-4D97-AF65-F5344CB8AC3E}">
        <p14:creationId xmlns:p14="http://schemas.microsoft.com/office/powerpoint/2010/main" val="968225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5882" y="0"/>
            <a:ext cx="4931928" cy="1754326"/>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Backstroke</a:t>
            </a:r>
          </a:p>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Disqualifications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3837616719"/>
              </p:ext>
            </p:extLst>
          </p:nvPr>
        </p:nvGraphicFramePr>
        <p:xfrm>
          <a:off x="1447800" y="2286000"/>
          <a:ext cx="6242050" cy="3209497"/>
        </p:xfrm>
        <a:graphic>
          <a:graphicData uri="http://schemas.openxmlformats.org/drawingml/2006/table">
            <a:tbl>
              <a:tblPr>
                <a:tableStyleId>{5C22544A-7EE6-4342-B048-85BDC9FD1C3A}</a:tableStyleId>
              </a:tblPr>
              <a:tblGrid>
                <a:gridCol w="2124710">
                  <a:extLst>
                    <a:ext uri="{9D8B030D-6E8A-4147-A177-3AD203B41FA5}">
                      <a16:colId xmlns:a16="http://schemas.microsoft.com/office/drawing/2014/main" val="20000"/>
                    </a:ext>
                  </a:extLst>
                </a:gridCol>
                <a:gridCol w="4117340">
                  <a:extLst>
                    <a:ext uri="{9D8B030D-6E8A-4147-A177-3AD203B41FA5}">
                      <a16:colId xmlns:a16="http://schemas.microsoft.com/office/drawing/2014/main" val="20001"/>
                    </a:ext>
                  </a:extLst>
                </a:gridCol>
              </a:tblGrid>
              <a:tr h="635118">
                <a:tc>
                  <a:txBody>
                    <a:bodyPr/>
                    <a:lstStyle/>
                    <a:p>
                      <a:pPr marL="78740" marR="0" fontAlgn="base">
                        <a:lnSpc>
                          <a:spcPts val="1160"/>
                        </a:lnSpc>
                        <a:spcBef>
                          <a:spcPts val="160"/>
                        </a:spcBef>
                        <a:spcAft>
                          <a:spcPts val="1990"/>
                        </a:spcAft>
                      </a:pPr>
                      <a:r>
                        <a:rPr lang="en-US" sz="1200" dirty="0">
                          <a:effectLst/>
                        </a:rPr>
                        <a:t>Body past vertical</a:t>
                      </a:r>
                      <a:endParaRPr lang="en-US" sz="1200" dirty="0">
                        <a:effectLst/>
                        <a:latin typeface="Times New Roman"/>
                        <a:ea typeface="PMingLiU"/>
                      </a:endParaRPr>
                    </a:p>
                  </a:txBody>
                  <a:tcPr marL="0" marR="0" marT="0" marB="0"/>
                </a:tc>
                <a:tc>
                  <a:txBody>
                    <a:bodyPr/>
                    <a:lstStyle/>
                    <a:p>
                      <a:pPr marL="68580" marR="91440" algn="just" fontAlgn="base">
                        <a:lnSpc>
                          <a:spcPts val="1330"/>
                        </a:lnSpc>
                        <a:spcBef>
                          <a:spcPts val="0"/>
                        </a:spcBef>
                        <a:spcAft>
                          <a:spcPts val="645"/>
                        </a:spcAft>
                      </a:pPr>
                      <a:r>
                        <a:rPr lang="en-US" sz="1200">
                          <a:effectLst/>
                        </a:rPr>
                        <a:t>Except during a legal turn, swimmers cannot go past vertical (must stay more on their back, than their stomach).</a:t>
                      </a:r>
                      <a:endParaRPr lang="en-US" sz="1200">
                        <a:effectLst/>
                        <a:latin typeface="Times New Roman"/>
                        <a:ea typeface="PMingLiU"/>
                      </a:endParaRPr>
                    </a:p>
                  </a:txBody>
                  <a:tcPr marL="0" marR="0" marT="0" marB="0"/>
                </a:tc>
                <a:extLst>
                  <a:ext uri="{0D108BD9-81ED-4DB2-BD59-A6C34878D82A}">
                    <a16:rowId xmlns:a16="http://schemas.microsoft.com/office/drawing/2014/main" val="10000"/>
                  </a:ext>
                </a:extLst>
              </a:tr>
              <a:tr h="884629">
                <a:tc>
                  <a:txBody>
                    <a:bodyPr/>
                    <a:lstStyle/>
                    <a:p>
                      <a:pPr marL="78740" marR="0" fontAlgn="base">
                        <a:lnSpc>
                          <a:spcPts val="1155"/>
                        </a:lnSpc>
                        <a:spcBef>
                          <a:spcPts val="0"/>
                        </a:spcBef>
                        <a:spcAft>
                          <a:spcPts val="3335"/>
                        </a:spcAft>
                      </a:pPr>
                      <a:r>
                        <a:rPr lang="en-US" sz="1200" dirty="0">
                          <a:effectLst/>
                        </a:rPr>
                        <a:t>2 arm pulls at turn</a:t>
                      </a:r>
                      <a:endParaRPr lang="en-US" sz="1200" dirty="0">
                        <a:effectLst/>
                        <a:latin typeface="Times New Roman"/>
                        <a:ea typeface="PMingLiU"/>
                      </a:endParaRPr>
                    </a:p>
                  </a:txBody>
                  <a:tcPr marL="0" marR="0" marT="0" marB="0"/>
                </a:tc>
                <a:tc>
                  <a:txBody>
                    <a:bodyPr/>
                    <a:lstStyle/>
                    <a:p>
                      <a:pPr marL="45720" marR="0" fontAlgn="base">
                        <a:lnSpc>
                          <a:spcPts val="1180"/>
                        </a:lnSpc>
                        <a:spcBef>
                          <a:spcPts val="0"/>
                        </a:spcBef>
                        <a:spcAft>
                          <a:spcPts val="0"/>
                        </a:spcAft>
                        <a:tabLst>
                          <a:tab pos="4023360" algn="r"/>
                        </a:tabLst>
                      </a:pPr>
                      <a:r>
                        <a:rPr lang="en-US" sz="1200" dirty="0">
                          <a:effectLst/>
                        </a:rPr>
                        <a:t>Not OK.</a:t>
                      </a:r>
                      <a:r>
                        <a:rPr lang="en-US" sz="1200" baseline="0" dirty="0">
                          <a:effectLst/>
                        </a:rPr>
                        <a:t> </a:t>
                      </a:r>
                      <a:r>
                        <a:rPr lang="en-US" sz="1200" dirty="0">
                          <a:effectLst/>
                        </a:rPr>
                        <a:t>During the turn, the shoulders may be turned past vertical</a:t>
                      </a:r>
                      <a:r>
                        <a:rPr lang="en-US" sz="1200" baseline="0" dirty="0">
                          <a:effectLst/>
                        </a:rPr>
                        <a:t> </a:t>
                      </a:r>
                      <a:r>
                        <a:rPr lang="en-US" sz="1200" dirty="0">
                          <a:effectLst/>
                        </a:rPr>
                        <a:t>toward the breast after which a continuous single arm pull or a continuous simultaneous double arm pull may be used.</a:t>
                      </a:r>
                      <a:endParaRPr lang="en-US" sz="1200" dirty="0">
                        <a:effectLst/>
                        <a:latin typeface="Times New Roman"/>
                        <a:ea typeface="PMingLiU"/>
                      </a:endParaRPr>
                    </a:p>
                  </a:txBody>
                  <a:tcPr marL="0" marR="0" marT="0" marB="0"/>
                </a:tc>
                <a:extLst>
                  <a:ext uri="{0D108BD9-81ED-4DB2-BD59-A6C34878D82A}">
                    <a16:rowId xmlns:a16="http://schemas.microsoft.com/office/drawing/2014/main" val="10001"/>
                  </a:ext>
                </a:extLst>
              </a:tr>
              <a:tr h="537653">
                <a:tc>
                  <a:txBody>
                    <a:bodyPr/>
                    <a:lstStyle/>
                    <a:p>
                      <a:pPr marL="78740" marR="0" fontAlgn="base">
                        <a:lnSpc>
                          <a:spcPts val="1180"/>
                        </a:lnSpc>
                        <a:spcBef>
                          <a:spcPts val="0"/>
                        </a:spcBef>
                        <a:spcAft>
                          <a:spcPts val="645"/>
                        </a:spcAft>
                      </a:pPr>
                      <a:r>
                        <a:rPr lang="en-US" sz="1200">
                          <a:effectLst/>
                        </a:rPr>
                        <a:t>Underwater more than 15 yards</a:t>
                      </a:r>
                      <a:endParaRPr lang="en-US" sz="1200">
                        <a:effectLst/>
                        <a:latin typeface="Times New Roman"/>
                        <a:ea typeface="PMingLiU"/>
                      </a:endParaRPr>
                    </a:p>
                  </a:txBody>
                  <a:tcPr marL="0" marR="0" marT="0" marB="0"/>
                </a:tc>
                <a:tc>
                  <a:txBody>
                    <a:bodyPr/>
                    <a:lstStyle/>
                    <a:p>
                      <a:pPr marL="66675" marR="0" fontAlgn="base">
                        <a:lnSpc>
                          <a:spcPts val="1175"/>
                        </a:lnSpc>
                        <a:spcBef>
                          <a:spcPts val="0"/>
                        </a:spcBef>
                        <a:spcAft>
                          <a:spcPts val="670"/>
                        </a:spcAft>
                      </a:pPr>
                      <a:r>
                        <a:rPr lang="en-US" sz="1200">
                          <a:effectLst/>
                        </a:rPr>
                        <a:t>Must surface prior to second set of flags. Dolphin kick is OK.</a:t>
                      </a:r>
                      <a:endParaRPr lang="en-US" sz="1200">
                        <a:effectLst/>
                        <a:latin typeface="Times New Roman"/>
                        <a:ea typeface="PMingLiU"/>
                      </a:endParaRPr>
                    </a:p>
                  </a:txBody>
                  <a:tcPr marL="0" marR="0" marT="0" marB="0"/>
                </a:tc>
                <a:extLst>
                  <a:ext uri="{0D108BD9-81ED-4DB2-BD59-A6C34878D82A}">
                    <a16:rowId xmlns:a16="http://schemas.microsoft.com/office/drawing/2014/main" val="10002"/>
                  </a:ext>
                </a:extLst>
              </a:tr>
              <a:tr h="1152097">
                <a:tc>
                  <a:txBody>
                    <a:bodyPr/>
                    <a:lstStyle/>
                    <a:p>
                      <a:pPr marL="78740" marR="0" fontAlgn="base">
                        <a:lnSpc>
                          <a:spcPts val="1150"/>
                        </a:lnSpc>
                        <a:spcBef>
                          <a:spcPts val="0"/>
                        </a:spcBef>
                        <a:spcAft>
                          <a:spcPts val="4735"/>
                        </a:spcAft>
                      </a:pPr>
                      <a:r>
                        <a:rPr lang="en-US" sz="1200" dirty="0">
                          <a:effectLst/>
                        </a:rPr>
                        <a:t>Start</a:t>
                      </a:r>
                      <a:endParaRPr lang="en-US" sz="1200" dirty="0">
                        <a:effectLst/>
                        <a:latin typeface="Times New Roman"/>
                        <a:ea typeface="PMingLiU"/>
                      </a:endParaRPr>
                    </a:p>
                  </a:txBody>
                  <a:tcPr marL="0" marR="0" marT="0" marB="0"/>
                </a:tc>
                <a:tc>
                  <a:txBody>
                    <a:bodyPr/>
                    <a:lstStyle/>
                    <a:p>
                      <a:pPr marL="68580" marR="91440" algn="just" fontAlgn="base">
                        <a:lnSpc>
                          <a:spcPts val="1330"/>
                        </a:lnSpc>
                        <a:spcBef>
                          <a:spcPts val="0"/>
                        </a:spcBef>
                        <a:spcAft>
                          <a:spcPts val="695"/>
                        </a:spcAft>
                      </a:pPr>
                      <a:r>
                        <a:rPr lang="en-US" sz="1200" dirty="0">
                          <a:effectLst/>
                        </a:rPr>
                        <a:t>Swimmers shall line up in the water facing the starting end, with both hands placed on the gutter or on the starting grips. Standing in or on the gutter, placing the toes above the lip of the gutter, or bending the toes over the lip of the gutter, before or after the start, is prohibited.</a:t>
                      </a:r>
                      <a:endParaRPr lang="en-US" sz="1200" dirty="0">
                        <a:effectLst/>
                        <a:latin typeface="Times New Roman"/>
                        <a:ea typeface="PMingLiU"/>
                      </a:endParaRPr>
                    </a:p>
                  </a:txBody>
                  <a:tcPr marL="0" marR="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884561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152400"/>
            <a:ext cx="2721644"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Butterfly</a:t>
            </a:r>
          </a:p>
        </p:txBody>
      </p:sp>
      <p:sp>
        <p:nvSpPr>
          <p:cNvPr id="4" name="TextBox 3"/>
          <p:cNvSpPr txBox="1"/>
          <p:nvPr/>
        </p:nvSpPr>
        <p:spPr>
          <a:xfrm>
            <a:off x="990600" y="1262583"/>
            <a:ext cx="2438553" cy="369332"/>
          </a:xfrm>
          <a:prstGeom prst="rect">
            <a:avLst/>
          </a:prstGeom>
          <a:noFill/>
        </p:spPr>
        <p:txBody>
          <a:bodyPr wrap="none" rtlCol="0">
            <a:spAutoFit/>
          </a:bodyPr>
          <a:lstStyle/>
          <a:p>
            <a:pPr marL="285750" indent="-285750">
              <a:buFont typeface="Arial" pitchFamily="34" charset="0"/>
              <a:buChar char="•"/>
            </a:pPr>
            <a:r>
              <a:rPr lang="en-US" dirty="0"/>
              <a:t>Starts: forward starts</a:t>
            </a:r>
          </a:p>
        </p:txBody>
      </p:sp>
      <p:sp>
        <p:nvSpPr>
          <p:cNvPr id="5" name="TextBox 4"/>
          <p:cNvSpPr txBox="1"/>
          <p:nvPr/>
        </p:nvSpPr>
        <p:spPr>
          <a:xfrm>
            <a:off x="990599" y="1905000"/>
            <a:ext cx="7136423" cy="646331"/>
          </a:xfrm>
          <a:prstGeom prst="rect">
            <a:avLst/>
          </a:prstGeom>
          <a:noFill/>
        </p:spPr>
        <p:txBody>
          <a:bodyPr wrap="square" rtlCol="0">
            <a:spAutoFit/>
          </a:bodyPr>
          <a:lstStyle/>
          <a:p>
            <a:pPr marL="285750" indent="-285750">
              <a:buFont typeface="Arial" pitchFamily="34" charset="0"/>
              <a:buChar char="•"/>
            </a:pPr>
            <a:r>
              <a:rPr lang="en-US" dirty="0"/>
              <a:t>Following the start and turns, the swimmer is permitted one or more dolphin kicks, but only one arm pull underwater</a:t>
            </a:r>
          </a:p>
        </p:txBody>
      </p:sp>
      <p:sp>
        <p:nvSpPr>
          <p:cNvPr id="6" name="TextBox 5"/>
          <p:cNvSpPr txBox="1"/>
          <p:nvPr/>
        </p:nvSpPr>
        <p:spPr>
          <a:xfrm>
            <a:off x="990599" y="2814777"/>
            <a:ext cx="6603023" cy="646331"/>
          </a:xfrm>
          <a:prstGeom prst="rect">
            <a:avLst/>
          </a:prstGeom>
          <a:noFill/>
        </p:spPr>
        <p:txBody>
          <a:bodyPr wrap="square" rtlCol="0">
            <a:spAutoFit/>
          </a:bodyPr>
          <a:lstStyle/>
          <a:p>
            <a:pPr marL="285750" indent="-285750">
              <a:buFont typeface="Arial" pitchFamily="34" charset="0"/>
              <a:buChar char="•"/>
            </a:pPr>
            <a:r>
              <a:rPr lang="en-US" dirty="0"/>
              <a:t>All up and down movements of the legs and feet must be simultaneous </a:t>
            </a:r>
          </a:p>
        </p:txBody>
      </p:sp>
      <p:sp>
        <p:nvSpPr>
          <p:cNvPr id="7" name="TextBox 6"/>
          <p:cNvSpPr txBox="1"/>
          <p:nvPr/>
        </p:nvSpPr>
        <p:spPr>
          <a:xfrm>
            <a:off x="990600" y="3657600"/>
            <a:ext cx="7199985" cy="923330"/>
          </a:xfrm>
          <a:prstGeom prst="rect">
            <a:avLst/>
          </a:prstGeom>
          <a:noFill/>
        </p:spPr>
        <p:txBody>
          <a:bodyPr wrap="square" rtlCol="0">
            <a:spAutoFit/>
          </a:bodyPr>
          <a:lstStyle/>
          <a:p>
            <a:pPr marL="285750" indent="-285750">
              <a:buFont typeface="Arial" pitchFamily="34" charset="0"/>
              <a:buChar char="•"/>
            </a:pPr>
            <a:r>
              <a:rPr lang="en-US" dirty="0"/>
              <a:t>At each turn and finish, the swimmer must touch the wall simultaneously with both hands, above or below the surface of the water</a:t>
            </a:r>
          </a:p>
        </p:txBody>
      </p:sp>
      <p:sp>
        <p:nvSpPr>
          <p:cNvPr id="8" name="TextBox 7"/>
          <p:cNvSpPr txBox="1"/>
          <p:nvPr/>
        </p:nvSpPr>
        <p:spPr>
          <a:xfrm>
            <a:off x="990600" y="4800600"/>
            <a:ext cx="5360827" cy="369332"/>
          </a:xfrm>
          <a:prstGeom prst="rect">
            <a:avLst/>
          </a:prstGeom>
          <a:noFill/>
        </p:spPr>
        <p:txBody>
          <a:bodyPr wrap="none" rtlCol="0">
            <a:spAutoFit/>
          </a:bodyPr>
          <a:lstStyle/>
          <a:p>
            <a:pPr marL="285750" indent="-285750">
              <a:buFont typeface="Arial" pitchFamily="34" charset="0"/>
              <a:buChar char="•"/>
            </a:pPr>
            <a:r>
              <a:rPr lang="en-US" dirty="0">
                <a:hlinkClick r:id="rId2"/>
              </a:rPr>
              <a:t>https://www.youtube.com/watch?v=4ajQQQnSKQ0</a:t>
            </a:r>
            <a:r>
              <a:rPr lang="en-US" dirty="0"/>
              <a:t> </a:t>
            </a:r>
          </a:p>
        </p:txBody>
      </p:sp>
    </p:spTree>
    <p:extLst>
      <p:ext uri="{BB962C8B-B14F-4D97-AF65-F5344CB8AC3E}">
        <p14:creationId xmlns:p14="http://schemas.microsoft.com/office/powerpoint/2010/main" val="6690525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0"/>
            <a:ext cx="4931928" cy="1754326"/>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Butterfly</a:t>
            </a:r>
          </a:p>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Disqualifications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1156084152"/>
              </p:ext>
            </p:extLst>
          </p:nvPr>
        </p:nvGraphicFramePr>
        <p:xfrm>
          <a:off x="1447800" y="2362198"/>
          <a:ext cx="6248400" cy="3281894"/>
        </p:xfrm>
        <a:graphic>
          <a:graphicData uri="http://schemas.openxmlformats.org/drawingml/2006/table">
            <a:tbl>
              <a:tblPr>
                <a:tableStyleId>{5C22544A-7EE6-4342-B048-85BDC9FD1C3A}</a:tableStyleId>
              </a:tblPr>
              <a:tblGrid>
                <a:gridCol w="2124710">
                  <a:extLst>
                    <a:ext uri="{9D8B030D-6E8A-4147-A177-3AD203B41FA5}">
                      <a16:colId xmlns:a16="http://schemas.microsoft.com/office/drawing/2014/main" val="20000"/>
                    </a:ext>
                  </a:extLst>
                </a:gridCol>
                <a:gridCol w="4123690">
                  <a:extLst>
                    <a:ext uri="{9D8B030D-6E8A-4147-A177-3AD203B41FA5}">
                      <a16:colId xmlns:a16="http://schemas.microsoft.com/office/drawing/2014/main" val="20001"/>
                    </a:ext>
                  </a:extLst>
                </a:gridCol>
              </a:tblGrid>
              <a:tr h="716492">
                <a:tc>
                  <a:txBody>
                    <a:bodyPr/>
                    <a:lstStyle/>
                    <a:p>
                      <a:pPr marL="76200" marR="0" fontAlgn="base">
                        <a:lnSpc>
                          <a:spcPts val="1155"/>
                        </a:lnSpc>
                        <a:spcBef>
                          <a:spcPts val="185"/>
                        </a:spcBef>
                        <a:spcAft>
                          <a:spcPts val="2015"/>
                        </a:spcAft>
                      </a:pPr>
                      <a:r>
                        <a:rPr lang="en-US" sz="1200" dirty="0">
                          <a:effectLst/>
                        </a:rPr>
                        <a:t>Underwater recovery</a:t>
                      </a:r>
                      <a:endParaRPr lang="en-US" sz="1200" dirty="0">
                        <a:effectLst/>
                        <a:latin typeface="Times New Roman"/>
                        <a:ea typeface="PMingLiU"/>
                      </a:endParaRPr>
                    </a:p>
                  </a:txBody>
                  <a:tcPr marL="0" marR="0" marT="0" marB="0"/>
                </a:tc>
                <a:tc>
                  <a:txBody>
                    <a:bodyPr/>
                    <a:lstStyle/>
                    <a:p>
                      <a:pPr marL="68580" marR="91440" algn="just" fontAlgn="base">
                        <a:lnSpc>
                          <a:spcPts val="1340"/>
                        </a:lnSpc>
                        <a:spcBef>
                          <a:spcPts val="0"/>
                        </a:spcBef>
                        <a:spcAft>
                          <a:spcPts val="670"/>
                        </a:spcAft>
                      </a:pPr>
                      <a:r>
                        <a:rPr lang="en-US" sz="1200">
                          <a:effectLst/>
                        </a:rPr>
                        <a:t>Both arms must be brought forward over the water and pulled back simultaneously.</a:t>
                      </a:r>
                      <a:endParaRPr lang="en-US" sz="1200">
                        <a:effectLst/>
                        <a:latin typeface="Times New Roman"/>
                        <a:ea typeface="PMingLiU"/>
                      </a:endParaRPr>
                    </a:p>
                  </a:txBody>
                  <a:tcPr marL="0" marR="0" marT="0" marB="0"/>
                </a:tc>
                <a:extLst>
                  <a:ext uri="{0D108BD9-81ED-4DB2-BD59-A6C34878D82A}">
                    <a16:rowId xmlns:a16="http://schemas.microsoft.com/office/drawing/2014/main" val="10000"/>
                  </a:ext>
                </a:extLst>
              </a:tr>
              <a:tr h="578910">
                <a:tc>
                  <a:txBody>
                    <a:bodyPr/>
                    <a:lstStyle/>
                    <a:p>
                      <a:pPr marL="76200" marR="0" fontAlgn="base">
                        <a:lnSpc>
                          <a:spcPts val="1150"/>
                        </a:lnSpc>
                        <a:spcBef>
                          <a:spcPts val="0"/>
                        </a:spcBef>
                        <a:spcAft>
                          <a:spcPts val="710"/>
                        </a:spcAft>
                      </a:pPr>
                      <a:r>
                        <a:rPr lang="en-US" sz="1200" dirty="0">
                          <a:effectLst/>
                        </a:rPr>
                        <a:t>Arms not in unison</a:t>
                      </a:r>
                      <a:endParaRPr lang="en-US" sz="1200" dirty="0">
                        <a:effectLst/>
                        <a:latin typeface="Times New Roman"/>
                        <a:ea typeface="PMingLiU"/>
                      </a:endParaRPr>
                    </a:p>
                  </a:txBody>
                  <a:tcPr marL="0" marR="0" marT="0" marB="0"/>
                </a:tc>
                <a:tc>
                  <a:txBody>
                    <a:bodyPr/>
                    <a:lstStyle/>
                    <a:p>
                      <a:pPr marL="66675" marR="0" fontAlgn="base">
                        <a:lnSpc>
                          <a:spcPts val="1185"/>
                        </a:lnSpc>
                        <a:spcBef>
                          <a:spcPts val="0"/>
                        </a:spcBef>
                        <a:spcAft>
                          <a:spcPts val="690"/>
                        </a:spcAft>
                      </a:pPr>
                      <a:r>
                        <a:rPr lang="en-US" sz="1200">
                          <a:effectLst/>
                        </a:rPr>
                        <a:t>Must begin in unison. Recovery may be out of unison.</a:t>
                      </a:r>
                      <a:endParaRPr lang="en-US" sz="1200">
                        <a:effectLst/>
                        <a:latin typeface="Times New Roman"/>
                        <a:ea typeface="PMingLiU"/>
                      </a:endParaRPr>
                    </a:p>
                  </a:txBody>
                  <a:tcPr marL="0" marR="0" marT="0" marB="0"/>
                </a:tc>
                <a:extLst>
                  <a:ext uri="{0D108BD9-81ED-4DB2-BD59-A6C34878D82A}">
                    <a16:rowId xmlns:a16="http://schemas.microsoft.com/office/drawing/2014/main" val="10001"/>
                  </a:ext>
                </a:extLst>
              </a:tr>
              <a:tr h="990600">
                <a:tc>
                  <a:txBody>
                    <a:bodyPr/>
                    <a:lstStyle/>
                    <a:p>
                      <a:pPr marL="76200" marR="0" fontAlgn="base">
                        <a:lnSpc>
                          <a:spcPts val="1175"/>
                        </a:lnSpc>
                        <a:spcBef>
                          <a:spcPts val="0"/>
                        </a:spcBef>
                        <a:spcAft>
                          <a:spcPts val="3380"/>
                        </a:spcAft>
                      </a:pPr>
                      <a:r>
                        <a:rPr lang="en-US" sz="1200">
                          <a:effectLst/>
                        </a:rPr>
                        <a:t>Flutter/Frog/Scissors Kick</a:t>
                      </a:r>
                      <a:endParaRPr lang="en-US" sz="1200">
                        <a:effectLst/>
                        <a:latin typeface="Times New Roman"/>
                        <a:ea typeface="PMingLiU"/>
                      </a:endParaRPr>
                    </a:p>
                  </a:txBody>
                  <a:tcPr marL="0" marR="0" marT="0" marB="0"/>
                </a:tc>
                <a:tc>
                  <a:txBody>
                    <a:bodyPr/>
                    <a:lstStyle/>
                    <a:p>
                      <a:pPr marL="45720" marR="0" fontAlgn="base">
                        <a:lnSpc>
                          <a:spcPts val="1185"/>
                        </a:lnSpc>
                        <a:spcBef>
                          <a:spcPts val="0"/>
                        </a:spcBef>
                        <a:spcAft>
                          <a:spcPts val="0"/>
                        </a:spcAft>
                        <a:tabLst>
                          <a:tab pos="320040" algn="l"/>
                          <a:tab pos="548640" algn="l"/>
                          <a:tab pos="868680" algn="l"/>
                          <a:tab pos="1280160" algn="l"/>
                          <a:tab pos="2560320" algn="l"/>
                          <a:tab pos="2880360" algn="l"/>
                          <a:tab pos="3154680" algn="l"/>
                          <a:tab pos="4023360" algn="r"/>
                        </a:tabLst>
                      </a:pPr>
                      <a:r>
                        <a:rPr lang="en-US" sz="1200" dirty="0">
                          <a:effectLst/>
                        </a:rPr>
                        <a:t>All	up	and	down	movements of the</a:t>
                      </a:r>
                      <a:r>
                        <a:rPr lang="en-US" sz="1200" baseline="0" dirty="0">
                          <a:effectLst/>
                        </a:rPr>
                        <a:t> </a:t>
                      </a:r>
                      <a:r>
                        <a:rPr lang="en-US" sz="1200" dirty="0">
                          <a:effectLst/>
                        </a:rPr>
                        <a:t>legs</a:t>
                      </a:r>
                      <a:r>
                        <a:rPr lang="en-US" sz="1200" baseline="0" dirty="0">
                          <a:effectLst/>
                        </a:rPr>
                        <a:t> </a:t>
                      </a:r>
                      <a:r>
                        <a:rPr lang="en-US" sz="1200" dirty="0">
                          <a:effectLst/>
                        </a:rPr>
                        <a:t>and</a:t>
                      </a:r>
                      <a:r>
                        <a:rPr lang="en-US" sz="1200" baseline="0" dirty="0">
                          <a:effectLst/>
                        </a:rPr>
                        <a:t> </a:t>
                      </a:r>
                      <a:r>
                        <a:rPr lang="en-US" sz="1200" dirty="0">
                          <a:effectLst/>
                        </a:rPr>
                        <a:t>feet</a:t>
                      </a:r>
                      <a:r>
                        <a:rPr lang="en-US" sz="1200" baseline="0" dirty="0">
                          <a:effectLst/>
                        </a:rPr>
                        <a:t> </a:t>
                      </a:r>
                      <a:r>
                        <a:rPr lang="en-US" sz="1200" dirty="0">
                          <a:effectLst/>
                        </a:rPr>
                        <a:t>must be</a:t>
                      </a:r>
                      <a:r>
                        <a:rPr lang="en-US" sz="1200" baseline="0" dirty="0">
                          <a:effectLst/>
                        </a:rPr>
                        <a:t> </a:t>
                      </a:r>
                      <a:r>
                        <a:rPr lang="en-US" sz="1200" dirty="0">
                          <a:effectLst/>
                        </a:rPr>
                        <a:t>simultaneous. The position of the legs and the feet need not be on the same level. A scissors or breaststroke kick is not permitted.</a:t>
                      </a:r>
                      <a:endParaRPr lang="en-US" sz="1200" dirty="0">
                        <a:effectLst/>
                        <a:latin typeface="Times New Roman"/>
                        <a:ea typeface="PMingLiU"/>
                      </a:endParaRPr>
                    </a:p>
                  </a:txBody>
                  <a:tcPr marL="0" marR="0" marT="0" marB="0"/>
                </a:tc>
                <a:extLst>
                  <a:ext uri="{0D108BD9-81ED-4DB2-BD59-A6C34878D82A}">
                    <a16:rowId xmlns:a16="http://schemas.microsoft.com/office/drawing/2014/main" val="10002"/>
                  </a:ext>
                </a:extLst>
              </a:tr>
              <a:tr h="995892">
                <a:tc>
                  <a:txBody>
                    <a:bodyPr/>
                    <a:lstStyle/>
                    <a:p>
                      <a:pPr marL="76200" marR="0" fontAlgn="base">
                        <a:lnSpc>
                          <a:spcPts val="1150"/>
                        </a:lnSpc>
                        <a:spcBef>
                          <a:spcPts val="0"/>
                        </a:spcBef>
                        <a:spcAft>
                          <a:spcPts val="3410"/>
                        </a:spcAft>
                      </a:pPr>
                      <a:r>
                        <a:rPr lang="en-US" sz="1200">
                          <a:effectLst/>
                        </a:rPr>
                        <a:t>One-hand touch</a:t>
                      </a:r>
                      <a:endParaRPr lang="en-US" sz="1200">
                        <a:effectLst/>
                        <a:latin typeface="Times New Roman"/>
                        <a:ea typeface="PMingLiU"/>
                      </a:endParaRPr>
                    </a:p>
                  </a:txBody>
                  <a:tcPr marL="0" marR="0" marT="0" marB="0"/>
                </a:tc>
                <a:tc>
                  <a:txBody>
                    <a:bodyPr/>
                    <a:lstStyle/>
                    <a:p>
                      <a:pPr marL="68580" marR="91440" algn="just" fontAlgn="base">
                        <a:lnSpc>
                          <a:spcPts val="1315"/>
                        </a:lnSpc>
                        <a:spcBef>
                          <a:spcPts val="0"/>
                        </a:spcBef>
                        <a:spcAft>
                          <a:spcPts val="725"/>
                        </a:spcAft>
                      </a:pPr>
                      <a:r>
                        <a:rPr lang="en-US" sz="1200" dirty="0">
                          <a:effectLst/>
                        </a:rPr>
                        <a:t>Not OK. At the finish, the body shall be on the breast and the touch shall be made with both hands simultaneously at, above, or below the water surface.</a:t>
                      </a:r>
                      <a:endParaRPr lang="en-US" sz="1200" dirty="0">
                        <a:effectLst/>
                        <a:latin typeface="Times New Roman"/>
                        <a:ea typeface="PMingLiU"/>
                      </a:endParaRPr>
                    </a:p>
                  </a:txBody>
                  <a:tcPr marL="0" marR="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217979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1996</Words>
  <Application>Microsoft Office PowerPoint</Application>
  <PresentationFormat>On-screen Show (4:3)</PresentationFormat>
  <Paragraphs>139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PMingLiU</vt:lpstr>
      <vt:lpstr>Arial</vt:lpstr>
      <vt:lpstr>Calibri</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Susie</dc:creator>
  <cp:lastModifiedBy>Susie Patterson</cp:lastModifiedBy>
  <cp:revision>35</cp:revision>
  <dcterms:created xsi:type="dcterms:W3CDTF">2016-05-10T16:46:42Z</dcterms:created>
  <dcterms:modified xsi:type="dcterms:W3CDTF">2018-04-18T20:28:07Z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1987410378</vt:i4>
  </property>
  <property fmtid="{D5CDD505-2E9C-101B-9397-08002B2CF9AE}" pid="3" name="_NewReviewCycle">
    <vt:lpwstr/>
  </property>
  <property fmtid="{D5CDD505-2E9C-101B-9397-08002B2CF9AE}" pid="4" name="_EmailSubject">
    <vt:lpwstr>S&amp;T and Handbook</vt:lpwstr>
  </property>
  <property fmtid="{D5CDD505-2E9C-101B-9397-08002B2CF9AE}" pid="5" name="_AuthorEmail">
    <vt:lpwstr>spatterson@crpd.com</vt:lpwstr>
  </property>
  <property fmtid="{D5CDD505-2E9C-101B-9397-08002B2CF9AE}" pid="6" name="_AuthorEmailDisplayName">
    <vt:lpwstr>Susie Patterson</vt:lpwstr>
  </property>
</Properties>
</file>