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57" r:id="rId13"/>
    <p:sldId id="261" r:id="rId14"/>
    <p:sldId id="263" r:id="rId15"/>
    <p:sldId id="264" r:id="rId16"/>
    <p:sldId id="26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635"/>
    <a:srgbClr val="9EFF29"/>
    <a:srgbClr val="C80064"/>
    <a:srgbClr val="C33A1F"/>
    <a:srgbClr val="FF2549"/>
    <a:srgbClr val="007033"/>
    <a:srgbClr val="D6370C"/>
    <a:srgbClr val="1D3A00"/>
    <a:srgbClr val="FF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02541" y="2536723"/>
            <a:ext cx="6629400" cy="168868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2541" y="4269655"/>
            <a:ext cx="66294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0" y="489809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93724"/>
            <a:ext cx="8246070" cy="3384752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106" y="406537"/>
            <a:ext cx="6283782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238" y="1268361"/>
            <a:ext cx="6304935" cy="342013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507622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72925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201654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72925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201654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sswim.org/" TargetMode="External"/><Relationship Id="rId3" Type="http://schemas.openxmlformats.org/officeDocument/2006/relationships/hyperlink" Target="http://www.swimmingcoach.org/" TargetMode="External"/><Relationship Id="rId7" Type="http://schemas.openxmlformats.org/officeDocument/2006/relationships/hyperlink" Target="http://www.swimmeet.com/" TargetMode="External"/><Relationship Id="rId2" Type="http://schemas.openxmlformats.org/officeDocument/2006/relationships/hyperlink" Target="http://niscaonlin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hsaa.org/" TargetMode="External"/><Relationship Id="rId5" Type="http://schemas.openxmlformats.org/officeDocument/2006/relationships/hyperlink" Target="https://www.ohsaa.org/SWDAB-home" TargetMode="External"/><Relationship Id="rId4" Type="http://schemas.openxmlformats.org/officeDocument/2006/relationships/hyperlink" Target="http://www.ohssca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garcreek.k12.oh.us/Downloads/Requirements%20for%20Supplemental%20Coaching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9200" y="2263877"/>
            <a:ext cx="7310729" cy="1445337"/>
          </a:xfrm>
        </p:spPr>
        <p:txBody>
          <a:bodyPr>
            <a:normAutofit/>
          </a:bodyPr>
          <a:lstStyle/>
          <a:p>
            <a:r>
              <a:rPr lang="en-US" dirty="0"/>
              <a:t>New Coach Introduction Class Series: Preparing for the season</a:t>
            </a:r>
          </a:p>
        </p:txBody>
      </p:sp>
      <p:sp>
        <p:nvSpPr>
          <p:cNvPr id="4" name="AutoShape 2" descr="OHSAA Logo">
            <a:extLst>
              <a:ext uri="{FF2B5EF4-FFF2-40B4-BE49-F238E27FC236}">
                <a16:creationId xmlns:a16="http://schemas.microsoft.com/office/drawing/2014/main" id="{7BBAA7EC-7490-41D3-9734-6D35ADA597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20014C-88B0-4309-B536-CCED00B3D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956338"/>
            <a:ext cx="744794" cy="782347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82FA08-FC38-4772-BFFF-8735E31D6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039" y="4026044"/>
            <a:ext cx="3542714" cy="642937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When/where to practice</a:t>
            </a:r>
          </a:p>
          <a:p>
            <a:r>
              <a:rPr lang="en-US" b="1" dirty="0"/>
              <a:t>Getting meets</a:t>
            </a:r>
          </a:p>
          <a:p>
            <a:pPr lvl="1"/>
            <a:r>
              <a:rPr lang="en-US" b="1" dirty="0"/>
              <a:t>Will you host?</a:t>
            </a:r>
          </a:p>
          <a:p>
            <a:pPr lvl="1"/>
            <a:r>
              <a:rPr lang="en-US" b="1" dirty="0"/>
              <a:t>Travel</a:t>
            </a:r>
          </a:p>
          <a:p>
            <a:pPr lvl="2"/>
            <a:r>
              <a:rPr lang="en-US" b="1" dirty="0"/>
              <a:t>League</a:t>
            </a:r>
          </a:p>
          <a:p>
            <a:pPr lvl="2"/>
            <a:r>
              <a:rPr lang="en-US" b="1" dirty="0"/>
              <a:t>Other coaches</a:t>
            </a:r>
          </a:p>
          <a:p>
            <a:r>
              <a:rPr lang="en-US" b="1" dirty="0"/>
              <a:t>Volunteers- you will need plenty!</a:t>
            </a:r>
          </a:p>
          <a:p>
            <a:pPr lvl="2"/>
            <a:endParaRPr lang="en-US" b="1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6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Plan the season</a:t>
            </a:r>
          </a:p>
          <a:p>
            <a:pPr lvl="1"/>
            <a:r>
              <a:rPr lang="en-US" b="1" dirty="0"/>
              <a:t>How should practice progress through the season? HS swimming is different than club swimming. Plan ahead!</a:t>
            </a:r>
          </a:p>
          <a:p>
            <a:pPr lvl="1"/>
            <a:r>
              <a:rPr lang="en-US" b="1" dirty="0"/>
              <a:t>Let the team know what is coming on a regular basis.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1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Season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2"/>
                </a:solidFill>
                <a:latin typeface="Verdana" pitchFamily="34" charset="0"/>
              </a:rPr>
              <a:t>Practice start date – October 29 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2"/>
                </a:solidFill>
                <a:latin typeface="Verdana" pitchFamily="34" charset="0"/>
              </a:rPr>
              <a:t>Meet start date- November 29 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2"/>
                </a:solidFill>
                <a:latin typeface="Verdana" pitchFamily="34" charset="0"/>
              </a:rPr>
              <a:t>Sectionals – February 7-12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2"/>
                </a:solidFill>
                <a:latin typeface="Verdana" pitchFamily="34" charset="0"/>
              </a:rPr>
              <a:t>Districts –   February 14-19</a:t>
            </a:r>
            <a:endParaRPr lang="en-US" sz="3000" baseline="30000" dirty="0">
              <a:solidFill>
                <a:schemeClr val="bg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2"/>
                </a:solidFill>
                <a:latin typeface="Verdana" pitchFamily="34" charset="0"/>
              </a:rPr>
              <a:t>State Meet – February 23 – 26  </a:t>
            </a:r>
            <a:endParaRPr lang="en-US" sz="3000" baseline="30000" dirty="0">
              <a:solidFill>
                <a:schemeClr val="bg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3000" baseline="30000" dirty="0">
              <a:solidFill>
                <a:schemeClr val="bg2"/>
              </a:solidFill>
              <a:latin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D61A-DE55-4AE3-BB11-35E1BFCD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Interpretation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BF191-15F5-4798-95A6-DECEF717D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Online--  MyOHSSA.ORG October 13</a:t>
            </a:r>
            <a:r>
              <a:rPr lang="en-US" baseline="30000" dirty="0">
                <a:solidFill>
                  <a:schemeClr val="bg2"/>
                </a:solidFill>
                <a:latin typeface="Verdana" pitchFamily="34" charset="0"/>
              </a:rPr>
              <a:t>th</a:t>
            </a: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- November 30</a:t>
            </a:r>
            <a:r>
              <a:rPr lang="en-US" baseline="30000" dirty="0">
                <a:solidFill>
                  <a:schemeClr val="bg2"/>
                </a:solidFill>
                <a:latin typeface="Verdana" pitchFamily="34" charset="0"/>
              </a:rPr>
              <a:t>th</a:t>
            </a: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Contact your AD for login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YOU MUST DO THIS!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A65A8F-8700-4532-B66F-5312756ED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037" y="2443663"/>
            <a:ext cx="3399973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84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4331-A71D-4606-B7F7-3B0DF552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075D2-949A-482D-92A9-E39994047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OHSSCA		$35.00	State Membership*</a:t>
            </a:r>
          </a:p>
          <a:p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NISCA		$50.00	National High School*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                     </a:t>
            </a:r>
            <a:r>
              <a:rPr lang="en-US" sz="2000" dirty="0">
                <a:solidFill>
                  <a:schemeClr val="bg2"/>
                </a:solidFill>
                <a:latin typeface="Verdana" pitchFamily="34" charset="0"/>
              </a:rPr>
              <a:t>(saves cost of AA certificates)</a:t>
            </a:r>
          </a:p>
          <a:p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ASCA		$88.00	National All Coaches*</a:t>
            </a:r>
          </a:p>
          <a:p>
            <a:pPr algn="ctr">
              <a:buNone/>
            </a:pP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*Membership information can be found on each website.</a:t>
            </a:r>
          </a:p>
          <a:p>
            <a:pPr algn="ctr">
              <a:buNone/>
            </a:pPr>
            <a:r>
              <a:rPr lang="en-US" sz="2000" dirty="0">
                <a:solidFill>
                  <a:schemeClr val="bg2"/>
                </a:solidFill>
                <a:latin typeface="Verdana" pitchFamily="34" charset="0"/>
              </a:rPr>
              <a:t>MUST BE AN OHSSCA MEMBER TO BE ON COACH OF THE YEAR BALLOT, AWARD PRESENTERS, ATHLETE SCHOLARSHIPS</a:t>
            </a: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. </a:t>
            </a:r>
          </a:p>
          <a:p>
            <a:endParaRPr lang="en-US" dirty="0">
              <a:solidFill>
                <a:schemeClr val="bg2"/>
              </a:solidFill>
              <a:latin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77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B290B-22B8-4B0D-BD6E-CBF0A730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1CF2D-3803-4598-A39D-31C204EFD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NISCA – </a:t>
            </a:r>
            <a:r>
              <a:rPr lang="en-US" dirty="0">
                <a:latin typeface="Verdan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http://niscaonline.org</a:t>
            </a:r>
            <a:endParaRPr lang="en-US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ASCA – </a:t>
            </a:r>
            <a:r>
              <a:rPr lang="en-US" dirty="0">
                <a:latin typeface="Verdana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www.swimmingcoach.org</a:t>
            </a:r>
            <a:endParaRPr lang="en-US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OHSSCA – </a:t>
            </a:r>
            <a:r>
              <a:rPr lang="en-US" dirty="0">
                <a:latin typeface="Verdan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www.ohssca.org</a:t>
            </a:r>
            <a:r>
              <a:rPr lang="en-US" dirty="0">
                <a:latin typeface="Verdana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Southwest District Athletic Association – </a:t>
            </a:r>
            <a:r>
              <a:rPr lang="en-US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https://www.ohsaa.org/SWDAB-home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OHSAA – </a:t>
            </a:r>
            <a:r>
              <a:rPr lang="en-US" dirty="0">
                <a:latin typeface="Verdana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www.ohsaa.org</a:t>
            </a:r>
            <a:endParaRPr lang="en-US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Local District – </a:t>
            </a:r>
            <a:r>
              <a:rPr lang="en-US" dirty="0">
                <a:latin typeface="Verdana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www.swimmeet.com</a:t>
            </a:r>
            <a:endParaRPr lang="en-US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USA Swimming – </a:t>
            </a:r>
            <a:r>
              <a:rPr lang="en-US" dirty="0">
                <a:latin typeface="Verdana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www.usaswim.org</a:t>
            </a:r>
            <a:endParaRPr lang="en-US" dirty="0">
              <a:latin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5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A8659-C86A-4FE5-AD69-641C66F4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EEB8-95D7-4AED-A276-7E79E121D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questions or concerns?</a:t>
            </a:r>
          </a:p>
          <a:p>
            <a:pPr lvl="1"/>
            <a:r>
              <a:rPr lang="en-US" dirty="0"/>
              <a:t>petepuma01@yahoo.com</a:t>
            </a:r>
          </a:p>
          <a:p>
            <a:endParaRPr lang="en-US" dirty="0"/>
          </a:p>
          <a:p>
            <a:r>
              <a:rPr lang="en-US" dirty="0"/>
              <a:t>Good luck this season!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C12F-7A04-4A22-9E07-E1C2E1681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218" y="3402154"/>
            <a:ext cx="744794" cy="782347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2E5DDD-5963-41E8-B376-443D3BC3B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523" y="3471860"/>
            <a:ext cx="3542714" cy="642937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428730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4ECE-3D28-4D23-8CA6-9E56944A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DB898-1523-4899-A66A-43CCBD13F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Congratulations on becoming a high school coach!</a:t>
            </a:r>
          </a:p>
          <a:p>
            <a:r>
              <a:rPr lang="en-US" dirty="0"/>
              <a:t>This class is the first in a planned series.</a:t>
            </a:r>
          </a:p>
          <a:p>
            <a:r>
              <a:rPr lang="en-US" dirty="0"/>
              <a:t>Several topics today to help you get the season underway.</a:t>
            </a:r>
          </a:p>
          <a:p>
            <a:r>
              <a:rPr lang="en-US" dirty="0"/>
              <a:t>This is new– feedback is welcomed! What didn’t we cover that we should?</a:t>
            </a:r>
          </a:p>
        </p:txBody>
      </p:sp>
    </p:spTree>
    <p:extLst>
      <p:ext uri="{BB962C8B-B14F-4D97-AF65-F5344CB8AC3E}">
        <p14:creationId xmlns:p14="http://schemas.microsoft.com/office/powerpoint/2010/main" val="138854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school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to know- make allies!</a:t>
            </a:r>
          </a:p>
          <a:p>
            <a:pPr lvl="1"/>
            <a:r>
              <a:rPr lang="en-US" dirty="0"/>
              <a:t>Athletic Director</a:t>
            </a:r>
          </a:p>
          <a:p>
            <a:pPr lvl="1"/>
            <a:r>
              <a:rPr lang="en-US" dirty="0"/>
              <a:t>Administration- principal, guidance counselors, superintendent, board members</a:t>
            </a:r>
          </a:p>
          <a:p>
            <a:pPr lvl="1"/>
            <a:r>
              <a:rPr lang="en-US" dirty="0"/>
              <a:t>Athletic boosters</a:t>
            </a:r>
          </a:p>
          <a:p>
            <a:pPr lvl="1"/>
            <a:r>
              <a:rPr lang="en-US" dirty="0"/>
              <a:t>Other coaches, school activities </a:t>
            </a:r>
          </a:p>
        </p:txBody>
      </p:sp>
    </p:spTree>
    <p:extLst>
      <p:ext uri="{BB962C8B-B14F-4D97-AF65-F5344CB8AC3E}">
        <p14:creationId xmlns:p14="http://schemas.microsoft.com/office/powerpoint/2010/main" val="238782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school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AD- primary relationship.</a:t>
            </a:r>
          </a:p>
          <a:p>
            <a:pPr lvl="1"/>
            <a:r>
              <a:rPr lang="en-US" dirty="0"/>
              <a:t>Before you meet, set your coaching philosophy. Why are you doing this? Goals? Know this for yourself and your AD– it will drive the season.</a:t>
            </a:r>
          </a:p>
          <a:p>
            <a:pPr lvl="1"/>
            <a:r>
              <a:rPr lang="en-US" dirty="0"/>
              <a:t>Set mutual expectations</a:t>
            </a:r>
          </a:p>
          <a:p>
            <a:pPr lvl="1"/>
            <a:r>
              <a:rPr lang="en-US" dirty="0"/>
              <a:t>Know each other’s goals for the team</a:t>
            </a:r>
          </a:p>
          <a:p>
            <a:pPr lvl="1"/>
            <a:r>
              <a:rPr lang="en-US" dirty="0"/>
              <a:t>How does an AD see a successful coach</a:t>
            </a:r>
          </a:p>
          <a:p>
            <a:pPr lvl="1"/>
            <a:r>
              <a:rPr lang="en-US" dirty="0"/>
              <a:t>What have other coaches done well/issues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school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Budget</a:t>
            </a:r>
          </a:p>
          <a:p>
            <a:pPr lvl="1"/>
            <a:r>
              <a:rPr lang="en-US" dirty="0"/>
              <a:t>What can you do for meets- host/travel</a:t>
            </a:r>
          </a:p>
          <a:p>
            <a:pPr lvl="1"/>
            <a:r>
              <a:rPr lang="en-US" dirty="0"/>
              <a:t>Practice facility, if not school owned</a:t>
            </a:r>
          </a:p>
          <a:p>
            <a:pPr lvl="1"/>
            <a:r>
              <a:rPr lang="en-US" dirty="0"/>
              <a:t>Equipment/suit needs- who pays?</a:t>
            </a:r>
          </a:p>
          <a:p>
            <a:pPr lvl="1"/>
            <a:r>
              <a:rPr lang="en-US" dirty="0"/>
              <a:t>Software- don’t do this by hand!</a:t>
            </a:r>
          </a:p>
          <a:p>
            <a:pPr lvl="2"/>
            <a:r>
              <a:rPr lang="en-US" dirty="0"/>
              <a:t>Hy-</a:t>
            </a:r>
            <a:r>
              <a:rPr lang="en-US" dirty="0" err="1"/>
              <a:t>tek</a:t>
            </a:r>
            <a:r>
              <a:rPr lang="en-US" dirty="0"/>
              <a:t>/Team Unify. </a:t>
            </a:r>
          </a:p>
          <a:p>
            <a:pPr lvl="2"/>
            <a:r>
              <a:rPr lang="en-US" dirty="0"/>
              <a:t>Get software/access/backups from prior coach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4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school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Certifications</a:t>
            </a:r>
            <a:r>
              <a:rPr lang="en-US" dirty="0"/>
              <a:t> – </a:t>
            </a:r>
            <a:r>
              <a:rPr lang="en-US" i="1" dirty="0"/>
              <a:t>while written for one school, should be universal in Ohio</a:t>
            </a:r>
          </a:p>
          <a:p>
            <a:r>
              <a:rPr lang="en-US" dirty="0"/>
              <a:t>Most certifications should be done prior to you coaching- don’t put you, your program or your school in jeopardy!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0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Recruit!</a:t>
            </a:r>
          </a:p>
          <a:p>
            <a:pPr lvl="1"/>
            <a:r>
              <a:rPr lang="en-US" dirty="0"/>
              <a:t>Captains- have them lead!</a:t>
            </a:r>
          </a:p>
          <a:p>
            <a:pPr lvl="1"/>
            <a:r>
              <a:rPr lang="en-US" dirty="0"/>
              <a:t>School announcements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r>
              <a:rPr lang="en-US" dirty="0"/>
              <a:t>Other coaches at your school. </a:t>
            </a:r>
          </a:p>
        </p:txBody>
      </p:sp>
    </p:spTree>
    <p:extLst>
      <p:ext uri="{BB962C8B-B14F-4D97-AF65-F5344CB8AC3E}">
        <p14:creationId xmlns:p14="http://schemas.microsoft.com/office/powerpoint/2010/main" val="163396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Student/Parent meeting</a:t>
            </a:r>
          </a:p>
          <a:p>
            <a:pPr lvl="1"/>
            <a:r>
              <a:rPr lang="en-US" dirty="0"/>
              <a:t>Season expectations</a:t>
            </a:r>
          </a:p>
          <a:p>
            <a:pPr lvl="1"/>
            <a:r>
              <a:rPr lang="en-US" dirty="0"/>
              <a:t>Team rules/guidelines</a:t>
            </a:r>
          </a:p>
          <a:p>
            <a:pPr lvl="1"/>
            <a:r>
              <a:rPr lang="en-US" dirty="0"/>
              <a:t>Key dates- practices, meets, other activities</a:t>
            </a:r>
          </a:p>
          <a:p>
            <a:pPr lvl="1"/>
            <a:r>
              <a:rPr lang="en-US" dirty="0"/>
              <a:t>Gather contact information!</a:t>
            </a:r>
          </a:p>
        </p:txBody>
      </p:sp>
    </p:spTree>
    <p:extLst>
      <p:ext uri="{BB962C8B-B14F-4D97-AF65-F5344CB8AC3E}">
        <p14:creationId xmlns:p14="http://schemas.microsoft.com/office/powerpoint/2010/main" val="425056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COMMUNICATE!!!!!</a:t>
            </a:r>
          </a:p>
          <a:p>
            <a:pPr lvl="1"/>
            <a:r>
              <a:rPr lang="en-US" dirty="0"/>
              <a:t>Email, Remind, TeamSnap In-school</a:t>
            </a:r>
          </a:p>
          <a:p>
            <a:pPr lvl="1"/>
            <a:r>
              <a:rPr lang="en-US" dirty="0"/>
              <a:t>Better to over communicate than not</a:t>
            </a:r>
          </a:p>
          <a:p>
            <a:pPr lvl="1"/>
            <a:r>
              <a:rPr lang="en-US" dirty="0"/>
              <a:t>At least one email a week- recap/what is upcoming</a:t>
            </a:r>
          </a:p>
          <a:p>
            <a:pPr lvl="1"/>
            <a:r>
              <a:rPr lang="en-US" dirty="0"/>
              <a:t>Parents, students, AD</a:t>
            </a:r>
          </a:p>
          <a:p>
            <a:pPr lvl="1"/>
            <a:r>
              <a:rPr lang="en-US" dirty="0"/>
              <a:t>Entries prior to meet/results after meets</a:t>
            </a:r>
          </a:p>
          <a:p>
            <a:pPr lvl="1"/>
            <a:r>
              <a:rPr lang="en-US" dirty="0"/>
              <a:t>Social media- let the community know you exist</a:t>
            </a:r>
          </a:p>
        </p:txBody>
      </p:sp>
    </p:spTree>
    <p:extLst>
      <p:ext uri="{BB962C8B-B14F-4D97-AF65-F5344CB8AC3E}">
        <p14:creationId xmlns:p14="http://schemas.microsoft.com/office/powerpoint/2010/main" val="2597067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On-screen Show (16:9)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Office Theme</vt:lpstr>
      <vt:lpstr>New Coach Introduction Class Series: Preparing for the season</vt:lpstr>
      <vt:lpstr>Welcome!</vt:lpstr>
      <vt:lpstr>Build the school relationship</vt:lpstr>
      <vt:lpstr>Build the school relationship</vt:lpstr>
      <vt:lpstr>Build the school relationship</vt:lpstr>
      <vt:lpstr>Build the school relationship</vt:lpstr>
      <vt:lpstr>Build the team</vt:lpstr>
      <vt:lpstr>Build the team</vt:lpstr>
      <vt:lpstr>Build the team</vt:lpstr>
      <vt:lpstr>Build the season</vt:lpstr>
      <vt:lpstr>Build the season</vt:lpstr>
      <vt:lpstr>Key Season Dates</vt:lpstr>
      <vt:lpstr>Rules Interpretation Meeting</vt:lpstr>
      <vt:lpstr>Memberships</vt:lpstr>
      <vt:lpstr>Websites</vt:lpstr>
      <vt:lpstr>Open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2021-10-29T00:39:35Z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f1469a-2c2a-4aee-b92b-090d4c5468ff_Enabled">
    <vt:lpwstr>true</vt:lpwstr>
  </property>
  <property fmtid="{D5CDD505-2E9C-101B-9397-08002B2CF9AE}" pid="3" name="MSIP_Label_38f1469a-2c2a-4aee-b92b-090d4c5468ff_SetDate">
    <vt:lpwstr>2021-10-02T18:15:21Z</vt:lpwstr>
  </property>
  <property fmtid="{D5CDD505-2E9C-101B-9397-08002B2CF9AE}" pid="4" name="MSIP_Label_38f1469a-2c2a-4aee-b92b-090d4c5468ff_Method">
    <vt:lpwstr>Standard</vt:lpwstr>
  </property>
  <property fmtid="{D5CDD505-2E9C-101B-9397-08002B2CF9AE}" pid="5" name="MSIP_Label_38f1469a-2c2a-4aee-b92b-090d4c5468ff_Name">
    <vt:lpwstr>Confidential - Unmarked</vt:lpwstr>
  </property>
  <property fmtid="{D5CDD505-2E9C-101B-9397-08002B2CF9AE}" pid="6" name="MSIP_Label_38f1469a-2c2a-4aee-b92b-090d4c5468ff_SiteId">
    <vt:lpwstr>2a6e6092-73e4-4752-b1a5-477a17f5056d</vt:lpwstr>
  </property>
  <property fmtid="{D5CDD505-2E9C-101B-9397-08002B2CF9AE}" pid="7" name="MSIP_Label_38f1469a-2c2a-4aee-b92b-090d4c5468ff_ActionId">
    <vt:lpwstr>7208f12b-b08f-4dea-88a5-98669e9020dc</vt:lpwstr>
  </property>
  <property fmtid="{D5CDD505-2E9C-101B-9397-08002B2CF9AE}" pid="8" name="MSIP_Label_38f1469a-2c2a-4aee-b92b-090d4c5468ff_ContentBits">
    <vt:lpwstr>0</vt:lpwstr>
  </property>
</Properties>
</file>