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hmpBzwrbxqMd0Dfk/3NC2JKfSB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207C0C-A2E4-4542-91C3-360120AF7435}">
  <a:tblStyle styleId="{37207C0C-A2E4-4542-91C3-360120AF743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be1d1075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dbe1d1075c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dbe1d1075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dbe1d1075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df19959c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gdf19959c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be1d1075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dbe1d1075c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be1d1075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dbe1d1075c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dbe1d1075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dbe1d1075c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be1d1075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dbe1d1075c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dbe1d1075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dbe1d1075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0fb90a0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e0fb90a01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 name="Shape 17"/>
        <p:cNvGrpSpPr/>
        <p:nvPr/>
      </p:nvGrpSpPr>
      <p:grpSpPr>
        <a:xfrm>
          <a:off x="0" y="0"/>
          <a:ext cx="0" cy="0"/>
          <a:chOff x="0" y="0"/>
          <a:chExt cx="0" cy="0"/>
        </a:xfrm>
      </p:grpSpPr>
      <p:sp>
        <p:nvSpPr>
          <p:cNvPr id="18" name="Google Shape;1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drawing&#10;&#10;Description automatically generated" id="22" name="Google Shape;22;p39"/>
          <p:cNvPicPr preferRelativeResize="0"/>
          <p:nvPr/>
        </p:nvPicPr>
        <p:blipFill rotWithShape="1">
          <a:blip r:embed="rId2">
            <a:alphaModFix/>
          </a:blip>
          <a:srcRect b="0" l="0" r="0" t="0"/>
          <a:stretch/>
        </p:blipFill>
        <p:spPr>
          <a:xfrm>
            <a:off x="9529762" y="136525"/>
            <a:ext cx="2555353" cy="9888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hyperlink" Target="http://www.youtube.com/watch?v=C6wuAm1vLaE" TargetMode="External"/><Relationship Id="rId5"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10.jpg"/><Relationship Id="rId6" Type="http://schemas.openxmlformats.org/officeDocument/2006/relationships/image" Target="../media/image7.jpg"/><Relationship Id="rId7" Type="http://schemas.openxmlformats.org/officeDocument/2006/relationships/image" Target="../media/image3.png"/><Relationship Id="rId8" Type="http://schemas.openxmlformats.org/officeDocument/2006/relationships/image" Target="../media/image2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www.teamunify.com/SubTabGeneric.jsp?team=reclmslwa&amp;_stabid_=199459" TargetMode="Externa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teamunify.com/SubTabGeneric.jsp?team=reclmslwa&amp;_stabid_=19945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1.jp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0.png"/><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midlakesdiving@g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type="ctrTitle"/>
          </p:nvPr>
        </p:nvSpPr>
        <p:spPr>
          <a:xfrm>
            <a:off x="1524000" y="133709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1" lang="en-US">
                <a:solidFill>
                  <a:schemeClr val="accent1"/>
                </a:solidFill>
                <a:latin typeface="Arial"/>
                <a:ea typeface="Arial"/>
                <a:cs typeface="Arial"/>
                <a:sym typeface="Arial"/>
              </a:rPr>
              <a:t>Midlakes Dive </a:t>
            </a:r>
            <a:br>
              <a:rPr b="1" lang="en-US">
                <a:solidFill>
                  <a:schemeClr val="accent1"/>
                </a:solidFill>
                <a:latin typeface="Arial"/>
                <a:ea typeface="Arial"/>
                <a:cs typeface="Arial"/>
                <a:sym typeface="Arial"/>
              </a:rPr>
            </a:br>
            <a:r>
              <a:rPr b="1" lang="en-US">
                <a:solidFill>
                  <a:schemeClr val="accent1"/>
                </a:solidFill>
                <a:latin typeface="Arial"/>
                <a:ea typeface="Arial"/>
                <a:cs typeface="Arial"/>
                <a:sym typeface="Arial"/>
              </a:rPr>
              <a:t>Summer 2021</a:t>
            </a:r>
            <a:endParaRPr>
              <a:solidFill>
                <a:schemeClr val="accent1"/>
              </a:solidFill>
            </a:endParaRPr>
          </a:p>
        </p:txBody>
      </p:sp>
      <p:pic>
        <p:nvPicPr>
          <p:cNvPr descr="A picture containing drawing&#10;&#10;Description automatically generated" id="86" name="Google Shape;86;p1"/>
          <p:cNvPicPr preferRelativeResize="0"/>
          <p:nvPr/>
        </p:nvPicPr>
        <p:blipFill rotWithShape="1">
          <a:blip r:embed="rId3">
            <a:alphaModFix/>
          </a:blip>
          <a:srcRect b="0" l="0" r="0" t="0"/>
          <a:stretch/>
        </p:blipFill>
        <p:spPr>
          <a:xfrm>
            <a:off x="8067519" y="2469"/>
            <a:ext cx="3774710" cy="1460649"/>
          </a:xfrm>
          <a:prstGeom prst="rect">
            <a:avLst/>
          </a:prstGeom>
          <a:noFill/>
          <a:ln>
            <a:noFill/>
          </a:ln>
        </p:spPr>
      </p:pic>
      <p:sp>
        <p:nvSpPr>
          <p:cNvPr id="87" name="Google Shape;87;p1"/>
          <p:cNvSpPr txBox="1"/>
          <p:nvPr/>
        </p:nvSpPr>
        <p:spPr>
          <a:xfrm>
            <a:off x="537030" y="3817454"/>
            <a:ext cx="10682514" cy="12311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dk1"/>
                </a:solidFill>
                <a:latin typeface="Calibri"/>
                <a:ea typeface="Calibri"/>
                <a:cs typeface="Calibri"/>
                <a:sym typeface="Calibri"/>
              </a:rPr>
              <a:t>Season Kickoff Meeting and Training for Parents</a:t>
            </a:r>
            <a:endParaRPr/>
          </a:p>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June 19</a:t>
            </a:r>
            <a:r>
              <a:rPr b="1" baseline="30000" i="0" lang="en-US" sz="2400" u="none" cap="none" strike="noStrike">
                <a:solidFill>
                  <a:schemeClr val="dk1"/>
                </a:solidFill>
                <a:latin typeface="Calibri"/>
                <a:ea typeface="Calibri"/>
                <a:cs typeface="Calibri"/>
                <a:sym typeface="Calibri"/>
              </a:rPr>
              <a:t>th</a:t>
            </a:r>
            <a:r>
              <a:rPr b="1" i="0" lang="en-US" sz="2400" u="none" cap="none" strike="noStrike">
                <a:solidFill>
                  <a:schemeClr val="dk1"/>
                </a:solidFill>
                <a:latin typeface="Calibri"/>
                <a:ea typeface="Calibri"/>
                <a:cs typeface="Calibri"/>
                <a:sym typeface="Calibri"/>
              </a:rPr>
              <a:t>, 2021</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1"/>
          <p:cNvSpPr txBox="1"/>
          <p:nvPr/>
        </p:nvSpPr>
        <p:spPr>
          <a:xfrm>
            <a:off x="2293257" y="5762171"/>
            <a:ext cx="80989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Hosted by Kathy McDonald &amp; Pauline Fox, Midlakes Dive Co-Representatives midlakesdiving@gmail.com</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AAU Insurance</a:t>
            </a:r>
            <a:endParaRPr b="1">
              <a:solidFill>
                <a:schemeClr val="accent1"/>
              </a:solidFill>
            </a:endParaRPr>
          </a:p>
        </p:txBody>
      </p:sp>
      <p:sp>
        <p:nvSpPr>
          <p:cNvPr id="163" name="Google Shape;163;p7"/>
          <p:cNvSpPr txBox="1"/>
          <p:nvPr/>
        </p:nvSpPr>
        <p:spPr>
          <a:xfrm>
            <a:off x="838200" y="1691548"/>
            <a:ext cx="10813500" cy="481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u="sng">
                <a:solidFill>
                  <a:schemeClr val="dk1"/>
                </a:solidFill>
                <a:latin typeface="verdana"/>
                <a:ea typeface="verdana"/>
                <a:cs typeface="verdana"/>
                <a:sym typeface="verdana"/>
              </a:rPr>
              <a:t>AAU Membership and Insurance</a:t>
            </a:r>
            <a:br>
              <a:rPr b="1" lang="en-US" sz="1900" u="sng">
                <a:solidFill>
                  <a:schemeClr val="dk1"/>
                </a:solidFill>
                <a:latin typeface="verdana"/>
                <a:ea typeface="verdana"/>
                <a:cs typeface="verdana"/>
                <a:sym typeface="verdana"/>
              </a:rPr>
            </a:br>
            <a:endParaRPr sz="1900">
              <a:solidFill>
                <a:schemeClr val="dk1"/>
              </a:solidFill>
              <a:latin typeface="verdana"/>
              <a:ea typeface="verdana"/>
              <a:cs typeface="verdana"/>
              <a:sym typeface="verdana"/>
            </a:endParaRPr>
          </a:p>
          <a:p>
            <a:pPr indent="-349250" lvl="0" marL="342900" marR="0" rtl="0" algn="l">
              <a:spcBef>
                <a:spcPts val="0"/>
              </a:spcBef>
              <a:spcAft>
                <a:spcPts val="0"/>
              </a:spcAft>
              <a:buClr>
                <a:schemeClr val="dk1"/>
              </a:buClr>
              <a:buSzPts val="1900"/>
              <a:buFont typeface="Arial"/>
              <a:buChar char="•"/>
            </a:pPr>
            <a:r>
              <a:rPr lang="en-US" sz="1900">
                <a:solidFill>
                  <a:schemeClr val="dk1"/>
                </a:solidFill>
                <a:latin typeface="verdana"/>
                <a:ea typeface="verdana"/>
                <a:cs typeface="verdana"/>
                <a:sym typeface="verdana"/>
              </a:rPr>
              <a:t>Individual divers = </a:t>
            </a:r>
            <a:r>
              <a:rPr b="1" lang="en-US" sz="1900">
                <a:solidFill>
                  <a:schemeClr val="dk1"/>
                </a:solidFill>
                <a:latin typeface="verdana"/>
                <a:ea typeface="verdana"/>
                <a:cs typeface="verdana"/>
                <a:sym typeface="verdana"/>
              </a:rPr>
              <a:t>Purchase $16 AAU youth athlete membership </a:t>
            </a:r>
            <a:r>
              <a:rPr b="1" lang="en-US" sz="1900" u="sng">
                <a:solidFill>
                  <a:schemeClr val="dk1"/>
                </a:solidFill>
                <a:latin typeface="verdana"/>
                <a:ea typeface="verdana"/>
                <a:cs typeface="verdana"/>
                <a:sym typeface="verdana"/>
              </a:rPr>
              <a:t>with</a:t>
            </a:r>
            <a:r>
              <a:rPr b="1" lang="en-US" sz="1900">
                <a:solidFill>
                  <a:schemeClr val="dk1"/>
                </a:solidFill>
                <a:latin typeface="verdana"/>
                <a:ea typeface="verdana"/>
                <a:cs typeface="verdana"/>
                <a:sym typeface="verdana"/>
              </a:rPr>
              <a:t> Extended Coverage (AB)</a:t>
            </a:r>
            <a:r>
              <a:rPr lang="en-US" sz="1900">
                <a:solidFill>
                  <a:schemeClr val="dk1"/>
                </a:solidFill>
                <a:latin typeface="verdana"/>
                <a:ea typeface="verdana"/>
                <a:cs typeface="verdana"/>
                <a:sym typeface="verdana"/>
              </a:rPr>
              <a:t>.  Usually purchased by family and information provided to Parent Reps.</a:t>
            </a:r>
            <a:endParaRPr sz="1500">
              <a:latin typeface="verdana"/>
              <a:ea typeface="verdana"/>
              <a:cs typeface="verdana"/>
              <a:sym typeface="verdana"/>
            </a:endParaRPr>
          </a:p>
          <a:p>
            <a:pPr indent="-228600" lvl="0" marL="342900" marR="0" rtl="0" algn="l">
              <a:spcBef>
                <a:spcPts val="0"/>
              </a:spcBef>
              <a:spcAft>
                <a:spcPts val="0"/>
              </a:spcAft>
              <a:buClr>
                <a:schemeClr val="dk1"/>
              </a:buClr>
              <a:buSzPts val="1800"/>
              <a:buFont typeface="Arial"/>
              <a:buNone/>
            </a:pPr>
            <a:r>
              <a:t/>
            </a:r>
            <a:endParaRPr sz="1900">
              <a:solidFill>
                <a:schemeClr val="dk1"/>
              </a:solidFill>
              <a:latin typeface="verdana"/>
              <a:ea typeface="verdana"/>
              <a:cs typeface="verdana"/>
              <a:sym typeface="verdana"/>
            </a:endParaRPr>
          </a:p>
          <a:p>
            <a:pPr indent="-349250" lvl="0" marL="342900" marR="0" rtl="0" algn="l">
              <a:spcBef>
                <a:spcPts val="0"/>
              </a:spcBef>
              <a:spcAft>
                <a:spcPts val="0"/>
              </a:spcAft>
              <a:buClr>
                <a:srgbClr val="FF0000"/>
              </a:buClr>
              <a:buSzPts val="1900"/>
              <a:buFont typeface="verdana"/>
              <a:buChar char="•"/>
            </a:pPr>
            <a:r>
              <a:rPr lang="en-US" sz="1900" u="sng">
                <a:solidFill>
                  <a:srgbClr val="FF0000"/>
                </a:solidFill>
                <a:latin typeface="verdana"/>
                <a:ea typeface="verdana"/>
                <a:cs typeface="verdana"/>
                <a:sym typeface="verdana"/>
              </a:rPr>
              <a:t>Every</a:t>
            </a:r>
            <a:r>
              <a:rPr lang="en-US" sz="1900">
                <a:solidFill>
                  <a:srgbClr val="FF0000"/>
                </a:solidFill>
                <a:latin typeface="verdana"/>
                <a:ea typeface="verdana"/>
                <a:cs typeface="verdana"/>
                <a:sym typeface="verdana"/>
              </a:rPr>
              <a:t> diver must have this AAU coverage </a:t>
            </a:r>
            <a:r>
              <a:rPr lang="en-US" sz="1900" u="sng">
                <a:solidFill>
                  <a:srgbClr val="FF0000"/>
                </a:solidFill>
                <a:latin typeface="verdana"/>
                <a:ea typeface="verdana"/>
                <a:cs typeface="verdana"/>
                <a:sym typeface="verdana"/>
              </a:rPr>
              <a:t>before first practice</a:t>
            </a:r>
            <a:r>
              <a:rPr lang="en-US" sz="1900">
                <a:solidFill>
                  <a:srgbClr val="FF0000"/>
                </a:solidFill>
                <a:latin typeface="verdana"/>
                <a:ea typeface="verdana"/>
                <a:cs typeface="verdana"/>
                <a:sym typeface="verdana"/>
              </a:rPr>
              <a:t> - submit to Parent Rep or Coach.</a:t>
            </a:r>
            <a:endParaRPr sz="1500">
              <a:latin typeface="verdana"/>
              <a:ea typeface="verdana"/>
              <a:cs typeface="verdana"/>
              <a:sym typeface="verdana"/>
            </a:endParaRPr>
          </a:p>
          <a:p>
            <a:pPr indent="-228600" lvl="0" marL="342900" marR="0" rtl="0" algn="l">
              <a:spcBef>
                <a:spcPts val="0"/>
              </a:spcBef>
              <a:spcAft>
                <a:spcPts val="0"/>
              </a:spcAft>
              <a:buClr>
                <a:schemeClr val="dk1"/>
              </a:buClr>
              <a:buSzPts val="1800"/>
              <a:buFont typeface="Arial"/>
              <a:buNone/>
            </a:pPr>
            <a:r>
              <a:t/>
            </a:r>
            <a:endParaRPr sz="1900">
              <a:solidFill>
                <a:srgbClr val="FF0000"/>
              </a:solidFill>
              <a:latin typeface="verdana"/>
              <a:ea typeface="verdana"/>
              <a:cs typeface="verdana"/>
              <a:sym typeface="verdana"/>
            </a:endParaRPr>
          </a:p>
          <a:p>
            <a:pPr indent="-349250" lvl="0" marL="342900" marR="0" rtl="0" algn="l">
              <a:spcBef>
                <a:spcPts val="0"/>
              </a:spcBef>
              <a:spcAft>
                <a:spcPts val="0"/>
              </a:spcAft>
              <a:buClr>
                <a:schemeClr val="dk1"/>
              </a:buClr>
              <a:buSzPts val="1900"/>
              <a:buFont typeface="verdana"/>
              <a:buChar char="•"/>
            </a:pPr>
            <a:r>
              <a:rPr lang="en-US" sz="1900">
                <a:solidFill>
                  <a:schemeClr val="dk1"/>
                </a:solidFill>
                <a:latin typeface="verdana"/>
                <a:ea typeface="verdana"/>
                <a:cs typeface="verdana"/>
                <a:sym typeface="verdana"/>
              </a:rPr>
              <a:t>AAU provides excess insurance for all our divers as long as EVERY diver has it.  If your diver does not have an AAU membership then get it ASAP. </a:t>
            </a:r>
            <a:endParaRPr sz="1500">
              <a:latin typeface="verdana"/>
              <a:ea typeface="verdana"/>
              <a:cs typeface="verdana"/>
              <a:sym typeface="verdana"/>
            </a:endParaRPr>
          </a:p>
          <a:p>
            <a:pPr indent="-228600" lvl="0" marL="342900" marR="0" rtl="0" algn="l">
              <a:spcBef>
                <a:spcPts val="0"/>
              </a:spcBef>
              <a:spcAft>
                <a:spcPts val="0"/>
              </a:spcAft>
              <a:buClr>
                <a:schemeClr val="dk1"/>
              </a:buClr>
              <a:buSzPts val="1800"/>
              <a:buFont typeface="Arial"/>
              <a:buNone/>
            </a:pPr>
            <a:r>
              <a:t/>
            </a:r>
            <a:endParaRPr sz="2200">
              <a:solidFill>
                <a:srgbClr val="FF0000"/>
              </a:solidFill>
              <a:latin typeface="verdana"/>
              <a:ea typeface="verdana"/>
              <a:cs typeface="verdana"/>
              <a:sym typeface="verdana"/>
            </a:endParaRPr>
          </a:p>
          <a:p>
            <a:pPr indent="-349250" lvl="0" marL="342900" marR="0" rtl="0" algn="l">
              <a:spcBef>
                <a:spcPts val="0"/>
              </a:spcBef>
              <a:spcAft>
                <a:spcPts val="0"/>
              </a:spcAft>
              <a:buClr>
                <a:srgbClr val="FF0000"/>
              </a:buClr>
              <a:buSzPts val="1900"/>
              <a:buFont typeface="Arial"/>
              <a:buChar char="•"/>
            </a:pPr>
            <a:r>
              <a:rPr lang="en-US" sz="1900">
                <a:solidFill>
                  <a:srgbClr val="FF0000"/>
                </a:solidFill>
                <a:latin typeface="verdana"/>
                <a:ea typeface="verdana"/>
                <a:cs typeface="verdana"/>
                <a:sym typeface="verdana"/>
              </a:rPr>
              <a:t>Extended Coverage is required.  </a:t>
            </a:r>
            <a:r>
              <a:rPr lang="en-US" sz="1900">
                <a:solidFill>
                  <a:schemeClr val="dk1"/>
                </a:solidFill>
                <a:latin typeface="verdana"/>
                <a:ea typeface="verdana"/>
                <a:cs typeface="verdana"/>
                <a:sym typeface="verdana"/>
              </a:rPr>
              <a:t>This allows us to practice and compete at our Midlakes pools instead of a registered AAU facility (e.g. KCAC). If you need to add Extended (AB) coverage then it’s best to call AAU directly at </a:t>
            </a:r>
            <a:r>
              <a:rPr lang="en-US" sz="1900">
                <a:solidFill>
                  <a:srgbClr val="222222"/>
                </a:solidFill>
                <a:highlight>
                  <a:srgbClr val="FFFFFF"/>
                </a:highlight>
                <a:latin typeface="verdana"/>
                <a:ea typeface="verdana"/>
                <a:cs typeface="verdana"/>
                <a:sym typeface="verdana"/>
              </a:rPr>
              <a:t>1-407-934-7200.</a:t>
            </a:r>
            <a:br>
              <a:rPr lang="en-US" sz="1900">
                <a:solidFill>
                  <a:srgbClr val="FF0000"/>
                </a:solidFill>
                <a:latin typeface="Calibri"/>
                <a:ea typeface="Calibri"/>
                <a:cs typeface="Calibri"/>
                <a:sym typeface="Calibri"/>
              </a:rPr>
            </a:br>
            <a:endParaRPr sz="1900">
              <a:solidFill>
                <a:srgbClr val="FF0000"/>
              </a:solidFill>
              <a:latin typeface="Calibri"/>
              <a:ea typeface="Calibri"/>
              <a:cs typeface="Calibri"/>
              <a:sym typeface="Calibri"/>
            </a:endParaRPr>
          </a:p>
        </p:txBody>
      </p:sp>
      <p:sp>
        <p:nvSpPr>
          <p:cNvPr id="164" name="Google Shape;164;p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Practice Format</a:t>
            </a:r>
            <a:endParaRPr b="1">
              <a:solidFill>
                <a:schemeClr val="accent1"/>
              </a:solidFill>
            </a:endParaRPr>
          </a:p>
        </p:txBody>
      </p:sp>
      <p:sp>
        <p:nvSpPr>
          <p:cNvPr id="170" name="Google Shape;170;p8"/>
          <p:cNvSpPr txBox="1"/>
          <p:nvPr/>
        </p:nvSpPr>
        <p:spPr>
          <a:xfrm>
            <a:off x="838200" y="1589125"/>
            <a:ext cx="6469200" cy="4802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verdana"/>
                <a:ea typeface="verdana"/>
                <a:cs typeface="verdana"/>
                <a:sym typeface="verdana"/>
              </a:rPr>
              <a:t>Midlakes Recommends this, and your Club may have their own Safety Procedures...</a:t>
            </a:r>
            <a:endParaRPr b="1"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1800" u="sng">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Practice Layout</a:t>
            </a:r>
            <a:endParaRPr b="1"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Visually mark separate zones using towels/yoga mats/orange cones/duct tape/sidewalk chalk.</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Warm-Ups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Dryland warm-up on individual mats/towels, at least 6 feet away from each other.  </a:t>
            </a:r>
            <a:endParaRPr>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Diver Equipment during Practice</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Each diver should have a dedicated space to keep shammies, towels, jackets, bags, etc. that is 6 ft away from other divers’ equipment.  Divers should access their space following distancing restrictions.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No shared equipment, e.g. mats, chairs.  </a:t>
            </a:r>
            <a:endParaRPr sz="1800">
              <a:solidFill>
                <a:schemeClr val="dk1"/>
              </a:solidFill>
              <a:latin typeface="Calibri"/>
              <a:ea typeface="Calibri"/>
              <a:cs typeface="Calibri"/>
              <a:sym typeface="Calibri"/>
            </a:endParaRPr>
          </a:p>
        </p:txBody>
      </p:sp>
      <p:pic>
        <p:nvPicPr>
          <p:cNvPr id="171" name="Google Shape;171;p8"/>
          <p:cNvPicPr preferRelativeResize="0"/>
          <p:nvPr/>
        </p:nvPicPr>
        <p:blipFill rotWithShape="1">
          <a:blip r:embed="rId3">
            <a:alphaModFix/>
          </a:blip>
          <a:srcRect b="0" l="0" r="0" t="0"/>
          <a:stretch/>
        </p:blipFill>
        <p:spPr>
          <a:xfrm>
            <a:off x="7462850" y="2292525"/>
            <a:ext cx="4363301" cy="2058050"/>
          </a:xfrm>
          <a:prstGeom prst="rect">
            <a:avLst/>
          </a:prstGeom>
          <a:noFill/>
          <a:ln>
            <a:noFill/>
          </a:ln>
        </p:spPr>
      </p:pic>
      <p:sp>
        <p:nvSpPr>
          <p:cNvPr id="172" name="Google Shape;172;p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3" name="Google Shape;173;p8"/>
          <p:cNvSpPr txBox="1"/>
          <p:nvPr/>
        </p:nvSpPr>
        <p:spPr>
          <a:xfrm>
            <a:off x="8060400" y="4709350"/>
            <a:ext cx="38436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900">
                <a:solidFill>
                  <a:srgbClr val="FF0000"/>
                </a:solidFill>
                <a:latin typeface="Calibri"/>
                <a:ea typeface="Calibri"/>
                <a:cs typeface="Calibri"/>
                <a:sym typeface="Calibri"/>
              </a:rPr>
              <a:t>Remember This:</a:t>
            </a:r>
            <a:br>
              <a:rPr lang="en-US" sz="1900">
                <a:solidFill>
                  <a:srgbClr val="FF0000"/>
                </a:solidFill>
                <a:latin typeface="Calibri"/>
                <a:ea typeface="Calibri"/>
                <a:cs typeface="Calibri"/>
                <a:sym typeface="Calibri"/>
              </a:rPr>
            </a:br>
            <a:r>
              <a:rPr lang="en-US" sz="1900">
                <a:solidFill>
                  <a:srgbClr val="FF0000"/>
                </a:solidFill>
                <a:latin typeface="Calibri"/>
                <a:ea typeface="Calibri"/>
                <a:cs typeface="Calibri"/>
                <a:sym typeface="Calibri"/>
              </a:rPr>
              <a:t>Our divers under age 12 are not vaccinated yet.  Please take care and practice Covid safety procedures diligently.</a:t>
            </a:r>
            <a:endParaRPr sz="1900">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Practice Format</a:t>
            </a:r>
            <a:endParaRPr b="1">
              <a:solidFill>
                <a:schemeClr val="accent1"/>
              </a:solidFill>
            </a:endParaRPr>
          </a:p>
        </p:txBody>
      </p:sp>
      <p:sp>
        <p:nvSpPr>
          <p:cNvPr id="179" name="Google Shape;179;p9"/>
          <p:cNvSpPr txBox="1"/>
          <p:nvPr/>
        </p:nvSpPr>
        <p:spPr>
          <a:xfrm>
            <a:off x="1041400" y="1484925"/>
            <a:ext cx="10629600" cy="5079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US" sz="1800">
                <a:solidFill>
                  <a:schemeClr val="dk1"/>
                </a:solidFill>
                <a:latin typeface="verdana"/>
                <a:ea typeface="verdana"/>
                <a:cs typeface="verdana"/>
                <a:sym typeface="verdana"/>
              </a:rPr>
              <a:t>Midlakes Recommends, but your Club may have their own Safety Procedures...</a:t>
            </a:r>
            <a:endParaRPr b="1" sz="1800" u="sng">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1800" u="sng">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Parents</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May walk their child to practice </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Follow pool guidelines for social distancing and limitations on attendance/capacity</a:t>
            </a:r>
            <a:endParaRPr>
              <a:latin typeface="verdana"/>
              <a:ea typeface="verdana"/>
              <a:cs typeface="verdana"/>
              <a:sym typeface="verdana"/>
            </a:endParaRPr>
          </a:p>
          <a:p>
            <a:pPr indent="0" lvl="1" marL="457200" marR="0" rtl="0" algn="l">
              <a:spcBef>
                <a:spcPts val="0"/>
              </a:spcBef>
              <a:spcAft>
                <a:spcPts val="0"/>
              </a:spcAft>
              <a:buNone/>
            </a:pPr>
            <a:r>
              <a:rPr i="0" lang="en-US" sz="1800" u="none" cap="none" strike="noStrike">
                <a:solidFill>
                  <a:schemeClr val="dk1"/>
                </a:solidFill>
                <a:latin typeface="verdana"/>
                <a:ea typeface="verdana"/>
                <a:cs typeface="verdana"/>
                <a:sym typeface="verdana"/>
              </a:rPr>
              <a:t>May stay in their cars</a:t>
            </a:r>
            <a:endParaRPr>
              <a:latin typeface="verdana"/>
              <a:ea typeface="verdana"/>
              <a:cs typeface="verdana"/>
              <a:sym typeface="verdana"/>
            </a:endParaRPr>
          </a:p>
          <a:p>
            <a:pPr indent="0" lvl="1" marL="457200" marR="0" rtl="0" algn="l">
              <a:spcBef>
                <a:spcPts val="0"/>
              </a:spcBef>
              <a:spcAft>
                <a:spcPts val="0"/>
              </a:spcAft>
              <a:buNone/>
            </a:pPr>
            <a:r>
              <a:rPr i="0" lang="en-US" sz="1800" u="none" cap="none" strike="noStrike">
                <a:solidFill>
                  <a:schemeClr val="dk1"/>
                </a:solidFill>
                <a:latin typeface="verdana"/>
                <a:ea typeface="verdana"/>
                <a:cs typeface="verdana"/>
                <a:sym typeface="verdana"/>
              </a:rPr>
              <a:t>If permitted on pool deck, must stay 6 ft apart.</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 </a:t>
            </a:r>
            <a:endParaRPr>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Dive Practice Schedule</a:t>
            </a:r>
            <a:endParaRPr>
              <a:latin typeface="verdana"/>
              <a:ea typeface="verdana"/>
              <a:cs typeface="verdana"/>
              <a:sym typeface="verdana"/>
            </a:endParaRPr>
          </a:p>
          <a:p>
            <a:pPr indent="0" lvl="0" marL="0" marR="0" rtl="0" algn="l">
              <a:spcBef>
                <a:spcPts val="0"/>
              </a:spcBef>
              <a:spcAft>
                <a:spcPts val="0"/>
              </a:spcAft>
              <a:buNone/>
            </a:pPr>
            <a:r>
              <a:rPr lang="en-US" sz="1800">
                <a:solidFill>
                  <a:srgbClr val="FF0000"/>
                </a:solidFill>
                <a:latin typeface="verdana"/>
                <a:ea typeface="verdana"/>
                <a:cs typeface="verdana"/>
                <a:sym typeface="verdana"/>
              </a:rPr>
              <a:t>Limit capacity based on current pandemic guidelines</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Discipline for Not Following Social Distancing Restrictions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Divers who do not follow their club’s social distancing or mask protocols during practice will receive one warning and then be removed from practice if disruption continues.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Coaches should contact parents of any disruptive divers to advise that a warning was given.</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Coaches should notify lifeguard on duty and/or pool manager of social distancing infractions.  Please check with your pool manager for notification process.</a:t>
            </a:r>
            <a:endParaRPr>
              <a:latin typeface="verdana"/>
              <a:ea typeface="verdana"/>
              <a:cs typeface="verdana"/>
              <a:sym typeface="verdana"/>
            </a:endParaRPr>
          </a:p>
        </p:txBody>
      </p:sp>
      <p:sp>
        <p:nvSpPr>
          <p:cNvPr id="180" name="Google Shape;180;p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Dive Basics</a:t>
            </a:r>
            <a:endParaRPr b="1">
              <a:solidFill>
                <a:schemeClr val="accent1"/>
              </a:solidFill>
            </a:endParaRPr>
          </a:p>
        </p:txBody>
      </p:sp>
      <p:sp>
        <p:nvSpPr>
          <p:cNvPr id="186" name="Google Shape;186;p15"/>
          <p:cNvSpPr txBox="1"/>
          <p:nvPr/>
        </p:nvSpPr>
        <p:spPr>
          <a:xfrm>
            <a:off x="838193" y="1690700"/>
            <a:ext cx="10276200" cy="3278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DIVE GROUPS</a:t>
            </a:r>
            <a:endParaRPr>
              <a:latin typeface="verdana"/>
              <a:ea typeface="verdana"/>
              <a:cs typeface="verdana"/>
              <a:sym typeface="verdana"/>
            </a:endParaRPr>
          </a:p>
          <a:p>
            <a:pPr indent="-400050" lvl="0" marL="457200" rtl="0" algn="l">
              <a:spcBef>
                <a:spcPts val="120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Forward</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Back</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Reverse</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Inward</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Twist</a:t>
            </a:r>
            <a:endParaRPr sz="1800">
              <a:solidFill>
                <a:schemeClr val="dk1"/>
              </a:solidFill>
              <a:latin typeface="verdana"/>
              <a:ea typeface="verdana"/>
              <a:cs typeface="verdana"/>
              <a:sym typeface="verdana"/>
            </a:endParaRPr>
          </a:p>
          <a:p>
            <a:pPr indent="0" lvl="0" marL="457200" rtl="0" algn="l">
              <a:spcBef>
                <a:spcPts val="1200"/>
              </a:spcBef>
              <a:spcAft>
                <a:spcPts val="1200"/>
              </a:spcAft>
              <a:buNone/>
            </a:pPr>
            <a:r>
              <a:t/>
            </a:r>
            <a:endParaRPr b="1" sz="2400">
              <a:solidFill>
                <a:schemeClr val="dk1"/>
              </a:solidFill>
              <a:latin typeface="verdana"/>
              <a:ea typeface="verdana"/>
              <a:cs typeface="verdana"/>
              <a:sym typeface="verdana"/>
            </a:endParaRPr>
          </a:p>
        </p:txBody>
      </p:sp>
      <p:sp>
        <p:nvSpPr>
          <p:cNvPr id="187" name="Google Shape;187;p15"/>
          <p:cNvSpPr txBox="1"/>
          <p:nvPr/>
        </p:nvSpPr>
        <p:spPr>
          <a:xfrm>
            <a:off x="838200" y="1690688"/>
            <a:ext cx="96993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latin typeface="Verdana"/>
              <a:ea typeface="Verdana"/>
              <a:cs typeface="Verdana"/>
              <a:sym typeface="Verdana"/>
            </a:endParaRPr>
          </a:p>
        </p:txBody>
      </p:sp>
      <p:sp>
        <p:nvSpPr>
          <p:cNvPr id="188" name="Google Shape;188;p15"/>
          <p:cNvSpPr txBox="1"/>
          <p:nvPr/>
        </p:nvSpPr>
        <p:spPr>
          <a:xfrm>
            <a:off x="4078200" y="1690700"/>
            <a:ext cx="37962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verdana"/>
                <a:ea typeface="verdana"/>
                <a:cs typeface="verdana"/>
                <a:sym typeface="verdana"/>
              </a:rPr>
              <a:t>DIVE POSITIONS</a:t>
            </a:r>
            <a:endParaRPr>
              <a:solidFill>
                <a:schemeClr val="dk1"/>
              </a:solidFill>
              <a:latin typeface="verdana"/>
              <a:ea typeface="verdana"/>
              <a:cs typeface="verdana"/>
              <a:sym typeface="verdana"/>
            </a:endParaRPr>
          </a:p>
          <a:p>
            <a:pPr indent="-400050" lvl="0" marL="457200" rtl="0" algn="l">
              <a:spcBef>
                <a:spcPts val="120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Tuck (C)</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Pike (B)</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Straight (A)</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Free (D)</a:t>
            </a:r>
            <a:endParaRPr sz="1700"/>
          </a:p>
        </p:txBody>
      </p:sp>
      <p:sp>
        <p:nvSpPr>
          <p:cNvPr id="189" name="Google Shape;189;p15"/>
          <p:cNvSpPr txBox="1"/>
          <p:nvPr/>
        </p:nvSpPr>
        <p:spPr>
          <a:xfrm>
            <a:off x="2394850" y="4159650"/>
            <a:ext cx="50313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800">
                <a:solidFill>
                  <a:schemeClr val="dk1"/>
                </a:solidFill>
                <a:latin typeface="verdana"/>
                <a:ea typeface="verdana"/>
                <a:cs typeface="verdana"/>
                <a:sym typeface="verdana"/>
              </a:rPr>
              <a:t>DEGREE OF DIFFICULTY (DD)</a:t>
            </a:r>
            <a:endParaRPr>
              <a:solidFill>
                <a:schemeClr val="dk1"/>
              </a:solidFill>
              <a:latin typeface="verdana"/>
              <a:ea typeface="verdana"/>
              <a:cs typeface="verdana"/>
              <a:sym typeface="verdana"/>
            </a:endParaRPr>
          </a:p>
          <a:p>
            <a:pPr indent="-400050" lvl="0" marL="457200" rtl="0" algn="l">
              <a:spcBef>
                <a:spcPts val="120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 101 Forward Dive</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DD 1.2 Tuck, 1.3 Pike, 1.4 Straight</a:t>
            </a:r>
            <a:endParaRPr sz="1800">
              <a:solidFill>
                <a:schemeClr val="dk1"/>
              </a:solidFill>
              <a:latin typeface="verdana"/>
              <a:ea typeface="verdana"/>
              <a:cs typeface="verdana"/>
              <a:sym typeface="verdana"/>
            </a:endParaRPr>
          </a:p>
          <a:p>
            <a:pPr indent="-400050" lvl="0" marL="457200" rtl="0" algn="l">
              <a:spcBef>
                <a:spcPts val="0"/>
              </a:spcBef>
              <a:spcAft>
                <a:spcPts val="0"/>
              </a:spcAft>
              <a:buClr>
                <a:schemeClr val="dk1"/>
              </a:buClr>
              <a:buSzPts val="2700"/>
              <a:buFont typeface="verdana"/>
              <a:buChar char="⮚"/>
            </a:pPr>
            <a:r>
              <a:rPr lang="en-US" sz="1800">
                <a:solidFill>
                  <a:schemeClr val="dk1"/>
                </a:solidFill>
                <a:latin typeface="verdana"/>
                <a:ea typeface="verdana"/>
                <a:cs typeface="verdana"/>
                <a:sym typeface="verdana"/>
              </a:rPr>
              <a:t>#201 Back Dive</a:t>
            </a:r>
            <a:br>
              <a:rPr lang="en-US" sz="1800">
                <a:solidFill>
                  <a:schemeClr val="dk1"/>
                </a:solidFill>
                <a:latin typeface="verdana"/>
                <a:ea typeface="verdana"/>
                <a:cs typeface="verdana"/>
                <a:sym typeface="verdana"/>
              </a:rPr>
            </a:br>
            <a:r>
              <a:rPr lang="en-US" sz="1800">
                <a:solidFill>
                  <a:schemeClr val="dk1"/>
                </a:solidFill>
                <a:latin typeface="verdana"/>
                <a:ea typeface="verdana"/>
                <a:cs typeface="verdana"/>
                <a:sym typeface="verdana"/>
              </a:rPr>
              <a:t>DD 1.5 Tuck, 1.6 Pike, 1.7 Straight</a:t>
            </a:r>
            <a:endParaRPr sz="1700"/>
          </a:p>
        </p:txBody>
      </p:sp>
      <p:pic>
        <p:nvPicPr>
          <p:cNvPr id="190" name="Google Shape;190;p15"/>
          <p:cNvPicPr preferRelativeResize="0"/>
          <p:nvPr/>
        </p:nvPicPr>
        <p:blipFill>
          <a:blip r:embed="rId3">
            <a:alphaModFix/>
          </a:blip>
          <a:stretch>
            <a:fillRect/>
          </a:stretch>
        </p:blipFill>
        <p:spPr>
          <a:xfrm>
            <a:off x="7844375" y="1454725"/>
            <a:ext cx="4170301" cy="4919573"/>
          </a:xfrm>
          <a:prstGeom prst="rect">
            <a:avLst/>
          </a:prstGeom>
          <a:noFill/>
          <a:ln>
            <a:noFill/>
          </a:ln>
        </p:spPr>
      </p:pic>
      <p:sp>
        <p:nvSpPr>
          <p:cNvPr id="191" name="Google Shape;191;p1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dbe1d1075c_0_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Meet Format Options</a:t>
            </a:r>
            <a:endParaRPr b="1">
              <a:solidFill>
                <a:schemeClr val="accent1"/>
              </a:solidFill>
            </a:endParaRPr>
          </a:p>
        </p:txBody>
      </p:sp>
      <p:sp>
        <p:nvSpPr>
          <p:cNvPr id="197" name="Google Shape;197;gdbe1d1075c_0_34"/>
          <p:cNvSpPr txBox="1"/>
          <p:nvPr/>
        </p:nvSpPr>
        <p:spPr>
          <a:xfrm>
            <a:off x="838200" y="1835825"/>
            <a:ext cx="10910400" cy="4540800"/>
          </a:xfrm>
          <a:prstGeom prst="rect">
            <a:avLst/>
          </a:prstGeom>
          <a:noFill/>
          <a:ln>
            <a:noFill/>
          </a:ln>
        </p:spPr>
        <p:txBody>
          <a:bodyPr anchorCtr="0" anchor="t" bIns="45700" lIns="91425" spcFirstLastPara="1" rIns="91425" wrap="square" tIns="45700">
            <a:spAutoFit/>
          </a:bodyPr>
          <a:lstStyle/>
          <a:p>
            <a:pPr indent="-336550" lvl="0" marL="457200" marR="0" rtl="0" algn="l">
              <a:spcBef>
                <a:spcPts val="0"/>
              </a:spcBef>
              <a:spcAft>
                <a:spcPts val="0"/>
              </a:spcAft>
              <a:buClr>
                <a:schemeClr val="dk1"/>
              </a:buClr>
              <a:buSzPts val="1700"/>
              <a:buFont typeface="Verdana"/>
              <a:buAutoNum type="arabicPeriod"/>
            </a:pPr>
            <a:r>
              <a:rPr b="1" lang="en-US" sz="1700" u="sng">
                <a:solidFill>
                  <a:schemeClr val="dk1"/>
                </a:solidFill>
                <a:latin typeface="Verdana"/>
                <a:ea typeface="Verdana"/>
                <a:cs typeface="Verdana"/>
                <a:sym typeface="Verdana"/>
              </a:rPr>
              <a:t>In-Person Meets</a:t>
            </a:r>
            <a:endParaRPr sz="1700">
              <a:solidFill>
                <a:schemeClr val="dk1"/>
              </a:solidFill>
              <a:latin typeface="Verdana"/>
              <a:ea typeface="Verdana"/>
              <a:cs typeface="Verdana"/>
              <a:sym typeface="Verdana"/>
            </a:endParaRPr>
          </a:p>
          <a:p>
            <a:pPr indent="0" lvl="0" marL="0" marR="0" rtl="0" algn="l">
              <a:spcBef>
                <a:spcPts val="0"/>
              </a:spcBef>
              <a:spcAft>
                <a:spcPts val="0"/>
              </a:spcAft>
              <a:buNone/>
            </a:pPr>
            <a:r>
              <a:rPr lang="en-US" sz="1700">
                <a:solidFill>
                  <a:schemeClr val="dk1"/>
                </a:solidFill>
                <a:latin typeface="Verdana"/>
                <a:ea typeface="Verdana"/>
                <a:cs typeface="Verdana"/>
                <a:sym typeface="Verdana"/>
              </a:rPr>
              <a:t>Our clubs will individually decide if they are able to host dive meets in-person or will hold the meets virtually. This information will be communicated to you prior to the first meet on June 30.</a:t>
            </a:r>
            <a:endParaRPr sz="1300">
              <a:latin typeface="Verdana"/>
              <a:ea typeface="Verdana"/>
              <a:cs typeface="Verdana"/>
              <a:sym typeface="Verdana"/>
            </a:endParaRPr>
          </a:p>
          <a:p>
            <a:pPr indent="0" lvl="0" marL="0" marR="0" rtl="0" algn="l">
              <a:spcBef>
                <a:spcPts val="0"/>
              </a:spcBef>
              <a:spcAft>
                <a:spcPts val="0"/>
              </a:spcAft>
              <a:buNone/>
            </a:pPr>
            <a:r>
              <a:t/>
            </a:r>
            <a:endParaRPr sz="1700">
              <a:solidFill>
                <a:schemeClr val="dk1"/>
              </a:solidFill>
              <a:latin typeface="Verdana"/>
              <a:ea typeface="Verdana"/>
              <a:cs typeface="Verdana"/>
              <a:sym typeface="Verdana"/>
            </a:endParaRPr>
          </a:p>
          <a:p>
            <a:pPr indent="0" lvl="0" marL="0" marR="0" rtl="0" algn="l">
              <a:spcBef>
                <a:spcPts val="0"/>
              </a:spcBef>
              <a:spcAft>
                <a:spcPts val="0"/>
              </a:spcAft>
              <a:buNone/>
            </a:pPr>
            <a:r>
              <a:rPr b="1" i="1" lang="en-US" sz="1700">
                <a:solidFill>
                  <a:schemeClr val="dk1"/>
                </a:solidFill>
                <a:latin typeface="Verdana"/>
                <a:ea typeface="Verdana"/>
                <a:cs typeface="Verdana"/>
                <a:sym typeface="Verdana"/>
              </a:rPr>
              <a:t>***NEW If held in-person, each club will notify the “Away” team of safety protocols in advance of the meet, e.g. parking, spectators, masking, and other protocols.</a:t>
            </a:r>
            <a:endParaRPr b="1" i="1" sz="1300">
              <a:latin typeface="Verdana"/>
              <a:ea typeface="Verdana"/>
              <a:cs typeface="Verdana"/>
              <a:sym typeface="Verdana"/>
            </a:endParaRPr>
          </a:p>
          <a:p>
            <a:pPr indent="0" lvl="0" marL="0" marR="0" rtl="0" algn="l">
              <a:spcBef>
                <a:spcPts val="0"/>
              </a:spcBef>
              <a:spcAft>
                <a:spcPts val="0"/>
              </a:spcAft>
              <a:buNone/>
            </a:pPr>
            <a:r>
              <a:t/>
            </a:r>
            <a:endParaRPr b="1" sz="1700" u="sng">
              <a:solidFill>
                <a:schemeClr val="dk1"/>
              </a:solidFill>
              <a:latin typeface="Verdana"/>
              <a:ea typeface="Verdana"/>
              <a:cs typeface="Verdana"/>
              <a:sym typeface="Verdana"/>
            </a:endParaRPr>
          </a:p>
          <a:p>
            <a:pPr indent="-336550" lvl="0" marL="457200" marR="0" rtl="0" algn="l">
              <a:spcBef>
                <a:spcPts val="0"/>
              </a:spcBef>
              <a:spcAft>
                <a:spcPts val="0"/>
              </a:spcAft>
              <a:buClr>
                <a:schemeClr val="dk1"/>
              </a:buClr>
              <a:buSzPts val="1700"/>
              <a:buFont typeface="Verdana"/>
              <a:buAutoNum type="arabicPeriod"/>
            </a:pPr>
            <a:r>
              <a:rPr b="1" lang="en-US" sz="1700" u="sng">
                <a:solidFill>
                  <a:schemeClr val="dk1"/>
                </a:solidFill>
                <a:latin typeface="Verdana"/>
                <a:ea typeface="Verdana"/>
                <a:cs typeface="Verdana"/>
                <a:sym typeface="Verdana"/>
              </a:rPr>
              <a:t>Virtual Meets</a:t>
            </a:r>
            <a:endParaRPr sz="1300">
              <a:latin typeface="Verdana"/>
              <a:ea typeface="Verdana"/>
              <a:cs typeface="Verdana"/>
              <a:sym typeface="Verdana"/>
            </a:endParaRPr>
          </a:p>
          <a:p>
            <a:pPr indent="0" lvl="0" marL="0" marR="0" rtl="0" algn="l">
              <a:spcBef>
                <a:spcPts val="0"/>
              </a:spcBef>
              <a:spcAft>
                <a:spcPts val="0"/>
              </a:spcAft>
              <a:buNone/>
            </a:pPr>
            <a:r>
              <a:rPr lang="en-US" sz="1700">
                <a:solidFill>
                  <a:schemeClr val="dk1"/>
                </a:solidFill>
                <a:latin typeface="Verdana"/>
                <a:ea typeface="Verdana"/>
                <a:cs typeface="Verdana"/>
                <a:sym typeface="Verdana"/>
              </a:rPr>
              <a:t>If a virtual format is selected, then the “Home” and “Away” teams will BOTH host </a:t>
            </a:r>
            <a:r>
              <a:rPr lang="en-US" sz="1700" u="sng">
                <a:solidFill>
                  <a:schemeClr val="dk1"/>
                </a:solidFill>
                <a:latin typeface="Verdana"/>
                <a:ea typeface="Verdana"/>
                <a:cs typeface="Verdana"/>
                <a:sym typeface="Verdana"/>
              </a:rPr>
              <a:t>parallel meets at each pool</a:t>
            </a:r>
            <a:r>
              <a:rPr lang="en-US" sz="1700">
                <a:solidFill>
                  <a:schemeClr val="dk1"/>
                </a:solidFill>
                <a:latin typeface="Verdana"/>
                <a:ea typeface="Verdana"/>
                <a:cs typeface="Verdana"/>
                <a:sym typeface="Verdana"/>
              </a:rPr>
              <a:t> and each team provides at least three judges.  Virtual meets may happen at any time that is convenient for the pool on the day of the meet.</a:t>
            </a:r>
            <a:endParaRPr sz="1300">
              <a:latin typeface="Verdana"/>
              <a:ea typeface="Verdana"/>
              <a:cs typeface="Verdana"/>
              <a:sym typeface="Verdana"/>
            </a:endParaRPr>
          </a:p>
          <a:p>
            <a:pPr indent="0" lvl="0" marL="0" marR="0" rtl="0" algn="l">
              <a:spcBef>
                <a:spcPts val="0"/>
              </a:spcBef>
              <a:spcAft>
                <a:spcPts val="0"/>
              </a:spcAft>
              <a:buNone/>
            </a:pPr>
            <a:r>
              <a:t/>
            </a:r>
            <a:endParaRPr sz="1700">
              <a:solidFill>
                <a:schemeClr val="dk1"/>
              </a:solidFill>
              <a:latin typeface="Verdana"/>
              <a:ea typeface="Verdana"/>
              <a:cs typeface="Verdana"/>
              <a:sym typeface="Verdana"/>
            </a:endParaRPr>
          </a:p>
          <a:p>
            <a:pPr indent="0" lvl="0" marL="0" marR="0" rtl="0" algn="l">
              <a:spcBef>
                <a:spcPts val="0"/>
              </a:spcBef>
              <a:spcAft>
                <a:spcPts val="0"/>
              </a:spcAft>
              <a:buNone/>
            </a:pPr>
            <a:r>
              <a:rPr lang="en-US" sz="1700">
                <a:solidFill>
                  <a:schemeClr val="dk1"/>
                </a:solidFill>
                <a:latin typeface="Verdana"/>
                <a:ea typeface="Verdana"/>
                <a:cs typeface="Verdana"/>
                <a:sym typeface="Verdana"/>
              </a:rPr>
              <a:t>The designated “Home” team will be responsible for collecting the scores from the “Away” team and preparing ribbons, then delivering ribbons to the “Away” team’s pool.</a:t>
            </a:r>
            <a:endParaRPr sz="1300">
              <a:latin typeface="Verdana"/>
              <a:ea typeface="Verdana"/>
              <a:cs typeface="Verdana"/>
              <a:sym typeface="Verdana"/>
            </a:endParaRPr>
          </a:p>
          <a:p>
            <a:pPr indent="0" lvl="0" marL="0" marR="0" rtl="0" algn="l">
              <a:spcBef>
                <a:spcPts val="0"/>
              </a:spcBef>
              <a:spcAft>
                <a:spcPts val="0"/>
              </a:spcAft>
              <a:buNone/>
            </a:pPr>
            <a:r>
              <a:t/>
            </a:r>
            <a:endParaRPr sz="1700">
              <a:solidFill>
                <a:schemeClr val="dk1"/>
              </a:solidFill>
              <a:latin typeface="Verdana"/>
              <a:ea typeface="Verdana"/>
              <a:cs typeface="Verdana"/>
              <a:sym typeface="Verdana"/>
            </a:endParaRPr>
          </a:p>
          <a:p>
            <a:pPr indent="0" lvl="0" marL="0" marR="0" rtl="0" algn="l">
              <a:spcBef>
                <a:spcPts val="0"/>
              </a:spcBef>
              <a:spcAft>
                <a:spcPts val="0"/>
              </a:spcAft>
              <a:buNone/>
            </a:pPr>
            <a:r>
              <a:rPr lang="en-US" sz="1700">
                <a:solidFill>
                  <a:schemeClr val="dk1"/>
                </a:solidFill>
                <a:latin typeface="Verdana"/>
                <a:ea typeface="Verdana"/>
                <a:cs typeface="Verdana"/>
                <a:sym typeface="Verdana"/>
              </a:rPr>
              <a:t>The scores of the 3 judges will be used.  We will not toss out the high and low score as we would normally do with 5 judges.</a:t>
            </a:r>
            <a:endParaRPr sz="1300">
              <a:latin typeface="Verdana"/>
              <a:ea typeface="Verdana"/>
              <a:cs typeface="Verdana"/>
              <a:sym typeface="Verdana"/>
            </a:endParaRPr>
          </a:p>
        </p:txBody>
      </p:sp>
      <p:sp>
        <p:nvSpPr>
          <p:cNvPr id="198" name="Google Shape;198;gdbe1d1075c_0_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Meet Groupings</a:t>
            </a:r>
            <a:endParaRPr b="1">
              <a:solidFill>
                <a:schemeClr val="accent1"/>
              </a:solidFill>
            </a:endParaRPr>
          </a:p>
        </p:txBody>
      </p:sp>
      <p:sp>
        <p:nvSpPr>
          <p:cNvPr id="204" name="Google Shape;204;p11"/>
          <p:cNvSpPr txBox="1"/>
          <p:nvPr/>
        </p:nvSpPr>
        <p:spPr>
          <a:xfrm>
            <a:off x="1074050" y="1548575"/>
            <a:ext cx="10730100" cy="4479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500" u="sng">
                <a:solidFill>
                  <a:schemeClr val="dk1"/>
                </a:solidFill>
                <a:latin typeface="Verdana"/>
                <a:ea typeface="Verdana"/>
                <a:cs typeface="Verdana"/>
                <a:sym typeface="Verdana"/>
              </a:rPr>
              <a:t>Meet Groupings – Age, Gender, “A”/”B”</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Divers participate against other divers in a similar age group.</a:t>
            </a:r>
            <a:endParaRPr sz="1100">
              <a:latin typeface="Verdana"/>
              <a:ea typeface="Verdana"/>
              <a:cs typeface="Verdana"/>
              <a:sym typeface="Verdana"/>
            </a:endParaRPr>
          </a:p>
          <a:p>
            <a:pPr indent="0" lvl="0" marL="0" marR="0" rtl="0" algn="l">
              <a:spcBef>
                <a:spcPts val="0"/>
              </a:spcBef>
              <a:spcAft>
                <a:spcPts val="0"/>
              </a:spcAft>
              <a:buNone/>
            </a:pPr>
            <a:r>
              <a:t/>
            </a:r>
            <a:endParaRPr sz="1500">
              <a:solidFill>
                <a:schemeClr val="dk1"/>
              </a:solidFill>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500">
              <a:solidFill>
                <a:schemeClr val="dk1"/>
              </a:solidFill>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Your age is based on how old you are at the start of the season as of June 15 for Midlakes.  </a:t>
            </a:r>
            <a:br>
              <a:rPr lang="en-US" sz="1500">
                <a:solidFill>
                  <a:schemeClr val="dk1"/>
                </a:solidFill>
                <a:latin typeface="Verdana"/>
                <a:ea typeface="Verdana"/>
                <a:cs typeface="Verdana"/>
                <a:sym typeface="Verdana"/>
              </a:rPr>
            </a:br>
            <a:r>
              <a:rPr lang="en-US" sz="1500">
                <a:solidFill>
                  <a:schemeClr val="dk1"/>
                </a:solidFill>
                <a:latin typeface="Verdana"/>
                <a:ea typeface="Verdana"/>
                <a:cs typeface="Verdana"/>
                <a:sym typeface="Verdana"/>
              </a:rPr>
              <a:t>If you turn 11 on June 17 then you still compete in the 10 and under group.  Lucky you!</a:t>
            </a:r>
            <a:endParaRPr sz="1100">
              <a:latin typeface="Verdana"/>
              <a:ea typeface="Verdana"/>
              <a:cs typeface="Verdana"/>
              <a:sym typeface="Verdana"/>
            </a:endParaRPr>
          </a:p>
          <a:p>
            <a:pPr indent="0" lvl="0" marL="0" marR="0" rtl="0" algn="l">
              <a:spcBef>
                <a:spcPts val="0"/>
              </a:spcBef>
              <a:spcAft>
                <a:spcPts val="0"/>
              </a:spcAft>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Girls compete against girls, and boys against boys.  There are also 2 levels, A and B.  </a:t>
            </a:r>
            <a:endParaRPr sz="1100">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“A” Divers = divers who won two meets (against competition) in a season, or won dive championships for their age group in the previous season, or were already an “A” diver from the previous season and did not change age groups, or have qualified to dive at state level, or by coach designation.</a:t>
            </a:r>
            <a:endParaRPr sz="1100">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“B” Divers = everyone else.</a:t>
            </a:r>
            <a:endParaRPr sz="1100">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“A” divers compete against other “A” divers and “B” vs. other “B”.  It often happens that there will be one “A” diver in an age group who automatically wins due to lack of other “A” divers.</a:t>
            </a:r>
            <a:endParaRPr sz="1100">
              <a:latin typeface="Verdana"/>
              <a:ea typeface="Verdana"/>
              <a:cs typeface="Verdana"/>
              <a:sym typeface="Verdana"/>
            </a:endParaRPr>
          </a:p>
          <a:p>
            <a:pPr indent="0" lvl="0" marL="0" marR="0" rtl="0" algn="l">
              <a:spcBef>
                <a:spcPts val="0"/>
              </a:spcBef>
              <a:spcAft>
                <a:spcPts val="0"/>
              </a:spcAft>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Older divers and “A” divers also perform more dives at a meet because of their experience level.</a:t>
            </a:r>
            <a:endParaRPr sz="1100">
              <a:latin typeface="Verdana"/>
              <a:ea typeface="Verdana"/>
              <a:cs typeface="Verdana"/>
              <a:sym typeface="Verdana"/>
            </a:endParaRPr>
          </a:p>
        </p:txBody>
      </p:sp>
      <p:graphicFrame>
        <p:nvGraphicFramePr>
          <p:cNvPr id="205" name="Google Shape;205;p11"/>
          <p:cNvGraphicFramePr/>
          <p:nvPr/>
        </p:nvGraphicFramePr>
        <p:xfrm>
          <a:off x="1157515" y="2004190"/>
          <a:ext cx="3000000" cy="3000000"/>
        </p:xfrm>
        <a:graphic>
          <a:graphicData uri="http://schemas.openxmlformats.org/drawingml/2006/table">
            <a:tbl>
              <a:tblPr bandRow="1" firstRow="1">
                <a:noFill/>
                <a:tableStyleId>{37207C0C-A2E4-4542-91C3-360120AF7435}</a:tableStyleId>
              </a:tblPr>
              <a:tblGrid>
                <a:gridCol w="3962400"/>
                <a:gridCol w="5138050"/>
              </a:tblGrid>
              <a:tr h="960350">
                <a:tc>
                  <a:txBody>
                    <a:bodyPr/>
                    <a:lstStyle/>
                    <a:p>
                      <a:pPr indent="-285750" lvl="0" marL="285750" marR="0" rtl="0" algn="l">
                        <a:spcBef>
                          <a:spcPts val="0"/>
                        </a:spcBef>
                        <a:spcAft>
                          <a:spcPts val="0"/>
                        </a:spcAft>
                        <a:buClr>
                          <a:schemeClr val="dk1"/>
                        </a:buClr>
                        <a:buSzPts val="1800"/>
                        <a:buFont typeface="Arial"/>
                        <a:buChar char="•"/>
                      </a:pPr>
                      <a:r>
                        <a:rPr b="0" lang="en-US" sz="1800">
                          <a:solidFill>
                            <a:schemeClr val="dk1"/>
                          </a:solidFill>
                        </a:rPr>
                        <a:t>8 and under (basically age 6-8)</a:t>
                      </a:r>
                      <a:endParaRPr/>
                    </a:p>
                    <a:p>
                      <a:pPr indent="-285750" lvl="0" marL="285750" marR="0" rtl="0" algn="l">
                        <a:spcBef>
                          <a:spcPts val="0"/>
                        </a:spcBef>
                        <a:spcAft>
                          <a:spcPts val="0"/>
                        </a:spcAft>
                        <a:buClr>
                          <a:schemeClr val="dk1"/>
                        </a:buClr>
                        <a:buSzPts val="1800"/>
                        <a:buFont typeface="Arial"/>
                        <a:buChar char="•"/>
                      </a:pPr>
                      <a:r>
                        <a:rPr b="0" lang="en-US" sz="1800">
                          <a:solidFill>
                            <a:schemeClr val="dk1"/>
                          </a:solidFill>
                        </a:rPr>
                        <a:t>10 and under (9 and 10 year-olds)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chemeClr val="dk1"/>
                        </a:buClr>
                        <a:buSzPts val="1800"/>
                        <a:buFont typeface="Arial"/>
                        <a:buChar char="•"/>
                      </a:pPr>
                      <a:r>
                        <a:rPr b="0" lang="en-US" sz="1800">
                          <a:solidFill>
                            <a:schemeClr val="dk1"/>
                          </a:solidFill>
                        </a:rPr>
                        <a:t>12 and under (11 and 12 year-olds)</a:t>
                      </a:r>
                      <a:endParaRPr/>
                    </a:p>
                    <a:p>
                      <a:pPr indent="-285750" lvl="0" marL="285750" marR="0" rtl="0" algn="l">
                        <a:spcBef>
                          <a:spcPts val="0"/>
                        </a:spcBef>
                        <a:spcAft>
                          <a:spcPts val="0"/>
                        </a:spcAft>
                        <a:buClr>
                          <a:schemeClr val="dk1"/>
                        </a:buClr>
                        <a:buSzPts val="1800"/>
                        <a:buFont typeface="Arial"/>
                        <a:buChar char="•"/>
                      </a:pPr>
                      <a:r>
                        <a:rPr b="0" lang="en-US" sz="1800">
                          <a:solidFill>
                            <a:schemeClr val="dk1"/>
                          </a:solidFill>
                        </a:rPr>
                        <a:t>14 and under (13 and 14 year-olds)</a:t>
                      </a:r>
                      <a:endParaRPr/>
                    </a:p>
                    <a:p>
                      <a:pPr indent="-285750" lvl="0" marL="285750" marR="0" rtl="0" algn="l">
                        <a:spcBef>
                          <a:spcPts val="0"/>
                        </a:spcBef>
                        <a:spcAft>
                          <a:spcPts val="0"/>
                        </a:spcAft>
                        <a:buClr>
                          <a:schemeClr val="dk1"/>
                        </a:buClr>
                        <a:buSzPts val="1800"/>
                        <a:buFont typeface="Arial"/>
                        <a:buChar char="•"/>
                      </a:pPr>
                      <a:r>
                        <a:rPr b="0" lang="en-US" sz="1800">
                          <a:solidFill>
                            <a:schemeClr val="dk1"/>
                          </a:solidFill>
                        </a:rPr>
                        <a:t>17 and under (15, 16, and 17 year-olds)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206" name="Google Shape;206;p1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ph type="title"/>
          </p:nvPr>
        </p:nvSpPr>
        <p:spPr>
          <a:xfrm>
            <a:off x="774300" y="365125"/>
            <a:ext cx="105795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Meet Basics</a:t>
            </a:r>
            <a:endParaRPr b="1">
              <a:solidFill>
                <a:schemeClr val="accent1"/>
              </a:solidFill>
            </a:endParaRPr>
          </a:p>
        </p:txBody>
      </p:sp>
      <p:sp>
        <p:nvSpPr>
          <p:cNvPr id="212" name="Google Shape;212;p10"/>
          <p:cNvSpPr txBox="1"/>
          <p:nvPr/>
        </p:nvSpPr>
        <p:spPr>
          <a:xfrm>
            <a:off x="838200" y="1551700"/>
            <a:ext cx="10910400" cy="47253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1.</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Announcer says the diver name and club, the name and number of the dive with the position, and the Degree of Difficulty.</a:t>
            </a:r>
            <a:endParaRPr sz="1700">
              <a:solidFill>
                <a:schemeClr val="dk1"/>
              </a:solidFill>
              <a:latin typeface="verdana"/>
              <a:ea typeface="verdana"/>
              <a:cs typeface="verdana"/>
              <a:sym typeface="verdana"/>
            </a:endParaRPr>
          </a:p>
          <a:p>
            <a:pPr indent="0" lvl="0" marL="45720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a.</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Every dive has a number and position. Groups are forward, back, reverse, inward, twist.</a:t>
            </a:r>
            <a:endParaRPr sz="1700">
              <a:solidFill>
                <a:schemeClr val="dk1"/>
              </a:solidFill>
              <a:latin typeface="verdana"/>
              <a:ea typeface="verdana"/>
              <a:cs typeface="verdana"/>
              <a:sym typeface="verdana"/>
            </a:endParaRPr>
          </a:p>
          <a:p>
            <a:pPr indent="0" lvl="0" marL="45720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b.</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Position can be tuck, pike, straight, or free.</a:t>
            </a:r>
            <a:endParaRPr sz="1700">
              <a:solidFill>
                <a:schemeClr val="dk1"/>
              </a:solidFill>
              <a:latin typeface="verdana"/>
              <a:ea typeface="verdana"/>
              <a:cs typeface="verdana"/>
              <a:sym typeface="verdana"/>
            </a:endParaRPr>
          </a:p>
          <a:p>
            <a:pPr indent="0" lvl="0" marL="45720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c.</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Each dive has a Degree of Difficulty (DD) score.</a:t>
            </a:r>
            <a:endParaRPr sz="1700">
              <a:solidFill>
                <a:schemeClr val="dk1"/>
              </a:solidFill>
              <a:latin typeface="verdana"/>
              <a:ea typeface="verdana"/>
              <a:cs typeface="verdana"/>
              <a:sym typeface="verdana"/>
            </a:endParaRPr>
          </a:p>
          <a:p>
            <a:pPr indent="0" lvl="0" marL="45720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d.</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Coaches can change the dive on the board (DD can go down, but not up).</a:t>
            </a:r>
            <a:endParaRPr sz="1700">
              <a:solidFill>
                <a:schemeClr val="dk1"/>
              </a:solidFill>
              <a:latin typeface="verdana"/>
              <a:ea typeface="verdana"/>
              <a:cs typeface="verdana"/>
              <a:sym typeface="verdana"/>
            </a:endParaRPr>
          </a:p>
          <a:p>
            <a:pPr indent="0" lvl="0" marL="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2.</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After scores are read by announcer, the </a:t>
            </a:r>
            <a:r>
              <a:rPr lang="en-US" sz="1700">
                <a:solidFill>
                  <a:schemeClr val="dk1"/>
                </a:solidFill>
                <a:latin typeface="verdana"/>
                <a:ea typeface="verdana"/>
                <a:cs typeface="verdana"/>
                <a:sym typeface="verdana"/>
              </a:rPr>
              <a:t>scoring</a:t>
            </a:r>
            <a:r>
              <a:rPr lang="en-US" sz="1700">
                <a:solidFill>
                  <a:schemeClr val="dk1"/>
                </a:solidFill>
                <a:latin typeface="verdana"/>
                <a:ea typeface="verdana"/>
                <a:cs typeface="verdana"/>
                <a:sym typeface="verdana"/>
              </a:rPr>
              <a:t> table will cross off high and low scores and add together 3 remaining scores, then multiply that number by the Degree of Difficulty to provide the diver score for that round.</a:t>
            </a:r>
            <a:endParaRPr sz="1700">
              <a:solidFill>
                <a:schemeClr val="dk1"/>
              </a:solidFill>
              <a:latin typeface="verdana"/>
              <a:ea typeface="verdana"/>
              <a:cs typeface="verdana"/>
              <a:sym typeface="verdana"/>
            </a:endParaRPr>
          </a:p>
          <a:p>
            <a:pPr indent="0" lvl="0" marL="0" rtl="0" algn="l">
              <a:lnSpc>
                <a:spcPct val="100000"/>
              </a:lnSpc>
              <a:spcBef>
                <a:spcPts val="1200"/>
              </a:spcBef>
              <a:spcAft>
                <a:spcPts val="0"/>
              </a:spcAft>
              <a:buSzPts val="1100"/>
              <a:buNone/>
            </a:pPr>
            <a:r>
              <a:rPr lang="en-US" sz="1700">
                <a:solidFill>
                  <a:schemeClr val="dk1"/>
                </a:solidFill>
                <a:latin typeface="verdana"/>
                <a:ea typeface="verdana"/>
                <a:cs typeface="verdana"/>
                <a:sym typeface="verdana"/>
              </a:rPr>
              <a:t>3.</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Divers accumulate points each round and are awarded placement based on their total score.</a:t>
            </a:r>
            <a:endParaRPr sz="1700">
              <a:solidFill>
                <a:schemeClr val="dk1"/>
              </a:solidFill>
              <a:latin typeface="verdana"/>
              <a:ea typeface="verdana"/>
              <a:cs typeface="verdana"/>
              <a:sym typeface="verdana"/>
            </a:endParaRPr>
          </a:p>
          <a:p>
            <a:pPr indent="0" lvl="0" marL="0" rtl="0" algn="l">
              <a:lnSpc>
                <a:spcPct val="100000"/>
              </a:lnSpc>
              <a:spcBef>
                <a:spcPts val="1200"/>
              </a:spcBef>
              <a:spcAft>
                <a:spcPts val="0"/>
              </a:spcAft>
              <a:buClr>
                <a:schemeClr val="dk1"/>
              </a:buClr>
              <a:buSzPts val="1100"/>
              <a:buFont typeface="Arial"/>
              <a:buNone/>
            </a:pPr>
            <a:r>
              <a:rPr lang="en-US" sz="1700">
                <a:solidFill>
                  <a:schemeClr val="dk1"/>
                </a:solidFill>
                <a:latin typeface="verdana"/>
                <a:ea typeface="verdana"/>
                <a:cs typeface="verdana"/>
                <a:sym typeface="verdana"/>
              </a:rPr>
              <a:t>4.   After each age group finishes, the announcer shares the results and the award ribbons are distributed.</a:t>
            </a:r>
            <a:endParaRPr sz="1700">
              <a:solidFill>
                <a:schemeClr val="dk1"/>
              </a:solidFill>
              <a:latin typeface="verdana"/>
              <a:ea typeface="verdana"/>
              <a:cs typeface="verdana"/>
              <a:sym typeface="verdana"/>
            </a:endParaRPr>
          </a:p>
          <a:p>
            <a:pPr indent="0" lvl="0" marL="0" rtl="0" algn="l">
              <a:lnSpc>
                <a:spcPct val="100000"/>
              </a:lnSpc>
              <a:spcBef>
                <a:spcPts val="1200"/>
              </a:spcBef>
              <a:spcAft>
                <a:spcPts val="1200"/>
              </a:spcAft>
              <a:buClr>
                <a:schemeClr val="dk1"/>
              </a:buClr>
              <a:buSzPts val="1100"/>
              <a:buFont typeface="Arial"/>
              <a:buNone/>
            </a:pPr>
            <a:r>
              <a:rPr lang="en-US" sz="1700">
                <a:solidFill>
                  <a:schemeClr val="dk1"/>
                </a:solidFill>
                <a:latin typeface="verdana"/>
                <a:ea typeface="verdana"/>
                <a:cs typeface="verdana"/>
                <a:sym typeface="verdana"/>
              </a:rPr>
              <a:t>5.</a:t>
            </a:r>
            <a:r>
              <a:rPr lang="en-US" sz="1300">
                <a:solidFill>
                  <a:schemeClr val="dk1"/>
                </a:solidFill>
                <a:latin typeface="verdana"/>
                <a:ea typeface="verdana"/>
                <a:cs typeface="verdana"/>
                <a:sym typeface="verdana"/>
              </a:rPr>
              <a:t>    </a:t>
            </a:r>
            <a:r>
              <a:rPr lang="en-US" sz="1700">
                <a:solidFill>
                  <a:schemeClr val="dk1"/>
                </a:solidFill>
                <a:latin typeface="verdana"/>
                <a:ea typeface="verdana"/>
                <a:cs typeface="verdana"/>
                <a:sym typeface="verdana"/>
              </a:rPr>
              <a:t>The team with the most points wins the meet.</a:t>
            </a:r>
            <a:endParaRPr b="1" sz="1700" u="sng">
              <a:solidFill>
                <a:schemeClr val="dk1"/>
              </a:solidFill>
              <a:latin typeface="Verdana"/>
              <a:ea typeface="Verdana"/>
              <a:cs typeface="Verdana"/>
              <a:sym typeface="Verdana"/>
            </a:endParaRPr>
          </a:p>
        </p:txBody>
      </p:sp>
      <p:sp>
        <p:nvSpPr>
          <p:cNvPr id="213" name="Google Shape;213;p1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dbe1d1075c_0_51"/>
          <p:cNvSpPr txBox="1"/>
          <p:nvPr>
            <p:ph type="title"/>
          </p:nvPr>
        </p:nvSpPr>
        <p:spPr>
          <a:xfrm>
            <a:off x="547075" y="365125"/>
            <a:ext cx="10806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Required Dives</a:t>
            </a:r>
            <a:endParaRPr b="1">
              <a:solidFill>
                <a:schemeClr val="accent1"/>
              </a:solidFill>
            </a:endParaRPr>
          </a:p>
        </p:txBody>
      </p:sp>
      <p:sp>
        <p:nvSpPr>
          <p:cNvPr id="219" name="Google Shape;219;gdbe1d1075c_0_51"/>
          <p:cNvSpPr txBox="1"/>
          <p:nvPr/>
        </p:nvSpPr>
        <p:spPr>
          <a:xfrm>
            <a:off x="547075" y="1690825"/>
            <a:ext cx="11397600" cy="3801900"/>
          </a:xfrm>
          <a:prstGeom prst="rect">
            <a:avLst/>
          </a:prstGeom>
          <a:noFill/>
          <a:ln>
            <a:noFill/>
          </a:ln>
        </p:spPr>
        <p:txBody>
          <a:bodyPr anchorCtr="0" anchor="t" bIns="0" lIns="91425" spcFirstLastPara="1" rIns="91425" wrap="square" tIns="13715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Midlakes Required Dives </a:t>
            </a:r>
            <a:endParaRPr b="1" sz="2800">
              <a:solidFill>
                <a:schemeClr val="dk1"/>
              </a:solidFill>
              <a:latin typeface="verdana"/>
              <a:ea typeface="verdana"/>
              <a:cs typeface="verdana"/>
              <a:sym typeface="verdana"/>
            </a:endParaRPr>
          </a:p>
          <a:p>
            <a:pPr indent="0" lvl="0" marL="0" marR="0" rtl="0" algn="l">
              <a:spcBef>
                <a:spcPts val="0"/>
              </a:spcBef>
              <a:spcAft>
                <a:spcPts val="0"/>
              </a:spcAft>
              <a:buNone/>
            </a:pPr>
            <a:r>
              <a:rPr lang="en-US" sz="2400">
                <a:solidFill>
                  <a:schemeClr val="dk1"/>
                </a:solidFill>
                <a:latin typeface="verdana"/>
                <a:ea typeface="verdana"/>
                <a:cs typeface="verdana"/>
                <a:sym typeface="verdana"/>
              </a:rPr>
              <a:t>“A” Divers do one extra dive for their age</a:t>
            </a:r>
            <a:endParaRPr sz="2800">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2400">
              <a:solidFill>
                <a:schemeClr val="dk1"/>
              </a:solidFill>
              <a:latin typeface="verdana"/>
              <a:ea typeface="verdana"/>
              <a:cs typeface="verdana"/>
              <a:sym typeface="verdana"/>
            </a:endParaRPr>
          </a:p>
          <a:p>
            <a:pPr indent="-381000" lvl="0" marL="457200" marR="0" rtl="0" algn="l">
              <a:lnSpc>
                <a:spcPct val="115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8’s B: 3 total = Forward jump + 2 dives / 2 groups</a:t>
            </a:r>
            <a:endParaRPr sz="2400">
              <a:solidFill>
                <a:schemeClr val="dk1"/>
              </a:solidFill>
              <a:latin typeface="verdana"/>
              <a:ea typeface="verdana"/>
              <a:cs typeface="verdana"/>
              <a:sym typeface="verdana"/>
            </a:endParaRPr>
          </a:p>
          <a:p>
            <a:pPr indent="-381000" lvl="0" marL="457200" marR="0" rtl="0" algn="l">
              <a:lnSpc>
                <a:spcPct val="115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8’s A &amp; 10’s B: 4 total = Forward dive + 3 dives / 2 groups</a:t>
            </a:r>
            <a:endParaRPr sz="2400">
              <a:solidFill>
                <a:schemeClr val="dk1"/>
              </a:solidFill>
              <a:latin typeface="verdana"/>
              <a:ea typeface="verdana"/>
              <a:cs typeface="verdana"/>
              <a:sym typeface="verdana"/>
            </a:endParaRPr>
          </a:p>
          <a:p>
            <a:pPr indent="-381000" lvl="0" marL="457200" marR="0" rtl="0" algn="l">
              <a:lnSpc>
                <a:spcPct val="115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10’s A &amp; 12’s B: 5 total = Forward dive + 4 dives / 3 groups</a:t>
            </a:r>
            <a:endParaRPr sz="2400">
              <a:solidFill>
                <a:schemeClr val="dk1"/>
              </a:solidFill>
              <a:latin typeface="verdana"/>
              <a:ea typeface="verdana"/>
              <a:cs typeface="verdana"/>
              <a:sym typeface="verdana"/>
            </a:endParaRPr>
          </a:p>
          <a:p>
            <a:pPr indent="-381000" lvl="0" marL="457200" marR="0" rtl="0" algn="l">
              <a:lnSpc>
                <a:spcPct val="115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12’s A &amp; 14’s B &amp; 17’s B: 6 total = Forward dive + 5 dives / 3 groups</a:t>
            </a:r>
            <a:endParaRPr sz="2400">
              <a:solidFill>
                <a:schemeClr val="dk1"/>
              </a:solidFill>
              <a:latin typeface="verdana"/>
              <a:ea typeface="verdana"/>
              <a:cs typeface="verdana"/>
              <a:sym typeface="verdana"/>
            </a:endParaRPr>
          </a:p>
          <a:p>
            <a:pPr indent="-381000" lvl="0" marL="457200" marR="0" rtl="0" algn="l">
              <a:lnSpc>
                <a:spcPct val="115000"/>
              </a:lnSpc>
              <a:spcBef>
                <a:spcPts val="0"/>
              </a:spcBef>
              <a:spcAft>
                <a:spcPts val="0"/>
              </a:spcAft>
              <a:buClr>
                <a:schemeClr val="dk1"/>
              </a:buClr>
              <a:buSzPts val="2400"/>
              <a:buFont typeface="verdana"/>
              <a:buChar char="➢"/>
            </a:pPr>
            <a:r>
              <a:rPr lang="en-US" sz="2400">
                <a:solidFill>
                  <a:schemeClr val="dk1"/>
                </a:solidFill>
                <a:latin typeface="verdana"/>
                <a:ea typeface="verdana"/>
                <a:cs typeface="verdana"/>
                <a:sym typeface="verdana"/>
              </a:rPr>
              <a:t>14’s A &amp; 17’s A: 6 total = Forward dive + 5 dives / 4 groups</a:t>
            </a:r>
            <a:endParaRPr b="1" sz="2400">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2400">
              <a:solidFill>
                <a:schemeClr val="dk1"/>
              </a:solidFill>
              <a:latin typeface="verdana"/>
              <a:ea typeface="verdana"/>
              <a:cs typeface="verdana"/>
              <a:sym typeface="verdana"/>
            </a:endParaRPr>
          </a:p>
        </p:txBody>
      </p:sp>
      <p:sp>
        <p:nvSpPr>
          <p:cNvPr id="220" name="Google Shape;220;gdbe1d1075c_0_5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Meet Format</a:t>
            </a:r>
            <a:endParaRPr b="1">
              <a:solidFill>
                <a:schemeClr val="accent1"/>
              </a:solidFill>
            </a:endParaRPr>
          </a:p>
        </p:txBody>
      </p:sp>
      <p:sp>
        <p:nvSpPr>
          <p:cNvPr id="226" name="Google Shape;226;p12"/>
          <p:cNvSpPr txBox="1"/>
          <p:nvPr/>
        </p:nvSpPr>
        <p:spPr>
          <a:xfrm>
            <a:off x="838200" y="1690688"/>
            <a:ext cx="10410300" cy="535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Verdana"/>
                <a:ea typeface="Verdana"/>
                <a:cs typeface="Verdana"/>
                <a:sym typeface="Verdana"/>
              </a:rPr>
              <a:t>Volunteers provided by the “Home” team (6 total)</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Announcer, 2 Scorekeepers, 3 Judges</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Volunteers provided by the “Away” team (2 total)</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2 Judges</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Scoring</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With 5 judges, we drop the high and low scores, then total the remaining 3 scores and multiply by the Degree of Difficulty.</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Ribbons</a:t>
            </a:r>
            <a:r>
              <a:rPr lang="en-US" sz="1800">
                <a:solidFill>
                  <a:schemeClr val="dk1"/>
                </a:solidFill>
                <a:latin typeface="Verdana"/>
                <a:ea typeface="Verdana"/>
                <a:cs typeface="Verdana"/>
                <a:sym typeface="Verdana"/>
              </a:rPr>
              <a:t> </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The “Home” pool provides the award ribbons for 1</a:t>
            </a:r>
            <a:r>
              <a:rPr baseline="30000" lang="en-US" sz="1800">
                <a:solidFill>
                  <a:schemeClr val="dk1"/>
                </a:solidFill>
                <a:latin typeface="Verdana"/>
                <a:ea typeface="Verdana"/>
                <a:cs typeface="Verdana"/>
                <a:sym typeface="Verdana"/>
              </a:rPr>
              <a:t>st</a:t>
            </a:r>
            <a:r>
              <a:rPr lang="en-US" sz="1800">
                <a:solidFill>
                  <a:schemeClr val="dk1"/>
                </a:solidFill>
                <a:latin typeface="Verdana"/>
                <a:ea typeface="Verdana"/>
                <a:cs typeface="Verdana"/>
                <a:sym typeface="Verdana"/>
              </a:rPr>
              <a:t>-6</a:t>
            </a:r>
            <a:r>
              <a:rPr baseline="30000" lang="en-US" sz="1800">
                <a:solidFill>
                  <a:schemeClr val="dk1"/>
                </a:solidFill>
                <a:latin typeface="Verdana"/>
                <a:ea typeface="Verdana"/>
                <a:cs typeface="Verdana"/>
                <a:sym typeface="Verdana"/>
              </a:rPr>
              <a:t>th</a:t>
            </a:r>
            <a:r>
              <a:rPr lang="en-US" sz="1800">
                <a:solidFill>
                  <a:schemeClr val="dk1"/>
                </a:solidFill>
                <a:latin typeface="Verdana"/>
                <a:ea typeface="Verdana"/>
                <a:cs typeface="Verdana"/>
                <a:sym typeface="Verdana"/>
              </a:rPr>
              <a:t> place for each age group.</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Virtual Meets</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Each team may decide to use only 3 judges due to volunteer availability.  Then tally scores and multiply by the DD.  We will not drop the high and low.</a:t>
            </a:r>
            <a:endParaRPr>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After the meet, the “Away” team will send their scoring sheet to the “Home” team for tabulation. The “Home” team will send a copy of the final sheet to the “Away” team.</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1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Meet Format</a:t>
            </a:r>
            <a:endParaRPr b="1">
              <a:solidFill>
                <a:schemeClr val="accent1"/>
              </a:solidFill>
            </a:endParaRPr>
          </a:p>
        </p:txBody>
      </p:sp>
      <p:sp>
        <p:nvSpPr>
          <p:cNvPr id="233" name="Google Shape;233;p13"/>
          <p:cNvSpPr txBox="1"/>
          <p:nvPr/>
        </p:nvSpPr>
        <p:spPr>
          <a:xfrm>
            <a:off x="838200" y="1843314"/>
            <a:ext cx="105156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Verdana"/>
                <a:ea typeface="Verdana"/>
                <a:cs typeface="Verdana"/>
                <a:sym typeface="Verdana"/>
              </a:rPr>
              <a:t>Safety procedures may vary by pool...</a:t>
            </a:r>
            <a:endParaRPr b="1"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1800" u="sng">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u="sng">
                <a:solidFill>
                  <a:schemeClr val="dk1"/>
                </a:solidFill>
                <a:latin typeface="Verdana"/>
                <a:ea typeface="Verdana"/>
                <a:cs typeface="Verdana"/>
                <a:sym typeface="Verdana"/>
              </a:rPr>
              <a:t>Pool Rules/Recommendations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Temperature check at pool entry may be required.  Check with your pool’s procedures.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No use of locker rooms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One at a time entry to use toilet only, wash hands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One-way travel into and out of pool deck area from outside facility</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One-way travel around pool deck</a:t>
            </a:r>
            <a:endParaRPr>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Verdana"/>
                <a:ea typeface="Verdana"/>
                <a:cs typeface="Verdana"/>
                <a:sym typeface="Verdana"/>
              </a:rPr>
              <a:t>Family viewing areas </a:t>
            </a:r>
            <a:r>
              <a:rPr lang="en-US" sz="1800">
                <a:solidFill>
                  <a:schemeClr val="dk1"/>
                </a:solidFill>
                <a:latin typeface="Verdana"/>
                <a:ea typeface="Verdana"/>
                <a:cs typeface="Verdana"/>
                <a:sym typeface="Verdana"/>
              </a:rPr>
              <a:t>(if permitted due to attendance or pool capacity restrictions) will be designated and set up prior to meet within current pandemic guidelines.</a:t>
            </a:r>
            <a:endParaRPr sz="1800">
              <a:solidFill>
                <a:schemeClr val="dk1"/>
              </a:solidFill>
              <a:latin typeface="Calibri"/>
              <a:ea typeface="Calibri"/>
              <a:cs typeface="Calibri"/>
              <a:sym typeface="Calibri"/>
            </a:endParaRPr>
          </a:p>
        </p:txBody>
      </p:sp>
      <p:sp>
        <p:nvSpPr>
          <p:cNvPr id="234" name="Google Shape;234;p1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Welcome to Midlakes Diving!</a:t>
            </a:r>
            <a:endParaRPr b="1">
              <a:solidFill>
                <a:schemeClr val="accent1"/>
              </a:solidFill>
            </a:endParaRPr>
          </a:p>
        </p:txBody>
      </p:sp>
      <p:sp>
        <p:nvSpPr>
          <p:cNvPr id="94" name="Google Shape;94;p2"/>
          <p:cNvSpPr txBox="1"/>
          <p:nvPr/>
        </p:nvSpPr>
        <p:spPr>
          <a:xfrm>
            <a:off x="1664546" y="1690692"/>
            <a:ext cx="88629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Goals:  Safety, Skills, FUN!</a:t>
            </a:r>
            <a:endParaRPr b="1" sz="2400">
              <a:solidFill>
                <a:srgbClr val="333333"/>
              </a:solidFill>
              <a:latin typeface="verdana"/>
              <a:ea typeface="verdana"/>
              <a:cs typeface="verdana"/>
              <a:sym typeface="verdana"/>
            </a:endParaRPr>
          </a:p>
        </p:txBody>
      </p:sp>
      <p:pic>
        <p:nvPicPr>
          <p:cNvPr descr="Icon&#10;&#10;Description automatically generated" id="95" name="Google Shape;95;p2"/>
          <p:cNvPicPr preferRelativeResize="0"/>
          <p:nvPr/>
        </p:nvPicPr>
        <p:blipFill rotWithShape="1">
          <a:blip r:embed="rId3">
            <a:alphaModFix/>
          </a:blip>
          <a:srcRect b="0" l="0" r="0" t="0"/>
          <a:stretch/>
        </p:blipFill>
        <p:spPr>
          <a:xfrm>
            <a:off x="477838" y="2489612"/>
            <a:ext cx="2267266" cy="2419688"/>
          </a:xfrm>
          <a:prstGeom prst="rect">
            <a:avLst/>
          </a:prstGeom>
          <a:noFill/>
          <a:ln>
            <a:noFill/>
          </a:ln>
        </p:spPr>
      </p:pic>
      <p:sp>
        <p:nvSpPr>
          <p:cNvPr id="96" name="Google Shape;96;p2"/>
          <p:cNvSpPr txBox="1"/>
          <p:nvPr/>
        </p:nvSpPr>
        <p:spPr>
          <a:xfrm>
            <a:off x="3219525" y="2275700"/>
            <a:ext cx="8336700" cy="430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a:solidFill>
                  <a:srgbClr val="333333"/>
                </a:solidFill>
                <a:latin typeface="verdana"/>
                <a:ea typeface="verdana"/>
                <a:cs typeface="verdana"/>
                <a:sym typeface="verdana"/>
              </a:rPr>
              <a:t>The Midlakes Dive League is a novice league designed to introduce young people to and encourage their enjoyment of diving in a safe and positive environment. </a:t>
            </a:r>
            <a:endParaRPr b="0" i="0" sz="2400">
              <a:solidFill>
                <a:srgbClr val="333333"/>
              </a:solidFill>
              <a:latin typeface="verdana"/>
              <a:ea typeface="verdana"/>
              <a:cs typeface="verdana"/>
              <a:sym typeface="verdana"/>
            </a:endParaRPr>
          </a:p>
          <a:p>
            <a:pPr indent="0" lvl="0" marL="0" marR="0" rtl="0" algn="l">
              <a:spcBef>
                <a:spcPts val="0"/>
              </a:spcBef>
              <a:spcAft>
                <a:spcPts val="0"/>
              </a:spcAft>
              <a:buNone/>
            </a:pPr>
            <a:r>
              <a:t/>
            </a:r>
            <a:endParaRPr sz="2400">
              <a:solidFill>
                <a:srgbClr val="333333"/>
              </a:solidFill>
              <a:latin typeface="verdana"/>
              <a:ea typeface="verdana"/>
              <a:cs typeface="verdana"/>
              <a:sym typeface="verdana"/>
            </a:endParaRPr>
          </a:p>
          <a:p>
            <a:pPr indent="-368300" lvl="0" marL="457200" marR="0" rtl="0" algn="l">
              <a:spcBef>
                <a:spcPts val="0"/>
              </a:spcBef>
              <a:spcAft>
                <a:spcPts val="0"/>
              </a:spcAft>
              <a:buClr>
                <a:srgbClr val="333333"/>
              </a:buClr>
              <a:buSzPts val="2200"/>
              <a:buFont typeface="Verdana"/>
              <a:buChar char="●"/>
            </a:pPr>
            <a:r>
              <a:rPr lang="en-US" sz="2200">
                <a:solidFill>
                  <a:srgbClr val="333333"/>
                </a:solidFill>
                <a:latin typeface="Verdana"/>
                <a:ea typeface="Verdana"/>
                <a:cs typeface="Verdana"/>
                <a:sym typeface="Verdana"/>
              </a:rPr>
              <a:t>Midlakes Dive is governed by Midlakes ByLaws and Midlakes Dive Operating Plan, updated yearly</a:t>
            </a:r>
            <a:endParaRPr sz="2200">
              <a:solidFill>
                <a:srgbClr val="333333"/>
              </a:solidFill>
              <a:latin typeface="Verdana"/>
              <a:ea typeface="Verdana"/>
              <a:cs typeface="Verdana"/>
              <a:sym typeface="Verdana"/>
            </a:endParaRPr>
          </a:p>
          <a:p>
            <a:pPr indent="-368300" lvl="0" marL="457200" rtl="0" algn="l">
              <a:spcBef>
                <a:spcPts val="0"/>
              </a:spcBef>
              <a:spcAft>
                <a:spcPts val="0"/>
              </a:spcAft>
              <a:buClr>
                <a:schemeClr val="dk1"/>
              </a:buClr>
              <a:buSzPts val="2200"/>
              <a:buFont typeface="Verdana"/>
              <a:buChar char="●"/>
            </a:pPr>
            <a:r>
              <a:rPr lang="en-US" sz="2200">
                <a:solidFill>
                  <a:schemeClr val="dk1"/>
                </a:solidFill>
                <a:latin typeface="Verdana"/>
                <a:ea typeface="Verdana"/>
                <a:cs typeface="Verdana"/>
                <a:sym typeface="Verdana"/>
              </a:rPr>
              <a:t>Midlakes Dive League Representatives: </a:t>
            </a:r>
            <a:br>
              <a:rPr lang="en-US" sz="2200">
                <a:solidFill>
                  <a:schemeClr val="dk1"/>
                </a:solidFill>
                <a:latin typeface="Verdana"/>
                <a:ea typeface="Verdana"/>
                <a:cs typeface="Verdana"/>
                <a:sym typeface="Verdana"/>
              </a:rPr>
            </a:br>
            <a:r>
              <a:rPr lang="en-US" sz="2200">
                <a:solidFill>
                  <a:schemeClr val="dk1"/>
                </a:solidFill>
                <a:latin typeface="Verdana"/>
                <a:ea typeface="Verdana"/>
                <a:cs typeface="Verdana"/>
                <a:sym typeface="Verdana"/>
              </a:rPr>
              <a:t>Kathy McDonald (STC) &amp; Pauline Fox (PL)</a:t>
            </a:r>
            <a:endParaRPr sz="2200">
              <a:solidFill>
                <a:srgbClr val="333333"/>
              </a:solidFill>
              <a:latin typeface="Verdana"/>
              <a:ea typeface="Verdana"/>
              <a:cs typeface="Verdana"/>
              <a:sym typeface="Verdana"/>
            </a:endParaRPr>
          </a:p>
          <a:p>
            <a:pPr indent="-368300" lvl="0" marL="457200" marR="0" rtl="0" algn="l">
              <a:spcBef>
                <a:spcPts val="0"/>
              </a:spcBef>
              <a:spcAft>
                <a:spcPts val="0"/>
              </a:spcAft>
              <a:buClr>
                <a:srgbClr val="333333"/>
              </a:buClr>
              <a:buSzPts val="2200"/>
              <a:buFont typeface="Verdana"/>
              <a:buChar char="●"/>
            </a:pPr>
            <a:r>
              <a:rPr lang="en-US" sz="2200">
                <a:solidFill>
                  <a:srgbClr val="333333"/>
                </a:solidFill>
                <a:latin typeface="Verdana"/>
                <a:ea typeface="Verdana"/>
                <a:cs typeface="Verdana"/>
                <a:sym typeface="Verdana"/>
              </a:rPr>
              <a:t>This </a:t>
            </a:r>
            <a:r>
              <a:rPr lang="en-US" sz="2200">
                <a:solidFill>
                  <a:srgbClr val="333333"/>
                </a:solidFill>
                <a:latin typeface="Verdana"/>
                <a:ea typeface="Verdana"/>
                <a:cs typeface="Verdana"/>
                <a:sym typeface="Verdana"/>
              </a:rPr>
              <a:t>presentation</a:t>
            </a:r>
            <a:r>
              <a:rPr lang="en-US" sz="2200">
                <a:solidFill>
                  <a:srgbClr val="333333"/>
                </a:solidFill>
                <a:latin typeface="Verdana"/>
                <a:ea typeface="Verdana"/>
                <a:cs typeface="Verdana"/>
                <a:sym typeface="Verdana"/>
              </a:rPr>
              <a:t>, a “Dive Parent Guide”, Judging Video, and more are available on </a:t>
            </a:r>
            <a:r>
              <a:rPr lang="en-US" sz="2200">
                <a:solidFill>
                  <a:srgbClr val="333333"/>
                </a:solidFill>
                <a:latin typeface="Verdana"/>
                <a:ea typeface="Verdana"/>
                <a:cs typeface="Verdana"/>
                <a:sym typeface="Verdana"/>
              </a:rPr>
              <a:t>the</a:t>
            </a:r>
            <a:r>
              <a:rPr lang="en-US" sz="2200">
                <a:solidFill>
                  <a:srgbClr val="333333"/>
                </a:solidFill>
                <a:latin typeface="Verdana"/>
                <a:ea typeface="Verdana"/>
                <a:cs typeface="Verdana"/>
                <a:sym typeface="Verdana"/>
              </a:rPr>
              <a:t> Midlakes Dive website (TeamUnify site)</a:t>
            </a:r>
            <a:endParaRPr sz="2200">
              <a:solidFill>
                <a:srgbClr val="333333"/>
              </a:solidFill>
              <a:latin typeface="Verdana"/>
              <a:ea typeface="Verdana"/>
              <a:cs typeface="Verdana"/>
              <a:sym typeface="Verdana"/>
            </a:endParaRPr>
          </a:p>
        </p:txBody>
      </p:sp>
      <p:sp>
        <p:nvSpPr>
          <p:cNvPr id="97" name="Google Shape;97;p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df19959ca0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Spectators</a:t>
            </a:r>
            <a:endParaRPr b="1">
              <a:solidFill>
                <a:schemeClr val="accent1"/>
              </a:solidFill>
            </a:endParaRPr>
          </a:p>
        </p:txBody>
      </p:sp>
      <p:sp>
        <p:nvSpPr>
          <p:cNvPr id="240" name="Google Shape;240;gdf19959ca0_0_0"/>
          <p:cNvSpPr txBox="1"/>
          <p:nvPr/>
        </p:nvSpPr>
        <p:spPr>
          <a:xfrm>
            <a:off x="838200" y="1843314"/>
            <a:ext cx="10515600" cy="430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Verdana"/>
                <a:ea typeface="Verdana"/>
                <a:cs typeface="Verdana"/>
                <a:sym typeface="Verdana"/>
              </a:rPr>
              <a:t>APPLAUD EVERY DIVER!</a:t>
            </a:r>
            <a:r>
              <a:rPr b="1" lang="en-US" sz="3200">
                <a:solidFill>
                  <a:schemeClr val="dk1"/>
                </a:solidFill>
                <a:latin typeface="Verdana"/>
                <a:ea typeface="Verdana"/>
                <a:cs typeface="Verdana"/>
                <a:sym typeface="Verdana"/>
              </a:rPr>
              <a:t>  </a:t>
            </a:r>
            <a:endParaRPr b="1" sz="3200">
              <a:solidFill>
                <a:schemeClr val="dk1"/>
              </a:solidFill>
              <a:latin typeface="Verdana"/>
              <a:ea typeface="Verdana"/>
              <a:cs typeface="Verdana"/>
              <a:sym typeface="Verdana"/>
            </a:endParaRPr>
          </a:p>
          <a:p>
            <a:pPr indent="0" lvl="0" marL="457200" marR="0" rtl="0" algn="l">
              <a:spcBef>
                <a:spcPts val="0"/>
              </a:spcBef>
              <a:spcAft>
                <a:spcPts val="0"/>
              </a:spcAft>
              <a:buNone/>
            </a:pPr>
            <a:br>
              <a:rPr lang="en-US" sz="3200">
                <a:solidFill>
                  <a:schemeClr val="dk1"/>
                </a:solidFill>
                <a:latin typeface="Verdana"/>
                <a:ea typeface="Verdana"/>
                <a:cs typeface="Verdana"/>
                <a:sym typeface="Verdana"/>
              </a:rPr>
            </a:br>
            <a:r>
              <a:rPr lang="en-US" sz="3200">
                <a:solidFill>
                  <a:schemeClr val="dk1"/>
                </a:solidFill>
                <a:latin typeface="Verdana"/>
                <a:ea typeface="Verdana"/>
                <a:cs typeface="Verdana"/>
                <a:sym typeface="Verdana"/>
              </a:rPr>
              <a:t>Spectators, if the pool permits families to remain as spectators, make sure you clap for </a:t>
            </a:r>
            <a:r>
              <a:rPr lang="en-US" sz="3200" u="sng">
                <a:solidFill>
                  <a:schemeClr val="dk1"/>
                </a:solidFill>
                <a:latin typeface="Verdana"/>
                <a:ea typeface="Verdana"/>
                <a:cs typeface="Verdana"/>
                <a:sym typeface="Verdana"/>
              </a:rPr>
              <a:t>every</a:t>
            </a:r>
            <a:r>
              <a:rPr lang="en-US" sz="3200">
                <a:solidFill>
                  <a:schemeClr val="dk1"/>
                </a:solidFill>
                <a:latin typeface="Verdana"/>
                <a:ea typeface="Verdana"/>
                <a:cs typeface="Verdana"/>
                <a:sym typeface="Verdana"/>
              </a:rPr>
              <a:t> dive, not just your own athlete!  </a:t>
            </a:r>
            <a:br>
              <a:rPr lang="en-US" sz="3200">
                <a:solidFill>
                  <a:schemeClr val="dk1"/>
                </a:solidFill>
                <a:latin typeface="Verdana"/>
                <a:ea typeface="Verdana"/>
                <a:cs typeface="Verdana"/>
                <a:sym typeface="Verdana"/>
              </a:rPr>
            </a:br>
            <a:br>
              <a:rPr lang="en-US" sz="3200">
                <a:solidFill>
                  <a:schemeClr val="dk1"/>
                </a:solidFill>
                <a:latin typeface="Verdana"/>
                <a:ea typeface="Verdana"/>
                <a:cs typeface="Verdana"/>
                <a:sym typeface="Verdana"/>
              </a:rPr>
            </a:br>
            <a:br>
              <a:rPr lang="en-US" sz="3200">
                <a:solidFill>
                  <a:schemeClr val="dk1"/>
                </a:solidFill>
                <a:latin typeface="Verdana"/>
                <a:ea typeface="Verdana"/>
                <a:cs typeface="Verdana"/>
                <a:sym typeface="Verdana"/>
              </a:rPr>
            </a:br>
            <a:r>
              <a:rPr lang="en-US" sz="3200">
                <a:solidFill>
                  <a:schemeClr val="dk1"/>
                </a:solidFill>
                <a:latin typeface="Verdana"/>
                <a:ea typeface="Verdana"/>
                <a:cs typeface="Verdana"/>
                <a:sym typeface="Verdana"/>
              </a:rPr>
              <a:t>Let’s make this a fun and supportive season!</a:t>
            </a:r>
            <a:endParaRPr sz="2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gdf19959ca0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ph type="ctrTitle"/>
          </p:nvPr>
        </p:nvSpPr>
        <p:spPr>
          <a:xfrm>
            <a:off x="1524000" y="131699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1" lang="en-US">
                <a:solidFill>
                  <a:schemeClr val="accent1"/>
                </a:solidFill>
                <a:latin typeface="Arial"/>
                <a:ea typeface="Arial"/>
                <a:cs typeface="Arial"/>
                <a:sym typeface="Arial"/>
              </a:rPr>
              <a:t>Midlakes Dive </a:t>
            </a:r>
            <a:br>
              <a:rPr b="1" lang="en-US">
                <a:solidFill>
                  <a:schemeClr val="accent1"/>
                </a:solidFill>
                <a:latin typeface="Arial"/>
                <a:ea typeface="Arial"/>
                <a:cs typeface="Arial"/>
                <a:sym typeface="Arial"/>
              </a:rPr>
            </a:br>
            <a:r>
              <a:rPr b="1" lang="en-US">
                <a:solidFill>
                  <a:schemeClr val="accent1"/>
                </a:solidFill>
                <a:latin typeface="Arial"/>
                <a:ea typeface="Arial"/>
                <a:cs typeface="Arial"/>
                <a:sym typeface="Arial"/>
              </a:rPr>
              <a:t>Summer 2021</a:t>
            </a:r>
            <a:endParaRPr>
              <a:solidFill>
                <a:schemeClr val="accent1"/>
              </a:solidFill>
            </a:endParaRPr>
          </a:p>
        </p:txBody>
      </p:sp>
      <p:pic>
        <p:nvPicPr>
          <p:cNvPr descr="A picture containing drawing&#10;&#10;Description automatically generated" id="247" name="Google Shape;247;p14"/>
          <p:cNvPicPr preferRelativeResize="0"/>
          <p:nvPr/>
        </p:nvPicPr>
        <p:blipFill rotWithShape="1">
          <a:blip r:embed="rId3">
            <a:alphaModFix/>
          </a:blip>
          <a:srcRect b="0" l="0" r="0" t="0"/>
          <a:stretch/>
        </p:blipFill>
        <p:spPr>
          <a:xfrm>
            <a:off x="8067519" y="2469"/>
            <a:ext cx="3774710" cy="1460649"/>
          </a:xfrm>
          <a:prstGeom prst="rect">
            <a:avLst/>
          </a:prstGeom>
          <a:noFill/>
          <a:ln>
            <a:noFill/>
          </a:ln>
        </p:spPr>
      </p:pic>
      <p:sp>
        <p:nvSpPr>
          <p:cNvPr id="248" name="Google Shape;248;p14"/>
          <p:cNvSpPr txBox="1"/>
          <p:nvPr/>
        </p:nvSpPr>
        <p:spPr>
          <a:xfrm>
            <a:off x="537030" y="3817454"/>
            <a:ext cx="10682400" cy="172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Volunteer Judge and Scorer Training</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200">
                <a:solidFill>
                  <a:schemeClr val="dk1"/>
                </a:solidFill>
                <a:latin typeface="Calibri"/>
                <a:ea typeface="Calibri"/>
                <a:cs typeface="Calibri"/>
                <a:sym typeface="Calibri"/>
              </a:rPr>
              <a:t>June 19, 2021</a:t>
            </a:r>
            <a:endParaRPr b="1" sz="3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4"/>
          <p:cNvSpPr txBox="1"/>
          <p:nvPr/>
        </p:nvSpPr>
        <p:spPr>
          <a:xfrm>
            <a:off x="2293257" y="5762171"/>
            <a:ext cx="809897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Hosted by Kathy McDonald &amp; Pauline Fox, Midlakes Dive Co-Representatives midlakesdiving@gmail.com</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dbe1d1075c_0_58"/>
          <p:cNvSpPr txBox="1"/>
          <p:nvPr>
            <p:ph type="title"/>
          </p:nvPr>
        </p:nvSpPr>
        <p:spPr>
          <a:xfrm>
            <a:off x="1133225" y="976925"/>
            <a:ext cx="9735300" cy="6906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solidFill>
                  <a:schemeClr val="accent1"/>
                </a:solidFill>
                <a:latin typeface="verdana"/>
                <a:ea typeface="verdana"/>
                <a:cs typeface="verdana"/>
                <a:sym typeface="verdana"/>
              </a:rPr>
              <a:t>Be Confident Judges!</a:t>
            </a:r>
            <a:endParaRPr b="1">
              <a:solidFill>
                <a:schemeClr val="accent1"/>
              </a:solidFill>
              <a:latin typeface="verdana"/>
              <a:ea typeface="verdana"/>
              <a:cs typeface="verdana"/>
              <a:sym typeface="verdana"/>
            </a:endParaRPr>
          </a:p>
        </p:txBody>
      </p:sp>
      <p:sp>
        <p:nvSpPr>
          <p:cNvPr id="255" name="Google Shape;255;gdbe1d1075c_0_58"/>
          <p:cNvSpPr txBox="1"/>
          <p:nvPr/>
        </p:nvSpPr>
        <p:spPr>
          <a:xfrm>
            <a:off x="1676400" y="1667521"/>
            <a:ext cx="10515600" cy="4243500"/>
          </a:xfrm>
          <a:prstGeom prst="rect">
            <a:avLst/>
          </a:prstGeom>
          <a:noFill/>
          <a:ln>
            <a:noFill/>
          </a:ln>
        </p:spPr>
        <p:txBody>
          <a:bodyPr anchorCtr="0" anchor="ctr" bIns="45700" lIns="91425" spcFirstLastPara="1" rIns="91425" wrap="square" tIns="45700">
            <a:noAutofit/>
          </a:bodyPr>
          <a:lstStyle/>
          <a:p>
            <a:pPr indent="-472440" lvl="0" marL="457200" marR="0" rtl="0" algn="l">
              <a:lnSpc>
                <a:spcPct val="115000"/>
              </a:lnSpc>
              <a:spcBef>
                <a:spcPts val="0"/>
              </a:spcBef>
              <a:spcAft>
                <a:spcPts val="0"/>
              </a:spcAft>
              <a:buClr>
                <a:schemeClr val="dk1"/>
              </a:buClr>
              <a:buSzPts val="3840"/>
              <a:buFont typeface="verdana"/>
              <a:buAutoNum type="arabicPeriod"/>
            </a:pPr>
            <a:r>
              <a:rPr lang="en-US" sz="3840">
                <a:solidFill>
                  <a:schemeClr val="dk1"/>
                </a:solidFill>
                <a:latin typeface="verdana"/>
                <a:ea typeface="verdana"/>
                <a:cs typeface="verdana"/>
                <a:sym typeface="verdana"/>
              </a:rPr>
              <a:t>Don’t be nervous.</a:t>
            </a:r>
            <a:endParaRPr sz="3840">
              <a:solidFill>
                <a:schemeClr val="dk1"/>
              </a:solidFill>
              <a:latin typeface="verdana"/>
              <a:ea typeface="verdana"/>
              <a:cs typeface="verdana"/>
              <a:sym typeface="verdana"/>
            </a:endParaRPr>
          </a:p>
          <a:p>
            <a:pPr indent="-472440" lvl="0" marL="457200" marR="0" rtl="0" algn="l">
              <a:lnSpc>
                <a:spcPct val="115000"/>
              </a:lnSpc>
              <a:spcBef>
                <a:spcPts val="0"/>
              </a:spcBef>
              <a:spcAft>
                <a:spcPts val="0"/>
              </a:spcAft>
              <a:buClr>
                <a:schemeClr val="dk1"/>
              </a:buClr>
              <a:buSzPts val="3840"/>
              <a:buFont typeface="verdana"/>
              <a:buAutoNum type="arabicPeriod"/>
            </a:pPr>
            <a:r>
              <a:rPr lang="en-US" sz="3840">
                <a:solidFill>
                  <a:schemeClr val="dk1"/>
                </a:solidFill>
                <a:latin typeface="verdana"/>
                <a:ea typeface="verdana"/>
                <a:cs typeface="verdana"/>
                <a:sym typeface="verdana"/>
              </a:rPr>
              <a:t>Judging is easy to learn.</a:t>
            </a:r>
            <a:endParaRPr sz="3840">
              <a:solidFill>
                <a:schemeClr val="dk1"/>
              </a:solidFill>
              <a:latin typeface="verdana"/>
              <a:ea typeface="verdana"/>
              <a:cs typeface="verdana"/>
              <a:sym typeface="verdana"/>
            </a:endParaRPr>
          </a:p>
          <a:p>
            <a:pPr indent="-472440" lvl="0" marL="457200" marR="0" rtl="0" algn="l">
              <a:lnSpc>
                <a:spcPct val="115000"/>
              </a:lnSpc>
              <a:spcBef>
                <a:spcPts val="0"/>
              </a:spcBef>
              <a:spcAft>
                <a:spcPts val="0"/>
              </a:spcAft>
              <a:buClr>
                <a:schemeClr val="dk1"/>
              </a:buClr>
              <a:buSzPts val="3840"/>
              <a:buFont typeface="verdana"/>
              <a:buAutoNum type="arabicPeriod"/>
            </a:pPr>
            <a:r>
              <a:rPr lang="en-US" sz="3840">
                <a:solidFill>
                  <a:schemeClr val="dk1"/>
                </a:solidFill>
                <a:latin typeface="verdana"/>
                <a:ea typeface="verdana"/>
                <a:cs typeface="verdana"/>
                <a:sym typeface="verdana"/>
              </a:rPr>
              <a:t>It’s the best seat at the pool.</a:t>
            </a:r>
            <a:endParaRPr sz="3840">
              <a:solidFill>
                <a:schemeClr val="dk1"/>
              </a:solidFill>
              <a:latin typeface="verdana"/>
              <a:ea typeface="verdana"/>
              <a:cs typeface="verdana"/>
              <a:sym typeface="verdana"/>
            </a:endParaRPr>
          </a:p>
          <a:p>
            <a:pPr indent="-472440" lvl="0" marL="457200" marR="0" rtl="0" algn="l">
              <a:lnSpc>
                <a:spcPct val="115000"/>
              </a:lnSpc>
              <a:spcBef>
                <a:spcPts val="0"/>
              </a:spcBef>
              <a:spcAft>
                <a:spcPts val="0"/>
              </a:spcAft>
              <a:buClr>
                <a:schemeClr val="dk1"/>
              </a:buClr>
              <a:buSzPts val="3840"/>
              <a:buFont typeface="verdana"/>
              <a:buAutoNum type="arabicPeriod"/>
            </a:pPr>
            <a:r>
              <a:rPr lang="en-US" sz="3840">
                <a:solidFill>
                  <a:schemeClr val="dk1"/>
                </a:solidFill>
                <a:latin typeface="verdana"/>
                <a:ea typeface="verdana"/>
                <a:cs typeface="verdana"/>
                <a:sym typeface="verdana"/>
              </a:rPr>
              <a:t>Meets cannot happen without you!</a:t>
            </a:r>
            <a:endParaRPr sz="3840">
              <a:solidFill>
                <a:schemeClr val="dk1"/>
              </a:solidFill>
              <a:latin typeface="verdana"/>
              <a:ea typeface="verdana"/>
              <a:cs typeface="verdana"/>
              <a:sym typeface="verdana"/>
            </a:endParaRPr>
          </a:p>
        </p:txBody>
      </p:sp>
      <p:sp>
        <p:nvSpPr>
          <p:cNvPr id="256" name="Google Shape;256;gdbe1d1075c_0_5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dbe1d1075c_0_1"/>
          <p:cNvSpPr txBox="1"/>
          <p:nvPr>
            <p:ph type="ctrTitle"/>
          </p:nvPr>
        </p:nvSpPr>
        <p:spPr>
          <a:xfrm>
            <a:off x="8491250" y="1930900"/>
            <a:ext cx="3284400" cy="37098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12500"/>
              <a:buFont typeface="Arial"/>
              <a:buNone/>
            </a:pPr>
            <a:r>
              <a:rPr b="1" lang="en-US" sz="5333">
                <a:solidFill>
                  <a:schemeClr val="accent1"/>
                </a:solidFill>
                <a:latin typeface="verdana"/>
                <a:ea typeface="verdana"/>
                <a:cs typeface="verdana"/>
                <a:sym typeface="verdana"/>
              </a:rPr>
              <a:t>Midlakes</a:t>
            </a:r>
            <a:endParaRPr b="1" sz="5333">
              <a:solidFill>
                <a:schemeClr val="accent1"/>
              </a:solidFill>
              <a:latin typeface="verdana"/>
              <a:ea typeface="verdana"/>
              <a:cs typeface="verdana"/>
              <a:sym typeface="verdana"/>
            </a:endParaRPr>
          </a:p>
          <a:p>
            <a:pPr indent="0" lvl="0" marL="0" rtl="0" algn="ctr">
              <a:lnSpc>
                <a:spcPct val="90000"/>
              </a:lnSpc>
              <a:spcBef>
                <a:spcPts val="0"/>
              </a:spcBef>
              <a:spcAft>
                <a:spcPts val="0"/>
              </a:spcAft>
              <a:buClr>
                <a:schemeClr val="dk1"/>
              </a:buClr>
              <a:buSzPct val="112500"/>
              <a:buFont typeface="Arial"/>
              <a:buNone/>
            </a:pPr>
            <a:r>
              <a:rPr b="1" lang="en-US" sz="5333">
                <a:solidFill>
                  <a:schemeClr val="accent1"/>
                </a:solidFill>
                <a:latin typeface="verdana"/>
                <a:ea typeface="verdana"/>
                <a:cs typeface="verdana"/>
                <a:sym typeface="verdana"/>
              </a:rPr>
              <a:t>Judging Video</a:t>
            </a:r>
            <a:endParaRPr>
              <a:latin typeface="verdana"/>
              <a:ea typeface="verdana"/>
              <a:cs typeface="verdana"/>
              <a:sym typeface="verdana"/>
            </a:endParaRPr>
          </a:p>
          <a:p>
            <a:pPr indent="0" lvl="0" marL="0" rtl="0" algn="ctr">
              <a:lnSpc>
                <a:spcPct val="90000"/>
              </a:lnSpc>
              <a:spcBef>
                <a:spcPts val="0"/>
              </a:spcBef>
              <a:spcAft>
                <a:spcPts val="0"/>
              </a:spcAft>
              <a:buClr>
                <a:schemeClr val="dk1"/>
              </a:buClr>
              <a:buSzPct val="207692"/>
              <a:buFont typeface="Arial"/>
              <a:buNone/>
            </a:pPr>
            <a:r>
              <a:rPr lang="en-US">
                <a:latin typeface="verdana"/>
                <a:ea typeface="verdana"/>
                <a:cs typeface="verdana"/>
                <a:sym typeface="verdana"/>
              </a:rPr>
              <a:t> </a:t>
            </a:r>
            <a:r>
              <a:rPr lang="en-US" sz="2888">
                <a:latin typeface="verdana"/>
                <a:ea typeface="verdana"/>
                <a:cs typeface="verdana"/>
                <a:sym typeface="verdana"/>
              </a:rPr>
              <a:t>Intro</a:t>
            </a:r>
            <a:r>
              <a:rPr lang="en-US" sz="2888">
                <a:latin typeface="verdana"/>
                <a:ea typeface="verdana"/>
                <a:cs typeface="verdana"/>
                <a:sym typeface="verdana"/>
              </a:rPr>
              <a:t> &amp; example dives </a:t>
            </a:r>
            <a:endParaRPr sz="2888">
              <a:latin typeface="verdana"/>
              <a:ea typeface="verdana"/>
              <a:cs typeface="verdana"/>
              <a:sym typeface="verdana"/>
            </a:endParaRPr>
          </a:p>
          <a:p>
            <a:pPr indent="0" lvl="0" marL="0" rtl="0" algn="ctr">
              <a:lnSpc>
                <a:spcPct val="90000"/>
              </a:lnSpc>
              <a:spcBef>
                <a:spcPts val="0"/>
              </a:spcBef>
              <a:spcAft>
                <a:spcPts val="0"/>
              </a:spcAft>
              <a:buClr>
                <a:schemeClr val="dk1"/>
              </a:buClr>
              <a:buSzPct val="207692"/>
              <a:buFont typeface="Arial"/>
              <a:buNone/>
            </a:pPr>
            <a:r>
              <a:rPr lang="en-US" sz="2888">
                <a:latin typeface="verdana"/>
                <a:ea typeface="verdana"/>
                <a:cs typeface="verdana"/>
                <a:sym typeface="verdana"/>
              </a:rPr>
              <a:t>(7 min)</a:t>
            </a:r>
            <a:endParaRPr sz="2888">
              <a:latin typeface="verdana"/>
              <a:ea typeface="verdana"/>
              <a:cs typeface="verdana"/>
              <a:sym typeface="verdana"/>
            </a:endParaRPr>
          </a:p>
        </p:txBody>
      </p:sp>
      <p:pic>
        <p:nvPicPr>
          <p:cNvPr descr="A picture containing drawing&#10;&#10;Description automatically generated" id="262" name="Google Shape;262;gdbe1d1075c_0_1"/>
          <p:cNvPicPr preferRelativeResize="0"/>
          <p:nvPr/>
        </p:nvPicPr>
        <p:blipFill rotWithShape="1">
          <a:blip r:embed="rId3">
            <a:alphaModFix/>
          </a:blip>
          <a:srcRect b="0" l="0" r="0" t="0"/>
          <a:stretch/>
        </p:blipFill>
        <p:spPr>
          <a:xfrm>
            <a:off x="8246094" y="155369"/>
            <a:ext cx="3774710" cy="1460649"/>
          </a:xfrm>
          <a:prstGeom prst="rect">
            <a:avLst/>
          </a:prstGeom>
          <a:noFill/>
          <a:ln>
            <a:noFill/>
          </a:ln>
        </p:spPr>
      </p:pic>
      <p:sp>
        <p:nvSpPr>
          <p:cNvPr id="263" name="Google Shape;263;gdbe1d1075c_0_1"/>
          <p:cNvSpPr txBox="1"/>
          <p:nvPr/>
        </p:nvSpPr>
        <p:spPr>
          <a:xfrm>
            <a:off x="2293257" y="5762171"/>
            <a:ext cx="8099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Basics of Springboard Diving, How to be a Dive Judge" id="264" name="Google Shape;264;gdbe1d1075c_0_1" title="Midlakes Diving Informational Video">
            <a:hlinkClick r:id="rId4"/>
          </p:cNvPr>
          <p:cNvPicPr preferRelativeResize="0"/>
          <p:nvPr/>
        </p:nvPicPr>
        <p:blipFill>
          <a:blip r:embed="rId5">
            <a:alphaModFix/>
          </a:blip>
          <a:stretch>
            <a:fillRect/>
          </a:stretch>
        </p:blipFill>
        <p:spPr>
          <a:xfrm>
            <a:off x="131900" y="609600"/>
            <a:ext cx="7808774" cy="5856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dbe1d1075c_0_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Three Parts of the Dive</a:t>
            </a:r>
            <a:endParaRPr b="1">
              <a:solidFill>
                <a:schemeClr val="accent1"/>
              </a:solidFill>
            </a:endParaRPr>
          </a:p>
        </p:txBody>
      </p:sp>
      <p:sp>
        <p:nvSpPr>
          <p:cNvPr id="270" name="Google Shape;270;gdbe1d1075c_0_40"/>
          <p:cNvSpPr txBox="1"/>
          <p:nvPr/>
        </p:nvSpPr>
        <p:spPr>
          <a:xfrm>
            <a:off x="957943" y="3429000"/>
            <a:ext cx="10276200" cy="273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THE THREE PARTS OF THE DIVE</a:t>
            </a:r>
            <a:endParaRPr>
              <a:latin typeface="verdana"/>
              <a:ea typeface="verdana"/>
              <a:cs typeface="verdana"/>
              <a:sym typeface="verdana"/>
            </a:endParaRPr>
          </a:p>
          <a:p>
            <a:pPr indent="0" lvl="0" marL="0" marR="0" rtl="0" algn="l">
              <a:spcBef>
                <a:spcPts val="0"/>
              </a:spcBef>
              <a:spcAft>
                <a:spcPts val="0"/>
              </a:spcAft>
              <a:buNone/>
            </a:pPr>
            <a:r>
              <a:t/>
            </a:r>
            <a:endParaRPr b="1" sz="24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APPROACH AND HURDLE</a:t>
            </a:r>
            <a:endParaRPr>
              <a:latin typeface="verdana"/>
              <a:ea typeface="verdana"/>
              <a:cs typeface="verdana"/>
              <a:sym typeface="verdana"/>
            </a:endParaRPr>
          </a:p>
          <a:p>
            <a:pPr indent="-133350" lvl="0" marL="285750" marR="0" rtl="0" algn="l">
              <a:spcBef>
                <a:spcPts val="0"/>
              </a:spcBef>
              <a:spcAft>
                <a:spcPts val="0"/>
              </a:spcAft>
              <a:buClr>
                <a:schemeClr val="dk1"/>
              </a:buClr>
              <a:buSzPts val="2400"/>
              <a:buFont typeface="Noto Sans Symbols"/>
              <a:buNone/>
            </a:pPr>
            <a:r>
              <a:t/>
            </a:r>
            <a:endParaRPr b="1" sz="24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FLIGHT</a:t>
            </a:r>
            <a:endParaRPr>
              <a:latin typeface="verdana"/>
              <a:ea typeface="verdana"/>
              <a:cs typeface="verdana"/>
              <a:sym typeface="verdana"/>
            </a:endParaRPr>
          </a:p>
          <a:p>
            <a:pPr indent="-133350" lvl="0" marL="285750" marR="0" rtl="0" algn="l">
              <a:spcBef>
                <a:spcPts val="0"/>
              </a:spcBef>
              <a:spcAft>
                <a:spcPts val="0"/>
              </a:spcAft>
              <a:buClr>
                <a:schemeClr val="dk1"/>
              </a:buClr>
              <a:buSzPts val="2400"/>
              <a:buFont typeface="Noto Sans Symbols"/>
              <a:buNone/>
            </a:pPr>
            <a:r>
              <a:t/>
            </a:r>
            <a:endParaRPr b="1" sz="24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2400"/>
              <a:buFont typeface="verdana"/>
              <a:buChar char="⮚"/>
            </a:pPr>
            <a:r>
              <a:rPr b="1" lang="en-US" sz="2400">
                <a:solidFill>
                  <a:schemeClr val="dk1"/>
                </a:solidFill>
                <a:latin typeface="verdana"/>
                <a:ea typeface="verdana"/>
                <a:cs typeface="verdana"/>
                <a:sym typeface="verdana"/>
              </a:rPr>
              <a:t>ENTRY</a:t>
            </a:r>
            <a:endParaRPr>
              <a:latin typeface="verdana"/>
              <a:ea typeface="verdana"/>
              <a:cs typeface="verdana"/>
              <a:sym typeface="verdana"/>
            </a:endParaRPr>
          </a:p>
        </p:txBody>
      </p:sp>
      <p:sp>
        <p:nvSpPr>
          <p:cNvPr id="271" name="Google Shape;271;gdbe1d1075c_0_40"/>
          <p:cNvSpPr txBox="1"/>
          <p:nvPr/>
        </p:nvSpPr>
        <p:spPr>
          <a:xfrm>
            <a:off x="838200" y="1690688"/>
            <a:ext cx="96993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Verdana"/>
                <a:ea typeface="Verdana"/>
                <a:cs typeface="Verdana"/>
                <a:sym typeface="Verdana"/>
              </a:rPr>
              <a:t>Midlakes Diving is intended to be a fun, recreational sport.  Scores given to divers represent the best attempts of our </a:t>
            </a:r>
            <a:r>
              <a:rPr b="1" lang="en-US" sz="2200" u="sng">
                <a:solidFill>
                  <a:schemeClr val="dk1"/>
                </a:solidFill>
                <a:latin typeface="Verdana"/>
                <a:ea typeface="Verdana"/>
                <a:cs typeface="Verdana"/>
                <a:sym typeface="Verdana"/>
              </a:rPr>
              <a:t>parent volunteer judges</a:t>
            </a:r>
            <a:r>
              <a:rPr lang="en-US" sz="2200">
                <a:solidFill>
                  <a:schemeClr val="dk1"/>
                </a:solidFill>
                <a:latin typeface="Verdana"/>
                <a:ea typeface="Verdana"/>
                <a:cs typeface="Verdana"/>
                <a:sym typeface="Verdana"/>
              </a:rPr>
              <a:t> to help divers get used to being evaluated and to encourage self-development and healthy competition.</a:t>
            </a:r>
            <a:endParaRPr sz="1200">
              <a:latin typeface="Verdana"/>
              <a:ea typeface="Verdana"/>
              <a:cs typeface="Verdana"/>
              <a:sym typeface="Verdana"/>
            </a:endParaRPr>
          </a:p>
        </p:txBody>
      </p:sp>
      <p:sp>
        <p:nvSpPr>
          <p:cNvPr id="272" name="Google Shape;272;gdbe1d1075c_0_4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Approach and Hurdle</a:t>
            </a:r>
            <a:endParaRPr b="1">
              <a:solidFill>
                <a:schemeClr val="accent1"/>
              </a:solidFill>
            </a:endParaRPr>
          </a:p>
        </p:txBody>
      </p:sp>
      <p:sp>
        <p:nvSpPr>
          <p:cNvPr id="278" name="Google Shape;278;p16"/>
          <p:cNvSpPr txBox="1"/>
          <p:nvPr/>
        </p:nvSpPr>
        <p:spPr>
          <a:xfrm>
            <a:off x="957943" y="1690688"/>
            <a:ext cx="10276200" cy="4802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APPROACH AND HURDLE</a:t>
            </a:r>
            <a:br>
              <a:rPr b="1" lang="en-US" sz="1800">
                <a:solidFill>
                  <a:schemeClr val="dk1"/>
                </a:solidFill>
                <a:latin typeface="verdana"/>
                <a:ea typeface="verdana"/>
                <a:cs typeface="verdana"/>
                <a:sym typeface="verdana"/>
              </a:rPr>
            </a:br>
            <a:endParaRPr b="1" sz="1800">
              <a:solidFill>
                <a:schemeClr val="dk1"/>
              </a:solidFill>
              <a:latin typeface="verdana"/>
              <a:ea typeface="verdana"/>
              <a:cs typeface="verdana"/>
              <a:sym typeface="verdana"/>
            </a:endParaRPr>
          </a:p>
          <a:p>
            <a:pPr indent="0" lvl="1" marL="457200" marR="0" rtl="0" algn="l">
              <a:spcBef>
                <a:spcPts val="0"/>
              </a:spcBef>
              <a:spcAft>
                <a:spcPts val="0"/>
              </a:spcAft>
              <a:buNone/>
            </a:pPr>
            <a:r>
              <a:rPr i="0" lang="en-US" sz="1800" u="none" cap="none" strike="noStrike">
                <a:solidFill>
                  <a:schemeClr val="dk1"/>
                </a:solidFill>
                <a:latin typeface="verdana"/>
                <a:ea typeface="verdana"/>
                <a:cs typeface="verdana"/>
                <a:sym typeface="verdana"/>
              </a:rPr>
              <a:t>The approach and hurdle comprise the diver’s actions on the board before and including the takeoff.  A quality approach will create momentum and a great hurdle will generate power, and height for the dive.  This allows the diver more time in the air to perfect position and execute somersaults and twists.</a:t>
            </a:r>
            <a:br>
              <a:rPr i="0" lang="en-US" sz="1800" u="none" cap="none" strike="noStrike">
                <a:solidFill>
                  <a:schemeClr val="dk1"/>
                </a:solidFill>
                <a:latin typeface="verdana"/>
                <a:ea typeface="verdana"/>
                <a:cs typeface="verdana"/>
                <a:sym typeface="verdana"/>
              </a:rPr>
            </a:b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i="0" lang="en-US" sz="1800" u="sng" cap="none" strike="noStrike">
                <a:solidFill>
                  <a:schemeClr val="dk1"/>
                </a:solidFill>
                <a:latin typeface="verdana"/>
                <a:ea typeface="verdana"/>
                <a:cs typeface="verdana"/>
                <a:sym typeface="verdana"/>
              </a:rPr>
              <a:t>A quality forward-facing dive will include a 3-step hurdle.</a:t>
            </a:r>
            <a:r>
              <a:rPr i="0" lang="en-US" sz="1800" u="none" cap="none" strike="noStrike">
                <a:solidFill>
                  <a:schemeClr val="dk1"/>
                </a:solidFill>
                <a:latin typeface="verdana"/>
                <a:ea typeface="verdana"/>
                <a:cs typeface="verdana"/>
                <a:sym typeface="verdana"/>
              </a:rPr>
              <a:t>  This means the diver’s arms will swing back and forth and raise up in time with their steps.  Additionally, their knee will lift to aid in the power and height of the dive.</a:t>
            </a:r>
            <a:br>
              <a:rPr i="0" lang="en-US" sz="1800" u="none" cap="none" strike="noStrike">
                <a:solidFill>
                  <a:schemeClr val="dk1"/>
                </a:solidFill>
                <a:latin typeface="verdana"/>
                <a:ea typeface="verdana"/>
                <a:cs typeface="verdana"/>
                <a:sym typeface="verdana"/>
              </a:rPr>
            </a:b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A quality backward-facing dive where the diver stands at the edge of the board looking back toward the ladder, e.g. back dives and inwards, </a:t>
            </a:r>
            <a:r>
              <a:rPr i="0" lang="en-US" sz="1800" u="sng" cap="none" strike="noStrike">
                <a:solidFill>
                  <a:schemeClr val="dk1"/>
                </a:solidFill>
                <a:latin typeface="verdana"/>
                <a:ea typeface="verdana"/>
                <a:cs typeface="verdana"/>
                <a:sym typeface="verdana"/>
              </a:rPr>
              <a:t>will include a steady stable initial position followed by </a:t>
            </a:r>
            <a:r>
              <a:rPr i="0" lang="en-US" sz="1800" u="sng" cap="none" strike="noStrike">
                <a:solidFill>
                  <a:schemeClr val="dk1"/>
                </a:solidFill>
                <a:latin typeface="verdana"/>
                <a:ea typeface="verdana"/>
                <a:cs typeface="verdana"/>
                <a:sym typeface="verdana"/>
              </a:rPr>
              <a:t>dropping </a:t>
            </a:r>
            <a:r>
              <a:rPr i="0" lang="en-US" sz="1800" u="sng" cap="none" strike="noStrike">
                <a:solidFill>
                  <a:schemeClr val="dk1"/>
                </a:solidFill>
                <a:latin typeface="verdana"/>
                <a:ea typeface="verdana"/>
                <a:cs typeface="verdana"/>
                <a:sym typeface="verdana"/>
              </a:rPr>
              <a:t>and then lifting the heels off the edge of the board with an arm circle timed with the heels to create power and height</a:t>
            </a:r>
            <a:r>
              <a:rPr i="0" lang="en-US" sz="1800" u="none" cap="none" strike="noStrike">
                <a:solidFill>
                  <a:schemeClr val="dk1"/>
                </a:solidFill>
                <a:latin typeface="verdana"/>
                <a:ea typeface="verdana"/>
                <a:cs typeface="verdana"/>
                <a:sym typeface="verdana"/>
              </a:rPr>
              <a:t>.</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Approach and Hurdle</a:t>
            </a:r>
            <a:endParaRPr b="1">
              <a:solidFill>
                <a:schemeClr val="accent1"/>
              </a:solidFill>
            </a:endParaRPr>
          </a:p>
        </p:txBody>
      </p:sp>
      <p:sp>
        <p:nvSpPr>
          <p:cNvPr id="285" name="Google Shape;285;p17"/>
          <p:cNvSpPr txBox="1"/>
          <p:nvPr/>
        </p:nvSpPr>
        <p:spPr>
          <a:xfrm>
            <a:off x="957943" y="1690688"/>
            <a:ext cx="10276200" cy="646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APPROACH AND HURDLE (cont’d)</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7"/>
          <p:cNvSpPr txBox="1"/>
          <p:nvPr/>
        </p:nvSpPr>
        <p:spPr>
          <a:xfrm>
            <a:off x="1407886" y="2481943"/>
            <a:ext cx="54282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Here is a visual aid for the forward approach.  </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The diver moves their arms as they stride then lift their knee to create power in the spring before dropping back to the board for the powerful takeoff.</a:t>
            </a:r>
            <a:endParaRPr>
              <a:latin typeface="verdana"/>
              <a:ea typeface="verdana"/>
              <a:cs typeface="verdana"/>
              <a:sym typeface="verdana"/>
            </a:endParaRPr>
          </a:p>
        </p:txBody>
      </p:sp>
      <p:pic>
        <p:nvPicPr>
          <p:cNvPr descr="A close up of text on a white background&#10;&#10;Description automatically generated" id="287" name="Google Shape;287;p17"/>
          <p:cNvPicPr preferRelativeResize="0"/>
          <p:nvPr/>
        </p:nvPicPr>
        <p:blipFill rotWithShape="1">
          <a:blip r:embed="rId3">
            <a:alphaModFix/>
          </a:blip>
          <a:srcRect b="0" l="0" r="0" t="0"/>
          <a:stretch/>
        </p:blipFill>
        <p:spPr>
          <a:xfrm>
            <a:off x="7280225" y="1526210"/>
            <a:ext cx="3503889" cy="5143323"/>
          </a:xfrm>
          <a:prstGeom prst="rect">
            <a:avLst/>
          </a:prstGeom>
          <a:noFill/>
          <a:ln>
            <a:noFill/>
          </a:ln>
        </p:spPr>
      </p:pic>
      <p:sp>
        <p:nvSpPr>
          <p:cNvPr id="288" name="Google Shape;288;p1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Approach and Hurdle</a:t>
            </a:r>
            <a:endParaRPr b="1">
              <a:solidFill>
                <a:schemeClr val="accent1"/>
              </a:solidFill>
            </a:endParaRPr>
          </a:p>
        </p:txBody>
      </p:sp>
      <p:sp>
        <p:nvSpPr>
          <p:cNvPr id="294" name="Google Shape;294;p18"/>
          <p:cNvSpPr txBox="1"/>
          <p:nvPr/>
        </p:nvSpPr>
        <p:spPr>
          <a:xfrm>
            <a:off x="957943" y="1690688"/>
            <a:ext cx="10276200" cy="6465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APPROACH AND HURDLE (cont’d)</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8"/>
          <p:cNvSpPr txBox="1"/>
          <p:nvPr/>
        </p:nvSpPr>
        <p:spPr>
          <a:xfrm>
            <a:off x="1407886" y="2481943"/>
            <a:ext cx="5428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Here is another visual aid for the forward hurdle position.  From this point the diver has generated power in the spring to create height in the dive.</a:t>
            </a:r>
            <a:endParaRPr>
              <a:latin typeface="verdana"/>
              <a:ea typeface="verdana"/>
              <a:cs typeface="verdana"/>
              <a:sym typeface="verdana"/>
            </a:endParaRPr>
          </a:p>
        </p:txBody>
      </p:sp>
      <p:pic>
        <p:nvPicPr>
          <p:cNvPr descr="A picture containing stone&#10;&#10;Description automatically generated" id="296" name="Google Shape;296;p18"/>
          <p:cNvPicPr preferRelativeResize="0"/>
          <p:nvPr/>
        </p:nvPicPr>
        <p:blipFill rotWithShape="1">
          <a:blip r:embed="rId3">
            <a:alphaModFix/>
          </a:blip>
          <a:srcRect b="0" l="0" r="0" t="0"/>
          <a:stretch/>
        </p:blipFill>
        <p:spPr>
          <a:xfrm>
            <a:off x="7461931" y="1465943"/>
            <a:ext cx="2951389" cy="5246914"/>
          </a:xfrm>
          <a:prstGeom prst="rect">
            <a:avLst/>
          </a:prstGeom>
          <a:noFill/>
          <a:ln>
            <a:noFill/>
          </a:ln>
        </p:spPr>
      </p:pic>
      <p:sp>
        <p:nvSpPr>
          <p:cNvPr id="297" name="Google Shape;297;p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Approach and Hurdle</a:t>
            </a:r>
            <a:endParaRPr b="1">
              <a:solidFill>
                <a:schemeClr val="accent1"/>
              </a:solidFill>
            </a:endParaRPr>
          </a:p>
        </p:txBody>
      </p:sp>
      <p:sp>
        <p:nvSpPr>
          <p:cNvPr id="303" name="Google Shape;303;p19"/>
          <p:cNvSpPr txBox="1"/>
          <p:nvPr/>
        </p:nvSpPr>
        <p:spPr>
          <a:xfrm>
            <a:off x="957893" y="1464613"/>
            <a:ext cx="10276200" cy="5079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APPROACH AND HURDLE (cont’d)</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Evaluating the Approach and Hurdle</a:t>
            </a:r>
            <a:br>
              <a:rPr b="1" lang="en-US" sz="1800">
                <a:solidFill>
                  <a:schemeClr val="dk1"/>
                </a:solidFill>
                <a:latin typeface="verdana"/>
                <a:ea typeface="verdana"/>
                <a:cs typeface="verdana"/>
                <a:sym typeface="verdana"/>
              </a:rPr>
            </a:br>
            <a:endParaRPr b="1"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execute a hurdle?  If not, there may be limits on scoring, e.g. for a “line-up” where the diver simply falls into the water from a standing position, or a 1-step, standing, or incomplete hurdle.</a:t>
            </a:r>
            <a:br>
              <a:rPr lang="en-US" sz="1800">
                <a:solidFill>
                  <a:schemeClr val="dk1"/>
                </a:solidFill>
                <a:latin typeface="verdana"/>
                <a:ea typeface="verdana"/>
                <a:cs typeface="verdana"/>
                <a:sym typeface="verdana"/>
              </a:rPr>
            </a:b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Was the diver’s approach and hurdle graceful or awkward?  A graceful, easy hurdle that seems effortless should score better.  </a:t>
            </a:r>
            <a:br>
              <a:rPr lang="en-US" sz="1800">
                <a:solidFill>
                  <a:schemeClr val="dk1"/>
                </a:solidFill>
                <a:latin typeface="verdana"/>
                <a:ea typeface="verdana"/>
                <a:cs typeface="verdana"/>
                <a:sym typeface="verdana"/>
              </a:rPr>
            </a:b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create power and height with their hurdle?  A dive that left the board with strength and confidence and rose up higher should score better.</a:t>
            </a:r>
            <a:endParaRPr>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A quality hurdle is hard to do!  </a:t>
            </a:r>
            <a:r>
              <a:rPr lang="en-US" sz="1800">
                <a:solidFill>
                  <a:schemeClr val="dk1"/>
                </a:solidFill>
                <a:latin typeface="verdana"/>
                <a:ea typeface="verdana"/>
                <a:cs typeface="verdana"/>
                <a:sym typeface="verdana"/>
              </a:rPr>
              <a:t>This is the most important part of the dive since a poor hurdle typically results in poor quality for the rest of the dive.  Make sure to pay attention to this part and reward divers accordingly.</a:t>
            </a:r>
            <a:endParaRPr>
              <a:latin typeface="verdana"/>
              <a:ea typeface="verdana"/>
              <a:cs typeface="verdana"/>
              <a:sym typeface="verdana"/>
            </a:endParaRPr>
          </a:p>
        </p:txBody>
      </p:sp>
      <p:sp>
        <p:nvSpPr>
          <p:cNvPr id="304" name="Google Shape;304;p19"/>
          <p:cNvSpPr txBox="1"/>
          <p:nvPr/>
        </p:nvSpPr>
        <p:spPr>
          <a:xfrm>
            <a:off x="5925000" y="1895200"/>
            <a:ext cx="6267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highlight>
                  <a:srgbClr val="C9DAF8"/>
                </a:highlight>
                <a:latin typeface="Calibri"/>
                <a:ea typeface="Calibri"/>
                <a:cs typeface="Calibri"/>
                <a:sym typeface="Calibri"/>
              </a:rPr>
              <a:t>ONE-STEP HURDLE = MAX SCORE 4 POINTS</a:t>
            </a:r>
            <a:endParaRPr b="1" sz="2200">
              <a:highlight>
                <a:srgbClr val="C9DAF8"/>
              </a:highlight>
              <a:latin typeface="Calibri"/>
              <a:ea typeface="Calibri"/>
              <a:cs typeface="Calibri"/>
              <a:sym typeface="Calibri"/>
            </a:endParaRPr>
          </a:p>
        </p:txBody>
      </p:sp>
      <p:sp>
        <p:nvSpPr>
          <p:cNvPr id="305" name="Google Shape;305;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Dive in Flight</a:t>
            </a:r>
            <a:endParaRPr b="1">
              <a:solidFill>
                <a:schemeClr val="accent1"/>
              </a:solidFill>
            </a:endParaRPr>
          </a:p>
        </p:txBody>
      </p:sp>
      <p:sp>
        <p:nvSpPr>
          <p:cNvPr id="311" name="Google Shape;311;p20"/>
          <p:cNvSpPr txBox="1"/>
          <p:nvPr/>
        </p:nvSpPr>
        <p:spPr>
          <a:xfrm>
            <a:off x="957943" y="1690688"/>
            <a:ext cx="10276200" cy="4802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FLIGHT</a:t>
            </a:r>
            <a:endParaRPr>
              <a:latin typeface="verdana"/>
              <a:ea typeface="verdana"/>
              <a:cs typeface="verdana"/>
              <a:sym typeface="verdana"/>
            </a:endParaRPr>
          </a:p>
          <a:p>
            <a:pPr indent="0" lvl="1" marL="457200" marR="0" rtl="0" algn="l">
              <a:spcBef>
                <a:spcPts val="0"/>
              </a:spcBef>
              <a:spcAft>
                <a:spcPts val="0"/>
              </a:spcAft>
              <a:buNone/>
            </a:pPr>
            <a:r>
              <a:rPr i="0" lang="en-US" sz="1800" u="none" cap="none" strike="noStrike">
                <a:solidFill>
                  <a:schemeClr val="dk1"/>
                </a:solidFill>
                <a:latin typeface="verdana"/>
                <a:ea typeface="verdana"/>
                <a:cs typeface="verdana"/>
                <a:sym typeface="verdana"/>
              </a:rPr>
              <a:t>This is the diver’s position and execution of the dive while in the air.</a:t>
            </a:r>
            <a:br>
              <a:rPr i="0" lang="en-US" sz="1800" u="none" cap="none" strike="noStrike">
                <a:solidFill>
                  <a:schemeClr val="dk1"/>
                </a:solidFill>
                <a:latin typeface="verdana"/>
                <a:ea typeface="verdana"/>
                <a:cs typeface="verdana"/>
                <a:sym typeface="verdana"/>
              </a:rPr>
            </a:b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Dive positions include: </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verdana"/>
                <a:ea typeface="verdana"/>
                <a:cs typeface="verdana"/>
                <a:sym typeface="verdana"/>
              </a:rPr>
              <a:t>Straight </a:t>
            </a:r>
            <a:r>
              <a:rPr i="0" lang="en-US" sz="1800" u="none" cap="none" strike="noStrike">
                <a:solidFill>
                  <a:schemeClr val="dk1"/>
                </a:solidFill>
                <a:latin typeface="verdana"/>
                <a:ea typeface="verdana"/>
                <a:cs typeface="verdana"/>
                <a:sym typeface="verdana"/>
              </a:rPr>
              <a:t>– The diver’s body should be straight as an arrow during flight.</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verdana"/>
                <a:ea typeface="verdana"/>
                <a:cs typeface="verdana"/>
                <a:sym typeface="verdana"/>
              </a:rPr>
              <a:t>Pike</a:t>
            </a:r>
            <a:r>
              <a:rPr i="0" lang="en-US" sz="1800" u="none" cap="none" strike="noStrike">
                <a:solidFill>
                  <a:schemeClr val="dk1"/>
                </a:solidFill>
                <a:latin typeface="verdana"/>
                <a:ea typeface="verdana"/>
                <a:cs typeface="verdana"/>
                <a:sym typeface="verdana"/>
              </a:rPr>
              <a:t> – The diver’s body should appear to bend in half at the waist as they grab the back of their calves before extending to a straight entry</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verdana"/>
                <a:ea typeface="verdana"/>
                <a:cs typeface="verdana"/>
                <a:sym typeface="verdana"/>
              </a:rPr>
              <a:t>Tuck</a:t>
            </a:r>
            <a:r>
              <a:rPr i="0" lang="en-US" sz="1800" u="none" cap="none" strike="noStrike">
                <a:solidFill>
                  <a:schemeClr val="dk1"/>
                </a:solidFill>
                <a:latin typeface="verdana"/>
                <a:ea typeface="verdana"/>
                <a:cs typeface="verdana"/>
                <a:sym typeface="verdana"/>
              </a:rPr>
              <a:t> – The diver’s body should tuck their knees to their chest and grab them around the shins before extending to a straight entry.</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verdana"/>
                <a:ea typeface="verdana"/>
                <a:cs typeface="verdana"/>
                <a:sym typeface="verdana"/>
              </a:rPr>
              <a:t>Free</a:t>
            </a:r>
            <a:r>
              <a:rPr i="0" lang="en-US" sz="1800" u="none" cap="none" strike="noStrike">
                <a:solidFill>
                  <a:schemeClr val="dk1"/>
                </a:solidFill>
                <a:latin typeface="verdana"/>
                <a:ea typeface="verdana"/>
                <a:cs typeface="verdana"/>
                <a:sym typeface="verdana"/>
              </a:rPr>
              <a:t> – Usually used with twisting dive.  The diver would not appear straight, pike, or tuck.</a:t>
            </a:r>
            <a:br>
              <a:rPr i="0" lang="en-US" sz="1800" u="none" cap="none" strike="noStrike">
                <a:solidFill>
                  <a:schemeClr val="dk1"/>
                </a:solidFill>
                <a:latin typeface="verdana"/>
                <a:ea typeface="verdana"/>
                <a:cs typeface="verdana"/>
                <a:sym typeface="verdana"/>
              </a:rPr>
            </a:b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Somersaults and Twists</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The execution of the announced number of somersaults and twists.  </a:t>
            </a:r>
            <a:endParaRPr>
              <a:latin typeface="verdana"/>
              <a:ea typeface="verdana"/>
              <a:cs typeface="verdana"/>
              <a:sym typeface="verdana"/>
            </a:endParaRPr>
          </a:p>
          <a:p>
            <a:pPr indent="-285750" lvl="3" marL="16573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Is it a 1 SS or a 1 ½ SS?</a:t>
            </a:r>
            <a:endParaRPr>
              <a:latin typeface="verdana"/>
              <a:ea typeface="verdana"/>
              <a:cs typeface="verdana"/>
              <a:sym typeface="verdana"/>
            </a:endParaRPr>
          </a:p>
          <a:p>
            <a:pPr indent="-285750" lvl="3" marL="16573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Is it a ½ twist or a full twist?</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2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dbe1d1075c_0_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Agenda for Today</a:t>
            </a:r>
            <a:endParaRPr b="1">
              <a:solidFill>
                <a:schemeClr val="accent1"/>
              </a:solidFill>
            </a:endParaRPr>
          </a:p>
        </p:txBody>
      </p:sp>
      <p:sp>
        <p:nvSpPr>
          <p:cNvPr id="103" name="Google Shape;103;gdbe1d1075c_0_18"/>
          <p:cNvSpPr txBox="1"/>
          <p:nvPr/>
        </p:nvSpPr>
        <p:spPr>
          <a:xfrm>
            <a:off x="1404496" y="1506142"/>
            <a:ext cx="8862900" cy="50178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rgbClr val="333333"/>
              </a:buClr>
              <a:buSzPts val="2400"/>
              <a:buFont typeface="verdana"/>
              <a:buAutoNum type="arabicPeriod"/>
            </a:pPr>
            <a:r>
              <a:rPr lang="en-US" sz="3200">
                <a:solidFill>
                  <a:schemeClr val="dk1"/>
                </a:solidFill>
                <a:latin typeface="Calibri"/>
                <a:ea typeface="Calibri"/>
                <a:cs typeface="Calibri"/>
                <a:sym typeface="Calibri"/>
              </a:rPr>
              <a:t>Introductions</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Calendar &amp; Key Dates</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Insurance and Covid Safety Procedures </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Dive Basics</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Meet Format &amp; Volunteering</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Volunteer Training Video (7 min)</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Training for Judges &amp; Scorers</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Midlakes Dive Website: This presentation, Judging Video, Parent Quick Info Sheet, and more...</a:t>
            </a:r>
            <a:endParaRPr sz="3200">
              <a:solidFill>
                <a:schemeClr val="dk1"/>
              </a:solidFill>
              <a:latin typeface="Calibri"/>
              <a:ea typeface="Calibri"/>
              <a:cs typeface="Calibri"/>
              <a:sym typeface="Calibri"/>
            </a:endParaRPr>
          </a:p>
        </p:txBody>
      </p:sp>
      <p:sp>
        <p:nvSpPr>
          <p:cNvPr id="104" name="Google Shape;104;gdbe1d1075c_0_18"/>
          <p:cNvSpPr txBox="1"/>
          <p:nvPr/>
        </p:nvSpPr>
        <p:spPr>
          <a:xfrm>
            <a:off x="977750" y="5782426"/>
            <a:ext cx="8862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05" name="Google Shape;105;gdbe1d1075c_0_1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Dive in Flight</a:t>
            </a:r>
            <a:endParaRPr b="1">
              <a:solidFill>
                <a:schemeClr val="accent1"/>
              </a:solidFill>
            </a:endParaRPr>
          </a:p>
        </p:txBody>
      </p:sp>
      <p:sp>
        <p:nvSpPr>
          <p:cNvPr id="318" name="Google Shape;318;p21"/>
          <p:cNvSpPr txBox="1"/>
          <p:nvPr/>
        </p:nvSpPr>
        <p:spPr>
          <a:xfrm>
            <a:off x="957943" y="1690688"/>
            <a:ext cx="10276200" cy="1200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FLIGHT</a:t>
            </a:r>
            <a:endParaRPr>
              <a:latin typeface="verdana"/>
              <a:ea typeface="verdana"/>
              <a:cs typeface="verdana"/>
              <a:sym typeface="verdana"/>
            </a:endParaRPr>
          </a:p>
          <a:p>
            <a:pPr indent="0" lvl="1" marL="457200" marR="0" rtl="0" algn="l">
              <a:spcBef>
                <a:spcPts val="0"/>
              </a:spcBef>
              <a:spcAft>
                <a:spcPts val="0"/>
              </a:spcAft>
              <a:buNone/>
            </a:pPr>
            <a:r>
              <a:rPr i="0" lang="en-US" sz="1800" u="none" cap="none" strike="noStrike">
                <a:solidFill>
                  <a:schemeClr val="dk1"/>
                </a:solidFill>
                <a:latin typeface="verdana"/>
                <a:ea typeface="verdana"/>
                <a:cs typeface="verdana"/>
                <a:sym typeface="verdana"/>
              </a:rPr>
              <a:t>An illustration of the positions.</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close up of text on a white background&#10;&#10;Description automatically generated" id="319" name="Google Shape;319;p21"/>
          <p:cNvPicPr preferRelativeResize="0"/>
          <p:nvPr/>
        </p:nvPicPr>
        <p:blipFill rotWithShape="1">
          <a:blip r:embed="rId3">
            <a:alphaModFix/>
          </a:blip>
          <a:srcRect b="0" l="0" r="0" t="0"/>
          <a:stretch/>
        </p:blipFill>
        <p:spPr>
          <a:xfrm>
            <a:off x="5964517" y="1641069"/>
            <a:ext cx="3899835" cy="4651829"/>
          </a:xfrm>
          <a:prstGeom prst="rect">
            <a:avLst/>
          </a:prstGeom>
          <a:noFill/>
          <a:ln>
            <a:noFill/>
          </a:ln>
        </p:spPr>
      </p:pic>
      <p:sp>
        <p:nvSpPr>
          <p:cNvPr id="320" name="Google Shape;320;p2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Dive in Flight</a:t>
            </a:r>
            <a:endParaRPr b="1">
              <a:solidFill>
                <a:schemeClr val="accent1"/>
              </a:solidFill>
            </a:endParaRPr>
          </a:p>
        </p:txBody>
      </p:sp>
      <p:sp>
        <p:nvSpPr>
          <p:cNvPr id="326" name="Google Shape;326;p22"/>
          <p:cNvSpPr txBox="1"/>
          <p:nvPr/>
        </p:nvSpPr>
        <p:spPr>
          <a:xfrm>
            <a:off x="957943" y="1690688"/>
            <a:ext cx="10276200" cy="4525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FLIGHT (cont’d)</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Evaluating the Flight</a:t>
            </a:r>
            <a:endParaRPr>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generate a good amount of </a:t>
            </a:r>
            <a:r>
              <a:rPr lang="en-US" sz="1800" u="sng">
                <a:solidFill>
                  <a:schemeClr val="dk1"/>
                </a:solidFill>
                <a:latin typeface="verdana"/>
                <a:ea typeface="verdana"/>
                <a:cs typeface="verdana"/>
                <a:sym typeface="verdana"/>
              </a:rPr>
              <a:t>height</a:t>
            </a:r>
            <a:r>
              <a:rPr lang="en-US" sz="1800">
                <a:solidFill>
                  <a:schemeClr val="dk1"/>
                </a:solidFill>
                <a:latin typeface="verdana"/>
                <a:ea typeface="verdana"/>
                <a:cs typeface="verdana"/>
                <a:sym typeface="verdana"/>
              </a:rPr>
              <a:t>?  Insufficient height means the diver may not have enough time to achieve the desired position or rotations.</a:t>
            </a:r>
            <a:endParaRPr>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a:t>
            </a:r>
            <a:r>
              <a:rPr lang="en-US" sz="1800" u="sng">
                <a:solidFill>
                  <a:schemeClr val="dk1"/>
                </a:solidFill>
                <a:latin typeface="verdana"/>
                <a:ea typeface="verdana"/>
                <a:cs typeface="verdana"/>
                <a:sym typeface="verdana"/>
              </a:rPr>
              <a:t>get into position</a:t>
            </a:r>
            <a:r>
              <a:rPr lang="en-US" sz="1800">
                <a:solidFill>
                  <a:schemeClr val="dk1"/>
                </a:solidFill>
                <a:latin typeface="verdana"/>
                <a:ea typeface="verdana"/>
                <a:cs typeface="verdana"/>
                <a:sym typeface="verdana"/>
              </a:rPr>
              <a:t>, i.e. pike, tuck, straight?  If not, it may be considered a “failed dive”. If they achieved the correct position and “locked in” their pike or tuck or held a ramrod straight body in the the mid-flight, the diver should score higher.  If they got into position but looked sloppy or didn’t “lock in” their tuck or pike, the dive should score lower.  </a:t>
            </a:r>
            <a:br>
              <a:rPr lang="en-US" sz="1800">
                <a:solidFill>
                  <a:schemeClr val="dk1"/>
                </a:solidFill>
                <a:latin typeface="verdana"/>
                <a:ea typeface="verdana"/>
                <a:cs typeface="verdana"/>
                <a:sym typeface="verdana"/>
              </a:rPr>
            </a:b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diver’s dive appear </a:t>
            </a:r>
            <a:r>
              <a:rPr lang="en-US" sz="1800" u="sng">
                <a:solidFill>
                  <a:schemeClr val="dk1"/>
                </a:solidFill>
                <a:latin typeface="verdana"/>
                <a:ea typeface="verdana"/>
                <a:cs typeface="verdana"/>
                <a:sym typeface="verdana"/>
              </a:rPr>
              <a:t>graceful or awkward</a:t>
            </a:r>
            <a:r>
              <a:rPr lang="en-US" sz="1800">
                <a:solidFill>
                  <a:schemeClr val="dk1"/>
                </a:solidFill>
                <a:latin typeface="verdana"/>
                <a:ea typeface="verdana"/>
                <a:cs typeface="verdana"/>
                <a:sym typeface="verdana"/>
              </a:rPr>
              <a:t>?  A dive that appears graceful and seems effortless should score better.</a:t>
            </a:r>
            <a:endParaRPr>
              <a:latin typeface="verdana"/>
              <a:ea typeface="verdana"/>
              <a:cs typeface="verdana"/>
              <a:sym typeface="verdana"/>
            </a:endParaRPr>
          </a:p>
          <a:p>
            <a:pPr indent="0" lvl="1" marL="45720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7" name="Google Shape;327;p2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Entry</a:t>
            </a:r>
            <a:endParaRPr b="1">
              <a:solidFill>
                <a:schemeClr val="accent1"/>
              </a:solidFill>
            </a:endParaRPr>
          </a:p>
        </p:txBody>
      </p:sp>
      <p:sp>
        <p:nvSpPr>
          <p:cNvPr id="333" name="Google Shape;333;p23"/>
          <p:cNvSpPr txBox="1"/>
          <p:nvPr/>
        </p:nvSpPr>
        <p:spPr>
          <a:xfrm>
            <a:off x="957950" y="1690700"/>
            <a:ext cx="10776900" cy="4802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ENTRY</a:t>
            </a:r>
            <a:br>
              <a:rPr b="1" lang="en-US" sz="1800">
                <a:solidFill>
                  <a:schemeClr val="dk1"/>
                </a:solidFill>
                <a:latin typeface="verdana"/>
                <a:ea typeface="verdana"/>
                <a:cs typeface="verdana"/>
                <a:sym typeface="verdana"/>
              </a:rPr>
            </a:br>
            <a:endParaRPr b="1" sz="1800">
              <a:solidFill>
                <a:schemeClr val="dk1"/>
              </a:solidFill>
              <a:latin typeface="verdana"/>
              <a:ea typeface="verdana"/>
              <a:cs typeface="verdana"/>
              <a:sym typeface="verdana"/>
            </a:endParaRPr>
          </a:p>
          <a:p>
            <a:pPr indent="0" lvl="1" marL="457200" marR="0" rtl="0" algn="l">
              <a:spcBef>
                <a:spcPts val="0"/>
              </a:spcBef>
              <a:spcAft>
                <a:spcPts val="0"/>
              </a:spcAft>
              <a:buNone/>
            </a:pPr>
            <a:r>
              <a:rPr i="0" lang="en-US" sz="1800" u="none" cap="none" strike="noStrike">
                <a:solidFill>
                  <a:schemeClr val="dk1"/>
                </a:solidFill>
                <a:latin typeface="verdana"/>
                <a:ea typeface="verdana"/>
                <a:cs typeface="verdana"/>
                <a:sym typeface="verdana"/>
              </a:rPr>
              <a:t>The entry means just what it sounds like – when the diver enters the water.  A quality entry has several components:</a:t>
            </a:r>
            <a:br>
              <a:rPr i="0" lang="en-US" sz="1800" u="none" cap="none" strike="noStrike">
                <a:solidFill>
                  <a:schemeClr val="dk1"/>
                </a:solidFill>
                <a:latin typeface="verdana"/>
                <a:ea typeface="verdana"/>
                <a:cs typeface="verdana"/>
                <a:sym typeface="verdana"/>
              </a:rPr>
            </a:b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b="1" i="0" lang="en-US" sz="1800" u="none" cap="none" strike="noStrike">
                <a:solidFill>
                  <a:schemeClr val="dk1"/>
                </a:solidFill>
                <a:latin typeface="verdana"/>
                <a:ea typeface="verdana"/>
                <a:cs typeface="verdana"/>
                <a:sym typeface="verdana"/>
              </a:rPr>
              <a:t>Completion </a:t>
            </a:r>
            <a:r>
              <a:rPr i="0" lang="en-US" sz="1800" u="none" cap="none" strike="noStrike">
                <a:solidFill>
                  <a:schemeClr val="dk1"/>
                </a:solidFill>
                <a:latin typeface="verdana"/>
                <a:ea typeface="verdana"/>
                <a:cs typeface="verdana"/>
                <a:sym typeface="verdana"/>
              </a:rPr>
              <a:t>– The diver should have completed the execution of the flight portion and returned to a straight position for entry to the water.  Issues may include:</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Still in tuck or pike</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Still in rotation or twist</a:t>
            </a:r>
            <a:endParaRPr>
              <a:latin typeface="verdana"/>
              <a:ea typeface="verdana"/>
              <a:cs typeface="verdana"/>
              <a:sym typeface="verdana"/>
            </a:endParaRPr>
          </a:p>
          <a:p>
            <a:pPr indent="-171450" lvl="1" marL="742950" marR="0" rtl="0" algn="l">
              <a:spcBef>
                <a:spcPts val="0"/>
              </a:spcBef>
              <a:spcAft>
                <a:spcPts val="0"/>
              </a:spcAft>
              <a:buClr>
                <a:schemeClr val="dk1"/>
              </a:buClr>
              <a:buSzPts val="1800"/>
              <a:buFont typeface="Arial"/>
              <a:buNone/>
            </a:pPr>
            <a:r>
              <a:t/>
            </a: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b="1" i="0" lang="en-US" sz="1800" u="none" cap="none" strike="noStrike">
                <a:solidFill>
                  <a:schemeClr val="dk1"/>
                </a:solidFill>
                <a:latin typeface="verdana"/>
                <a:ea typeface="verdana"/>
                <a:cs typeface="verdana"/>
                <a:sym typeface="verdana"/>
              </a:rPr>
              <a:t>Position </a:t>
            </a:r>
            <a:r>
              <a:rPr i="0" lang="en-US" sz="1800" u="none" cap="none" strike="noStrike">
                <a:solidFill>
                  <a:schemeClr val="dk1"/>
                </a:solidFill>
                <a:latin typeface="verdana"/>
                <a:ea typeface="verdana"/>
                <a:cs typeface="verdana"/>
                <a:sym typeface="verdana"/>
              </a:rPr>
              <a:t>– Arms should be directed toward the water.  </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For a head-first entry, arms should be straight, next to the ears, and hands locked.</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For a feet-first entry, arms should be straight, locked to the sides of the body pointed down.</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b="1" i="0" lang="en-US" sz="1800" u="none" cap="none" strike="noStrike">
                <a:solidFill>
                  <a:schemeClr val="dk1"/>
                </a:solidFill>
                <a:latin typeface="verdana"/>
                <a:ea typeface="verdana"/>
                <a:cs typeface="verdana"/>
                <a:sym typeface="verdana"/>
              </a:rPr>
              <a:t>Jumps are an exception since they are a skill and arms should always be in the upright position despite the feet-first entry.</a:t>
            </a:r>
            <a:endParaRPr b="1">
              <a:latin typeface="verdana"/>
              <a:ea typeface="verdana"/>
              <a:cs typeface="verdana"/>
              <a:sym typeface="verdana"/>
            </a:endParaRPr>
          </a:p>
        </p:txBody>
      </p:sp>
      <p:sp>
        <p:nvSpPr>
          <p:cNvPr id="334" name="Google Shape;334;p2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Entry</a:t>
            </a:r>
            <a:endParaRPr b="1">
              <a:solidFill>
                <a:schemeClr val="accent1"/>
              </a:solidFill>
            </a:endParaRPr>
          </a:p>
        </p:txBody>
      </p:sp>
      <p:sp>
        <p:nvSpPr>
          <p:cNvPr id="340" name="Google Shape;340;p24"/>
          <p:cNvSpPr txBox="1"/>
          <p:nvPr/>
        </p:nvSpPr>
        <p:spPr>
          <a:xfrm>
            <a:off x="957943" y="1690688"/>
            <a:ext cx="10276200" cy="3140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ENTRY (cont’d)</a:t>
            </a:r>
            <a:br>
              <a:rPr b="1" lang="en-US" sz="1800">
                <a:solidFill>
                  <a:schemeClr val="dk1"/>
                </a:solidFill>
                <a:latin typeface="verdana"/>
                <a:ea typeface="verdana"/>
                <a:cs typeface="verdana"/>
                <a:sym typeface="verdana"/>
              </a:rPr>
            </a:br>
            <a:endParaRPr b="1" sz="1800">
              <a:solidFill>
                <a:schemeClr val="dk1"/>
              </a:solidFill>
              <a:latin typeface="verdana"/>
              <a:ea typeface="verdana"/>
              <a:cs typeface="verdana"/>
              <a:sym typeface="verdana"/>
            </a:endParaRPr>
          </a:p>
          <a:p>
            <a:pPr indent="-171450" lvl="1" marL="742950" marR="0" rtl="0" algn="l">
              <a:spcBef>
                <a:spcPts val="0"/>
              </a:spcBef>
              <a:spcAft>
                <a:spcPts val="0"/>
              </a:spcAft>
              <a:buClr>
                <a:schemeClr val="dk1"/>
              </a:buClr>
              <a:buSzPts val="1800"/>
              <a:buFont typeface="Arial"/>
              <a:buNone/>
            </a:pPr>
            <a:r>
              <a:t/>
            </a: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b="1" i="0" lang="en-US" sz="1800" u="none" cap="none" strike="noStrike">
                <a:solidFill>
                  <a:schemeClr val="dk1"/>
                </a:solidFill>
                <a:latin typeface="verdana"/>
                <a:ea typeface="verdana"/>
                <a:cs typeface="verdana"/>
                <a:sym typeface="verdana"/>
              </a:rPr>
              <a:t>Splash</a:t>
            </a:r>
            <a:r>
              <a:rPr i="0" lang="en-US" sz="1800" u="none" cap="none" strike="noStrike">
                <a:solidFill>
                  <a:schemeClr val="dk1"/>
                </a:solidFill>
                <a:latin typeface="verdana"/>
                <a:ea typeface="verdana"/>
                <a:cs typeface="verdana"/>
                <a:sym typeface="verdana"/>
              </a:rPr>
              <a:t> – The </a:t>
            </a:r>
            <a:r>
              <a:rPr i="0" lang="en-US" sz="1800" u="sng" cap="none" strike="noStrike">
                <a:solidFill>
                  <a:schemeClr val="dk1"/>
                </a:solidFill>
                <a:latin typeface="verdana"/>
                <a:ea typeface="verdana"/>
                <a:cs typeface="verdana"/>
                <a:sym typeface="verdana"/>
              </a:rPr>
              <a:t>less splash the better</a:t>
            </a:r>
            <a:r>
              <a:rPr i="0" lang="en-US" sz="1800" u="none" cap="none" strike="noStrike">
                <a:solidFill>
                  <a:schemeClr val="dk1"/>
                </a:solidFill>
                <a:latin typeface="verdana"/>
                <a:ea typeface="verdana"/>
                <a:cs typeface="verdana"/>
                <a:sym typeface="verdana"/>
              </a:rPr>
              <a:t>!  This means the diver has achieved a straighter body and more vertical position and has cleaved the water neatly with their hands.  A diver with relatively less splash should score better.</a:t>
            </a:r>
            <a:endParaRPr>
              <a:latin typeface="verdana"/>
              <a:ea typeface="verdana"/>
              <a:cs typeface="verdana"/>
              <a:sym typeface="verdana"/>
            </a:endParaRPr>
          </a:p>
          <a:p>
            <a:pPr indent="-171450" lvl="1" marL="742950" marR="0" rtl="0" algn="l">
              <a:spcBef>
                <a:spcPts val="0"/>
              </a:spcBef>
              <a:spcAft>
                <a:spcPts val="0"/>
              </a:spcAft>
              <a:buClr>
                <a:schemeClr val="dk1"/>
              </a:buClr>
              <a:buSzPts val="1800"/>
              <a:buFont typeface="Arial"/>
              <a:buNone/>
            </a:pPr>
            <a:r>
              <a:t/>
            </a:r>
            <a:endParaRPr i="0" sz="1800" u="none" cap="none" strike="noStrike">
              <a:solidFill>
                <a:schemeClr val="dk1"/>
              </a:solidFill>
              <a:latin typeface="verdana"/>
              <a:ea typeface="verdana"/>
              <a:cs typeface="verdana"/>
              <a:sym typeface="verdana"/>
            </a:endParaRPr>
          </a:p>
          <a:p>
            <a:pPr indent="-285750" lvl="1" marL="742950" marR="0" rtl="0" algn="l">
              <a:spcBef>
                <a:spcPts val="0"/>
              </a:spcBef>
              <a:spcAft>
                <a:spcPts val="0"/>
              </a:spcAft>
              <a:buClr>
                <a:schemeClr val="dk1"/>
              </a:buClr>
              <a:buSzPts val="1800"/>
              <a:buFont typeface="verdana"/>
              <a:buChar char="•"/>
            </a:pPr>
            <a:r>
              <a:rPr b="1" i="0" lang="en-US" sz="1800" u="none" cap="none" strike="noStrike">
                <a:solidFill>
                  <a:schemeClr val="dk1"/>
                </a:solidFill>
                <a:latin typeface="verdana"/>
                <a:ea typeface="verdana"/>
                <a:cs typeface="verdana"/>
                <a:sym typeface="verdana"/>
              </a:rPr>
              <a:t>Location</a:t>
            </a:r>
            <a:r>
              <a:rPr i="0" lang="en-US" sz="1800" u="none" cap="none" strike="noStrike">
                <a:solidFill>
                  <a:schemeClr val="dk1"/>
                </a:solidFill>
                <a:latin typeface="verdana"/>
                <a:ea typeface="verdana"/>
                <a:cs typeface="verdana"/>
                <a:sym typeface="verdana"/>
              </a:rPr>
              <a:t> – The diver should enter the water </a:t>
            </a:r>
            <a:r>
              <a:rPr i="0" lang="en-US" sz="1800" u="sng" cap="none" strike="noStrike">
                <a:solidFill>
                  <a:schemeClr val="dk1"/>
                </a:solidFill>
                <a:latin typeface="verdana"/>
                <a:ea typeface="verdana"/>
                <a:cs typeface="verdana"/>
                <a:sym typeface="verdana"/>
              </a:rPr>
              <a:t>close to the board at a reasonably safe distance</a:t>
            </a:r>
            <a:r>
              <a:rPr i="0" lang="en-US" sz="1800" u="none" cap="none" strike="noStrike">
                <a:solidFill>
                  <a:schemeClr val="dk1"/>
                </a:solidFill>
                <a:latin typeface="verdana"/>
                <a:ea typeface="verdana"/>
                <a:cs typeface="verdana"/>
                <a:sym typeface="verdana"/>
              </a:rPr>
              <a:t>.</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This isn’t swim team!  We are not aiming to get across the pool.  </a:t>
            </a:r>
            <a:endParaRPr>
              <a:latin typeface="verdana"/>
              <a:ea typeface="verdana"/>
              <a:cs typeface="verdana"/>
              <a:sym typeface="verdana"/>
            </a:endParaRPr>
          </a:p>
          <a:p>
            <a:pPr indent="-285750" lvl="2" marL="1200150" marR="0" rtl="0" algn="l">
              <a:spcBef>
                <a:spcPts val="0"/>
              </a:spcBef>
              <a:spcAft>
                <a:spcPts val="0"/>
              </a:spcAft>
              <a:buClr>
                <a:schemeClr val="dk1"/>
              </a:buClr>
              <a:buSzPts val="1800"/>
              <a:buFont typeface="verdana"/>
              <a:buChar char="•"/>
            </a:pPr>
            <a:r>
              <a:rPr i="0" lang="en-US" sz="1800" u="none" cap="none" strike="noStrike">
                <a:solidFill>
                  <a:schemeClr val="dk1"/>
                </a:solidFill>
                <a:latin typeface="verdana"/>
                <a:ea typeface="verdana"/>
                <a:cs typeface="verdana"/>
                <a:sym typeface="verdana"/>
              </a:rPr>
              <a:t>Divers should go up, then come down, not go out.</a:t>
            </a:r>
            <a:endParaRPr>
              <a:latin typeface="verdana"/>
              <a:ea typeface="verdana"/>
              <a:cs typeface="verdana"/>
              <a:sym typeface="verdana"/>
            </a:endParaRPr>
          </a:p>
        </p:txBody>
      </p:sp>
      <p:sp>
        <p:nvSpPr>
          <p:cNvPr id="341" name="Google Shape;341;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Entry</a:t>
            </a:r>
            <a:endParaRPr b="1">
              <a:solidFill>
                <a:schemeClr val="accent1"/>
              </a:solidFill>
            </a:endParaRPr>
          </a:p>
        </p:txBody>
      </p:sp>
      <p:sp>
        <p:nvSpPr>
          <p:cNvPr id="347" name="Google Shape;347;p25"/>
          <p:cNvSpPr txBox="1"/>
          <p:nvPr/>
        </p:nvSpPr>
        <p:spPr>
          <a:xfrm>
            <a:off x="957943" y="1690688"/>
            <a:ext cx="10276200" cy="45252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verdana"/>
              <a:buChar char="⮚"/>
            </a:pPr>
            <a:r>
              <a:rPr b="1" lang="en-US" sz="1800">
                <a:solidFill>
                  <a:schemeClr val="dk1"/>
                </a:solidFill>
                <a:latin typeface="verdana"/>
                <a:ea typeface="verdana"/>
                <a:cs typeface="verdana"/>
                <a:sym typeface="verdana"/>
              </a:rPr>
              <a:t>ENTRY</a:t>
            </a:r>
            <a:r>
              <a:rPr lang="en-US" sz="1800">
                <a:solidFill>
                  <a:schemeClr val="dk1"/>
                </a:solidFill>
                <a:latin typeface="verdana"/>
                <a:ea typeface="verdana"/>
                <a:cs typeface="verdana"/>
                <a:sym typeface="verdana"/>
              </a:rPr>
              <a:t> (cont’d)</a:t>
            </a:r>
            <a:br>
              <a:rPr lang="en-US" sz="1800">
                <a:solidFill>
                  <a:schemeClr val="dk1"/>
                </a:solidFill>
                <a:latin typeface="verdana"/>
                <a:ea typeface="verdana"/>
                <a:cs typeface="verdana"/>
                <a:sym typeface="verdana"/>
              </a:rPr>
            </a:br>
            <a:endParaRPr sz="1800">
              <a:solidFill>
                <a:schemeClr val="dk1"/>
              </a:solidFill>
              <a:latin typeface="verdana"/>
              <a:ea typeface="verdana"/>
              <a:cs typeface="verdana"/>
              <a:sym typeface="verdana"/>
            </a:endParaRPr>
          </a:p>
          <a:p>
            <a:pPr indent="-171450" lvl="1" marL="742950" marR="0" rtl="0" algn="l">
              <a:spcBef>
                <a:spcPts val="0"/>
              </a:spcBef>
              <a:spcAft>
                <a:spcPts val="0"/>
              </a:spcAft>
              <a:buClr>
                <a:schemeClr val="dk1"/>
              </a:buClr>
              <a:buSzPts val="1800"/>
              <a:buFont typeface="Arial"/>
              <a:buNone/>
            </a:pPr>
            <a:r>
              <a:t/>
            </a:r>
            <a:endParaRPr i="0" sz="1800" u="none" cap="none" strike="noStrike">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Evaluating the Entry</a:t>
            </a:r>
            <a:endParaRPr b="1">
              <a:latin typeface="verdana"/>
              <a:ea typeface="verdana"/>
              <a:cs typeface="verdana"/>
              <a:sym typeface="verdana"/>
            </a:endParaRPr>
          </a:p>
          <a:p>
            <a:pPr indent="-171450" lvl="1" marL="742950" marR="0" rtl="0" algn="l">
              <a:spcBef>
                <a:spcPts val="0"/>
              </a:spcBef>
              <a:spcAft>
                <a:spcPts val="0"/>
              </a:spcAft>
              <a:buClr>
                <a:schemeClr val="dk1"/>
              </a:buClr>
              <a:buSzPts val="1800"/>
              <a:buFont typeface="Arial"/>
              <a:buNone/>
            </a:pPr>
            <a:r>
              <a:t/>
            </a:r>
            <a:endParaRPr i="0" sz="1800" u="none" cap="none" strike="noStrike">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complete the flight portion of the dive and execute all positions, twists, and rotations and returning to a straight position for entry?</a:t>
            </a:r>
            <a:endParaRPr>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enter the water with arms in the correct position for jumps, head-first, or feet-first dives?</a:t>
            </a:r>
            <a:endParaRPr>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control the splash?</a:t>
            </a:r>
            <a:endParaRPr>
              <a:latin typeface="verdana"/>
              <a:ea typeface="verdana"/>
              <a:cs typeface="verdana"/>
              <a:sym typeface="verdana"/>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verdana"/>
              <a:ea typeface="verdana"/>
              <a:cs typeface="verdana"/>
              <a:sym typeface="verdana"/>
            </a:endParaRPr>
          </a:p>
          <a:p>
            <a:pPr indent="-342900" lvl="0" marL="342900" marR="0" rtl="0" algn="l">
              <a:spcBef>
                <a:spcPts val="0"/>
              </a:spcBef>
              <a:spcAft>
                <a:spcPts val="0"/>
              </a:spcAft>
              <a:buClr>
                <a:schemeClr val="dk1"/>
              </a:buClr>
              <a:buSzPts val="1800"/>
              <a:buFont typeface="verdana"/>
              <a:buAutoNum type="arabicPeriod"/>
            </a:pPr>
            <a:r>
              <a:rPr lang="en-US" sz="1800">
                <a:solidFill>
                  <a:schemeClr val="dk1"/>
                </a:solidFill>
                <a:latin typeface="verdana"/>
                <a:ea typeface="verdana"/>
                <a:cs typeface="verdana"/>
                <a:sym typeface="verdana"/>
              </a:rPr>
              <a:t>Did the diver end at a safe but close distance to the board?  Too close where you feel the diver was unsafe would score lower.  Too far with an angled and not vertical entry also scores lower.</a:t>
            </a:r>
            <a:endParaRPr>
              <a:latin typeface="verdana"/>
              <a:ea typeface="verdana"/>
              <a:cs typeface="verdana"/>
              <a:sym typeface="verdana"/>
            </a:endParaRPr>
          </a:p>
        </p:txBody>
      </p:sp>
      <p:sp>
        <p:nvSpPr>
          <p:cNvPr id="348" name="Google Shape;348;p2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Scoring</a:t>
            </a:r>
            <a:endParaRPr b="1">
              <a:solidFill>
                <a:schemeClr val="accent1"/>
              </a:solidFill>
            </a:endParaRPr>
          </a:p>
        </p:txBody>
      </p:sp>
      <p:sp>
        <p:nvSpPr>
          <p:cNvPr id="354" name="Google Shape;354;p26"/>
          <p:cNvSpPr txBox="1"/>
          <p:nvPr/>
        </p:nvSpPr>
        <p:spPr>
          <a:xfrm>
            <a:off x="957950" y="1458450"/>
            <a:ext cx="10998600" cy="541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0">
                <a:solidFill>
                  <a:schemeClr val="dk1"/>
                </a:solidFill>
                <a:latin typeface="verdana"/>
                <a:ea typeface="verdana"/>
                <a:cs typeface="verdana"/>
                <a:sym typeface="verdana"/>
              </a:rPr>
              <a:t>SO HOW DO I SCORE IT ALL?</a:t>
            </a:r>
            <a:endParaRPr sz="1300">
              <a:latin typeface="verdana"/>
              <a:ea typeface="verdana"/>
              <a:cs typeface="verdana"/>
              <a:sym typeface="verdana"/>
            </a:endParaRPr>
          </a:p>
          <a:p>
            <a:pPr indent="0" lvl="0" marL="0" marR="0" rtl="0" algn="l">
              <a:spcBef>
                <a:spcPts val="0"/>
              </a:spcBef>
              <a:spcAft>
                <a:spcPts val="0"/>
              </a:spcAft>
              <a:buNone/>
            </a:pPr>
            <a:r>
              <a:t/>
            </a:r>
            <a:endParaRPr sz="1700">
              <a:solidFill>
                <a:schemeClr val="dk1"/>
              </a:solidFill>
              <a:latin typeface="verdana"/>
              <a:ea typeface="verdana"/>
              <a:cs typeface="verdana"/>
              <a:sym typeface="verdana"/>
            </a:endParaRPr>
          </a:p>
          <a:p>
            <a:pPr indent="0" lvl="0" marL="0" marR="0" rtl="0" algn="l">
              <a:spcBef>
                <a:spcPts val="0"/>
              </a:spcBef>
              <a:spcAft>
                <a:spcPts val="0"/>
              </a:spcAft>
              <a:buNone/>
            </a:pPr>
            <a:r>
              <a:rPr lang="en-US" sz="1700">
                <a:solidFill>
                  <a:schemeClr val="dk1"/>
                </a:solidFill>
                <a:latin typeface="verdana"/>
                <a:ea typeface="verdana"/>
                <a:cs typeface="verdana"/>
                <a:sym typeface="verdana"/>
              </a:rPr>
              <a:t>A perfect 10 is an Olympic caliber dive.  Our young athletes are not at this level.  Most dives will fall between 3 and 7.  It helps to consider all three parts of the dive and evaluate them, then add them.  For instance</a:t>
            </a:r>
            <a:endParaRPr sz="1300">
              <a:latin typeface="verdana"/>
              <a:ea typeface="verdana"/>
              <a:cs typeface="verdana"/>
              <a:sym typeface="verdana"/>
            </a:endParaRPr>
          </a:p>
          <a:p>
            <a:pPr indent="0" lvl="0" marL="0" marR="0" rtl="0" algn="l">
              <a:spcBef>
                <a:spcPts val="0"/>
              </a:spcBef>
              <a:spcAft>
                <a:spcPts val="0"/>
              </a:spcAft>
              <a:buNone/>
            </a:pPr>
            <a:r>
              <a:t/>
            </a:r>
            <a:endParaRPr sz="1700">
              <a:solidFill>
                <a:schemeClr val="dk1"/>
              </a:solidFill>
              <a:latin typeface="verdana"/>
              <a:ea typeface="verdana"/>
              <a:cs typeface="verdana"/>
              <a:sym typeface="verdana"/>
            </a:endParaRPr>
          </a:p>
          <a:p>
            <a:pPr indent="-336550" lvl="0" marL="342900" marR="0" rtl="0" algn="l">
              <a:spcBef>
                <a:spcPts val="0"/>
              </a:spcBef>
              <a:spcAft>
                <a:spcPts val="0"/>
              </a:spcAft>
              <a:buClr>
                <a:schemeClr val="dk1"/>
              </a:buClr>
              <a:buSzPts val="1700"/>
              <a:buFont typeface="verdana"/>
              <a:buAutoNum type="arabicPeriod"/>
            </a:pPr>
            <a:r>
              <a:rPr b="1" lang="en-US" sz="1700">
                <a:solidFill>
                  <a:schemeClr val="dk1"/>
                </a:solidFill>
                <a:latin typeface="verdana"/>
                <a:ea typeface="verdana"/>
                <a:cs typeface="verdana"/>
                <a:sym typeface="verdana"/>
              </a:rPr>
              <a:t>Approach and Hurdle </a:t>
            </a:r>
            <a:endParaRPr b="1"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Really strong, graceful, and generating height – 2.5 - 3</a:t>
            </a:r>
            <a:endParaRPr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Solid with less grace or height – 1.5 – 2.0</a:t>
            </a:r>
            <a:endParaRPr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Sloppy or awkward - 0.5 or 1.0</a:t>
            </a:r>
            <a:endParaRPr sz="1300">
              <a:latin typeface="verdana"/>
              <a:ea typeface="verdana"/>
              <a:cs typeface="verdana"/>
              <a:sym typeface="verdana"/>
            </a:endParaRPr>
          </a:p>
          <a:p>
            <a:pPr indent="-336550" lvl="0" marL="342900" marR="0" rtl="0" algn="l">
              <a:spcBef>
                <a:spcPts val="0"/>
              </a:spcBef>
              <a:spcAft>
                <a:spcPts val="0"/>
              </a:spcAft>
              <a:buClr>
                <a:schemeClr val="dk1"/>
              </a:buClr>
              <a:buSzPts val="1700"/>
              <a:buFont typeface="verdana"/>
              <a:buAutoNum type="arabicPeriod"/>
            </a:pPr>
            <a:r>
              <a:rPr b="1" lang="en-US" sz="1700">
                <a:solidFill>
                  <a:schemeClr val="dk1"/>
                </a:solidFill>
                <a:latin typeface="verdana"/>
                <a:ea typeface="verdana"/>
                <a:cs typeface="verdana"/>
                <a:sym typeface="verdana"/>
              </a:rPr>
              <a:t>Flight</a:t>
            </a:r>
            <a:endParaRPr b="1"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Great height, achieved position, appeared graceful almost easy – 2.5 - 3</a:t>
            </a:r>
            <a:endParaRPr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Good height, mostly in position, completed satisfactorily – 1.5 – 2.5</a:t>
            </a:r>
            <a:endParaRPr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Sloppy or awkward, break in position - 0.5 or 1.0</a:t>
            </a:r>
            <a:endParaRPr sz="1300">
              <a:latin typeface="verdana"/>
              <a:ea typeface="verdana"/>
              <a:cs typeface="verdana"/>
              <a:sym typeface="verdana"/>
            </a:endParaRPr>
          </a:p>
          <a:p>
            <a:pPr indent="-336550" lvl="0" marL="342900" marR="0" rtl="0" algn="l">
              <a:spcBef>
                <a:spcPts val="0"/>
              </a:spcBef>
              <a:spcAft>
                <a:spcPts val="0"/>
              </a:spcAft>
              <a:buClr>
                <a:schemeClr val="dk1"/>
              </a:buClr>
              <a:buSzPts val="1700"/>
              <a:buFont typeface="verdana"/>
              <a:buAutoNum type="arabicPeriod"/>
            </a:pPr>
            <a:r>
              <a:rPr b="1" lang="en-US" sz="1700">
                <a:solidFill>
                  <a:schemeClr val="dk1"/>
                </a:solidFill>
                <a:latin typeface="verdana"/>
                <a:ea typeface="verdana"/>
                <a:cs typeface="verdana"/>
                <a:sym typeface="verdana"/>
              </a:rPr>
              <a:t>Entry</a:t>
            </a:r>
            <a:endParaRPr b="1"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Achieved straight vertical entry, minimal splash, appeared graceful almost easy – 2.5 - 3</a:t>
            </a:r>
            <a:endParaRPr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Solid with less grace or more splash, possible slight rotation at entry – 1.5 – 2.5</a:t>
            </a:r>
            <a:endParaRPr sz="1300">
              <a:latin typeface="verdana"/>
              <a:ea typeface="verdana"/>
              <a:cs typeface="verdana"/>
              <a:sym typeface="verdana"/>
            </a:endParaRPr>
          </a:p>
          <a:p>
            <a:pPr indent="-336550" lvl="1" marL="800100" marR="0" rtl="0" algn="l">
              <a:spcBef>
                <a:spcPts val="0"/>
              </a:spcBef>
              <a:spcAft>
                <a:spcPts val="0"/>
              </a:spcAft>
              <a:buClr>
                <a:schemeClr val="dk1"/>
              </a:buClr>
              <a:buSzPts val="1700"/>
              <a:buFont typeface="verdana"/>
              <a:buChar char="•"/>
            </a:pPr>
            <a:r>
              <a:rPr i="0" lang="en-US" sz="1700" u="none" cap="none" strike="noStrike">
                <a:solidFill>
                  <a:schemeClr val="dk1"/>
                </a:solidFill>
                <a:latin typeface="verdana"/>
                <a:ea typeface="verdana"/>
                <a:cs typeface="verdana"/>
                <a:sym typeface="verdana"/>
              </a:rPr>
              <a:t>Sloppy or awkward, splashy, not vertical, didn’t complete flight portion - 0.5 or 1.0</a:t>
            </a:r>
            <a:endParaRPr sz="1300">
              <a:latin typeface="verdana"/>
              <a:ea typeface="verdana"/>
              <a:cs typeface="verdana"/>
              <a:sym typeface="verdana"/>
            </a:endParaRPr>
          </a:p>
          <a:p>
            <a:pPr indent="0" lvl="0" marL="0" marR="0" rtl="0" algn="l">
              <a:spcBef>
                <a:spcPts val="0"/>
              </a:spcBef>
              <a:spcAft>
                <a:spcPts val="0"/>
              </a:spcAft>
              <a:buNone/>
            </a:pPr>
            <a:r>
              <a:t/>
            </a:r>
            <a:endParaRPr sz="1700">
              <a:solidFill>
                <a:schemeClr val="dk1"/>
              </a:solidFill>
              <a:latin typeface="verdana"/>
              <a:ea typeface="verdana"/>
              <a:cs typeface="verdana"/>
              <a:sym typeface="verdana"/>
            </a:endParaRPr>
          </a:p>
          <a:p>
            <a:pPr indent="0" lvl="0" marL="0" marR="0" rtl="0" algn="l">
              <a:spcBef>
                <a:spcPts val="0"/>
              </a:spcBef>
              <a:spcAft>
                <a:spcPts val="0"/>
              </a:spcAft>
              <a:buNone/>
            </a:pPr>
            <a:r>
              <a:rPr lang="en-US" sz="1700">
                <a:solidFill>
                  <a:schemeClr val="dk1"/>
                </a:solidFill>
                <a:latin typeface="verdana"/>
                <a:ea typeface="verdana"/>
                <a:cs typeface="verdana"/>
                <a:sym typeface="verdana"/>
              </a:rPr>
              <a:t>Scoring:  2.0 + 1.5 + 1.5 = 5.0                 1.0 + 1.5 + 1.0 = 3.5            2.5 + 2.5 + 2.0 = 7.0 </a:t>
            </a:r>
            <a:endParaRPr sz="1300">
              <a:latin typeface="verdana"/>
              <a:ea typeface="verdana"/>
              <a:cs typeface="verdana"/>
              <a:sym typeface="verdana"/>
            </a:endParaRPr>
          </a:p>
        </p:txBody>
      </p:sp>
      <p:sp>
        <p:nvSpPr>
          <p:cNvPr id="355" name="Google Shape;355;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Scoring</a:t>
            </a:r>
            <a:endParaRPr b="1">
              <a:solidFill>
                <a:schemeClr val="accent1"/>
              </a:solidFill>
            </a:endParaRPr>
          </a:p>
        </p:txBody>
      </p:sp>
      <p:sp>
        <p:nvSpPr>
          <p:cNvPr id="361" name="Google Shape;361;p27"/>
          <p:cNvSpPr txBox="1"/>
          <p:nvPr/>
        </p:nvSpPr>
        <p:spPr>
          <a:xfrm>
            <a:off x="957943" y="1690688"/>
            <a:ext cx="10276200" cy="4340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verdana"/>
                <a:ea typeface="verdana"/>
                <a:cs typeface="verdana"/>
                <a:sym typeface="verdana"/>
              </a:rPr>
              <a:t>BE CONSISTENT!!</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highlight>
                  <a:srgbClr val="FFFF00"/>
                </a:highlight>
                <a:latin typeface="verdana"/>
                <a:ea typeface="verdana"/>
                <a:cs typeface="verdana"/>
                <a:sym typeface="verdana"/>
              </a:rPr>
              <a:t>After you evaluate the first dive, you can simply go up and down relatively from there.  </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For instance, you feel like the first dive merits a 4.5 – it had a good hurdle and height but was a bit sloppy in air and ended splashy.  </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The next diver was more graceful, really straight, nice vertical entry with less splash but was a little bit rotated when they entered and didn’t get a lot of height.  Maybe that is a 5.5. </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The diver after that had great hurdle and height, a slight break from their straight dive in the air, but an excellent entry.  She might get a 6.0. </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The next diver was somewhat in between the first and the second so you score her a 5.0.  </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A dive needs to really make you think “WOW” before you give it a 7 or higher.   </a:t>
            </a:r>
            <a:endParaRPr>
              <a:latin typeface="verdana"/>
              <a:ea typeface="verdana"/>
              <a:cs typeface="verdana"/>
              <a:sym typeface="verdana"/>
            </a:endParaRPr>
          </a:p>
        </p:txBody>
      </p:sp>
      <p:sp>
        <p:nvSpPr>
          <p:cNvPr id="362" name="Google Shape;362;p2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Scoring</a:t>
            </a:r>
            <a:endParaRPr b="1">
              <a:solidFill>
                <a:schemeClr val="accent1"/>
              </a:solidFill>
            </a:endParaRPr>
          </a:p>
        </p:txBody>
      </p:sp>
      <p:sp>
        <p:nvSpPr>
          <p:cNvPr id="368" name="Google Shape;368;p28"/>
          <p:cNvSpPr txBox="1"/>
          <p:nvPr/>
        </p:nvSpPr>
        <p:spPr>
          <a:xfrm>
            <a:off x="1015943" y="1467488"/>
            <a:ext cx="101601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verdana"/>
                <a:ea typeface="verdana"/>
                <a:cs typeface="verdana"/>
                <a:sym typeface="verdana"/>
              </a:rPr>
              <a:t>Common questions...</a:t>
            </a:r>
            <a:endParaRPr>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Do I give a bigger score to a more complex dive?</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No.  The Degree of Difficulty or DD makes up for the complexity.  A forward jump has a DD of 1.0.  A forward somersault in the Tuck position has a DD of 1.2.  A backward somersault in the Pike position has a DD of 1.6.  The DD is multiplied with the total of the judges’ scores and this allows a diver doing more complex dives to score better even if they did not do as well as the diver doing a simpler dive.</a:t>
            </a:r>
            <a:endParaRPr>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800">
                <a:solidFill>
                  <a:schemeClr val="dk1"/>
                </a:solidFill>
                <a:latin typeface="verdana"/>
                <a:ea typeface="verdana"/>
                <a:cs typeface="verdana"/>
                <a:sym typeface="verdana"/>
              </a:rPr>
              <a:t>Do I give a bigger score to the little kids?  They’re so cute and I don’t want to hurt their feelings.</a:t>
            </a:r>
            <a:endParaRPr>
              <a:latin typeface="verdana"/>
              <a:ea typeface="verdana"/>
              <a:cs typeface="verdana"/>
              <a:sym typeface="verdana"/>
            </a:endParaRPr>
          </a:p>
          <a:p>
            <a:pPr indent="-285750" lvl="0" marL="285750" marR="0" rtl="0" algn="l">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No.  They are cute, however these are competitive athletes and they are also pretty smart.  They will know if they don’t deserve the inflated score and it will cause them to question the judges’ fairness.  This can actually ruin the sport for them.  Be fair.  They know when they do well and they know when they don’t.</a:t>
            </a:r>
            <a:endParaRPr>
              <a:latin typeface="verdana"/>
              <a:ea typeface="verdana"/>
              <a:cs typeface="verdana"/>
              <a:sym typeface="verdana"/>
            </a:endParaRPr>
          </a:p>
        </p:txBody>
      </p:sp>
      <p:sp>
        <p:nvSpPr>
          <p:cNvPr id="369" name="Google Shape;369;p2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Scoring</a:t>
            </a:r>
            <a:endParaRPr b="1">
              <a:solidFill>
                <a:schemeClr val="accent1"/>
              </a:solidFill>
            </a:endParaRPr>
          </a:p>
        </p:txBody>
      </p:sp>
      <p:sp>
        <p:nvSpPr>
          <p:cNvPr id="375" name="Google Shape;375;p29"/>
          <p:cNvSpPr txBox="1"/>
          <p:nvPr/>
        </p:nvSpPr>
        <p:spPr>
          <a:xfrm>
            <a:off x="838200" y="1516525"/>
            <a:ext cx="107304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600">
                <a:solidFill>
                  <a:schemeClr val="dk1"/>
                </a:solidFill>
                <a:latin typeface="verdana"/>
                <a:ea typeface="verdana"/>
                <a:cs typeface="verdana"/>
                <a:sym typeface="verdana"/>
              </a:rPr>
              <a:t>More common questions:</a:t>
            </a:r>
            <a:endParaRPr sz="1200">
              <a:latin typeface="verdana"/>
              <a:ea typeface="verdana"/>
              <a:cs typeface="verdana"/>
              <a:sym typeface="verdana"/>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600">
                <a:solidFill>
                  <a:schemeClr val="dk1"/>
                </a:solidFill>
                <a:latin typeface="verdana"/>
                <a:ea typeface="verdana"/>
                <a:cs typeface="verdana"/>
                <a:sym typeface="verdana"/>
              </a:rPr>
              <a:t>I’m still nervous about judging even after the training?  Do I have to do it?</a:t>
            </a:r>
            <a:endParaRPr sz="1200">
              <a:latin typeface="verdana"/>
              <a:ea typeface="verdana"/>
              <a:cs typeface="verdana"/>
              <a:sym typeface="verdana"/>
            </a:endParaRPr>
          </a:p>
          <a:p>
            <a:pPr indent="-273050" lvl="0" marL="28575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Your team needs you to volunteer.  It takes a lot of practice to become confident in judging and the only way to get the practice is to do it.  It’s okay to be nervous.  Just give it a go.  It gets easier over time.</a:t>
            </a:r>
            <a:endParaRPr sz="1200">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6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600">
                <a:solidFill>
                  <a:schemeClr val="dk1"/>
                </a:solidFill>
                <a:latin typeface="verdana"/>
                <a:ea typeface="verdana"/>
                <a:cs typeface="verdana"/>
                <a:sym typeface="verdana"/>
              </a:rPr>
              <a:t>I think I gave too high of a score to the first diver.  Should I reset for the next diver to something more reasonable?</a:t>
            </a:r>
            <a:endParaRPr sz="1200">
              <a:latin typeface="verdana"/>
              <a:ea typeface="verdana"/>
              <a:cs typeface="verdana"/>
              <a:sym typeface="verdana"/>
            </a:endParaRPr>
          </a:p>
          <a:p>
            <a:pPr indent="-273050" lvl="0" marL="28575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No.  The important thing is that you stay consistent.  If you see that you are higher than the other judges, then that’s okay.  Your bar is set differently.  As long as you are consistently higher and rewarding better dives with higher scores and worse dives with lower scores it will all average out.</a:t>
            </a:r>
            <a:endParaRPr sz="1200">
              <a:latin typeface="verdana"/>
              <a:ea typeface="verdana"/>
              <a:cs typeface="verdana"/>
              <a:sym typeface="verdana"/>
            </a:endParaRPr>
          </a:p>
          <a:p>
            <a:pPr indent="-171450" lvl="0" marL="285750" marR="0" rtl="0" algn="l">
              <a:spcBef>
                <a:spcPts val="0"/>
              </a:spcBef>
              <a:spcAft>
                <a:spcPts val="0"/>
              </a:spcAft>
              <a:buClr>
                <a:schemeClr val="dk1"/>
              </a:buClr>
              <a:buSzPts val="1800"/>
              <a:buFont typeface="Arial"/>
              <a:buNone/>
            </a:pPr>
            <a:r>
              <a:t/>
            </a:r>
            <a:endParaRPr sz="16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600">
                <a:solidFill>
                  <a:schemeClr val="dk1"/>
                </a:solidFill>
                <a:latin typeface="verdana"/>
                <a:ea typeface="verdana"/>
                <a:cs typeface="verdana"/>
                <a:sym typeface="verdana"/>
              </a:rPr>
              <a:t>My score was a lot different than the other judges’ scores.  Did I do it wrong?</a:t>
            </a:r>
            <a:endParaRPr sz="1200">
              <a:latin typeface="verdana"/>
              <a:ea typeface="verdana"/>
              <a:cs typeface="verdana"/>
              <a:sym typeface="verdana"/>
            </a:endParaRPr>
          </a:p>
          <a:p>
            <a:pPr indent="-273050" lvl="0" marL="28575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It’s okay to confer with the other judges and ask why they gave a higher or lower score than you did.  Maybe they saw it differently.  You might have missed the lack of height in the dive or maybe they didn’t see the rotation at entry that you saw.  That’s the beauty of having multiple judges.</a:t>
            </a:r>
            <a:endParaRPr sz="1200">
              <a:latin typeface="verdana"/>
              <a:ea typeface="verdana"/>
              <a:cs typeface="verdana"/>
              <a:sym typeface="verdana"/>
            </a:endParaRPr>
          </a:p>
        </p:txBody>
      </p:sp>
      <p:sp>
        <p:nvSpPr>
          <p:cNvPr id="376" name="Google Shape;376;p2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Exceptions</a:t>
            </a:r>
            <a:endParaRPr b="1">
              <a:solidFill>
                <a:schemeClr val="accent1"/>
              </a:solidFill>
            </a:endParaRPr>
          </a:p>
        </p:txBody>
      </p:sp>
      <p:sp>
        <p:nvSpPr>
          <p:cNvPr id="382" name="Google Shape;382;p30"/>
          <p:cNvSpPr txBox="1"/>
          <p:nvPr/>
        </p:nvSpPr>
        <p:spPr>
          <a:xfrm>
            <a:off x="957950" y="1690700"/>
            <a:ext cx="10915500" cy="434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100">
                <a:solidFill>
                  <a:schemeClr val="dk1"/>
                </a:solidFill>
                <a:latin typeface="verdana"/>
                <a:ea typeface="verdana"/>
                <a:cs typeface="verdana"/>
                <a:sym typeface="verdana"/>
              </a:rPr>
              <a:t>GOT IT ALL FIGURED OUT?</a:t>
            </a:r>
            <a:endParaRPr sz="1100">
              <a:latin typeface="verdana"/>
              <a:ea typeface="verdana"/>
              <a:cs typeface="verdana"/>
              <a:sym typeface="verdana"/>
            </a:endParaRPr>
          </a:p>
          <a:p>
            <a:pPr indent="0" lvl="0" marL="0" marR="0" rtl="0" algn="l">
              <a:spcBef>
                <a:spcPts val="0"/>
              </a:spcBef>
              <a:spcAft>
                <a:spcPts val="0"/>
              </a:spcAft>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Let’s talk about a couple of other things!</a:t>
            </a:r>
            <a:endParaRPr sz="1100">
              <a:latin typeface="verdana"/>
              <a:ea typeface="verdana"/>
              <a:cs typeface="verdana"/>
              <a:sym typeface="verdana"/>
            </a:endParaRPr>
          </a:p>
          <a:p>
            <a:pPr indent="0" lvl="0" marL="0" marR="0" rtl="0" algn="l">
              <a:spcBef>
                <a:spcPts val="0"/>
              </a:spcBef>
              <a:spcAft>
                <a:spcPts val="0"/>
              </a:spcAft>
              <a:buNone/>
            </a:pPr>
            <a:r>
              <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b="1" lang="en-US" sz="1500">
                <a:solidFill>
                  <a:schemeClr val="dk1"/>
                </a:solidFill>
                <a:latin typeface="verdana"/>
                <a:ea typeface="verdana"/>
                <a:cs typeface="verdana"/>
                <a:sym typeface="verdana"/>
              </a:rPr>
              <a:t>Exceptions</a:t>
            </a:r>
            <a:endParaRPr b="1"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Jumps – straight body, no rotation</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Eggroll – a skill that prepares divers for somersaults and the sensation of spinning in the air before entering the water</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Lineup – a dive from a standing position with no approach or hurdle</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Coach-Assisted Dives – the coach actively helps the diver on the board</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Back Dive ½ Twist – an extra dive that we add for divers without enough variety in their portfolio</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Free Position – typically for twisting dives where the diver may use arms to generate rotation</a:t>
            </a:r>
            <a:endParaRPr sz="1500">
              <a:solidFill>
                <a:schemeClr val="dk1"/>
              </a:solidFill>
              <a:latin typeface="verdana"/>
              <a:ea typeface="verdana"/>
              <a:cs typeface="verdana"/>
              <a:sym typeface="verdana"/>
            </a:endParaRPr>
          </a:p>
          <a:p>
            <a:pPr indent="0" lvl="0" marL="0" marR="0" rtl="0" algn="l">
              <a:spcBef>
                <a:spcPts val="0"/>
              </a:spcBef>
              <a:spcAft>
                <a:spcPts val="0"/>
              </a:spcAft>
              <a:buNone/>
            </a:pPr>
            <a:r>
              <a:rPr lang="en-US" sz="1500">
                <a:solidFill>
                  <a:schemeClr val="dk1"/>
                </a:solidFill>
                <a:latin typeface="verdana"/>
                <a:ea typeface="verdana"/>
                <a:cs typeface="verdana"/>
                <a:sym typeface="verdana"/>
              </a:rPr>
              <a:t> </a:t>
            </a:r>
            <a:endParaRPr sz="1100">
              <a:latin typeface="verdana"/>
              <a:ea typeface="verdana"/>
              <a:cs typeface="verdana"/>
              <a:sym typeface="verdana"/>
            </a:endParaRPr>
          </a:p>
          <a:p>
            <a:pPr indent="0" lvl="0" marL="0" marR="0" rtl="0" algn="l">
              <a:spcBef>
                <a:spcPts val="0"/>
              </a:spcBef>
              <a:spcAft>
                <a:spcPts val="0"/>
              </a:spcAft>
              <a:buNone/>
            </a:pPr>
            <a:r>
              <a:rPr b="1" lang="en-US" sz="1500">
                <a:solidFill>
                  <a:schemeClr val="dk1"/>
                </a:solidFill>
                <a:latin typeface="verdana"/>
                <a:ea typeface="verdana"/>
                <a:cs typeface="verdana"/>
                <a:sym typeface="verdana"/>
              </a:rPr>
              <a:t>Balks, Failed Dives, Breaks in Position</a:t>
            </a:r>
            <a:endParaRPr b="1"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Balk – the diver had a significant break in the approach and hurdle</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Failed Dive – the diver did the “wrong” dive, e.g. 1 SS instead of 1½ SS, or tuck instead of pike, etc. </a:t>
            </a:r>
            <a:endParaRPr sz="1500">
              <a:solidFill>
                <a:schemeClr val="dk1"/>
              </a:solidFill>
              <a:latin typeface="verdana"/>
              <a:ea typeface="verdana"/>
              <a:cs typeface="verdana"/>
              <a:sym typeface="verdana"/>
            </a:endParaRPr>
          </a:p>
          <a:p>
            <a:pPr indent="-266700" lvl="0" marL="285750" marR="0" rtl="0" algn="l">
              <a:spcBef>
                <a:spcPts val="0"/>
              </a:spcBef>
              <a:spcAft>
                <a:spcPts val="0"/>
              </a:spcAft>
              <a:buClr>
                <a:schemeClr val="dk1"/>
              </a:buClr>
              <a:buSzPts val="1500"/>
              <a:buFont typeface="verdana"/>
              <a:buChar char="•"/>
            </a:pPr>
            <a:r>
              <a:rPr lang="en-US" sz="1500">
                <a:solidFill>
                  <a:schemeClr val="dk1"/>
                </a:solidFill>
                <a:latin typeface="verdana"/>
                <a:ea typeface="verdana"/>
                <a:cs typeface="verdana"/>
                <a:sym typeface="verdana"/>
              </a:rPr>
              <a:t>Broken Position – the diver left the assigned position, e.g. had knees tuck when should be straight.  This may result in a failed dive or at least a scoring deduction depending on the break.</a:t>
            </a:r>
            <a:endParaRPr sz="1500">
              <a:solidFill>
                <a:schemeClr val="dk1"/>
              </a:solidFill>
              <a:latin typeface="verdana"/>
              <a:ea typeface="verdana"/>
              <a:cs typeface="verdana"/>
              <a:sym typeface="verdana"/>
            </a:endParaRPr>
          </a:p>
        </p:txBody>
      </p:sp>
      <p:sp>
        <p:nvSpPr>
          <p:cNvPr id="383" name="Google Shape;383;p3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744546" y="41789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Introduction to our Dive Teams</a:t>
            </a:r>
            <a:endParaRPr b="1">
              <a:solidFill>
                <a:schemeClr val="accent1"/>
              </a:solidFill>
            </a:endParaRPr>
          </a:p>
        </p:txBody>
      </p:sp>
      <p:sp>
        <p:nvSpPr>
          <p:cNvPr id="111" name="Google Shape;111;p3"/>
          <p:cNvSpPr txBox="1"/>
          <p:nvPr/>
        </p:nvSpPr>
        <p:spPr>
          <a:xfrm>
            <a:off x="744546" y="1579143"/>
            <a:ext cx="11012660"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Welcome back,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Seattle Tennis Club (STC)            and Phantom Lake (PL)</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Mercer Island Beach Club (MIBC)</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Mercerwood Shore Club (MSC)</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Newport Hills Swim and Tennis Club (NHSTC)</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Woodridge Swim Club (WR)</a:t>
            </a:r>
            <a:endParaRPr/>
          </a:p>
        </p:txBody>
      </p:sp>
      <p:pic>
        <p:nvPicPr>
          <p:cNvPr descr="Logo&#10;&#10;Description automatically generated" id="112" name="Google Shape;112;p3"/>
          <p:cNvPicPr preferRelativeResize="0"/>
          <p:nvPr/>
        </p:nvPicPr>
        <p:blipFill rotWithShape="1">
          <a:blip r:embed="rId3">
            <a:alphaModFix/>
          </a:blip>
          <a:srcRect b="0" l="0" r="0" t="0"/>
          <a:stretch/>
        </p:blipFill>
        <p:spPr>
          <a:xfrm>
            <a:off x="6639244" y="4016645"/>
            <a:ext cx="1379707" cy="729361"/>
          </a:xfrm>
          <a:prstGeom prst="rect">
            <a:avLst/>
          </a:prstGeom>
          <a:noFill/>
          <a:ln>
            <a:noFill/>
          </a:ln>
        </p:spPr>
      </p:pic>
      <p:pic>
        <p:nvPicPr>
          <p:cNvPr descr="Logo, company name&#10;&#10;Description automatically generated" id="113" name="Google Shape;113;p3"/>
          <p:cNvPicPr preferRelativeResize="0"/>
          <p:nvPr/>
        </p:nvPicPr>
        <p:blipFill rotWithShape="1">
          <a:blip r:embed="rId4">
            <a:alphaModFix/>
          </a:blip>
          <a:srcRect b="0" l="0" r="0" t="0"/>
          <a:stretch/>
        </p:blipFill>
        <p:spPr>
          <a:xfrm>
            <a:off x="8500961" y="4897726"/>
            <a:ext cx="931164" cy="914400"/>
          </a:xfrm>
          <a:prstGeom prst="rect">
            <a:avLst/>
          </a:prstGeom>
          <a:noFill/>
          <a:ln>
            <a:noFill/>
          </a:ln>
        </p:spPr>
      </p:pic>
      <p:pic>
        <p:nvPicPr>
          <p:cNvPr descr="Logo&#10;&#10;Description automatically generated" id="114" name="Google Shape;114;p3"/>
          <p:cNvPicPr preferRelativeResize="0"/>
          <p:nvPr/>
        </p:nvPicPr>
        <p:blipFill rotWithShape="1">
          <a:blip r:embed="rId5">
            <a:alphaModFix/>
          </a:blip>
          <a:srcRect b="0" l="0" r="0" t="0"/>
          <a:stretch/>
        </p:blipFill>
        <p:spPr>
          <a:xfrm>
            <a:off x="10113689" y="1920872"/>
            <a:ext cx="845025" cy="791198"/>
          </a:xfrm>
          <a:prstGeom prst="rect">
            <a:avLst/>
          </a:prstGeom>
          <a:noFill/>
          <a:ln>
            <a:noFill/>
          </a:ln>
        </p:spPr>
      </p:pic>
      <p:pic>
        <p:nvPicPr>
          <p:cNvPr descr="Logo, icon&#10;&#10;Description automatically generated" id="115" name="Google Shape;115;p3"/>
          <p:cNvPicPr preferRelativeResize="0"/>
          <p:nvPr/>
        </p:nvPicPr>
        <p:blipFill rotWithShape="1">
          <a:blip r:embed="rId6">
            <a:alphaModFix/>
          </a:blip>
          <a:srcRect b="0" l="0" r="0" t="0"/>
          <a:stretch/>
        </p:blipFill>
        <p:spPr>
          <a:xfrm>
            <a:off x="4968259" y="1890946"/>
            <a:ext cx="921717" cy="1053391"/>
          </a:xfrm>
          <a:prstGeom prst="rect">
            <a:avLst/>
          </a:prstGeom>
          <a:noFill/>
          <a:ln>
            <a:noFill/>
          </a:ln>
        </p:spPr>
      </p:pic>
      <p:pic>
        <p:nvPicPr>
          <p:cNvPr descr="Logo&#10;&#10;Description automatically generated with medium confidence" id="116" name="Google Shape;116;p3"/>
          <p:cNvPicPr preferRelativeResize="0"/>
          <p:nvPr/>
        </p:nvPicPr>
        <p:blipFill rotWithShape="1">
          <a:blip r:embed="rId7">
            <a:alphaModFix/>
          </a:blip>
          <a:srcRect b="0" l="0" r="0" t="0"/>
          <a:stretch/>
        </p:blipFill>
        <p:spPr>
          <a:xfrm>
            <a:off x="6931312" y="3091826"/>
            <a:ext cx="2728686" cy="644652"/>
          </a:xfrm>
          <a:prstGeom prst="rect">
            <a:avLst/>
          </a:prstGeom>
          <a:noFill/>
          <a:ln>
            <a:noFill/>
          </a:ln>
        </p:spPr>
      </p:pic>
      <p:pic>
        <p:nvPicPr>
          <p:cNvPr descr="A picture containing text, clipart, vector graphics&#10;&#10;Description automatically generated" id="117" name="Google Shape;117;p3"/>
          <p:cNvPicPr preferRelativeResize="0"/>
          <p:nvPr/>
        </p:nvPicPr>
        <p:blipFill rotWithShape="1">
          <a:blip r:embed="rId8">
            <a:alphaModFix/>
          </a:blip>
          <a:srcRect b="0" l="0" r="0" t="0"/>
          <a:stretch/>
        </p:blipFill>
        <p:spPr>
          <a:xfrm>
            <a:off x="5627046" y="5848415"/>
            <a:ext cx="750600" cy="747486"/>
          </a:xfrm>
          <a:prstGeom prst="rect">
            <a:avLst/>
          </a:prstGeom>
          <a:noFill/>
          <a:ln>
            <a:noFill/>
          </a:ln>
        </p:spPr>
      </p:pic>
      <p:sp>
        <p:nvSpPr>
          <p:cNvPr id="118" name="Google Shape;118;p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Judging Chart</a:t>
            </a:r>
            <a:endParaRPr b="1">
              <a:solidFill>
                <a:schemeClr val="accent1"/>
              </a:solidFill>
            </a:endParaRPr>
          </a:p>
        </p:txBody>
      </p:sp>
      <p:sp>
        <p:nvSpPr>
          <p:cNvPr id="389" name="Google Shape;389;p31"/>
          <p:cNvSpPr txBox="1"/>
          <p:nvPr/>
        </p:nvSpPr>
        <p:spPr>
          <a:xfrm>
            <a:off x="5544457" y="1787941"/>
            <a:ext cx="5529900" cy="498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verdana"/>
                <a:ea typeface="verdana"/>
                <a:cs typeface="verdana"/>
                <a:sym typeface="verdana"/>
              </a:rPr>
              <a:t>In a nutshell…</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en-US" sz="2400">
                <a:solidFill>
                  <a:schemeClr val="dk1"/>
                </a:solidFill>
                <a:latin typeface="verdana"/>
                <a:ea typeface="verdana"/>
                <a:cs typeface="verdana"/>
                <a:sym typeface="verdana"/>
              </a:rPr>
              <a:t>We have this Judging Chart available on the Dive page of the Midlakes website with scoring forms, dive lists and requirements, judging information and more.</a:t>
            </a:r>
            <a:endParaRPr>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2400">
              <a:solidFill>
                <a:schemeClr val="dk1"/>
              </a:solidFill>
              <a:latin typeface="verdana"/>
              <a:ea typeface="verdana"/>
              <a:cs typeface="verdana"/>
              <a:sym typeface="verdana"/>
            </a:endParaRPr>
          </a:p>
          <a:p>
            <a:pPr indent="0" lvl="0" marL="0" marR="0" rtl="0" algn="l">
              <a:spcBef>
                <a:spcPts val="0"/>
              </a:spcBef>
              <a:spcAft>
                <a:spcPts val="0"/>
              </a:spcAft>
              <a:buNone/>
            </a:pPr>
            <a:r>
              <a:rPr lang="en-US" sz="2400">
                <a:solidFill>
                  <a:schemeClr val="dk1"/>
                </a:solidFill>
                <a:latin typeface="verdana"/>
                <a:ea typeface="verdana"/>
                <a:cs typeface="verdana"/>
                <a:sym typeface="verdana"/>
              </a:rPr>
              <a:t>Midlakes Forms:</a:t>
            </a:r>
            <a:endParaRPr>
              <a:latin typeface="verdana"/>
              <a:ea typeface="verdana"/>
              <a:cs typeface="verdana"/>
              <a:sym typeface="verdana"/>
            </a:endParaRPr>
          </a:p>
          <a:p>
            <a:pPr indent="0" lvl="0" marL="0" marR="0" rtl="0" algn="l">
              <a:spcBef>
                <a:spcPts val="0"/>
              </a:spcBef>
              <a:spcAft>
                <a:spcPts val="0"/>
              </a:spcAft>
              <a:buNone/>
            </a:pPr>
            <a:r>
              <a:rPr lang="en-US" sz="1800" u="sng">
                <a:solidFill>
                  <a:schemeClr val="dk1"/>
                </a:solidFill>
                <a:latin typeface="verdana"/>
                <a:ea typeface="verdana"/>
                <a:cs typeface="verdana"/>
                <a:sym typeface="verdana"/>
                <a:hlinkClick r:id="rId3">
                  <a:extLst>
                    <a:ext uri="{A12FA001-AC4F-418D-AE19-62706E023703}">
                      <ahyp:hlinkClr val="tx"/>
                    </a:ext>
                  </a:extLst>
                </a:hlinkClick>
              </a:rPr>
              <a:t>https://www.teamunify.com/SubTabGeneric.jsp?team=reclmslwa&amp;_stabid_=199459</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0" name="Google Shape;390;p31"/>
          <p:cNvPicPr preferRelativeResize="0"/>
          <p:nvPr/>
        </p:nvPicPr>
        <p:blipFill rotWithShape="1">
          <a:blip r:embed="rId4">
            <a:alphaModFix/>
          </a:blip>
          <a:srcRect b="0" l="0" r="0" t="0"/>
          <a:stretch/>
        </p:blipFill>
        <p:spPr>
          <a:xfrm>
            <a:off x="957943" y="1330325"/>
            <a:ext cx="3895725" cy="5162550"/>
          </a:xfrm>
          <a:prstGeom prst="rect">
            <a:avLst/>
          </a:prstGeom>
          <a:noFill/>
          <a:ln>
            <a:noFill/>
          </a:ln>
        </p:spPr>
      </p:pic>
      <p:sp>
        <p:nvSpPr>
          <p:cNvPr id="391" name="Google Shape;391;p3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2"/>
          <p:cNvSpPr txBox="1"/>
          <p:nvPr>
            <p:ph type="title"/>
          </p:nvPr>
        </p:nvSpPr>
        <p:spPr>
          <a:xfrm>
            <a:off x="838200" y="16417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Questions?</a:t>
            </a:r>
            <a:endParaRPr b="1">
              <a:solidFill>
                <a:schemeClr val="accent1"/>
              </a:solidFill>
            </a:endParaRPr>
          </a:p>
        </p:txBody>
      </p:sp>
      <p:sp>
        <p:nvSpPr>
          <p:cNvPr id="397" name="Google Shape;397;p32"/>
          <p:cNvSpPr txBox="1"/>
          <p:nvPr/>
        </p:nvSpPr>
        <p:spPr>
          <a:xfrm>
            <a:off x="1284499" y="1276750"/>
            <a:ext cx="9015600" cy="50796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1" i="0" lang="en-US" sz="1800" u="none" cap="none" strike="noStrike">
                <a:solidFill>
                  <a:schemeClr val="dk1"/>
                </a:solidFill>
                <a:latin typeface="verdana"/>
                <a:ea typeface="verdana"/>
                <a:cs typeface="verdana"/>
                <a:sym typeface="verdana"/>
              </a:rPr>
              <a:t>QUESTIONS ON ANY OF THESE DIVES?</a:t>
            </a:r>
            <a:endParaRPr>
              <a:latin typeface="verdana"/>
              <a:ea typeface="verdana"/>
              <a:cs typeface="verdana"/>
              <a:sym typeface="verdana"/>
            </a:endParaRPr>
          </a:p>
          <a:p>
            <a:pPr indent="0" lvl="1" marL="457200" marR="0" rtl="0" algn="l">
              <a:spcBef>
                <a:spcPts val="0"/>
              </a:spcBef>
              <a:spcAft>
                <a:spcPts val="0"/>
              </a:spcAft>
              <a:buNone/>
            </a:pPr>
            <a:r>
              <a:t/>
            </a:r>
            <a:endParaRPr i="0" sz="1800" u="none" cap="none" strike="noStrike">
              <a:solidFill>
                <a:schemeClr val="dk1"/>
              </a:solidFill>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Forward Jump and Back Jump</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Forward Dive </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Back Dive</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Egg Roll</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Front Somersault</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Back Somersault</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Inward Dive</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Back Dive Half Twist</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Reverse</a:t>
            </a:r>
            <a:endParaRPr>
              <a:latin typeface="verdana"/>
              <a:ea typeface="verdana"/>
              <a:cs typeface="verdana"/>
              <a:sym typeface="verdana"/>
            </a:endParaRPr>
          </a:p>
          <a:p>
            <a:pPr indent="0" lvl="1" marL="457200" marR="0" rtl="0" algn="l">
              <a:spcBef>
                <a:spcPts val="0"/>
              </a:spcBef>
              <a:spcAft>
                <a:spcPts val="0"/>
              </a:spcAft>
              <a:buNone/>
            </a:pPr>
            <a:r>
              <a:t/>
            </a:r>
            <a:endParaRPr i="0" sz="1800" u="none" cap="none" strike="noStrike">
              <a:solidFill>
                <a:schemeClr val="dk1"/>
              </a:solidFill>
              <a:latin typeface="verdana"/>
              <a:ea typeface="verdana"/>
              <a:cs typeface="verdana"/>
              <a:sym typeface="verdana"/>
            </a:endParaRPr>
          </a:p>
          <a:p>
            <a:pPr indent="0" lvl="1" marL="457200" marR="0" rtl="0" algn="l">
              <a:spcBef>
                <a:spcPts val="0"/>
              </a:spcBef>
              <a:spcAft>
                <a:spcPts val="0"/>
              </a:spcAft>
              <a:buNone/>
            </a:pPr>
            <a:r>
              <a:t/>
            </a:r>
            <a:endParaRPr i="0" sz="1800" u="none" cap="none" strike="noStrike">
              <a:solidFill>
                <a:schemeClr val="dk1"/>
              </a:solidFill>
              <a:latin typeface="verdana"/>
              <a:ea typeface="verdana"/>
              <a:cs typeface="verdana"/>
              <a:sym typeface="verdana"/>
            </a:endParaRPr>
          </a:p>
          <a:p>
            <a:pPr indent="0" lvl="1" marL="457200" marR="0" rtl="0" algn="l">
              <a:spcBef>
                <a:spcPts val="0"/>
              </a:spcBef>
              <a:spcAft>
                <a:spcPts val="0"/>
              </a:spcAft>
              <a:buNone/>
            </a:pPr>
            <a:r>
              <a:rPr b="1" i="0" lang="en-US" sz="1800" u="none" cap="none" strike="noStrike">
                <a:solidFill>
                  <a:schemeClr val="dk1"/>
                </a:solidFill>
                <a:latin typeface="verdana"/>
                <a:ea typeface="verdana"/>
                <a:cs typeface="verdana"/>
                <a:sym typeface="verdana"/>
              </a:rPr>
              <a:t>QUESTIONS ON ANY OF THESE POSITIONS?</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Straight</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Tuck</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Pike</a:t>
            </a:r>
            <a:endParaRPr>
              <a:latin typeface="verdana"/>
              <a:ea typeface="verdana"/>
              <a:cs typeface="verdana"/>
              <a:sym typeface="verdana"/>
            </a:endParaRPr>
          </a:p>
          <a:p>
            <a:pPr indent="-342900" lvl="0" marL="457200" marR="0" rtl="0" algn="l">
              <a:spcBef>
                <a:spcPts val="0"/>
              </a:spcBef>
              <a:spcAft>
                <a:spcPts val="0"/>
              </a:spcAft>
              <a:buClr>
                <a:schemeClr val="dk1"/>
              </a:buClr>
              <a:buSzPts val="1800"/>
              <a:buFont typeface="verdana"/>
              <a:buAutoNum type="arabicPeriod"/>
            </a:pPr>
            <a:r>
              <a:rPr i="0" lang="en-US" sz="1800" u="none" cap="none" strike="noStrike">
                <a:solidFill>
                  <a:schemeClr val="dk1"/>
                </a:solidFill>
                <a:latin typeface="verdana"/>
                <a:ea typeface="verdana"/>
                <a:cs typeface="verdana"/>
                <a:sym typeface="verdana"/>
              </a:rPr>
              <a:t>Free</a:t>
            </a:r>
            <a:endParaRPr>
              <a:latin typeface="verdana"/>
              <a:ea typeface="verdana"/>
              <a:cs typeface="verdana"/>
              <a:sym typeface="verdana"/>
            </a:endParaRPr>
          </a:p>
        </p:txBody>
      </p:sp>
      <p:sp>
        <p:nvSpPr>
          <p:cNvPr id="398" name="Google Shape;398;p3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3"/>
          <p:cNvSpPr txBox="1"/>
          <p:nvPr>
            <p:ph type="title"/>
          </p:nvPr>
        </p:nvSpPr>
        <p:spPr>
          <a:xfrm>
            <a:off x="511625" y="2121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How to Score a Dive</a:t>
            </a:r>
            <a:endParaRPr b="1">
              <a:solidFill>
                <a:schemeClr val="accent1"/>
              </a:solidFill>
            </a:endParaRPr>
          </a:p>
        </p:txBody>
      </p:sp>
      <p:sp>
        <p:nvSpPr>
          <p:cNvPr id="404" name="Google Shape;404;p33"/>
          <p:cNvSpPr txBox="1"/>
          <p:nvPr/>
        </p:nvSpPr>
        <p:spPr>
          <a:xfrm>
            <a:off x="957893" y="1336722"/>
            <a:ext cx="10276200" cy="5217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700">
                <a:solidFill>
                  <a:schemeClr val="dk1"/>
                </a:solidFill>
                <a:latin typeface="verdana"/>
                <a:ea typeface="verdana"/>
                <a:cs typeface="verdana"/>
                <a:sym typeface="verdana"/>
              </a:rPr>
              <a:t>Volunteer Scorer Training</a:t>
            </a:r>
            <a:endParaRPr sz="1300">
              <a:latin typeface="verdana"/>
              <a:ea typeface="verdana"/>
              <a:cs typeface="verdana"/>
              <a:sym typeface="verdana"/>
            </a:endParaRPr>
          </a:p>
          <a:p>
            <a:pPr indent="0" lvl="1" marL="457200" marR="0" rtl="0" algn="l">
              <a:spcBef>
                <a:spcPts val="0"/>
              </a:spcBef>
              <a:spcAft>
                <a:spcPts val="0"/>
              </a:spcAft>
              <a:buNone/>
            </a:pPr>
            <a:r>
              <a:t/>
            </a:r>
            <a:endParaRPr i="0" sz="1700" u="none" cap="none" strike="noStrike">
              <a:solidFill>
                <a:schemeClr val="dk1"/>
              </a:solidFill>
              <a:latin typeface="verdana"/>
              <a:ea typeface="verdana"/>
              <a:cs typeface="verdana"/>
              <a:sym typeface="verdana"/>
            </a:endParaRPr>
          </a:p>
          <a:p>
            <a:pPr indent="0" lvl="1" marL="457200" marR="0" rtl="0" algn="l">
              <a:spcBef>
                <a:spcPts val="0"/>
              </a:spcBef>
              <a:spcAft>
                <a:spcPts val="0"/>
              </a:spcAft>
              <a:buNone/>
            </a:pPr>
            <a:r>
              <a:rPr i="0" lang="en-US" sz="1700" u="none" cap="none" strike="noStrike">
                <a:solidFill>
                  <a:schemeClr val="dk1"/>
                </a:solidFill>
                <a:latin typeface="verdana"/>
                <a:ea typeface="verdana"/>
                <a:cs typeface="verdana"/>
                <a:sym typeface="verdana"/>
              </a:rPr>
              <a:t>At each meet, the announcer calls out the diver’s name, their club, and the dive to be performed.</a:t>
            </a:r>
            <a:endParaRPr sz="1300">
              <a:latin typeface="verdana"/>
              <a:ea typeface="verdana"/>
              <a:cs typeface="verdana"/>
              <a:sym typeface="verdana"/>
            </a:endParaRPr>
          </a:p>
          <a:p>
            <a:pPr indent="0" lvl="1" marL="457200" marR="0" rtl="0" algn="l">
              <a:spcBef>
                <a:spcPts val="0"/>
              </a:spcBef>
              <a:spcAft>
                <a:spcPts val="0"/>
              </a:spcAft>
              <a:buNone/>
            </a:pPr>
            <a:r>
              <a:t/>
            </a:r>
            <a:endParaRPr i="0" sz="1700" u="none" cap="none" strike="noStrike">
              <a:solidFill>
                <a:schemeClr val="dk1"/>
              </a:solidFill>
              <a:latin typeface="verdana"/>
              <a:ea typeface="verdana"/>
              <a:cs typeface="verdana"/>
              <a:sym typeface="verdana"/>
            </a:endParaRPr>
          </a:p>
          <a:p>
            <a:pPr indent="0" lvl="1" marL="457200" marR="0" rtl="0" algn="l">
              <a:spcBef>
                <a:spcPts val="0"/>
              </a:spcBef>
              <a:spcAft>
                <a:spcPts val="0"/>
              </a:spcAft>
              <a:buNone/>
            </a:pPr>
            <a:r>
              <a:rPr i="0" lang="en-US" sz="1700" u="none" cap="none" strike="noStrike">
                <a:solidFill>
                  <a:schemeClr val="dk1"/>
                </a:solidFill>
                <a:latin typeface="verdana"/>
                <a:ea typeface="verdana"/>
                <a:cs typeface="verdana"/>
                <a:sym typeface="verdana"/>
              </a:rPr>
              <a:t>The diver executes the dive and the judges rate it using the dive score</a:t>
            </a:r>
            <a:r>
              <a:rPr lang="en-US" sz="1700">
                <a:solidFill>
                  <a:schemeClr val="dk1"/>
                </a:solidFill>
                <a:latin typeface="verdana"/>
                <a:ea typeface="verdana"/>
                <a:cs typeface="verdana"/>
                <a:sym typeface="verdana"/>
              </a:rPr>
              <a:t>cards</a:t>
            </a:r>
            <a:r>
              <a:rPr i="0" lang="en-US" sz="1700" u="none" cap="none" strike="noStrike">
                <a:solidFill>
                  <a:schemeClr val="dk1"/>
                </a:solidFill>
                <a:latin typeface="verdana"/>
                <a:ea typeface="verdana"/>
                <a:cs typeface="verdana"/>
                <a:sym typeface="verdana"/>
              </a:rPr>
              <a:t>.</a:t>
            </a:r>
            <a:endParaRPr sz="1300">
              <a:latin typeface="verdana"/>
              <a:ea typeface="verdana"/>
              <a:cs typeface="verdana"/>
              <a:sym typeface="verdana"/>
            </a:endParaRPr>
          </a:p>
          <a:p>
            <a:pPr indent="0" lvl="1" marL="457200" marR="0" rtl="0" algn="l">
              <a:spcBef>
                <a:spcPts val="0"/>
              </a:spcBef>
              <a:spcAft>
                <a:spcPts val="0"/>
              </a:spcAft>
              <a:buNone/>
            </a:pPr>
            <a:r>
              <a:t/>
            </a:r>
            <a:endParaRPr i="0" sz="1700" u="none" cap="none" strike="noStrike">
              <a:solidFill>
                <a:schemeClr val="dk1"/>
              </a:solidFill>
              <a:latin typeface="verdana"/>
              <a:ea typeface="verdana"/>
              <a:cs typeface="verdana"/>
              <a:sym typeface="verdana"/>
            </a:endParaRPr>
          </a:p>
          <a:p>
            <a:pPr indent="0" lvl="1" marL="457200" marR="0" rtl="0" algn="l">
              <a:spcBef>
                <a:spcPts val="0"/>
              </a:spcBef>
              <a:spcAft>
                <a:spcPts val="0"/>
              </a:spcAft>
              <a:buNone/>
            </a:pPr>
            <a:r>
              <a:rPr i="0" lang="en-US" sz="1700" u="none" cap="none" strike="noStrike">
                <a:solidFill>
                  <a:schemeClr val="dk1"/>
                </a:solidFill>
                <a:latin typeface="verdana"/>
                <a:ea typeface="verdana"/>
                <a:cs typeface="verdana"/>
                <a:sym typeface="verdana"/>
              </a:rPr>
              <a:t>The scorer collects the scores from the judges as announced, totals them, multiplies the total score for the dive by the degree of difficulty, and then adds together the cumulative score of all the dives.</a:t>
            </a:r>
            <a:endParaRPr sz="1300">
              <a:latin typeface="verdana"/>
              <a:ea typeface="verdana"/>
              <a:cs typeface="verdana"/>
              <a:sym typeface="verdana"/>
            </a:endParaRPr>
          </a:p>
          <a:p>
            <a:pPr indent="0" lvl="1" marL="457200" marR="0" rtl="0" algn="l">
              <a:spcBef>
                <a:spcPts val="0"/>
              </a:spcBef>
              <a:spcAft>
                <a:spcPts val="0"/>
              </a:spcAft>
              <a:buNone/>
            </a:pPr>
            <a:r>
              <a:t/>
            </a:r>
            <a:endParaRPr i="0" sz="1700" u="none" cap="none" strike="noStrike">
              <a:solidFill>
                <a:schemeClr val="dk1"/>
              </a:solidFill>
              <a:latin typeface="verdana"/>
              <a:ea typeface="verdana"/>
              <a:cs typeface="verdana"/>
              <a:sym typeface="verdana"/>
            </a:endParaRPr>
          </a:p>
          <a:p>
            <a:pPr indent="0" lvl="1" marL="457200" marR="0" rtl="0" algn="l">
              <a:spcBef>
                <a:spcPts val="0"/>
              </a:spcBef>
              <a:spcAft>
                <a:spcPts val="0"/>
              </a:spcAft>
              <a:buNone/>
            </a:pPr>
            <a:r>
              <a:rPr i="0" lang="en-US" sz="1700" u="none" cap="none" strike="noStrike">
                <a:solidFill>
                  <a:schemeClr val="dk1"/>
                </a:solidFill>
                <a:latin typeface="verdana"/>
                <a:ea typeface="verdana"/>
                <a:cs typeface="verdana"/>
                <a:sym typeface="verdana"/>
              </a:rPr>
              <a:t>The announcer continues to the next diver and the process begins again.</a:t>
            </a:r>
            <a:endParaRPr sz="1300">
              <a:latin typeface="verdana"/>
              <a:ea typeface="verdana"/>
              <a:cs typeface="verdana"/>
              <a:sym typeface="verdana"/>
            </a:endParaRPr>
          </a:p>
          <a:p>
            <a:pPr indent="0" lvl="1" marL="457200" marR="0" rtl="0" algn="l">
              <a:spcBef>
                <a:spcPts val="0"/>
              </a:spcBef>
              <a:spcAft>
                <a:spcPts val="0"/>
              </a:spcAft>
              <a:buNone/>
            </a:pPr>
            <a:r>
              <a:t/>
            </a:r>
            <a:endParaRPr i="0" sz="1700" u="none" cap="none" strike="noStrike">
              <a:solidFill>
                <a:schemeClr val="dk1"/>
              </a:solidFill>
              <a:latin typeface="verdana"/>
              <a:ea typeface="verdana"/>
              <a:cs typeface="verdana"/>
              <a:sym typeface="verdana"/>
            </a:endParaRPr>
          </a:p>
          <a:p>
            <a:pPr indent="-279400" lvl="1" marL="742950" marR="0" rtl="0" algn="l">
              <a:spcBef>
                <a:spcPts val="0"/>
              </a:spcBef>
              <a:spcAft>
                <a:spcPts val="0"/>
              </a:spcAft>
              <a:buClr>
                <a:srgbClr val="FF0000"/>
              </a:buClr>
              <a:buSzPts val="1700"/>
              <a:buFont typeface="verdana"/>
              <a:buChar char="•"/>
            </a:pPr>
            <a:r>
              <a:rPr i="0" lang="en-US" sz="1700" u="none" cap="none" strike="noStrike">
                <a:solidFill>
                  <a:srgbClr val="FF0000"/>
                </a:solidFill>
                <a:latin typeface="verdana"/>
                <a:ea typeface="verdana"/>
                <a:cs typeface="verdana"/>
                <a:sym typeface="verdana"/>
              </a:rPr>
              <a:t>At a virtual meet, just one scorer </a:t>
            </a:r>
            <a:r>
              <a:rPr lang="en-US" sz="1700">
                <a:solidFill>
                  <a:srgbClr val="FF0000"/>
                </a:solidFill>
                <a:latin typeface="verdana"/>
                <a:ea typeface="verdana"/>
                <a:cs typeface="verdana"/>
                <a:sym typeface="verdana"/>
              </a:rPr>
              <a:t>may be used </a:t>
            </a:r>
            <a:r>
              <a:rPr i="0" lang="en-US" sz="1700" u="none" cap="none" strike="noStrike">
                <a:solidFill>
                  <a:srgbClr val="FF0000"/>
                </a:solidFill>
                <a:latin typeface="verdana"/>
                <a:ea typeface="verdana"/>
                <a:cs typeface="verdana"/>
                <a:sym typeface="verdana"/>
              </a:rPr>
              <a:t>to collect the scores.  </a:t>
            </a:r>
            <a:endParaRPr sz="1300">
              <a:latin typeface="verdana"/>
              <a:ea typeface="verdana"/>
              <a:cs typeface="verdana"/>
              <a:sym typeface="verdana"/>
            </a:endParaRPr>
          </a:p>
          <a:p>
            <a:pPr indent="-279400" lvl="1" marL="742950" marR="0" rtl="0" algn="l">
              <a:spcBef>
                <a:spcPts val="0"/>
              </a:spcBef>
              <a:spcAft>
                <a:spcPts val="0"/>
              </a:spcAft>
              <a:buClr>
                <a:srgbClr val="FF0000"/>
              </a:buClr>
              <a:buSzPts val="1700"/>
              <a:buFont typeface="verdana"/>
              <a:buChar char="•"/>
            </a:pPr>
            <a:r>
              <a:rPr i="0" lang="en-US" sz="1700" u="none" cap="none" strike="noStrike">
                <a:solidFill>
                  <a:srgbClr val="FF0000"/>
                </a:solidFill>
                <a:latin typeface="verdana"/>
                <a:ea typeface="verdana"/>
                <a:cs typeface="verdana"/>
                <a:sym typeface="verdana"/>
              </a:rPr>
              <a:t>Later the scorer can enter them to the spreadsheet for tallying and computation.  </a:t>
            </a:r>
            <a:endParaRPr sz="1300">
              <a:latin typeface="verdana"/>
              <a:ea typeface="verdana"/>
              <a:cs typeface="verdana"/>
              <a:sym typeface="verdana"/>
            </a:endParaRPr>
          </a:p>
          <a:p>
            <a:pPr indent="-279400" lvl="1" marL="742950" marR="0" rtl="0" algn="l">
              <a:spcBef>
                <a:spcPts val="0"/>
              </a:spcBef>
              <a:spcAft>
                <a:spcPts val="0"/>
              </a:spcAft>
              <a:buClr>
                <a:srgbClr val="FF0000"/>
              </a:buClr>
              <a:buSzPts val="1700"/>
              <a:buFont typeface="verdana"/>
              <a:buChar char="•"/>
            </a:pPr>
            <a:r>
              <a:rPr i="0" lang="en-US" sz="1700" u="none" cap="none" strike="noStrike">
                <a:solidFill>
                  <a:srgbClr val="FF0000"/>
                </a:solidFill>
                <a:latin typeface="verdana"/>
                <a:ea typeface="verdana"/>
                <a:cs typeface="verdana"/>
                <a:sym typeface="verdana"/>
              </a:rPr>
              <a:t>The “away” scorer will email their sheet to the “home” scorer.</a:t>
            </a:r>
            <a:endParaRPr sz="1300">
              <a:latin typeface="verdana"/>
              <a:ea typeface="verdana"/>
              <a:cs typeface="verdana"/>
              <a:sym typeface="verdana"/>
            </a:endParaRPr>
          </a:p>
          <a:p>
            <a:pPr indent="0" lvl="1" marL="457200" marR="0" rtl="0" algn="l">
              <a:spcBef>
                <a:spcPts val="0"/>
              </a:spcBef>
              <a:spcAft>
                <a:spcPts val="0"/>
              </a:spcAft>
              <a:buNone/>
            </a:pPr>
            <a:r>
              <a:t/>
            </a:r>
            <a:endParaRPr i="0" sz="1700" u="none" cap="none" strike="noStrike">
              <a:solidFill>
                <a:srgbClr val="FF0000"/>
              </a:solidFill>
              <a:latin typeface="verdana"/>
              <a:ea typeface="verdana"/>
              <a:cs typeface="verdana"/>
              <a:sym typeface="verdana"/>
            </a:endParaRPr>
          </a:p>
          <a:p>
            <a:pPr indent="0" lvl="1" marL="457200" marR="0" rtl="0" algn="l">
              <a:spcBef>
                <a:spcPts val="0"/>
              </a:spcBef>
              <a:spcAft>
                <a:spcPts val="0"/>
              </a:spcAft>
              <a:buNone/>
            </a:pPr>
            <a:r>
              <a:rPr i="0" lang="en-US" sz="1700" u="none" cap="none" strike="noStrike">
                <a:solidFill>
                  <a:schemeClr val="dk1"/>
                </a:solidFill>
                <a:latin typeface="verdana"/>
                <a:ea typeface="verdana"/>
                <a:cs typeface="verdana"/>
                <a:sym typeface="verdana"/>
              </a:rPr>
              <a:t>The new tally spreadsheet is located on our Midlakes website along with other forms at:</a:t>
            </a:r>
            <a:endParaRPr sz="1300">
              <a:latin typeface="verdana"/>
              <a:ea typeface="verdana"/>
              <a:cs typeface="verdana"/>
              <a:sym typeface="verdana"/>
            </a:endParaRPr>
          </a:p>
          <a:p>
            <a:pPr indent="0" lvl="1" marL="457200" marR="0" rtl="0" algn="l">
              <a:spcBef>
                <a:spcPts val="0"/>
              </a:spcBef>
              <a:spcAft>
                <a:spcPts val="0"/>
              </a:spcAft>
              <a:buNone/>
            </a:pPr>
            <a:r>
              <a:rPr i="0" lang="en-US" sz="1700" u="sng" cap="none" strike="noStrike">
                <a:solidFill>
                  <a:schemeClr val="dk1"/>
                </a:solidFill>
                <a:latin typeface="verdana"/>
                <a:ea typeface="verdana"/>
                <a:cs typeface="verdana"/>
                <a:sym typeface="verdana"/>
                <a:hlinkClick r:id="rId3">
                  <a:extLst>
                    <a:ext uri="{A12FA001-AC4F-418D-AE19-62706E023703}">
                      <ahyp:hlinkClr val="tx"/>
                    </a:ext>
                  </a:extLst>
                </a:hlinkClick>
              </a:rPr>
              <a:t>https://www.teamunify.com/SubTabGeneric.jsp?team=reclmslwa&amp;_stabid_=199459</a:t>
            </a:r>
            <a:endParaRPr i="0" sz="1700" u="none" cap="none" strike="noStrike">
              <a:solidFill>
                <a:schemeClr val="dk1"/>
              </a:solidFill>
              <a:latin typeface="verdana"/>
              <a:ea typeface="verdana"/>
              <a:cs typeface="verdana"/>
              <a:sym typeface="verdana"/>
            </a:endParaRPr>
          </a:p>
        </p:txBody>
      </p:sp>
      <p:sp>
        <p:nvSpPr>
          <p:cNvPr id="405" name="Google Shape;405;p3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Marking a Score Sheet</a:t>
            </a:r>
            <a:endParaRPr b="1">
              <a:solidFill>
                <a:schemeClr val="accent1"/>
              </a:solidFill>
            </a:endParaRPr>
          </a:p>
        </p:txBody>
      </p:sp>
      <p:sp>
        <p:nvSpPr>
          <p:cNvPr id="411" name="Google Shape;411;p34"/>
          <p:cNvSpPr txBox="1"/>
          <p:nvPr/>
        </p:nvSpPr>
        <p:spPr>
          <a:xfrm>
            <a:off x="957943" y="1348800"/>
            <a:ext cx="6124800" cy="541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verdana"/>
                <a:ea typeface="verdana"/>
                <a:cs typeface="verdana"/>
                <a:sym typeface="verdana"/>
              </a:rPr>
              <a:t>Recording &amp; Adding Scores</a:t>
            </a:r>
            <a:endParaRPr sz="1200">
              <a:latin typeface="verdana"/>
              <a:ea typeface="verdana"/>
              <a:cs typeface="verdana"/>
              <a:sym typeface="verdana"/>
            </a:endParaRPr>
          </a:p>
          <a:p>
            <a:pPr indent="0" lvl="1" marL="457200" marR="0" rtl="0" algn="l">
              <a:spcBef>
                <a:spcPts val="0"/>
              </a:spcBef>
              <a:spcAft>
                <a:spcPts val="0"/>
              </a:spcAft>
              <a:buNone/>
            </a:pPr>
            <a:r>
              <a:t/>
            </a:r>
            <a:endParaRPr i="0" sz="1600" u="none" cap="none" strike="noStrike">
              <a:solidFill>
                <a:schemeClr val="dk1"/>
              </a:solidFill>
              <a:latin typeface="verdana"/>
              <a:ea typeface="verdana"/>
              <a:cs typeface="verdana"/>
              <a:sym typeface="verdana"/>
            </a:endParaRPr>
          </a:p>
          <a:p>
            <a:pPr indent="-330200" lvl="0" marL="45720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Here is a sample dive score sheet.  You can see that Daisy from “USA” dive team performed 6 dives.</a:t>
            </a:r>
            <a:endParaRPr sz="1200">
              <a:latin typeface="verdana"/>
              <a:ea typeface="verdana"/>
              <a:cs typeface="verdana"/>
              <a:sym typeface="verdana"/>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330200" lvl="0" marL="45720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The first dive is a required dive and the Degree of Difficulty (DD) is set by Midlakes rules regardless of the position (tuck, pike, straight).  </a:t>
            </a:r>
            <a:endParaRPr sz="1200">
              <a:latin typeface="verdana"/>
              <a:ea typeface="verdana"/>
              <a:cs typeface="verdana"/>
              <a:sym typeface="verdana"/>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330200" lvl="0" marL="45720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Scores with a half, e.g. 3.5, 4.5, 5.5, are notated with a straight mark over or to the upper right of the whole number.  </a:t>
            </a:r>
            <a:endParaRPr sz="1200">
              <a:latin typeface="verdana"/>
              <a:ea typeface="verdana"/>
              <a:cs typeface="verdana"/>
              <a:sym typeface="verdana"/>
            </a:endParaRPr>
          </a:p>
          <a:p>
            <a:pPr indent="-330200" lvl="0" marL="45720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This makes it faster when recording.</a:t>
            </a:r>
            <a:endParaRPr sz="1200">
              <a:latin typeface="verdana"/>
              <a:ea typeface="verdana"/>
              <a:cs typeface="verdana"/>
              <a:sym typeface="verdana"/>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330200" lvl="0" marL="45720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The remaining dives have DDs that are based on the type of dive and position.  The high and low score are removed.  Then the remaining 3 scores are totaled and multiplied by the DD.</a:t>
            </a:r>
            <a:endParaRPr sz="1200">
              <a:latin typeface="verdana"/>
              <a:ea typeface="verdana"/>
              <a:cs typeface="verdana"/>
              <a:sym typeface="verdana"/>
            </a:endParaRPr>
          </a:p>
          <a:p>
            <a:pPr indent="0" lvl="0" marL="0" marR="0" rtl="0" algn="l">
              <a:spcBef>
                <a:spcPts val="0"/>
              </a:spcBef>
              <a:spcAft>
                <a:spcPts val="0"/>
              </a:spcAft>
              <a:buNone/>
            </a:pPr>
            <a:r>
              <a:t/>
            </a:r>
            <a:endParaRPr sz="1600">
              <a:solidFill>
                <a:schemeClr val="dk1"/>
              </a:solidFill>
              <a:latin typeface="verdana"/>
              <a:ea typeface="verdana"/>
              <a:cs typeface="verdana"/>
              <a:sym typeface="verdana"/>
            </a:endParaRPr>
          </a:p>
          <a:p>
            <a:pPr indent="-330200" lvl="0" marL="457200" marR="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Then track the ongoing total as each new dive is scored.</a:t>
            </a:r>
            <a:endParaRPr sz="1200">
              <a:latin typeface="verdana"/>
              <a:ea typeface="verdana"/>
              <a:cs typeface="verdana"/>
              <a:sym typeface="verdana"/>
            </a:endParaRPr>
          </a:p>
        </p:txBody>
      </p:sp>
      <p:grpSp>
        <p:nvGrpSpPr>
          <p:cNvPr id="412" name="Google Shape;412;p34"/>
          <p:cNvGrpSpPr/>
          <p:nvPr/>
        </p:nvGrpSpPr>
        <p:grpSpPr>
          <a:xfrm>
            <a:off x="6041391" y="4616576"/>
            <a:ext cx="1041397" cy="352311"/>
            <a:chOff x="6041391" y="4616576"/>
            <a:chExt cx="1041397" cy="352311"/>
          </a:xfrm>
        </p:grpSpPr>
        <p:pic>
          <p:nvPicPr>
            <p:cNvPr descr="A picture containing ball, flying, water, player&#10;&#10;Description automatically generated" id="413" name="Google Shape;413;p34"/>
            <p:cNvPicPr preferRelativeResize="0"/>
            <p:nvPr/>
          </p:nvPicPr>
          <p:blipFill rotWithShape="1">
            <a:blip r:embed="rId3">
              <a:alphaModFix/>
            </a:blip>
            <a:srcRect b="0" l="0" r="0" t="0"/>
            <a:stretch/>
          </p:blipFill>
          <p:spPr>
            <a:xfrm>
              <a:off x="6041391" y="4616576"/>
              <a:ext cx="292087" cy="352311"/>
            </a:xfrm>
            <a:prstGeom prst="rect">
              <a:avLst/>
            </a:prstGeom>
            <a:noFill/>
            <a:ln>
              <a:noFill/>
            </a:ln>
          </p:spPr>
        </p:pic>
        <p:pic>
          <p:nvPicPr>
            <p:cNvPr descr="A picture containing object, clock, watch, flying&#10;&#10;Description automatically generated" id="414" name="Google Shape;414;p34"/>
            <p:cNvPicPr preferRelativeResize="0"/>
            <p:nvPr/>
          </p:nvPicPr>
          <p:blipFill rotWithShape="1">
            <a:blip r:embed="rId4">
              <a:alphaModFix/>
            </a:blip>
            <a:srcRect b="0" l="0" r="0" t="0"/>
            <a:stretch/>
          </p:blipFill>
          <p:spPr>
            <a:xfrm>
              <a:off x="6393350" y="4616576"/>
              <a:ext cx="316177" cy="340267"/>
            </a:xfrm>
            <a:prstGeom prst="rect">
              <a:avLst/>
            </a:prstGeom>
            <a:noFill/>
            <a:ln>
              <a:noFill/>
            </a:ln>
          </p:spPr>
        </p:pic>
        <p:pic>
          <p:nvPicPr>
            <p:cNvPr descr="A close up of a logo&#10;&#10;Description automatically generated" id="415" name="Google Shape;415;p34"/>
            <p:cNvPicPr preferRelativeResize="0"/>
            <p:nvPr/>
          </p:nvPicPr>
          <p:blipFill rotWithShape="1">
            <a:blip r:embed="rId5">
              <a:alphaModFix/>
            </a:blip>
            <a:srcRect b="0" l="0" r="0" t="0"/>
            <a:stretch/>
          </p:blipFill>
          <p:spPr>
            <a:xfrm>
              <a:off x="6766611" y="4616576"/>
              <a:ext cx="316177" cy="328222"/>
            </a:xfrm>
            <a:prstGeom prst="rect">
              <a:avLst/>
            </a:prstGeom>
            <a:noFill/>
            <a:ln>
              <a:noFill/>
            </a:ln>
          </p:spPr>
        </p:pic>
      </p:grpSp>
      <p:pic>
        <p:nvPicPr>
          <p:cNvPr descr="A close up of text on a white background&#10;&#10;Description automatically generated" id="416" name="Google Shape;416;p34"/>
          <p:cNvPicPr preferRelativeResize="0"/>
          <p:nvPr/>
        </p:nvPicPr>
        <p:blipFill rotWithShape="1">
          <a:blip r:embed="rId6">
            <a:alphaModFix/>
          </a:blip>
          <a:srcRect b="0" l="0" r="0" t="0"/>
          <a:stretch/>
        </p:blipFill>
        <p:spPr>
          <a:xfrm>
            <a:off x="7583651" y="1636235"/>
            <a:ext cx="3523352" cy="4999220"/>
          </a:xfrm>
          <a:prstGeom prst="rect">
            <a:avLst/>
          </a:prstGeom>
          <a:noFill/>
          <a:ln>
            <a:noFill/>
          </a:ln>
        </p:spPr>
      </p:pic>
      <p:sp>
        <p:nvSpPr>
          <p:cNvPr id="417" name="Google Shape;417;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Dual Meet </a:t>
            </a:r>
            <a:r>
              <a:rPr b="1" lang="en-US">
                <a:solidFill>
                  <a:schemeClr val="accent1"/>
                </a:solidFill>
              </a:rPr>
              <a:t>Score Sheet</a:t>
            </a:r>
            <a:endParaRPr b="1">
              <a:solidFill>
                <a:schemeClr val="accent1"/>
              </a:solidFill>
            </a:endParaRPr>
          </a:p>
        </p:txBody>
      </p:sp>
      <p:sp>
        <p:nvSpPr>
          <p:cNvPr id="423" name="Google Shape;423;p35"/>
          <p:cNvSpPr txBox="1"/>
          <p:nvPr/>
        </p:nvSpPr>
        <p:spPr>
          <a:xfrm>
            <a:off x="971801" y="1467575"/>
            <a:ext cx="10042500" cy="1354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verdana"/>
                <a:ea typeface="verdana"/>
                <a:cs typeface="verdana"/>
                <a:sym typeface="verdana"/>
              </a:rPr>
              <a:t>Volunteer Scorer Training</a:t>
            </a:r>
            <a:endParaRPr>
              <a:latin typeface="verdana"/>
              <a:ea typeface="verdana"/>
              <a:cs typeface="verdana"/>
              <a:sym typeface="verdana"/>
            </a:endParaRPr>
          </a:p>
          <a:p>
            <a:pPr indent="0" lvl="1" marL="457200" marR="0" rtl="0" algn="l">
              <a:spcBef>
                <a:spcPts val="0"/>
              </a:spcBef>
              <a:spcAft>
                <a:spcPts val="0"/>
              </a:spcAft>
              <a:buNone/>
            </a:pPr>
            <a:r>
              <a:t/>
            </a:r>
            <a:endParaRPr i="0" sz="1800" u="none" cap="none" strike="noStrike">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chemeClr val="dk1"/>
                </a:solidFill>
                <a:latin typeface="verdana"/>
                <a:ea typeface="verdana"/>
                <a:cs typeface="verdana"/>
                <a:sym typeface="verdana"/>
              </a:rPr>
              <a:t>Here is a sample of the final meet scoring sheet.  Use one for “A” level divers and one for “B”.  Send a copy of these to the Midlakes Dive Rep after the meet.</a:t>
            </a:r>
            <a:endParaRPr>
              <a:latin typeface="verdana"/>
              <a:ea typeface="verdana"/>
              <a:cs typeface="verdana"/>
              <a:sym typeface="verdana"/>
            </a:endParaRPr>
          </a:p>
        </p:txBody>
      </p:sp>
      <p:grpSp>
        <p:nvGrpSpPr>
          <p:cNvPr id="424" name="Google Shape;424;p35"/>
          <p:cNvGrpSpPr/>
          <p:nvPr/>
        </p:nvGrpSpPr>
        <p:grpSpPr>
          <a:xfrm>
            <a:off x="1669143" y="3042401"/>
            <a:ext cx="7971787" cy="3552074"/>
            <a:chOff x="838201" y="2826585"/>
            <a:chExt cx="7971787" cy="3552074"/>
          </a:xfrm>
        </p:grpSpPr>
        <p:pic>
          <p:nvPicPr>
            <p:cNvPr id="425" name="Google Shape;425;p35"/>
            <p:cNvPicPr preferRelativeResize="0"/>
            <p:nvPr/>
          </p:nvPicPr>
          <p:blipFill rotWithShape="1">
            <a:blip r:embed="rId3">
              <a:alphaModFix/>
            </a:blip>
            <a:srcRect b="0" l="0" r="0" t="0"/>
            <a:stretch/>
          </p:blipFill>
          <p:spPr>
            <a:xfrm>
              <a:off x="838201" y="2826585"/>
              <a:ext cx="4539614" cy="3371242"/>
            </a:xfrm>
            <a:prstGeom prst="rect">
              <a:avLst/>
            </a:prstGeom>
            <a:noFill/>
            <a:ln cap="flat" cmpd="sng" w="9525">
              <a:solidFill>
                <a:schemeClr val="dk1"/>
              </a:solidFill>
              <a:prstDash val="solid"/>
              <a:round/>
              <a:headEnd len="sm" w="sm" type="none"/>
              <a:tailEnd len="sm" w="sm" type="none"/>
            </a:ln>
          </p:spPr>
        </p:pic>
        <p:pic>
          <p:nvPicPr>
            <p:cNvPr id="426" name="Google Shape;426;p35"/>
            <p:cNvPicPr preferRelativeResize="0"/>
            <p:nvPr/>
          </p:nvPicPr>
          <p:blipFill rotWithShape="1">
            <a:blip r:embed="rId4">
              <a:alphaModFix/>
            </a:blip>
            <a:srcRect b="0" l="0" r="0" t="0"/>
            <a:stretch/>
          </p:blipFill>
          <p:spPr>
            <a:xfrm>
              <a:off x="4270375" y="3007418"/>
              <a:ext cx="4539613" cy="3371241"/>
            </a:xfrm>
            <a:prstGeom prst="rect">
              <a:avLst/>
            </a:prstGeom>
            <a:noFill/>
            <a:ln cap="flat" cmpd="sng" w="9525">
              <a:solidFill>
                <a:schemeClr val="dk1"/>
              </a:solidFill>
              <a:prstDash val="solid"/>
              <a:round/>
              <a:headEnd len="sm" w="sm" type="none"/>
              <a:tailEnd len="sm" w="sm" type="none"/>
            </a:ln>
          </p:spPr>
        </p:pic>
      </p:grpSp>
      <p:sp>
        <p:nvSpPr>
          <p:cNvPr id="427" name="Google Shape;427;p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36"/>
          <p:cNvSpPr txBox="1"/>
          <p:nvPr>
            <p:ph type="title"/>
          </p:nvPr>
        </p:nvSpPr>
        <p:spPr>
          <a:xfrm>
            <a:off x="1186550" y="4803805"/>
            <a:ext cx="10515600" cy="98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latin typeface="verdana"/>
                <a:ea typeface="verdana"/>
                <a:cs typeface="verdana"/>
                <a:sym typeface="verdana"/>
              </a:rPr>
              <a:t>QUESTIONS?</a:t>
            </a:r>
            <a:endParaRPr b="1">
              <a:solidFill>
                <a:schemeClr val="accent1"/>
              </a:solidFill>
              <a:latin typeface="verdana"/>
              <a:ea typeface="verdana"/>
              <a:cs typeface="verdana"/>
              <a:sym typeface="verdana"/>
            </a:endParaRPr>
          </a:p>
        </p:txBody>
      </p:sp>
      <p:sp>
        <p:nvSpPr>
          <p:cNvPr id="433" name="Google Shape;433;p36"/>
          <p:cNvSpPr txBox="1"/>
          <p:nvPr/>
        </p:nvSpPr>
        <p:spPr>
          <a:xfrm>
            <a:off x="1186550" y="1943674"/>
            <a:ext cx="10364400" cy="2643000"/>
          </a:xfrm>
          <a:prstGeom prst="rect">
            <a:avLst/>
          </a:prstGeom>
          <a:noFill/>
          <a:ln>
            <a:noFill/>
          </a:ln>
        </p:spPr>
        <p:txBody>
          <a:bodyPr anchorCtr="0" anchor="ctr" bIns="45700" lIns="91425" spcFirstLastPara="1" rIns="91425" wrap="square" tIns="45700">
            <a:normAutofit fontScale="92500" lnSpcReduction="20000"/>
          </a:bodyPr>
          <a:lstStyle/>
          <a:p>
            <a:pPr indent="0" lvl="0" marL="0" marR="0" rtl="0" algn="l">
              <a:lnSpc>
                <a:spcPct val="115000"/>
              </a:lnSpc>
              <a:spcBef>
                <a:spcPts val="0"/>
              </a:spcBef>
              <a:spcAft>
                <a:spcPts val="0"/>
              </a:spcAft>
              <a:buClr>
                <a:schemeClr val="dk1"/>
              </a:buClr>
              <a:buSzPct val="122222"/>
              <a:buFont typeface="Calibri"/>
              <a:buNone/>
            </a:pPr>
            <a:r>
              <a:rPr lang="en-US" sz="3600">
                <a:solidFill>
                  <a:schemeClr val="dk1"/>
                </a:solidFill>
                <a:latin typeface="verdana"/>
                <a:ea typeface="verdana"/>
                <a:cs typeface="verdana"/>
                <a:sym typeface="verdana"/>
              </a:rPr>
              <a:t>Thank you for joining us, Parents.</a:t>
            </a:r>
            <a:endParaRPr sz="3600">
              <a:solidFill>
                <a:schemeClr val="dk1"/>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ct val="122222"/>
              <a:buFont typeface="Calibri"/>
              <a:buNone/>
            </a:pPr>
            <a:r>
              <a:rPr lang="en-US" sz="3600">
                <a:solidFill>
                  <a:schemeClr val="dk1"/>
                </a:solidFill>
                <a:latin typeface="verdana"/>
                <a:ea typeface="verdana"/>
                <a:cs typeface="verdana"/>
                <a:sym typeface="verdana"/>
              </a:rPr>
              <a:t>Enjoy the season and have a great time! Thank you for participating!</a:t>
            </a:r>
            <a:endParaRPr sz="3600">
              <a:solidFill>
                <a:schemeClr val="dk1"/>
              </a:solidFill>
              <a:latin typeface="verdana"/>
              <a:ea typeface="verdana"/>
              <a:cs typeface="verdana"/>
              <a:sym typeface="verdana"/>
            </a:endParaRPr>
          </a:p>
          <a:p>
            <a:pPr indent="0" lvl="0" marL="0" marR="0" rtl="0" algn="l">
              <a:lnSpc>
                <a:spcPct val="115000"/>
              </a:lnSpc>
              <a:spcBef>
                <a:spcPts val="0"/>
              </a:spcBef>
              <a:spcAft>
                <a:spcPts val="0"/>
              </a:spcAft>
              <a:buClr>
                <a:schemeClr val="dk1"/>
              </a:buClr>
              <a:buSzPct val="122222"/>
              <a:buFont typeface="Calibri"/>
              <a:buNone/>
            </a:pPr>
            <a:r>
              <a:rPr lang="en-US" sz="3600">
                <a:solidFill>
                  <a:schemeClr val="dk1"/>
                </a:solidFill>
                <a:latin typeface="verdana"/>
                <a:ea typeface="verdana"/>
                <a:cs typeface="verdana"/>
                <a:sym typeface="verdana"/>
              </a:rPr>
              <a:t>We will post this presentation on the Midlakes Dive Website.</a:t>
            </a:r>
            <a:endParaRPr sz="3600">
              <a:solidFill>
                <a:schemeClr val="dk1"/>
              </a:solidFill>
              <a:latin typeface="verdana"/>
              <a:ea typeface="verdana"/>
              <a:cs typeface="verdana"/>
              <a:sym typeface="verdana"/>
            </a:endParaRPr>
          </a:p>
        </p:txBody>
      </p:sp>
      <p:sp>
        <p:nvSpPr>
          <p:cNvPr id="434" name="Google Shape;434;p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dbe1d1075c_0_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Divers from other Midlakes Clubs</a:t>
            </a:r>
            <a:endParaRPr b="1">
              <a:solidFill>
                <a:schemeClr val="accent1"/>
              </a:solidFill>
            </a:endParaRPr>
          </a:p>
        </p:txBody>
      </p:sp>
      <p:sp>
        <p:nvSpPr>
          <p:cNvPr id="124" name="Google Shape;124;gdbe1d1075c_0_26"/>
          <p:cNvSpPr txBox="1"/>
          <p:nvPr/>
        </p:nvSpPr>
        <p:spPr>
          <a:xfrm>
            <a:off x="1030525" y="1469075"/>
            <a:ext cx="10323300" cy="4525200"/>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Divers from other Midlakes Clubs that do not have a Dive Team may join a Dive Team that is accepting new members if approved by the Midlakes Board Representatives and the Club.</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Divers pay the fee to the accepting club for the Dive program only and may only use the club’s facilities during dive practice, meets, and at private instruction if available.</a:t>
            </a:r>
            <a:endParaRPr sz="3200">
              <a:solidFill>
                <a:schemeClr val="dk1"/>
              </a:solidFill>
              <a:latin typeface="Calibri"/>
              <a:ea typeface="Calibri"/>
              <a:cs typeface="Calibri"/>
              <a:sym typeface="Calibri"/>
            </a:endParaRPr>
          </a:p>
          <a:p>
            <a:pPr indent="-431800" lvl="0" marL="4572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The club may choose to add a 10% non-member surcharge to aid with administrative fees.</a:t>
            </a:r>
            <a:endParaRPr sz="3200">
              <a:solidFill>
                <a:schemeClr val="dk1"/>
              </a:solidFill>
              <a:latin typeface="Calibri"/>
              <a:ea typeface="Calibri"/>
              <a:cs typeface="Calibri"/>
              <a:sym typeface="Calibri"/>
            </a:endParaRPr>
          </a:p>
        </p:txBody>
      </p:sp>
      <p:sp>
        <p:nvSpPr>
          <p:cNvPr id="125" name="Google Shape;125;gdbe1d1075c_0_26"/>
          <p:cNvSpPr txBox="1"/>
          <p:nvPr/>
        </p:nvSpPr>
        <p:spPr>
          <a:xfrm>
            <a:off x="1030525" y="5782426"/>
            <a:ext cx="8862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a:p>
        </p:txBody>
      </p:sp>
      <p:sp>
        <p:nvSpPr>
          <p:cNvPr id="126" name="Google Shape;126;gdbe1d1075c_0_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
          <p:cNvSpPr txBox="1"/>
          <p:nvPr>
            <p:ph type="title"/>
          </p:nvPr>
        </p:nvSpPr>
        <p:spPr>
          <a:xfrm>
            <a:off x="493000" y="365125"/>
            <a:ext cx="10860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Dive Team Contacts</a:t>
            </a:r>
            <a:endParaRPr b="1">
              <a:solidFill>
                <a:schemeClr val="accent1"/>
              </a:solidFill>
            </a:endParaRPr>
          </a:p>
        </p:txBody>
      </p:sp>
      <p:graphicFrame>
        <p:nvGraphicFramePr>
          <p:cNvPr id="132" name="Google Shape;132;p4"/>
          <p:cNvGraphicFramePr/>
          <p:nvPr/>
        </p:nvGraphicFramePr>
        <p:xfrm>
          <a:off x="492999" y="1690711"/>
          <a:ext cx="3000000" cy="3000000"/>
        </p:xfrm>
        <a:graphic>
          <a:graphicData uri="http://schemas.openxmlformats.org/drawingml/2006/table">
            <a:tbl>
              <a:tblPr bandRow="1" firstRow="1">
                <a:noFill/>
                <a:tableStyleId>{37207C0C-A2E4-4542-91C3-360120AF7435}</a:tableStyleId>
              </a:tblPr>
              <a:tblGrid>
                <a:gridCol w="5596475"/>
                <a:gridCol w="5596475"/>
              </a:tblGrid>
              <a:tr h="4434300">
                <a:tc>
                  <a:txBody>
                    <a:bodyPr/>
                    <a:lstStyle/>
                    <a:p>
                      <a:pPr indent="0" lvl="0" marL="0" marR="0" rtl="0" algn="l">
                        <a:lnSpc>
                          <a:spcPct val="100000"/>
                        </a:lnSpc>
                        <a:spcBef>
                          <a:spcPts val="0"/>
                        </a:spcBef>
                        <a:spcAft>
                          <a:spcPts val="0"/>
                        </a:spcAft>
                        <a:buClr>
                          <a:srgbClr val="000000"/>
                        </a:buClr>
                        <a:buSzPts val="1800"/>
                        <a:buFont typeface="Arial"/>
                        <a:buNone/>
                      </a:pPr>
                      <a:r>
                        <a:rPr lang="en-US" sz="1800" u="none" cap="none" strike="noStrike">
                          <a:solidFill>
                            <a:srgbClr val="000000"/>
                          </a:solidFill>
                          <a:latin typeface="verdana"/>
                          <a:ea typeface="verdana"/>
                          <a:cs typeface="verdana"/>
                          <a:sym typeface="verdana"/>
                        </a:rPr>
                        <a:t>Midlakes Dive Representatives</a:t>
                      </a:r>
                      <a:r>
                        <a:rPr b="0" lang="en-US" sz="1800" u="none" cap="none" strike="noStrike">
                          <a:solidFill>
                            <a:srgbClr val="000000"/>
                          </a:solidFill>
                          <a:latin typeface="verdana"/>
                          <a:ea typeface="verdana"/>
                          <a:cs typeface="verdana"/>
                          <a:sym typeface="verdana"/>
                        </a:rPr>
                        <a:t> – </a:t>
                      </a:r>
                      <a:br>
                        <a:rPr b="0" lang="en-US" sz="1800" u="none" cap="none" strike="noStrike">
                          <a:solidFill>
                            <a:srgbClr val="000000"/>
                          </a:solidFill>
                          <a:latin typeface="verdana"/>
                          <a:ea typeface="verdana"/>
                          <a:cs typeface="verdana"/>
                          <a:sym typeface="verdana"/>
                        </a:rPr>
                      </a:br>
                      <a:r>
                        <a:rPr b="0" lang="en-US" sz="1800" u="none" cap="none" strike="noStrike">
                          <a:solidFill>
                            <a:srgbClr val="000000"/>
                          </a:solidFill>
                          <a:latin typeface="verdana"/>
                          <a:ea typeface="verdana"/>
                          <a:cs typeface="verdana"/>
                          <a:sym typeface="verdana"/>
                        </a:rPr>
                        <a:t>Kathy and Pauline, </a:t>
                      </a:r>
                      <a:r>
                        <a:rPr b="0" lang="en-US" sz="1800" u="sng" cap="none" strike="noStrike">
                          <a:solidFill>
                            <a:srgbClr val="000000"/>
                          </a:solidFill>
                          <a:latin typeface="verdana"/>
                          <a:ea typeface="verdana"/>
                          <a:cs typeface="verdana"/>
                          <a:sym typeface="verdana"/>
                          <a:hlinkClick r:id="rId3">
                            <a:extLst>
                              <a:ext uri="{A12FA001-AC4F-418D-AE19-62706E023703}">
                                <ahyp:hlinkClr val="tx"/>
                              </a:ext>
                            </a:extLst>
                          </a:hlinkClick>
                        </a:rPr>
                        <a:t>midlakesdiving@gmail.com</a:t>
                      </a:r>
                      <a:endParaRPr b="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verdana"/>
                          <a:ea typeface="verdana"/>
                          <a:cs typeface="verdana"/>
                          <a:sym typeface="verdana"/>
                        </a:rPr>
                        <a:t> </a:t>
                      </a:r>
                      <a:endParaRPr b="0">
                        <a:latin typeface="verdana"/>
                        <a:ea typeface="verdana"/>
                        <a:cs typeface="verdana"/>
                        <a:sym typeface="verdana"/>
                      </a:endParaRPr>
                    </a:p>
                    <a:p>
                      <a:pPr indent="0" lvl="0" marL="0" marR="0" rtl="0" algn="l">
                        <a:spcBef>
                          <a:spcPts val="0"/>
                        </a:spcBef>
                        <a:spcAft>
                          <a:spcPts val="0"/>
                        </a:spcAft>
                        <a:buClr>
                          <a:srgbClr val="000000"/>
                        </a:buClr>
                        <a:buSzPts val="1800"/>
                        <a:buFont typeface="Arial"/>
                        <a:buNone/>
                      </a:pPr>
                      <a:r>
                        <a:rPr lang="en-US" sz="1800" u="none" cap="none" strike="noStrike">
                          <a:solidFill>
                            <a:srgbClr val="000000"/>
                          </a:solidFill>
                          <a:latin typeface="verdana"/>
                          <a:ea typeface="verdana"/>
                          <a:cs typeface="verdana"/>
                          <a:sym typeface="verdana"/>
                        </a:rPr>
                        <a:t>Pool Managers</a:t>
                      </a:r>
                      <a:endParaRPr>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MIBC – Katie Boussaneault</a:t>
                      </a:r>
                      <a:endParaRPr b="0" sz="1800" u="none" cap="none" strike="noStrike">
                        <a:solidFill>
                          <a:srgbClr val="000000"/>
                        </a:solidFill>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MSC – Paul Von Destinon</a:t>
                      </a:r>
                      <a:endParaRPr b="0" sz="1800" u="none" cap="none" strike="noStrike">
                        <a:solidFill>
                          <a:srgbClr val="000000"/>
                        </a:solidFill>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NHSTC – Julie Prado</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PLC – Claudia Stern</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STC – Roger Miron</a:t>
                      </a:r>
                      <a:endParaRPr b="0" sz="1800" u="none" cap="none" strike="noStrike">
                        <a:solidFill>
                          <a:srgbClr val="000000"/>
                        </a:solidFill>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WR – Dee Huff</a:t>
                      </a:r>
                      <a:endParaRPr b="0">
                        <a:latin typeface="verdana"/>
                        <a:ea typeface="verdana"/>
                        <a:cs typeface="verdana"/>
                        <a:sym typeface="verdana"/>
                      </a:endParaRPr>
                    </a:p>
                    <a:p>
                      <a:pPr indent="0" lvl="0" marL="0" marR="0" rtl="0" algn="l">
                        <a:spcBef>
                          <a:spcPts val="0"/>
                        </a:spcBef>
                        <a:spcAft>
                          <a:spcPts val="0"/>
                        </a:spcAft>
                        <a:buNone/>
                      </a:pPr>
                      <a:r>
                        <a:t/>
                      </a:r>
                      <a:endParaRPr b="0" sz="1800">
                        <a:solidFill>
                          <a:srgbClr val="000000"/>
                        </a:solidFill>
                        <a:latin typeface="verdana"/>
                        <a:ea typeface="verdana"/>
                        <a:cs typeface="verdana"/>
                        <a:sym typeface="verdana"/>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l">
                        <a:spcBef>
                          <a:spcPts val="0"/>
                        </a:spcBef>
                        <a:spcAft>
                          <a:spcPts val="0"/>
                        </a:spcAft>
                        <a:buClr>
                          <a:srgbClr val="000000"/>
                        </a:buClr>
                        <a:buSzPts val="1800"/>
                        <a:buFont typeface="Arial"/>
                        <a:buNone/>
                      </a:pPr>
                      <a:r>
                        <a:rPr lang="en-US" sz="1800">
                          <a:solidFill>
                            <a:srgbClr val="000000"/>
                          </a:solidFill>
                          <a:latin typeface="verdana"/>
                          <a:ea typeface="verdana"/>
                          <a:cs typeface="verdana"/>
                          <a:sym typeface="verdana"/>
                        </a:rPr>
                        <a:t>Parent Representatives</a:t>
                      </a:r>
                      <a:endParaRPr>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MIBC – Courtney Kinsman-Cordero</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MSC – Keith and Jenny Capasso</a:t>
                      </a:r>
                      <a:endParaRPr b="0" sz="1800" u="none" cap="none" strike="noStrike">
                        <a:solidFill>
                          <a:srgbClr val="000000"/>
                        </a:solidFill>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NHSTC – </a:t>
                      </a:r>
                      <a:r>
                        <a:rPr b="0" lang="en-US" sz="1800">
                          <a:solidFill>
                            <a:srgbClr val="000000"/>
                          </a:solidFill>
                          <a:latin typeface="verdana"/>
                          <a:ea typeface="verdana"/>
                          <a:cs typeface="verdana"/>
                          <a:sym typeface="verdana"/>
                        </a:rPr>
                        <a:t>Kristen McSherry</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PLC – Pauline Fox and Katie Ostler</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STC – Kathy McDonald</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WR – </a:t>
                      </a:r>
                      <a:r>
                        <a:rPr b="0" lang="en-US" sz="1800">
                          <a:solidFill>
                            <a:srgbClr val="000000"/>
                          </a:solidFill>
                          <a:latin typeface="verdana"/>
                          <a:ea typeface="verdana"/>
                          <a:cs typeface="verdana"/>
                          <a:sym typeface="verdana"/>
                        </a:rPr>
                        <a:t>Marissa Stratton</a:t>
                      </a:r>
                      <a:endParaRPr b="0">
                        <a:latin typeface="verdana"/>
                        <a:ea typeface="verdana"/>
                        <a:cs typeface="verdana"/>
                        <a:sym typeface="verdana"/>
                      </a:endParaRPr>
                    </a:p>
                    <a:p>
                      <a:pPr indent="-171450" lvl="1" marL="742950" marR="0" rtl="0" algn="l">
                        <a:spcBef>
                          <a:spcPts val="0"/>
                        </a:spcBef>
                        <a:spcAft>
                          <a:spcPts val="0"/>
                        </a:spcAft>
                        <a:buClr>
                          <a:schemeClr val="dk1"/>
                        </a:buClr>
                        <a:buSzPts val="1800"/>
                        <a:buFont typeface="Arial"/>
                        <a:buNone/>
                      </a:pPr>
                      <a:r>
                        <a:t/>
                      </a:r>
                      <a:endParaRPr b="0" sz="1800" u="none" cap="none" strike="noStrike">
                        <a:solidFill>
                          <a:srgbClr val="000000"/>
                        </a:solidFill>
                        <a:latin typeface="verdana"/>
                        <a:ea typeface="verdana"/>
                        <a:cs typeface="verdana"/>
                        <a:sym typeface="verdana"/>
                      </a:endParaRPr>
                    </a:p>
                    <a:p>
                      <a:pPr indent="0" lvl="0" marL="0" marR="0" rtl="0" algn="l">
                        <a:spcBef>
                          <a:spcPts val="0"/>
                        </a:spcBef>
                        <a:spcAft>
                          <a:spcPts val="0"/>
                        </a:spcAft>
                        <a:buClr>
                          <a:srgbClr val="000000"/>
                        </a:buClr>
                        <a:buSzPts val="1800"/>
                        <a:buFont typeface="Arial"/>
                        <a:buNone/>
                      </a:pPr>
                      <a:r>
                        <a:rPr lang="en-US" sz="1800">
                          <a:solidFill>
                            <a:srgbClr val="000000"/>
                          </a:solidFill>
                          <a:latin typeface="verdana"/>
                          <a:ea typeface="verdana"/>
                          <a:cs typeface="verdana"/>
                          <a:sym typeface="verdana"/>
                        </a:rPr>
                        <a:t>Coaches</a:t>
                      </a:r>
                      <a:endParaRPr>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MIBC – Ally Lavin and Brooke Andrews</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MSC – Katie Francke and Anna Bertlin</a:t>
                      </a:r>
                      <a:endParaRPr b="0" sz="1800" u="none" cap="none" strike="noStrike">
                        <a:solidFill>
                          <a:srgbClr val="000000"/>
                        </a:solidFill>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NHSTC – Lilje Stratton and Erin Whipple</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PLC – Aidan Richter</a:t>
                      </a:r>
                      <a:endParaRPr b="0">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STC – Izzy Doud and Meilan Uyena</a:t>
                      </a:r>
                      <a:endParaRPr b="0" sz="1800" u="none" cap="none" strike="noStrike">
                        <a:solidFill>
                          <a:srgbClr val="000000"/>
                        </a:solidFill>
                        <a:latin typeface="verdana"/>
                        <a:ea typeface="verdana"/>
                        <a:cs typeface="verdana"/>
                        <a:sym typeface="verdana"/>
                      </a:endParaRPr>
                    </a:p>
                    <a:p>
                      <a:pPr indent="-285750" lvl="1" marL="742950" marR="0" rtl="0" algn="l">
                        <a:spcBef>
                          <a:spcPts val="0"/>
                        </a:spcBef>
                        <a:spcAft>
                          <a:spcPts val="0"/>
                        </a:spcAft>
                        <a:buClr>
                          <a:srgbClr val="000000"/>
                        </a:buClr>
                        <a:buSzPts val="1800"/>
                        <a:buFont typeface="verdana"/>
                        <a:buChar char="•"/>
                      </a:pPr>
                      <a:r>
                        <a:rPr b="0" lang="en-US" sz="1800" u="none" cap="none" strike="noStrike">
                          <a:solidFill>
                            <a:srgbClr val="000000"/>
                          </a:solidFill>
                          <a:latin typeface="verdana"/>
                          <a:ea typeface="verdana"/>
                          <a:cs typeface="verdana"/>
                          <a:sym typeface="verdana"/>
                        </a:rPr>
                        <a:t>WR – Anna Troje</a:t>
                      </a:r>
                      <a:endParaRPr b="0">
                        <a:latin typeface="verdana"/>
                        <a:ea typeface="verdana"/>
                        <a:cs typeface="verdana"/>
                        <a:sym typeface="verdana"/>
                      </a:endParaRPr>
                    </a:p>
                    <a:p>
                      <a:pPr indent="0" lvl="0" marL="0" marR="0" rtl="0" algn="l">
                        <a:spcBef>
                          <a:spcPts val="0"/>
                        </a:spcBef>
                        <a:spcAft>
                          <a:spcPts val="0"/>
                        </a:spcAft>
                        <a:buNone/>
                      </a:pPr>
                      <a:r>
                        <a:t/>
                      </a:r>
                      <a:endParaRPr b="0" sz="1800">
                        <a:solidFill>
                          <a:srgbClr val="000000"/>
                        </a:solidFill>
                        <a:latin typeface="verdana"/>
                        <a:ea typeface="verdana"/>
                        <a:cs typeface="verdana"/>
                        <a:sym typeface="verdana"/>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r>
              <a:tr h="347775">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rgbClr val="000000"/>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33" name="Google Shape;133;p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471050" y="365125"/>
            <a:ext cx="1088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2021 Key Dates</a:t>
            </a:r>
            <a:endParaRPr b="1">
              <a:solidFill>
                <a:schemeClr val="accent1"/>
              </a:solidFill>
            </a:endParaRPr>
          </a:p>
        </p:txBody>
      </p:sp>
      <p:sp>
        <p:nvSpPr>
          <p:cNvPr id="139" name="Google Shape;139;p5"/>
          <p:cNvSpPr txBox="1"/>
          <p:nvPr/>
        </p:nvSpPr>
        <p:spPr>
          <a:xfrm>
            <a:off x="471050" y="1690700"/>
            <a:ext cx="11665500" cy="4356000"/>
          </a:xfrm>
          <a:prstGeom prst="rect">
            <a:avLst/>
          </a:prstGeom>
          <a:noFill/>
          <a:ln>
            <a:noFill/>
          </a:ln>
        </p:spPr>
        <p:txBody>
          <a:bodyPr anchorCtr="0" anchor="t" bIns="45700" lIns="91425" spcFirstLastPara="1" rIns="91425" wrap="square" tIns="45700">
            <a:spAutoFit/>
          </a:bodyPr>
          <a:lstStyle/>
          <a:p>
            <a:pPr indent="-330200" lvl="0" marL="285750" marR="0" rtl="0" algn="l">
              <a:spcBef>
                <a:spcPts val="0"/>
              </a:spcBef>
              <a:spcAft>
                <a:spcPts val="0"/>
              </a:spcAft>
              <a:buClr>
                <a:schemeClr val="dk1"/>
              </a:buClr>
              <a:buSzPts val="3100"/>
              <a:buFont typeface="Arial"/>
              <a:buChar char="•"/>
            </a:pPr>
            <a:r>
              <a:rPr b="1" lang="en-US" sz="3100">
                <a:solidFill>
                  <a:schemeClr val="dk1"/>
                </a:solidFill>
                <a:latin typeface="Calibri"/>
                <a:ea typeface="Calibri"/>
                <a:cs typeface="Calibri"/>
                <a:sym typeface="Calibri"/>
              </a:rPr>
              <a:t>June 19 (Sat): </a:t>
            </a:r>
            <a:r>
              <a:rPr lang="en-US" sz="3100">
                <a:solidFill>
                  <a:schemeClr val="dk1"/>
                </a:solidFill>
                <a:latin typeface="Calibri"/>
                <a:ea typeface="Calibri"/>
                <a:cs typeface="Calibri"/>
                <a:sym typeface="Calibri"/>
              </a:rPr>
              <a:t>Midlakes Dive Season Kickoff Meeting</a:t>
            </a:r>
            <a:endParaRPr sz="2100"/>
          </a:p>
          <a:p>
            <a:pPr indent="-330200" lvl="0" marL="285750" marR="0" rtl="0" algn="l">
              <a:spcBef>
                <a:spcPts val="1200"/>
              </a:spcBef>
              <a:spcAft>
                <a:spcPts val="0"/>
              </a:spcAft>
              <a:buClr>
                <a:schemeClr val="dk1"/>
              </a:buClr>
              <a:buSzPts val="3100"/>
              <a:buFont typeface="Arial"/>
              <a:buChar char="•"/>
            </a:pPr>
            <a:r>
              <a:rPr b="1" lang="en-US" sz="3100">
                <a:solidFill>
                  <a:schemeClr val="dk1"/>
                </a:solidFill>
                <a:latin typeface="Calibri"/>
                <a:ea typeface="Calibri"/>
                <a:cs typeface="Calibri"/>
                <a:sym typeface="Calibri"/>
              </a:rPr>
              <a:t>June 21 (Mon): </a:t>
            </a:r>
            <a:r>
              <a:rPr lang="en-US" sz="3100">
                <a:solidFill>
                  <a:schemeClr val="dk1"/>
                </a:solidFill>
                <a:latin typeface="Calibri"/>
                <a:ea typeface="Calibri"/>
                <a:cs typeface="Calibri"/>
                <a:sym typeface="Calibri"/>
              </a:rPr>
              <a:t>Official Midlakes Dive Practices May Begin</a:t>
            </a:r>
            <a:endParaRPr sz="2100"/>
          </a:p>
          <a:p>
            <a:pPr indent="-330200" lvl="0" marL="285750" marR="0" rtl="0" algn="l">
              <a:spcBef>
                <a:spcPts val="1200"/>
              </a:spcBef>
              <a:spcAft>
                <a:spcPts val="0"/>
              </a:spcAft>
              <a:buClr>
                <a:schemeClr val="dk1"/>
              </a:buClr>
              <a:buSzPts val="3100"/>
              <a:buFont typeface="Arial"/>
              <a:buChar char="•"/>
            </a:pPr>
            <a:r>
              <a:rPr b="1" lang="en-US" sz="3100">
                <a:solidFill>
                  <a:schemeClr val="dk1"/>
                </a:solidFill>
                <a:latin typeface="Calibri"/>
                <a:ea typeface="Calibri"/>
                <a:cs typeface="Calibri"/>
                <a:sym typeface="Calibri"/>
              </a:rPr>
              <a:t>June 30-July 26: </a:t>
            </a:r>
            <a:r>
              <a:rPr lang="en-US" sz="3100">
                <a:solidFill>
                  <a:schemeClr val="dk1"/>
                </a:solidFill>
                <a:latin typeface="Calibri"/>
                <a:ea typeface="Calibri"/>
                <a:cs typeface="Calibri"/>
                <a:sym typeface="Calibri"/>
              </a:rPr>
              <a:t>Meets on Mondays &amp; Wednesdays (5 total):</a:t>
            </a:r>
            <a:endParaRPr sz="2100"/>
          </a:p>
          <a:p>
            <a:pPr indent="0" lvl="1" marL="457200" marR="0" rtl="0" algn="l">
              <a:spcBef>
                <a:spcPts val="1200"/>
              </a:spcBef>
              <a:spcAft>
                <a:spcPts val="0"/>
              </a:spcAft>
              <a:buNone/>
            </a:pPr>
            <a:r>
              <a:rPr b="0" i="0" lang="en-US" sz="3100" u="none" cap="none" strike="noStrike">
                <a:solidFill>
                  <a:schemeClr val="dk1"/>
                </a:solidFill>
                <a:latin typeface="Calibri"/>
                <a:ea typeface="Calibri"/>
                <a:cs typeface="Calibri"/>
                <a:sym typeface="Calibri"/>
              </a:rPr>
              <a:t>Wed 6/30, Wed 7/7, Mon 7/12, </a:t>
            </a:r>
            <a:r>
              <a:rPr lang="en-US" sz="3100">
                <a:solidFill>
                  <a:schemeClr val="dk1"/>
                </a:solidFill>
                <a:latin typeface="Calibri"/>
                <a:ea typeface="Calibri"/>
                <a:cs typeface="Calibri"/>
                <a:sym typeface="Calibri"/>
              </a:rPr>
              <a:t>Mon </a:t>
            </a:r>
            <a:r>
              <a:rPr b="0" i="0" lang="en-US" sz="3100" u="none" cap="none" strike="noStrike">
                <a:solidFill>
                  <a:schemeClr val="dk1"/>
                </a:solidFill>
                <a:latin typeface="Calibri"/>
                <a:ea typeface="Calibri"/>
                <a:cs typeface="Calibri"/>
                <a:sym typeface="Calibri"/>
              </a:rPr>
              <a:t>7/19, </a:t>
            </a:r>
            <a:r>
              <a:rPr lang="en-US" sz="3100">
                <a:solidFill>
                  <a:schemeClr val="dk1"/>
                </a:solidFill>
                <a:latin typeface="Calibri"/>
                <a:ea typeface="Calibri"/>
                <a:cs typeface="Calibri"/>
                <a:sym typeface="Calibri"/>
              </a:rPr>
              <a:t>Mon</a:t>
            </a:r>
            <a:r>
              <a:rPr b="0" i="0" lang="en-US" sz="3100" u="none" cap="none" strike="noStrike">
                <a:solidFill>
                  <a:schemeClr val="dk1"/>
                </a:solidFill>
                <a:latin typeface="Calibri"/>
                <a:ea typeface="Calibri"/>
                <a:cs typeface="Calibri"/>
                <a:sym typeface="Calibri"/>
              </a:rPr>
              <a:t> 7/26</a:t>
            </a:r>
            <a:endParaRPr sz="2100"/>
          </a:p>
          <a:p>
            <a:pPr indent="-330200" lvl="0" marL="285750" marR="0" rtl="0" algn="l">
              <a:spcBef>
                <a:spcPts val="1200"/>
              </a:spcBef>
              <a:spcAft>
                <a:spcPts val="0"/>
              </a:spcAft>
              <a:buClr>
                <a:schemeClr val="dk1"/>
              </a:buClr>
              <a:buSzPts val="3100"/>
              <a:buFont typeface="Arial"/>
              <a:buChar char="•"/>
            </a:pPr>
            <a:r>
              <a:rPr b="1" lang="en-US" sz="3100">
                <a:solidFill>
                  <a:schemeClr val="dk1"/>
                </a:solidFill>
                <a:latin typeface="Calibri"/>
                <a:ea typeface="Calibri"/>
                <a:cs typeface="Calibri"/>
                <a:sym typeface="Calibri"/>
              </a:rPr>
              <a:t>July 28 (Thurs): </a:t>
            </a:r>
            <a:r>
              <a:rPr lang="en-US" sz="3100">
                <a:solidFill>
                  <a:schemeClr val="dk1"/>
                </a:solidFill>
                <a:latin typeface="Calibri"/>
                <a:ea typeface="Calibri"/>
                <a:cs typeface="Calibri"/>
                <a:sym typeface="Calibri"/>
              </a:rPr>
              <a:t>Dive Champs meeting for Coaches &amp; Parent Reps</a:t>
            </a:r>
            <a:endParaRPr sz="2100"/>
          </a:p>
          <a:p>
            <a:pPr indent="-330200" lvl="0" marL="285750" marR="0" rtl="0" algn="l">
              <a:spcBef>
                <a:spcPts val="1200"/>
              </a:spcBef>
              <a:spcAft>
                <a:spcPts val="0"/>
              </a:spcAft>
              <a:buClr>
                <a:schemeClr val="dk1"/>
              </a:buClr>
              <a:buSzPts val="3100"/>
              <a:buFont typeface="Arial"/>
              <a:buChar char="•"/>
            </a:pPr>
            <a:r>
              <a:rPr b="1" lang="en-US" sz="3100">
                <a:solidFill>
                  <a:schemeClr val="dk1"/>
                </a:solidFill>
                <a:latin typeface="Calibri"/>
                <a:ea typeface="Calibri"/>
                <a:cs typeface="Calibri"/>
                <a:sym typeface="Calibri"/>
              </a:rPr>
              <a:t>July 31 (Sat): </a:t>
            </a:r>
            <a:r>
              <a:rPr lang="en-US" sz="3100">
                <a:solidFill>
                  <a:schemeClr val="dk1"/>
                </a:solidFill>
                <a:latin typeface="Calibri"/>
                <a:ea typeface="Calibri"/>
                <a:cs typeface="Calibri"/>
                <a:sym typeface="Calibri"/>
              </a:rPr>
              <a:t>Junior Championships: 8’s &amp; 10’s @NHSTC</a:t>
            </a:r>
            <a:endParaRPr sz="2100"/>
          </a:p>
          <a:p>
            <a:pPr indent="-330200" lvl="0" marL="285750" marR="0" rtl="0" algn="l">
              <a:spcBef>
                <a:spcPts val="1200"/>
              </a:spcBef>
              <a:spcAft>
                <a:spcPts val="0"/>
              </a:spcAft>
              <a:buClr>
                <a:schemeClr val="dk1"/>
              </a:buClr>
              <a:buSzPts val="3100"/>
              <a:buFont typeface="Arial"/>
              <a:buChar char="•"/>
            </a:pPr>
            <a:r>
              <a:rPr b="1" lang="en-US" sz="3100">
                <a:solidFill>
                  <a:schemeClr val="dk1"/>
                </a:solidFill>
                <a:latin typeface="Calibri"/>
                <a:ea typeface="Calibri"/>
                <a:cs typeface="Calibri"/>
                <a:sym typeface="Calibri"/>
              </a:rPr>
              <a:t>August 1 (Sun): </a:t>
            </a:r>
            <a:r>
              <a:rPr lang="en-US" sz="3100">
                <a:solidFill>
                  <a:schemeClr val="dk1"/>
                </a:solidFill>
                <a:latin typeface="Calibri"/>
                <a:ea typeface="Calibri"/>
                <a:cs typeface="Calibri"/>
                <a:sym typeface="Calibri"/>
              </a:rPr>
              <a:t>Senior Championships: 12’s &amp; 14’s &amp; 17’s @NHSTC</a:t>
            </a:r>
            <a:endParaRPr sz="2100"/>
          </a:p>
        </p:txBody>
      </p:sp>
      <p:sp>
        <p:nvSpPr>
          <p:cNvPr id="140" name="Google Shape;140;p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2021 Meet Schedule</a:t>
            </a:r>
            <a:endParaRPr b="1">
              <a:solidFill>
                <a:schemeClr val="accent1"/>
              </a:solidFill>
            </a:endParaRPr>
          </a:p>
        </p:txBody>
      </p:sp>
      <p:sp>
        <p:nvSpPr>
          <p:cNvPr id="146" name="Google Shape;146;p6"/>
          <p:cNvSpPr txBox="1"/>
          <p:nvPr/>
        </p:nvSpPr>
        <p:spPr>
          <a:xfrm>
            <a:off x="838200" y="2017486"/>
            <a:ext cx="5431971"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l">
              <a:spcBef>
                <a:spcPts val="120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1200"/>
              </a:spcBef>
              <a:spcAft>
                <a:spcPts val="0"/>
              </a:spcAft>
              <a:buNone/>
            </a:pPr>
            <a:r>
              <a:t/>
            </a:r>
            <a:endParaRPr sz="1800">
              <a:solidFill>
                <a:schemeClr val="dk1"/>
              </a:solidFill>
              <a:latin typeface="Calibri"/>
              <a:ea typeface="Calibri"/>
              <a:cs typeface="Calibri"/>
              <a:sym typeface="Calibri"/>
            </a:endParaRPr>
          </a:p>
        </p:txBody>
      </p:sp>
      <p:pic>
        <p:nvPicPr>
          <p:cNvPr id="147" name="Google Shape;147;p6"/>
          <p:cNvPicPr preferRelativeResize="0"/>
          <p:nvPr/>
        </p:nvPicPr>
        <p:blipFill rotWithShape="1">
          <a:blip r:embed="rId3">
            <a:alphaModFix/>
          </a:blip>
          <a:srcRect b="0" l="0" r="0" t="0"/>
          <a:stretch/>
        </p:blipFill>
        <p:spPr>
          <a:xfrm>
            <a:off x="781024" y="3006075"/>
            <a:ext cx="5054475" cy="3632900"/>
          </a:xfrm>
          <a:prstGeom prst="rect">
            <a:avLst/>
          </a:prstGeom>
          <a:noFill/>
          <a:ln>
            <a:noFill/>
          </a:ln>
        </p:spPr>
      </p:pic>
      <p:pic>
        <p:nvPicPr>
          <p:cNvPr id="148" name="Google Shape;148;p6"/>
          <p:cNvPicPr preferRelativeResize="0"/>
          <p:nvPr/>
        </p:nvPicPr>
        <p:blipFill rotWithShape="1">
          <a:blip r:embed="rId4">
            <a:alphaModFix/>
          </a:blip>
          <a:srcRect b="0" l="0" r="0" t="0"/>
          <a:stretch/>
        </p:blipFill>
        <p:spPr>
          <a:xfrm>
            <a:off x="6079400" y="3575375"/>
            <a:ext cx="5215078" cy="2563100"/>
          </a:xfrm>
          <a:prstGeom prst="rect">
            <a:avLst/>
          </a:prstGeom>
          <a:noFill/>
          <a:ln>
            <a:noFill/>
          </a:ln>
        </p:spPr>
      </p:pic>
      <p:pic>
        <p:nvPicPr>
          <p:cNvPr id="149" name="Google Shape;149;p6"/>
          <p:cNvPicPr preferRelativeResize="0"/>
          <p:nvPr/>
        </p:nvPicPr>
        <p:blipFill rotWithShape="1">
          <a:blip r:embed="rId5">
            <a:alphaModFix/>
          </a:blip>
          <a:srcRect b="0" l="0" r="0" t="0"/>
          <a:stretch/>
        </p:blipFill>
        <p:spPr>
          <a:xfrm>
            <a:off x="857250" y="1586338"/>
            <a:ext cx="8873030" cy="1548747"/>
          </a:xfrm>
          <a:prstGeom prst="rect">
            <a:avLst/>
          </a:prstGeom>
          <a:noFill/>
          <a:ln>
            <a:noFill/>
          </a:ln>
        </p:spPr>
      </p:pic>
      <p:sp>
        <p:nvSpPr>
          <p:cNvPr id="150" name="Google Shape;150;p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e0fb90a015_0_0"/>
          <p:cNvSpPr txBox="1"/>
          <p:nvPr>
            <p:ph type="title"/>
          </p:nvPr>
        </p:nvSpPr>
        <p:spPr>
          <a:xfrm>
            <a:off x="471050" y="365125"/>
            <a:ext cx="1088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solidFill>
                  <a:schemeClr val="accent1"/>
                </a:solidFill>
              </a:rPr>
              <a:t>2021 Dive Championships</a:t>
            </a:r>
            <a:endParaRPr b="1">
              <a:solidFill>
                <a:schemeClr val="accent1"/>
              </a:solidFill>
            </a:endParaRPr>
          </a:p>
        </p:txBody>
      </p:sp>
      <p:sp>
        <p:nvSpPr>
          <p:cNvPr id="156" name="Google Shape;156;ge0fb90a015_0_0"/>
          <p:cNvSpPr txBox="1"/>
          <p:nvPr/>
        </p:nvSpPr>
        <p:spPr>
          <a:xfrm>
            <a:off x="471050" y="1690700"/>
            <a:ext cx="11665500" cy="3894300"/>
          </a:xfrm>
          <a:prstGeom prst="rect">
            <a:avLst/>
          </a:prstGeom>
          <a:noFill/>
          <a:ln>
            <a:noFill/>
          </a:ln>
        </p:spPr>
        <p:txBody>
          <a:bodyPr anchorCtr="0" anchor="t" bIns="45700" lIns="91425" spcFirstLastPara="1" rIns="91425" wrap="square" tIns="45700">
            <a:spAutoFit/>
          </a:bodyPr>
          <a:lstStyle/>
          <a:p>
            <a:pPr indent="0" lvl="0" marL="0" marR="0" rtl="0" algn="l">
              <a:spcBef>
                <a:spcPts val="1200"/>
              </a:spcBef>
              <a:spcAft>
                <a:spcPts val="0"/>
              </a:spcAft>
              <a:buNone/>
            </a:pPr>
            <a:r>
              <a:rPr lang="en-US" sz="3100">
                <a:solidFill>
                  <a:schemeClr val="dk1"/>
                </a:solidFill>
                <a:latin typeface="Calibri"/>
                <a:ea typeface="Calibri"/>
                <a:cs typeface="Calibri"/>
                <a:sym typeface="Calibri"/>
              </a:rPr>
              <a:t>All divers are invited!</a:t>
            </a:r>
            <a:endParaRPr sz="3100">
              <a:solidFill>
                <a:schemeClr val="dk1"/>
              </a:solidFill>
              <a:latin typeface="Calibri"/>
              <a:ea typeface="Calibri"/>
              <a:cs typeface="Calibri"/>
              <a:sym typeface="Calibri"/>
            </a:endParaRPr>
          </a:p>
          <a:p>
            <a:pPr indent="0" lvl="0" marL="0" marR="0" rtl="0" algn="l">
              <a:spcBef>
                <a:spcPts val="1200"/>
              </a:spcBef>
              <a:spcAft>
                <a:spcPts val="0"/>
              </a:spcAft>
              <a:buNone/>
            </a:pPr>
            <a:r>
              <a:rPr lang="en-US" sz="3100">
                <a:solidFill>
                  <a:schemeClr val="dk1"/>
                </a:solidFill>
                <a:latin typeface="Calibri"/>
                <a:ea typeface="Calibri"/>
                <a:cs typeface="Calibri"/>
                <a:sym typeface="Calibri"/>
              </a:rPr>
              <a:t>In order to attend champs, diver must compete in 2 meets or may dive as “exhibition” if did not compete in 2 meets.</a:t>
            </a:r>
            <a:endParaRPr sz="3100">
              <a:solidFill>
                <a:schemeClr val="dk1"/>
              </a:solidFill>
              <a:latin typeface="Calibri"/>
              <a:ea typeface="Calibri"/>
              <a:cs typeface="Calibri"/>
              <a:sym typeface="Calibri"/>
            </a:endParaRPr>
          </a:p>
          <a:p>
            <a:pPr indent="-425450" lvl="0" marL="457200" marR="0" rtl="0" algn="l">
              <a:spcBef>
                <a:spcPts val="120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In person: Newport Hills Swim &amp; Tennis Club</a:t>
            </a:r>
            <a:endParaRPr sz="3100">
              <a:solidFill>
                <a:schemeClr val="dk1"/>
              </a:solidFill>
              <a:latin typeface="Calibri"/>
              <a:ea typeface="Calibri"/>
              <a:cs typeface="Calibri"/>
              <a:sym typeface="Calibri"/>
            </a:endParaRPr>
          </a:p>
          <a:p>
            <a:pPr indent="-425450" lvl="0" marL="457200" marR="0" rtl="0" algn="l">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Junior Champs, 8’s &amp; 10’s: Saturday, July 31: 8:00am-12:00pm</a:t>
            </a:r>
            <a:endParaRPr sz="3100">
              <a:solidFill>
                <a:schemeClr val="dk1"/>
              </a:solidFill>
              <a:latin typeface="Calibri"/>
              <a:ea typeface="Calibri"/>
              <a:cs typeface="Calibri"/>
              <a:sym typeface="Calibri"/>
            </a:endParaRPr>
          </a:p>
          <a:p>
            <a:pPr indent="-425450" lvl="0" marL="457200" marR="0" rtl="0" algn="l">
              <a:spcBef>
                <a:spcPts val="0"/>
              </a:spcBef>
              <a:spcAft>
                <a:spcPts val="0"/>
              </a:spcAft>
              <a:buClr>
                <a:schemeClr val="dk1"/>
              </a:buClr>
              <a:buSzPts val="3100"/>
              <a:buFont typeface="Calibri"/>
              <a:buChar char="●"/>
            </a:pPr>
            <a:r>
              <a:rPr lang="en-US" sz="3100">
                <a:solidFill>
                  <a:schemeClr val="dk1"/>
                </a:solidFill>
                <a:latin typeface="Calibri"/>
                <a:ea typeface="Calibri"/>
                <a:cs typeface="Calibri"/>
                <a:sym typeface="Calibri"/>
              </a:rPr>
              <a:t>Senior Champs, </a:t>
            </a:r>
            <a:r>
              <a:rPr lang="en-US" sz="3100">
                <a:solidFill>
                  <a:schemeClr val="dk1"/>
                </a:solidFill>
                <a:latin typeface="Calibri"/>
                <a:ea typeface="Calibri"/>
                <a:cs typeface="Calibri"/>
                <a:sym typeface="Calibri"/>
              </a:rPr>
              <a:t>12’s, 14’s, 17’s</a:t>
            </a:r>
            <a:r>
              <a:rPr lang="en-US" sz="3100">
                <a:solidFill>
                  <a:schemeClr val="dk1"/>
                </a:solidFill>
                <a:latin typeface="Calibri"/>
                <a:ea typeface="Calibri"/>
                <a:cs typeface="Calibri"/>
                <a:sym typeface="Calibri"/>
              </a:rPr>
              <a:t>: Sunday, Aug. 1: 8:00am-12:00pm</a:t>
            </a:r>
            <a:endParaRPr sz="3100">
              <a:solidFill>
                <a:schemeClr val="dk1"/>
              </a:solidFill>
              <a:latin typeface="Calibri"/>
              <a:ea typeface="Calibri"/>
              <a:cs typeface="Calibri"/>
              <a:sym typeface="Calibri"/>
            </a:endParaRPr>
          </a:p>
          <a:p>
            <a:pPr indent="0" lvl="0" marL="0" marR="0" rtl="0" algn="l">
              <a:spcBef>
                <a:spcPts val="1200"/>
              </a:spcBef>
              <a:spcAft>
                <a:spcPts val="0"/>
              </a:spcAft>
              <a:buNone/>
            </a:pPr>
            <a:r>
              <a:rPr lang="en-US" sz="3100">
                <a:solidFill>
                  <a:schemeClr val="dk1"/>
                </a:solidFill>
                <a:latin typeface="Calibri"/>
                <a:ea typeface="Calibri"/>
                <a:cs typeface="Calibri"/>
                <a:sym typeface="Calibri"/>
              </a:rPr>
              <a:t>Medals and ribbons awarded at event</a:t>
            </a:r>
            <a:endParaRPr sz="3100">
              <a:solidFill>
                <a:schemeClr val="dk1"/>
              </a:solidFill>
              <a:latin typeface="Calibri"/>
              <a:ea typeface="Calibri"/>
              <a:cs typeface="Calibri"/>
              <a:sym typeface="Calibri"/>
            </a:endParaRPr>
          </a:p>
        </p:txBody>
      </p:sp>
      <p:sp>
        <p:nvSpPr>
          <p:cNvPr id="157" name="Google Shape;157;ge0fb90a015_0_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2020-06-24T17:18:31Z</dcterms:created>
  <dc:creator>Pauline Fox</dc:creator>
</cp:coreProperties>
</file>