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handoutMasterIdLst>
    <p:handoutMasterId r:id="rId20"/>
  </p:handoutMasterIdLst>
  <p:sldIdLst>
    <p:sldId id="256" r:id="rId2"/>
    <p:sldId id="258" r:id="rId3"/>
    <p:sldId id="305" r:id="rId4"/>
    <p:sldId id="306" r:id="rId5"/>
    <p:sldId id="284" r:id="rId6"/>
    <p:sldId id="287" r:id="rId7"/>
    <p:sldId id="294" r:id="rId8"/>
    <p:sldId id="295" r:id="rId9"/>
    <p:sldId id="296" r:id="rId10"/>
    <p:sldId id="297" r:id="rId11"/>
    <p:sldId id="298" r:id="rId12"/>
    <p:sldId id="299" r:id="rId13"/>
    <p:sldId id="300" r:id="rId14"/>
    <p:sldId id="301" r:id="rId15"/>
    <p:sldId id="302" r:id="rId16"/>
    <p:sldId id="303" r:id="rId17"/>
    <p:sldId id="30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dley Jacobs" initials="BJ" lastIdx="11" clrIdx="0"/>
  <p:cmAuthor id="2" name="Patrick Hunter"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156EECB-DE38-F748-B0BC-87D765A15BAD}" type="datetimeFigureOut">
              <a:rPr lang="en-US" smtClean="0"/>
              <a:t>6/2/2021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9EE55DB-8ED1-B441-A711-E88DD8CA7562}" type="slidenum">
              <a:rPr lang="en-US" smtClean="0"/>
              <a:t>‹#›</a:t>
            </a:fld>
            <a:endParaRPr lang="en-US"/>
          </a:p>
        </p:txBody>
      </p:sp>
    </p:spTree>
    <p:extLst>
      <p:ext uri="{BB962C8B-B14F-4D97-AF65-F5344CB8AC3E}">
        <p14:creationId xmlns:p14="http://schemas.microsoft.com/office/powerpoint/2010/main" val="29888242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88D6D4-24BA-4FC9-B0D9-974883B9D550}" type="datetimeFigureOut">
              <a:rPr lang="en-US"/>
              <a:t>6/2/2021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57CDE-6F5E-493C-956B-D5ED927261B2}" type="slidenum">
              <a:rPr lang="en-US"/>
              <a:t>‹#›</a:t>
            </a:fld>
            <a:endParaRPr lang="en-US"/>
          </a:p>
        </p:txBody>
      </p:sp>
    </p:spTree>
    <p:extLst>
      <p:ext uri="{BB962C8B-B14F-4D97-AF65-F5344CB8AC3E}">
        <p14:creationId xmlns:p14="http://schemas.microsoft.com/office/powerpoint/2010/main" val="62407797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1</a:t>
            </a:fld>
            <a:endParaRPr lang="en-US"/>
          </a:p>
        </p:txBody>
      </p:sp>
    </p:spTree>
    <p:extLst>
      <p:ext uri="{BB962C8B-B14F-4D97-AF65-F5344CB8AC3E}">
        <p14:creationId xmlns:p14="http://schemas.microsoft.com/office/powerpoint/2010/main" val="249884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2</a:t>
            </a:fld>
            <a:endParaRPr lang="en-US"/>
          </a:p>
        </p:txBody>
      </p:sp>
    </p:spTree>
    <p:extLst>
      <p:ext uri="{BB962C8B-B14F-4D97-AF65-F5344CB8AC3E}">
        <p14:creationId xmlns:p14="http://schemas.microsoft.com/office/powerpoint/2010/main" val="1904750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3</a:t>
            </a:fld>
            <a:endParaRPr lang="en-US"/>
          </a:p>
        </p:txBody>
      </p:sp>
    </p:spTree>
    <p:extLst>
      <p:ext uri="{BB962C8B-B14F-4D97-AF65-F5344CB8AC3E}">
        <p14:creationId xmlns:p14="http://schemas.microsoft.com/office/powerpoint/2010/main" val="3008746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5</a:t>
            </a:fld>
            <a:endParaRPr lang="en-US"/>
          </a:p>
        </p:txBody>
      </p:sp>
    </p:spTree>
    <p:extLst>
      <p:ext uri="{BB962C8B-B14F-4D97-AF65-F5344CB8AC3E}">
        <p14:creationId xmlns:p14="http://schemas.microsoft.com/office/powerpoint/2010/main" val="1904750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6</a:t>
            </a:fld>
            <a:endParaRPr lang="en-US"/>
          </a:p>
        </p:txBody>
      </p:sp>
    </p:spTree>
    <p:extLst>
      <p:ext uri="{BB962C8B-B14F-4D97-AF65-F5344CB8AC3E}">
        <p14:creationId xmlns:p14="http://schemas.microsoft.com/office/powerpoint/2010/main" val="1904750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02E5877E-FA6C-4FA1-A6CA-2E38BF68E2E1}" type="datetime1">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150538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BACBE0-EC59-44B5-884D-6E2586FD3551}" type="datetime1">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4030238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EB4F44-87FC-4275-A70F-ECAF02A4E538}" type="datetime1">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73132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8ED74F-520D-438C-91A2-E89C18A941FB}" type="datetime1">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810668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E42C84C-B798-4120-B9E5-38E31DDB0017}" type="datetime1">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1419538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2BEA23-9481-4BB5-9326-F6DB5EE73ECE}" type="datetime1">
              <a:rPr lang="en-US" smtClean="0"/>
              <a:t>6/2/2021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4076962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1404A99-F12E-4B34-9D70-E1E1721D5CC4}" type="datetime1">
              <a:rPr lang="en-US" smtClean="0"/>
              <a:t>6/2/2021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3831355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DEB1EE8-EAD0-457A-9B0C-E2A169CF947E}" type="datetime1">
              <a:rPr lang="en-US" smtClean="0"/>
              <a:t>6/2/2021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1505282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EA782A-76D8-410E-B3E1-C1D4CBB786B1}" type="datetime1">
              <a:rPr lang="en-US" smtClean="0"/>
              <a:t>6/2/2021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367490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3E7D19BC-D008-4E20-BAFE-B02E8D3181E4}" type="datetime1">
              <a:rPr lang="en-US" smtClean="0"/>
              <a:t>6/2/2021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2604046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5625B97-2C63-482B-A503-AEE7BDBD0B7E}" type="datetime1">
              <a:rPr lang="en-US" smtClean="0"/>
              <a:t>6/2/2021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1953571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3EA90AF-1DB8-48AE-974D-4F3F2AF77F3C}" type="datetime1">
              <a:rPr lang="en-US" smtClean="0"/>
              <a:t>6/2/2021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84EF88E-F465-A940-86C8-902412353B3B}" type="slidenum">
              <a:rPr lang="en-US" smtClean="0"/>
              <a:t>‹#›</a:t>
            </a:fld>
            <a:endParaRPr lang="en-US"/>
          </a:p>
        </p:txBody>
      </p:sp>
    </p:spTree>
    <p:extLst>
      <p:ext uri="{BB962C8B-B14F-4D97-AF65-F5344CB8AC3E}">
        <p14:creationId xmlns:p14="http://schemas.microsoft.com/office/powerpoint/2010/main" val="24367835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teamunify.com/SubTabGeneric.jsp?team=reclnkslky&amp;_stabid_=104723"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51140"/>
            <a:ext cx="7772400" cy="1191985"/>
          </a:xfrm>
        </p:spPr>
        <p:txBody>
          <a:bodyPr>
            <a:normAutofit/>
          </a:bodyPr>
          <a:lstStyle/>
          <a:p>
            <a:r>
              <a:rPr lang="en-US" sz="3100" dirty="0">
                <a:solidFill>
                  <a:srgbClr val="0070C0"/>
                </a:solidFill>
              </a:rPr>
              <a:t>NKSL</a:t>
            </a:r>
            <a:br>
              <a:rPr lang="en-US" sz="3100" dirty="0">
                <a:solidFill>
                  <a:srgbClr val="0070C0"/>
                </a:solidFill>
              </a:rPr>
            </a:br>
            <a:r>
              <a:rPr lang="en-US" sz="4900" b="1" dirty="0">
                <a:solidFill>
                  <a:srgbClr val="0070C0"/>
                </a:solidFill>
              </a:rPr>
              <a:t>Swim Officials Clinic</a:t>
            </a:r>
          </a:p>
        </p:txBody>
      </p:sp>
      <p:sp>
        <p:nvSpPr>
          <p:cNvPr id="3" name="Subtitle 2"/>
          <p:cNvSpPr>
            <a:spLocks noGrp="1"/>
          </p:cNvSpPr>
          <p:nvPr>
            <p:ph type="subTitle" idx="1"/>
          </p:nvPr>
        </p:nvSpPr>
        <p:spPr>
          <a:xfrm>
            <a:off x="1371600" y="3545430"/>
            <a:ext cx="6400800" cy="1612358"/>
          </a:xfrm>
        </p:spPr>
        <p:txBody>
          <a:bodyPr>
            <a:normAutofit/>
          </a:bodyPr>
          <a:lstStyle/>
          <a:p>
            <a:r>
              <a:rPr lang="en-US" sz="2000" dirty="0">
                <a:solidFill>
                  <a:srgbClr val="0070C0"/>
                </a:solidFill>
              </a:rPr>
              <a:t>Updated June 2021</a:t>
            </a:r>
          </a:p>
          <a:p>
            <a:endParaRPr lang="en-US" sz="2000" dirty="0"/>
          </a:p>
          <a:p>
            <a:endParaRPr lang="en-US" sz="2000" dirty="0"/>
          </a:p>
        </p:txBody>
      </p:sp>
      <p:pic>
        <p:nvPicPr>
          <p:cNvPr id="5" name="Picture 4">
            <a:extLst>
              <a:ext uri="{FF2B5EF4-FFF2-40B4-BE49-F238E27FC236}">
                <a16:creationId xmlns:a16="http://schemas.microsoft.com/office/drawing/2014/main" id="{FCDC4010-0812-403A-A708-4261BC04F579}"/>
              </a:ext>
            </a:extLst>
          </p:cNvPr>
          <p:cNvPicPr>
            <a:picLocks noChangeAspect="1"/>
          </p:cNvPicPr>
          <p:nvPr/>
        </p:nvPicPr>
        <p:blipFill>
          <a:blip r:embed="rId3"/>
          <a:stretch>
            <a:fillRect/>
          </a:stretch>
        </p:blipFill>
        <p:spPr>
          <a:xfrm>
            <a:off x="3228975" y="4518880"/>
            <a:ext cx="2686050" cy="1571625"/>
          </a:xfrm>
          <a:prstGeom prst="rect">
            <a:avLst/>
          </a:prstGeom>
        </p:spPr>
      </p:pic>
    </p:spTree>
    <p:extLst>
      <p:ext uri="{BB962C8B-B14F-4D97-AF65-F5344CB8AC3E}">
        <p14:creationId xmlns:p14="http://schemas.microsoft.com/office/powerpoint/2010/main" val="30198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Rules- Butterfly</a:t>
            </a:r>
          </a:p>
        </p:txBody>
      </p:sp>
      <p:sp>
        <p:nvSpPr>
          <p:cNvPr id="3" name="Content Placeholder 2"/>
          <p:cNvSpPr>
            <a:spLocks noGrp="1"/>
          </p:cNvSpPr>
          <p:nvPr>
            <p:ph idx="1"/>
          </p:nvPr>
        </p:nvSpPr>
        <p:spPr>
          <a:xfrm>
            <a:off x="628650" y="1468438"/>
            <a:ext cx="7886700" cy="4351338"/>
          </a:xfrm>
        </p:spPr>
        <p:txBody>
          <a:bodyPr>
            <a:normAutofit/>
          </a:bodyPr>
          <a:lstStyle/>
          <a:p>
            <a:pPr marL="0" indent="0">
              <a:buNone/>
            </a:pPr>
            <a:r>
              <a:rPr lang="en-US" b="1" u="sng" dirty="0"/>
              <a:t>Start</a:t>
            </a:r>
            <a:endParaRPr lang="en-US" dirty="0"/>
          </a:p>
          <a:p>
            <a:r>
              <a:rPr lang="en-US" dirty="0"/>
              <a:t>Forward start</a:t>
            </a:r>
          </a:p>
          <a:p>
            <a:pPr marL="0" indent="0">
              <a:buNone/>
            </a:pPr>
            <a:r>
              <a:rPr lang="en-US" b="1" u="sng" dirty="0"/>
              <a:t>Stroke</a:t>
            </a:r>
            <a:endParaRPr lang="en-US" dirty="0"/>
          </a:p>
          <a:p>
            <a:r>
              <a:rPr lang="en-US" dirty="0"/>
              <a:t>Body kept on breast. </a:t>
            </a:r>
          </a:p>
          <a:p>
            <a:r>
              <a:rPr lang="en-US" dirty="0"/>
              <a:t>Multiple kicks permitted but first arm pull must bring swimmer to the surface. </a:t>
            </a:r>
          </a:p>
          <a:p>
            <a:r>
              <a:rPr lang="en-US" dirty="0"/>
              <a:t>Must break surface throughout the race </a:t>
            </a:r>
            <a:r>
              <a:rPr lang="en-US" u="sng" dirty="0"/>
              <a:t>except</a:t>
            </a:r>
            <a:r>
              <a:rPr lang="en-US" dirty="0"/>
              <a:t> swimmer may be submerged after start and each turn not more than 15 meters where head must break surface. </a:t>
            </a:r>
          </a:p>
          <a:p>
            <a:r>
              <a:rPr lang="en-US" dirty="0"/>
              <a:t>Arms, (at least) forearm to wrist, brought forward over water and pulled back simultaneously. </a:t>
            </a:r>
          </a:p>
          <a:p>
            <a:pPr marL="0" indent="0">
              <a:buNone/>
            </a:pPr>
            <a:endParaRPr lang="en-US" dirty="0"/>
          </a:p>
        </p:txBody>
      </p:sp>
    </p:spTree>
    <p:extLst>
      <p:ext uri="{BB962C8B-B14F-4D97-AF65-F5344CB8AC3E}">
        <p14:creationId xmlns:p14="http://schemas.microsoft.com/office/powerpoint/2010/main" val="1015680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Rules- Butterfly</a:t>
            </a:r>
          </a:p>
        </p:txBody>
      </p:sp>
      <p:sp>
        <p:nvSpPr>
          <p:cNvPr id="3" name="Content Placeholder 2"/>
          <p:cNvSpPr>
            <a:spLocks noGrp="1"/>
          </p:cNvSpPr>
          <p:nvPr>
            <p:ph idx="1"/>
          </p:nvPr>
        </p:nvSpPr>
        <p:spPr/>
        <p:txBody>
          <a:bodyPr>
            <a:normAutofit/>
          </a:bodyPr>
          <a:lstStyle/>
          <a:p>
            <a:pPr marL="0" indent="0">
              <a:buNone/>
            </a:pPr>
            <a:r>
              <a:rPr lang="en-US" b="1" u="sng" dirty="0"/>
              <a:t>Kick</a:t>
            </a:r>
            <a:endParaRPr lang="en-US" dirty="0"/>
          </a:p>
          <a:p>
            <a:r>
              <a:rPr lang="en-US" dirty="0"/>
              <a:t>Simultaneous up and down movement.</a:t>
            </a:r>
          </a:p>
          <a:p>
            <a:r>
              <a:rPr lang="en-US" dirty="0"/>
              <a:t>No alternating, scissors, or breaststroke kicking movements.</a:t>
            </a:r>
          </a:p>
          <a:p>
            <a:pPr marL="0" indent="0">
              <a:buNone/>
            </a:pPr>
            <a:r>
              <a:rPr lang="en-US" b="1" u="sng" dirty="0"/>
              <a:t>Turns/Finish</a:t>
            </a:r>
            <a:endParaRPr lang="en-US" dirty="0"/>
          </a:p>
          <a:p>
            <a:r>
              <a:rPr lang="en-US" dirty="0"/>
              <a:t>Shoulders at or past vertical toward breast when the swimmer leaves the wall. </a:t>
            </a:r>
          </a:p>
          <a:p>
            <a:r>
              <a:rPr lang="en-US" dirty="0"/>
              <a:t>Touch should be made with both hands separated and simultaneous at, above, or below the water surface. </a:t>
            </a:r>
          </a:p>
          <a:p>
            <a:pPr marL="0" indent="0">
              <a:buNone/>
            </a:pPr>
            <a:endParaRPr lang="en-US" dirty="0"/>
          </a:p>
        </p:txBody>
      </p:sp>
    </p:spTree>
    <p:extLst>
      <p:ext uri="{BB962C8B-B14F-4D97-AF65-F5344CB8AC3E}">
        <p14:creationId xmlns:p14="http://schemas.microsoft.com/office/powerpoint/2010/main" val="2468414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Rules- Breaststroke </a:t>
            </a:r>
          </a:p>
        </p:txBody>
      </p:sp>
      <p:sp>
        <p:nvSpPr>
          <p:cNvPr id="3" name="Content Placeholder 2"/>
          <p:cNvSpPr>
            <a:spLocks noGrp="1"/>
          </p:cNvSpPr>
          <p:nvPr>
            <p:ph idx="1"/>
          </p:nvPr>
        </p:nvSpPr>
        <p:spPr>
          <a:xfrm>
            <a:off x="628650" y="1511300"/>
            <a:ext cx="7886700" cy="4351338"/>
          </a:xfrm>
        </p:spPr>
        <p:txBody>
          <a:bodyPr>
            <a:normAutofit/>
          </a:bodyPr>
          <a:lstStyle/>
          <a:p>
            <a:pPr marL="0" indent="0">
              <a:buNone/>
            </a:pPr>
            <a:r>
              <a:rPr lang="en-US" b="1" u="sng" dirty="0"/>
              <a:t>Start</a:t>
            </a:r>
            <a:endParaRPr lang="en-US" dirty="0"/>
          </a:p>
          <a:p>
            <a:r>
              <a:rPr lang="en-US" dirty="0"/>
              <a:t>Forward start.</a:t>
            </a:r>
          </a:p>
          <a:p>
            <a:pPr marL="0" indent="0">
              <a:buNone/>
            </a:pPr>
            <a:r>
              <a:rPr lang="en-US" b="1" u="sng" dirty="0"/>
              <a:t>Stroke</a:t>
            </a:r>
            <a:endParaRPr lang="en-US" dirty="0"/>
          </a:p>
          <a:p>
            <a:r>
              <a:rPr lang="en-US" dirty="0"/>
              <a:t>Body kept on breast. </a:t>
            </a:r>
          </a:p>
          <a:p>
            <a:r>
              <a:rPr lang="en-US" dirty="0"/>
              <a:t>Stroke cycle is one arm pull and one leg kick in that order. </a:t>
            </a:r>
          </a:p>
          <a:p>
            <a:r>
              <a:rPr lang="en-US" dirty="0"/>
              <a:t>Simultaneous arm movement in same horizontal plane.  </a:t>
            </a:r>
          </a:p>
          <a:p>
            <a:r>
              <a:rPr lang="en-US" dirty="0"/>
              <a:t>After start and each turn one arm stroke may be completely back to legs. Head must break surface at widest part of second pull. </a:t>
            </a:r>
          </a:p>
          <a:p>
            <a:r>
              <a:rPr lang="en-US" dirty="0"/>
              <a:t>Recovery by the hands from the breast-on, under, or over the water. Elbows under water except last stroke before turn or finish. </a:t>
            </a:r>
          </a:p>
          <a:p>
            <a:endParaRPr lang="en-US" dirty="0"/>
          </a:p>
        </p:txBody>
      </p:sp>
    </p:spTree>
    <p:extLst>
      <p:ext uri="{BB962C8B-B14F-4D97-AF65-F5344CB8AC3E}">
        <p14:creationId xmlns:p14="http://schemas.microsoft.com/office/powerpoint/2010/main" val="3965308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Rules- Breaststroke</a:t>
            </a:r>
          </a:p>
        </p:txBody>
      </p:sp>
      <p:sp>
        <p:nvSpPr>
          <p:cNvPr id="3" name="Content Placeholder 2"/>
          <p:cNvSpPr>
            <a:spLocks noGrp="1"/>
          </p:cNvSpPr>
          <p:nvPr>
            <p:ph idx="1"/>
          </p:nvPr>
        </p:nvSpPr>
        <p:spPr/>
        <p:txBody>
          <a:bodyPr>
            <a:normAutofit/>
          </a:bodyPr>
          <a:lstStyle/>
          <a:p>
            <a:pPr marL="0" indent="0">
              <a:buNone/>
            </a:pPr>
            <a:r>
              <a:rPr lang="en-US" b="1" u="sng" dirty="0"/>
              <a:t>Kick</a:t>
            </a:r>
            <a:endParaRPr lang="en-US" dirty="0"/>
          </a:p>
          <a:p>
            <a:r>
              <a:rPr lang="en-US" dirty="0"/>
              <a:t>After start and each turn, prior to the first breaststroke kick, a single butterfly kick is permitted.</a:t>
            </a:r>
          </a:p>
          <a:p>
            <a:r>
              <a:rPr lang="en-US" dirty="0"/>
              <a:t>Movement of the legs shall be simultaneous vertically and horizontally.</a:t>
            </a:r>
          </a:p>
          <a:p>
            <a:r>
              <a:rPr lang="en-US" dirty="0"/>
              <a:t>Feet turned out during propulsive part of kick.</a:t>
            </a:r>
          </a:p>
          <a:p>
            <a:r>
              <a:rPr lang="en-US" dirty="0"/>
              <a:t>No alternating, scissors, or butterfly kick, except as stated, is allowed.</a:t>
            </a:r>
          </a:p>
          <a:p>
            <a:pPr marL="0" indent="0">
              <a:buNone/>
            </a:pPr>
            <a:r>
              <a:rPr lang="en-US" b="1" u="sng" dirty="0"/>
              <a:t>Turns/Finish</a:t>
            </a:r>
            <a:endParaRPr lang="en-US" dirty="0"/>
          </a:p>
          <a:p>
            <a:r>
              <a:rPr lang="en-US" dirty="0"/>
              <a:t>Shoulders at or past vertical toward breast when feet leave wall. </a:t>
            </a:r>
          </a:p>
          <a:p>
            <a:r>
              <a:rPr lang="en-US" dirty="0"/>
              <a:t>Touch shall be made with both hands separated and simultaneously at, above, or below the water surface. </a:t>
            </a:r>
          </a:p>
          <a:p>
            <a:pPr marL="0" indent="0">
              <a:buNone/>
            </a:pPr>
            <a:endParaRPr lang="en-US" dirty="0"/>
          </a:p>
        </p:txBody>
      </p:sp>
    </p:spTree>
    <p:extLst>
      <p:ext uri="{BB962C8B-B14F-4D97-AF65-F5344CB8AC3E}">
        <p14:creationId xmlns:p14="http://schemas.microsoft.com/office/powerpoint/2010/main" val="1179123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Rules- Individual Medley</a:t>
            </a:r>
          </a:p>
        </p:txBody>
      </p:sp>
      <p:sp>
        <p:nvSpPr>
          <p:cNvPr id="3" name="Content Placeholder 2"/>
          <p:cNvSpPr>
            <a:spLocks noGrp="1"/>
          </p:cNvSpPr>
          <p:nvPr>
            <p:ph idx="1"/>
          </p:nvPr>
        </p:nvSpPr>
        <p:spPr/>
        <p:txBody>
          <a:bodyPr>
            <a:normAutofit lnSpcReduction="10000"/>
          </a:bodyPr>
          <a:lstStyle/>
          <a:p>
            <a:pPr marL="0" indent="0">
              <a:buNone/>
            </a:pPr>
            <a:r>
              <a:rPr lang="en-US" b="1" u="sng" dirty="0"/>
              <a:t>Start</a:t>
            </a:r>
            <a:endParaRPr lang="en-US" dirty="0"/>
          </a:p>
          <a:p>
            <a:r>
              <a:rPr lang="en-US" dirty="0"/>
              <a:t>Forward start</a:t>
            </a:r>
          </a:p>
          <a:p>
            <a:pPr marL="0" indent="0">
              <a:buNone/>
            </a:pPr>
            <a:r>
              <a:rPr lang="en-US" b="1" u="sng" dirty="0"/>
              <a:t>Stroke/Kick</a:t>
            </a:r>
            <a:endParaRPr lang="en-US" dirty="0"/>
          </a:p>
          <a:p>
            <a:r>
              <a:rPr lang="en-US" dirty="0"/>
              <a:t>Rules for each stroke apply. </a:t>
            </a:r>
          </a:p>
          <a:p>
            <a:r>
              <a:rPr lang="en-US" dirty="0"/>
              <a:t>Must swim ¼ of event distance as prescribed in stroke, in order of Butterfly, Backstroke, Breaststroke, and </a:t>
            </a:r>
            <a:r>
              <a:rPr lang="en-US"/>
              <a:t>Freestyle (must </a:t>
            </a:r>
            <a:r>
              <a:rPr lang="en-US" dirty="0"/>
              <a:t>be swum in this order). </a:t>
            </a:r>
          </a:p>
          <a:p>
            <a:r>
              <a:rPr lang="en-US" dirty="0"/>
              <a:t>May not swim in the style of the other three strokes during the freestyle leg. </a:t>
            </a:r>
          </a:p>
          <a:p>
            <a:pPr marL="0" indent="0">
              <a:buNone/>
            </a:pPr>
            <a:r>
              <a:rPr lang="en-US" b="1" u="sng" dirty="0"/>
              <a:t>Turns/Finish</a:t>
            </a:r>
            <a:endParaRPr lang="en-US" dirty="0"/>
          </a:p>
          <a:p>
            <a:r>
              <a:rPr lang="en-US" dirty="0"/>
              <a:t>Intermediate turns conform to the turn rules for the stroke.</a:t>
            </a:r>
          </a:p>
          <a:p>
            <a:r>
              <a:rPr lang="en-US" dirty="0"/>
              <a:t>Transition turns conform to the finish rules for the stroke.</a:t>
            </a:r>
          </a:p>
          <a:p>
            <a:pPr marL="0" indent="0">
              <a:buNone/>
            </a:pPr>
            <a:endParaRPr lang="en-US" dirty="0"/>
          </a:p>
        </p:txBody>
      </p:sp>
    </p:spTree>
    <p:extLst>
      <p:ext uri="{BB962C8B-B14F-4D97-AF65-F5344CB8AC3E}">
        <p14:creationId xmlns:p14="http://schemas.microsoft.com/office/powerpoint/2010/main" val="3123027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713F7-4305-4177-8FC4-B6E7589DFDAC}"/>
              </a:ext>
            </a:extLst>
          </p:cNvPr>
          <p:cNvSpPr>
            <a:spLocks noGrp="1"/>
          </p:cNvSpPr>
          <p:nvPr>
            <p:ph type="title"/>
          </p:nvPr>
        </p:nvSpPr>
        <p:spPr/>
        <p:txBody>
          <a:bodyPr/>
          <a:lstStyle/>
          <a:p>
            <a:pPr algn="ctr"/>
            <a:r>
              <a:rPr lang="en-US" u="sng" dirty="0">
                <a:solidFill>
                  <a:srgbClr val="0070C0"/>
                </a:solidFill>
              </a:rPr>
              <a:t>Role of the Starter</a:t>
            </a:r>
          </a:p>
        </p:txBody>
      </p:sp>
      <p:sp>
        <p:nvSpPr>
          <p:cNvPr id="3" name="Content Placeholder 2">
            <a:extLst>
              <a:ext uri="{FF2B5EF4-FFF2-40B4-BE49-F238E27FC236}">
                <a16:creationId xmlns:a16="http://schemas.microsoft.com/office/drawing/2014/main" id="{FB1CA15D-4AD0-4DCE-8AE2-7BF1B3BAC391}"/>
              </a:ext>
            </a:extLst>
          </p:cNvPr>
          <p:cNvSpPr>
            <a:spLocks noGrp="1"/>
          </p:cNvSpPr>
          <p:nvPr>
            <p:ph idx="1"/>
          </p:nvPr>
        </p:nvSpPr>
        <p:spPr>
          <a:xfrm>
            <a:off x="628650" y="2247656"/>
            <a:ext cx="7886700" cy="4351338"/>
          </a:xfrm>
        </p:spPr>
        <p:txBody>
          <a:bodyPr>
            <a:normAutofit lnSpcReduction="10000"/>
          </a:bodyPr>
          <a:lstStyle/>
          <a:p>
            <a:r>
              <a:rPr lang="en-US" dirty="0"/>
              <a:t>At regular season meets, the starter is often both the starter and the meet referee.</a:t>
            </a:r>
          </a:p>
          <a:p>
            <a:endParaRPr lang="en-US" dirty="0"/>
          </a:p>
          <a:p>
            <a:r>
              <a:rPr lang="en-US" dirty="0"/>
              <a:t>The starter’s primary role is to make sure every swimmer has a fair start and the keep the meet moving at a steady and reasonable pace.</a:t>
            </a:r>
          </a:p>
          <a:p>
            <a:pPr marL="0" indent="0">
              <a:buNone/>
            </a:pPr>
            <a:endParaRPr lang="en-US" dirty="0"/>
          </a:p>
          <a:p>
            <a:r>
              <a:rPr lang="en-US" dirty="0"/>
              <a:t>The starter should make sure that the scorer table is aware of any changes made on deck (i.e., combining heats or moving swimmers).</a:t>
            </a:r>
          </a:p>
          <a:p>
            <a:pPr marL="0" indent="0">
              <a:buNone/>
            </a:pPr>
            <a:endParaRPr lang="en-US" dirty="0"/>
          </a:p>
          <a:p>
            <a:r>
              <a:rPr lang="en-US" dirty="0"/>
              <a:t>Keep your voice calm but loud enough for every lane to hear.  Do not yell or shout the commands.</a:t>
            </a:r>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1315789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F1A9A-6F99-4E37-A2EB-BD233866AA24}"/>
              </a:ext>
            </a:extLst>
          </p:cNvPr>
          <p:cNvSpPr>
            <a:spLocks noGrp="1"/>
          </p:cNvSpPr>
          <p:nvPr>
            <p:ph type="title"/>
          </p:nvPr>
        </p:nvSpPr>
        <p:spPr/>
        <p:txBody>
          <a:bodyPr/>
          <a:lstStyle/>
          <a:p>
            <a:pPr algn="ctr"/>
            <a:r>
              <a:rPr lang="en-US" dirty="0">
                <a:solidFill>
                  <a:srgbClr val="0070C0"/>
                </a:solidFill>
              </a:rPr>
              <a:t>Starting Commands</a:t>
            </a:r>
          </a:p>
        </p:txBody>
      </p:sp>
      <p:sp>
        <p:nvSpPr>
          <p:cNvPr id="3" name="Content Placeholder 2">
            <a:extLst>
              <a:ext uri="{FF2B5EF4-FFF2-40B4-BE49-F238E27FC236}">
                <a16:creationId xmlns:a16="http://schemas.microsoft.com/office/drawing/2014/main" id="{C129A858-65DB-47CC-8CC4-2E9F6776C039}"/>
              </a:ext>
            </a:extLst>
          </p:cNvPr>
          <p:cNvSpPr>
            <a:spLocks noGrp="1"/>
          </p:cNvSpPr>
          <p:nvPr>
            <p:ph idx="1"/>
          </p:nvPr>
        </p:nvSpPr>
        <p:spPr>
          <a:xfrm>
            <a:off x="628650" y="1406524"/>
            <a:ext cx="7886700" cy="5280025"/>
          </a:xfrm>
        </p:spPr>
        <p:txBody>
          <a:bodyPr>
            <a:normAutofit/>
          </a:bodyPr>
          <a:lstStyle/>
          <a:p>
            <a:r>
              <a:rPr lang="en-US" dirty="0"/>
              <a:t>The starter should announce the Event and the Heat before each race.  For example, “Event 24 – Girls 25 meter freestyle, Heat 1”.  </a:t>
            </a:r>
          </a:p>
          <a:p>
            <a:r>
              <a:rPr lang="en-US" dirty="0"/>
              <a:t>Use the following spoken commands:</a:t>
            </a:r>
          </a:p>
          <a:p>
            <a:pPr marL="0" indent="0">
              <a:buNone/>
            </a:pPr>
            <a:r>
              <a:rPr lang="en-US" dirty="0"/>
              <a:t> 1) “Swimmers step-up” </a:t>
            </a:r>
          </a:p>
          <a:p>
            <a:pPr marL="0" indent="0">
              <a:buNone/>
            </a:pPr>
            <a:r>
              <a:rPr lang="en-US" dirty="0"/>
              <a:t> 2) “ Take your mark”  </a:t>
            </a:r>
          </a:p>
          <a:p>
            <a:pPr marL="0" indent="0">
              <a:buNone/>
            </a:pPr>
            <a:r>
              <a:rPr lang="en-US" dirty="0"/>
              <a:t> 3) once everyone is in their starting position sound the start signal.</a:t>
            </a:r>
          </a:p>
          <a:p>
            <a:pPr marL="0" indent="0">
              <a:buNone/>
            </a:pPr>
            <a:endParaRPr lang="en-US" dirty="0"/>
          </a:p>
          <a:p>
            <a:r>
              <a:rPr lang="en-US" dirty="0"/>
              <a:t> For backstroke and the medley relay starts use the following spoken commands: </a:t>
            </a:r>
          </a:p>
          <a:p>
            <a:pPr marL="0" indent="0">
              <a:buNone/>
            </a:pPr>
            <a:r>
              <a:rPr lang="en-US" dirty="0"/>
              <a:t> 1)“Swimmers in the water” </a:t>
            </a:r>
          </a:p>
          <a:p>
            <a:pPr marL="0" indent="0">
              <a:buNone/>
            </a:pPr>
            <a:r>
              <a:rPr lang="en-US" dirty="0"/>
              <a:t> 2) “Place your feet” </a:t>
            </a:r>
          </a:p>
          <a:p>
            <a:pPr marL="0" indent="0">
              <a:buNone/>
            </a:pPr>
            <a:r>
              <a:rPr lang="en-US" dirty="0"/>
              <a:t> 3) “Take your mark”</a:t>
            </a:r>
          </a:p>
          <a:p>
            <a:pPr marL="0" indent="0">
              <a:buNone/>
            </a:pPr>
            <a:r>
              <a:rPr lang="en-US" dirty="0"/>
              <a:t> 4) once everyone is in their starting position sound the start signal.</a:t>
            </a:r>
          </a:p>
          <a:p>
            <a:pPr marL="0" indent="0">
              <a:buNone/>
            </a:pPr>
            <a:r>
              <a:rPr lang="en-US" dirty="0"/>
              <a:t>	</a:t>
            </a:r>
          </a:p>
        </p:txBody>
      </p:sp>
    </p:spTree>
    <p:extLst>
      <p:ext uri="{BB962C8B-B14F-4D97-AF65-F5344CB8AC3E}">
        <p14:creationId xmlns:p14="http://schemas.microsoft.com/office/powerpoint/2010/main" val="341758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37A96-D64D-44DE-A1BC-B77ABE68C904}"/>
              </a:ext>
            </a:extLst>
          </p:cNvPr>
          <p:cNvSpPr>
            <a:spLocks noGrp="1"/>
          </p:cNvSpPr>
          <p:nvPr>
            <p:ph type="title"/>
          </p:nvPr>
        </p:nvSpPr>
        <p:spPr/>
        <p:txBody>
          <a:bodyPr/>
          <a:lstStyle/>
          <a:p>
            <a:pPr algn="ctr"/>
            <a:r>
              <a:rPr lang="en-US" dirty="0">
                <a:solidFill>
                  <a:srgbClr val="0070C0"/>
                </a:solidFill>
              </a:rPr>
              <a:t>Starting Exceptions</a:t>
            </a:r>
          </a:p>
        </p:txBody>
      </p:sp>
      <p:sp>
        <p:nvSpPr>
          <p:cNvPr id="3" name="Content Placeholder 2">
            <a:extLst>
              <a:ext uri="{FF2B5EF4-FFF2-40B4-BE49-F238E27FC236}">
                <a16:creationId xmlns:a16="http://schemas.microsoft.com/office/drawing/2014/main" id="{041659E8-2890-43C1-92C9-ACABEEB73AF5}"/>
              </a:ext>
            </a:extLst>
          </p:cNvPr>
          <p:cNvSpPr>
            <a:spLocks noGrp="1"/>
          </p:cNvSpPr>
          <p:nvPr>
            <p:ph idx="1"/>
          </p:nvPr>
        </p:nvSpPr>
        <p:spPr/>
        <p:txBody>
          <a:bodyPr/>
          <a:lstStyle/>
          <a:p>
            <a:r>
              <a:rPr lang="en-US" dirty="0"/>
              <a:t>If there is an obvious unfairness with the start, recall the entire heat and try again.  An example of an obvious unfairness is someone yelling GO just before the starting signal which confuses some or all of the swimmers.</a:t>
            </a:r>
          </a:p>
          <a:p>
            <a:endParaRPr lang="en-US" dirty="0"/>
          </a:p>
          <a:p>
            <a:r>
              <a:rPr lang="en-US" dirty="0"/>
              <a:t>The NKSL allows one allowable false start for each swimmer.  If a swimmer false starts, recall the heat.  Announce which swimmer false started (for example, “lane 3, that is your one allowable false start”).  Start the heat again.  </a:t>
            </a:r>
          </a:p>
          <a:p>
            <a:endParaRPr lang="en-US" dirty="0"/>
          </a:p>
          <a:p>
            <a:r>
              <a:rPr lang="en-US" dirty="0"/>
              <a:t>Understand that it is hard to get a perfect start especially with younger athletes.  Use fair and consistent judgement when recalling heats.  Only recall heats when necessary.</a:t>
            </a:r>
          </a:p>
        </p:txBody>
      </p:sp>
    </p:spTree>
    <p:extLst>
      <p:ext uri="{BB962C8B-B14F-4D97-AF65-F5344CB8AC3E}">
        <p14:creationId xmlns:p14="http://schemas.microsoft.com/office/powerpoint/2010/main" val="2906531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 Overview</a:t>
            </a:r>
          </a:p>
        </p:txBody>
      </p:sp>
      <p:sp>
        <p:nvSpPr>
          <p:cNvPr id="3" name="Content Placeholder 2"/>
          <p:cNvSpPr>
            <a:spLocks noGrp="1"/>
          </p:cNvSpPr>
          <p:nvPr>
            <p:ph idx="1"/>
          </p:nvPr>
        </p:nvSpPr>
        <p:spPr/>
        <p:txBody>
          <a:bodyPr/>
          <a:lstStyle/>
          <a:p>
            <a:r>
              <a:rPr lang="en-US" dirty="0"/>
              <a:t>Welcome and Introductions</a:t>
            </a:r>
          </a:p>
          <a:p>
            <a:r>
              <a:rPr lang="en-US" dirty="0"/>
              <a:t>Philosophy of Officiating</a:t>
            </a:r>
          </a:p>
          <a:p>
            <a:r>
              <a:rPr lang="en-US" dirty="0"/>
              <a:t>Expectations and Professionalism	</a:t>
            </a:r>
          </a:p>
          <a:p>
            <a:r>
              <a:rPr lang="en-US" dirty="0"/>
              <a:t>Technical Rules</a:t>
            </a:r>
          </a:p>
          <a:p>
            <a:r>
              <a:rPr lang="en-US" dirty="0"/>
              <a:t>Questions</a:t>
            </a:r>
          </a:p>
        </p:txBody>
      </p:sp>
    </p:spTree>
    <p:extLst>
      <p:ext uri="{BB962C8B-B14F-4D97-AF65-F5344CB8AC3E}">
        <p14:creationId xmlns:p14="http://schemas.microsoft.com/office/powerpoint/2010/main" val="1856056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514475"/>
            <a:ext cx="6400800" cy="3643313"/>
          </a:xfrm>
        </p:spPr>
        <p:txBody>
          <a:bodyPr>
            <a:normAutofit/>
          </a:bodyPr>
          <a:lstStyle/>
          <a:p>
            <a:r>
              <a:rPr lang="en-US" dirty="0"/>
              <a:t>The material in this presentation is adapted from USA Swimming National Committee training material.</a:t>
            </a:r>
          </a:p>
          <a:p>
            <a:endParaRPr lang="en-US" dirty="0"/>
          </a:p>
          <a:p>
            <a:r>
              <a:rPr lang="en-US" sz="2000" b="1" dirty="0"/>
              <a:t>Find additional reference material on the NKSL website, </a:t>
            </a:r>
            <a:r>
              <a:rPr lang="en-US" sz="2000" dirty="0">
                <a:hlinkClick r:id="rId3"/>
              </a:rPr>
              <a:t>Northern Kentucky Swim League : Officials Info (teamunify.com)</a:t>
            </a:r>
            <a:r>
              <a:rPr lang="en-US" sz="2000" dirty="0"/>
              <a:t>.</a:t>
            </a:r>
          </a:p>
          <a:p>
            <a:r>
              <a:rPr lang="en-US" sz="2000" b="1" dirty="0"/>
              <a:t>  Check out the material under Resources/Officials info.   There you will find links to officiating videos, printable transcript of the officiating videos, situations to test your knowledge and disqualification codes.</a:t>
            </a:r>
          </a:p>
          <a:p>
            <a:endParaRPr lang="en-US" sz="2000" dirty="0"/>
          </a:p>
          <a:p>
            <a:endParaRPr lang="en-US" sz="2000" dirty="0"/>
          </a:p>
        </p:txBody>
      </p:sp>
      <p:sp>
        <p:nvSpPr>
          <p:cNvPr id="5" name="AutoShape 2" descr="Image result for swim official">
            <a:extLst>
              <a:ext uri="{FF2B5EF4-FFF2-40B4-BE49-F238E27FC236}">
                <a16:creationId xmlns:a16="http://schemas.microsoft.com/office/drawing/2014/main" id="{60CB0D70-8887-44B5-813C-145FCDB586EF}"/>
              </a:ext>
            </a:extLst>
          </p:cNvPr>
          <p:cNvSpPr>
            <a:spLocks noChangeAspect="1" noChangeArrowheads="1"/>
          </p:cNvSpPr>
          <p:nvPr/>
        </p:nvSpPr>
        <p:spPr bwMode="auto">
          <a:xfrm>
            <a:off x="3695700" y="2566988"/>
            <a:ext cx="1752600" cy="17240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734658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A1B2FF1F-DBAF-4395-8BE1-579798E8E518}"/>
              </a:ext>
            </a:extLst>
          </p:cNvPr>
          <p:cNvPicPr>
            <a:picLocks noGrp="1" noChangeAspect="1"/>
          </p:cNvPicPr>
          <p:nvPr>
            <p:ph idx="1"/>
          </p:nvPr>
        </p:nvPicPr>
        <p:blipFill>
          <a:blip r:embed="rId2"/>
          <a:stretch>
            <a:fillRect/>
          </a:stretch>
        </p:blipFill>
        <p:spPr>
          <a:xfrm>
            <a:off x="702255" y="351692"/>
            <a:ext cx="7739489" cy="5825271"/>
          </a:xfrm>
          <a:prstGeom prst="rect">
            <a:avLst/>
          </a:prstGeom>
        </p:spPr>
      </p:pic>
    </p:spTree>
    <p:extLst>
      <p:ext uri="{BB962C8B-B14F-4D97-AF65-F5344CB8AC3E}">
        <p14:creationId xmlns:p14="http://schemas.microsoft.com/office/powerpoint/2010/main" val="992457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Philosophy of Officiating</a:t>
            </a:r>
          </a:p>
        </p:txBody>
      </p:sp>
      <p:sp>
        <p:nvSpPr>
          <p:cNvPr id="3" name="Content Placeholder 2"/>
          <p:cNvSpPr>
            <a:spLocks noGrp="1"/>
          </p:cNvSpPr>
          <p:nvPr>
            <p:ph idx="1"/>
          </p:nvPr>
        </p:nvSpPr>
        <p:spPr>
          <a:xfrm>
            <a:off x="628650" y="1428750"/>
            <a:ext cx="7886700" cy="5200650"/>
          </a:xfrm>
        </p:spPr>
        <p:txBody>
          <a:bodyPr>
            <a:normAutofit/>
          </a:bodyPr>
          <a:lstStyle/>
          <a:p>
            <a:r>
              <a:rPr lang="en-US" dirty="0"/>
              <a:t>Everything is grounded in the </a:t>
            </a:r>
            <a:r>
              <a:rPr lang="en-US" u="sng" dirty="0"/>
              <a:t>rules</a:t>
            </a:r>
            <a:r>
              <a:rPr lang="en-US" dirty="0"/>
              <a:t>. The rules determine what is allowed and what is not.</a:t>
            </a:r>
          </a:p>
          <a:p>
            <a:pPr marL="0" indent="0">
              <a:buNone/>
            </a:pPr>
            <a:r>
              <a:rPr lang="en-US" dirty="0"/>
              <a:t>			</a:t>
            </a:r>
          </a:p>
          <a:p>
            <a:pPr marL="0" indent="0">
              <a:buNone/>
            </a:pPr>
            <a:r>
              <a:rPr lang="en-US" b="1" u="sng" dirty="0"/>
              <a:t>NKSL Rules &amp; Regulations - Section II, Rule #2 – Disqualification:</a:t>
            </a:r>
          </a:p>
          <a:p>
            <a:pPr marL="0" indent="0">
              <a:buNone/>
            </a:pPr>
            <a:r>
              <a:rPr lang="en-US" dirty="0"/>
              <a:t>Strick enforcement of all strokes and turns resulting in disqualifications of swimmers shall begin with the first dual meet for all age groups and will include the post season All Star and Championship Meets.</a:t>
            </a:r>
          </a:p>
          <a:p>
            <a:pPr marL="0" indent="0">
              <a:buNone/>
            </a:pPr>
            <a:endParaRPr lang="en-US" dirty="0"/>
          </a:p>
          <a:p>
            <a:r>
              <a:rPr lang="en-US" dirty="0"/>
              <a:t>Observation should be consistent for all rules and all swimmers.</a:t>
            </a:r>
          </a:p>
          <a:p>
            <a:r>
              <a:rPr lang="en-US" b="1" dirty="0"/>
              <a:t>The Golden Rule of Officiating:  “The benefit of the doubt always goes to the swimmer.”   </a:t>
            </a:r>
          </a:p>
          <a:p>
            <a:r>
              <a:rPr lang="en-US" dirty="0"/>
              <a:t>“Ugly but legal”</a:t>
            </a:r>
          </a:p>
          <a:p>
            <a:r>
              <a:rPr lang="en-US" dirty="0"/>
              <a:t>Do NOT infer or extrapolate.  Call only what you see, not what you don’t see.</a:t>
            </a:r>
          </a:p>
          <a:p>
            <a:endParaRPr lang="en-US" dirty="0"/>
          </a:p>
        </p:txBody>
      </p:sp>
    </p:spTree>
    <p:extLst>
      <p:ext uri="{BB962C8B-B14F-4D97-AF65-F5344CB8AC3E}">
        <p14:creationId xmlns:p14="http://schemas.microsoft.com/office/powerpoint/2010/main" val="1077170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Expectations and Professionalism</a:t>
            </a:r>
          </a:p>
        </p:txBody>
      </p:sp>
      <p:sp>
        <p:nvSpPr>
          <p:cNvPr id="3" name="Content Placeholder 2"/>
          <p:cNvSpPr>
            <a:spLocks noGrp="1"/>
          </p:cNvSpPr>
          <p:nvPr>
            <p:ph idx="1"/>
          </p:nvPr>
        </p:nvSpPr>
        <p:spPr/>
        <p:txBody>
          <a:bodyPr>
            <a:normAutofit/>
          </a:bodyPr>
          <a:lstStyle/>
          <a:p>
            <a:r>
              <a:rPr lang="en-US" dirty="0"/>
              <a:t>Maintain positive attitude at all times</a:t>
            </a:r>
          </a:p>
          <a:p>
            <a:r>
              <a:rPr lang="en-US" dirty="0"/>
              <a:t>No cell phone or texting while working</a:t>
            </a:r>
          </a:p>
          <a:p>
            <a:r>
              <a:rPr lang="en-US" dirty="0"/>
              <a:t>No alcohol before or while working</a:t>
            </a:r>
          </a:p>
          <a:p>
            <a:r>
              <a:rPr lang="en-US" dirty="0"/>
              <a:t>Do not cheer for or coach swimmers</a:t>
            </a:r>
          </a:p>
          <a:p>
            <a:r>
              <a:rPr lang="en-US" dirty="0"/>
              <a:t>Control emotions on deck</a:t>
            </a:r>
          </a:p>
          <a:p>
            <a:r>
              <a:rPr lang="en-US" dirty="0"/>
              <a:t>Remember “two wrongs don’t make a right”</a:t>
            </a:r>
          </a:p>
          <a:p>
            <a:r>
              <a:rPr lang="en-US" dirty="0"/>
              <a:t>Do not discuss calls with anyone other than the referee</a:t>
            </a:r>
          </a:p>
          <a:p>
            <a:r>
              <a:rPr lang="en-US" dirty="0"/>
              <a:t>Smile!</a:t>
            </a:r>
          </a:p>
          <a:p>
            <a:endParaRPr lang="en-US" dirty="0"/>
          </a:p>
          <a:p>
            <a:pPr marL="0" indent="0">
              <a:buNone/>
            </a:pPr>
            <a:endParaRPr lang="en-US" dirty="0"/>
          </a:p>
        </p:txBody>
      </p:sp>
    </p:spTree>
    <p:extLst>
      <p:ext uri="{BB962C8B-B14F-4D97-AF65-F5344CB8AC3E}">
        <p14:creationId xmlns:p14="http://schemas.microsoft.com/office/powerpoint/2010/main" val="1571104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Rules- Freestyle</a:t>
            </a:r>
          </a:p>
        </p:txBody>
      </p:sp>
      <p:sp>
        <p:nvSpPr>
          <p:cNvPr id="3" name="Content Placeholder 2"/>
          <p:cNvSpPr>
            <a:spLocks noGrp="1"/>
          </p:cNvSpPr>
          <p:nvPr>
            <p:ph idx="1"/>
          </p:nvPr>
        </p:nvSpPr>
        <p:spPr>
          <a:xfrm>
            <a:off x="628650" y="1268412"/>
            <a:ext cx="7886700" cy="3303588"/>
          </a:xfrm>
        </p:spPr>
        <p:txBody>
          <a:bodyPr>
            <a:normAutofit/>
          </a:bodyPr>
          <a:lstStyle/>
          <a:p>
            <a:pPr marL="0" indent="0">
              <a:buNone/>
            </a:pPr>
            <a:r>
              <a:rPr lang="en-US" b="1" u="sng" dirty="0"/>
              <a:t>Start</a:t>
            </a:r>
            <a:endParaRPr lang="en-US" dirty="0"/>
          </a:p>
          <a:p>
            <a:r>
              <a:rPr lang="en-US" dirty="0"/>
              <a:t>Forward start.</a:t>
            </a:r>
          </a:p>
          <a:p>
            <a:pPr marL="0" indent="0">
              <a:buNone/>
            </a:pPr>
            <a:r>
              <a:rPr lang="en-US" b="1" u="sng" dirty="0"/>
              <a:t>Stroke/Kick</a:t>
            </a:r>
            <a:endParaRPr lang="en-US" dirty="0"/>
          </a:p>
          <a:p>
            <a:r>
              <a:rPr lang="en-US" dirty="0"/>
              <a:t>Any style may be used. Must break surface throughout the race </a:t>
            </a:r>
            <a:r>
              <a:rPr lang="en-US" u="sng" dirty="0"/>
              <a:t>except</a:t>
            </a:r>
            <a:r>
              <a:rPr lang="en-US" dirty="0"/>
              <a:t> swimmer may be submerged after start and each turn not more than 15 meters where head must break surface.</a:t>
            </a:r>
          </a:p>
          <a:p>
            <a:pPr marL="0" indent="0">
              <a:buNone/>
            </a:pPr>
            <a:r>
              <a:rPr lang="en-US" b="1" u="sng" dirty="0"/>
              <a:t>Turns/Finish</a:t>
            </a:r>
            <a:endParaRPr lang="en-US" dirty="0"/>
          </a:p>
          <a:p>
            <a:r>
              <a:rPr lang="en-US" dirty="0"/>
              <a:t>Some part of swimmer must touch the wall at completion of each length or required distance.</a:t>
            </a:r>
          </a:p>
        </p:txBody>
      </p:sp>
    </p:spTree>
    <p:extLst>
      <p:ext uri="{BB962C8B-B14F-4D97-AF65-F5344CB8AC3E}">
        <p14:creationId xmlns:p14="http://schemas.microsoft.com/office/powerpoint/2010/main" val="180878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Rules- Backstroke</a:t>
            </a:r>
          </a:p>
        </p:txBody>
      </p:sp>
      <p:sp>
        <p:nvSpPr>
          <p:cNvPr id="3" name="Content Placeholder 2"/>
          <p:cNvSpPr>
            <a:spLocks noGrp="1"/>
          </p:cNvSpPr>
          <p:nvPr>
            <p:ph idx="1"/>
          </p:nvPr>
        </p:nvSpPr>
        <p:spPr>
          <a:xfrm>
            <a:off x="628650" y="1368425"/>
            <a:ext cx="7886700" cy="4351338"/>
          </a:xfrm>
        </p:spPr>
        <p:txBody>
          <a:bodyPr>
            <a:normAutofit/>
          </a:bodyPr>
          <a:lstStyle/>
          <a:p>
            <a:pPr marL="0" indent="0">
              <a:buNone/>
            </a:pPr>
            <a:r>
              <a:rPr lang="en-US" b="1" u="sng" dirty="0"/>
              <a:t>Start</a:t>
            </a:r>
            <a:endParaRPr lang="en-US" dirty="0"/>
          </a:p>
          <a:p>
            <a:r>
              <a:rPr lang="en-US" dirty="0"/>
              <a:t>In water facing start end with both hands on gutter or starting grips. </a:t>
            </a:r>
          </a:p>
          <a:p>
            <a:r>
              <a:rPr lang="en-US" dirty="0"/>
              <a:t>Feet/toes may be above the water, but may not be in, on, above lip, or bent over the gutter at anytime before or after start. </a:t>
            </a:r>
          </a:p>
          <a:p>
            <a:pPr marL="0" indent="0">
              <a:buNone/>
            </a:pPr>
            <a:endParaRPr lang="en-US" dirty="0"/>
          </a:p>
          <a:p>
            <a:pPr marL="0" indent="0">
              <a:buNone/>
            </a:pPr>
            <a:r>
              <a:rPr lang="en-US" b="1" u="sng" dirty="0"/>
              <a:t>Stroke/Kick</a:t>
            </a:r>
            <a:endParaRPr lang="en-US" dirty="0"/>
          </a:p>
          <a:p>
            <a:r>
              <a:rPr lang="en-US" dirty="0"/>
              <a:t>Any style as long as swimmer remains on the back. Must break surface throughout the race </a:t>
            </a:r>
            <a:r>
              <a:rPr lang="en-US" u="sng" dirty="0"/>
              <a:t>except</a:t>
            </a:r>
            <a:r>
              <a:rPr lang="en-US" dirty="0"/>
              <a:t> swimmer may be submerged after start and each turn not more than 15 meters where head must break surface.   Once on the surface, the swimmer must remain on the surface until the next turn/finish.</a:t>
            </a:r>
          </a:p>
          <a:p>
            <a:pPr marL="0" indent="0">
              <a:buNone/>
            </a:pPr>
            <a:endParaRPr lang="en-US" dirty="0"/>
          </a:p>
        </p:txBody>
      </p:sp>
    </p:spTree>
    <p:extLst>
      <p:ext uri="{BB962C8B-B14F-4D97-AF65-F5344CB8AC3E}">
        <p14:creationId xmlns:p14="http://schemas.microsoft.com/office/powerpoint/2010/main" val="1958551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Rules- Backstroke</a:t>
            </a:r>
          </a:p>
        </p:txBody>
      </p:sp>
      <p:sp>
        <p:nvSpPr>
          <p:cNvPr id="3" name="Content Placeholder 2"/>
          <p:cNvSpPr>
            <a:spLocks noGrp="1"/>
          </p:cNvSpPr>
          <p:nvPr>
            <p:ph idx="1"/>
          </p:nvPr>
        </p:nvSpPr>
        <p:spPr>
          <a:xfrm>
            <a:off x="628650" y="1568450"/>
            <a:ext cx="7886700" cy="4351338"/>
          </a:xfrm>
        </p:spPr>
        <p:txBody>
          <a:bodyPr>
            <a:normAutofit/>
          </a:bodyPr>
          <a:lstStyle/>
          <a:p>
            <a:pPr marL="0" indent="0">
              <a:buNone/>
            </a:pPr>
            <a:r>
              <a:rPr lang="en-US" b="1" u="sng" dirty="0"/>
              <a:t>Turns</a:t>
            </a:r>
            <a:endParaRPr lang="en-US" dirty="0"/>
          </a:p>
          <a:p>
            <a:r>
              <a:rPr lang="en-US" dirty="0"/>
              <a:t>During turn swimmer </a:t>
            </a:r>
            <a:r>
              <a:rPr lang="en-US" u="sng" dirty="0"/>
              <a:t>may</a:t>
            </a:r>
            <a:r>
              <a:rPr lang="en-US" dirty="0"/>
              <a:t> go past vertical to the breast and </a:t>
            </a:r>
            <a:r>
              <a:rPr lang="en-US" u="sng" dirty="0"/>
              <a:t>may</a:t>
            </a:r>
            <a:r>
              <a:rPr lang="en-US" dirty="0"/>
              <a:t> utilize a single or one simultaneous double arm pull to initiate the turn. </a:t>
            </a:r>
          </a:p>
          <a:p>
            <a:r>
              <a:rPr lang="en-US" dirty="0"/>
              <a:t>In the NKSL, the swimmer may makeup distance to the wall with gliding, kicking or streamlining but may not take more than the one arm pull as described in previous bullet point.</a:t>
            </a:r>
          </a:p>
          <a:p>
            <a:r>
              <a:rPr lang="en-US" dirty="0"/>
              <a:t>Some part of the swimmer must touch the wall at the completion of each length. </a:t>
            </a:r>
          </a:p>
          <a:p>
            <a:r>
              <a:rPr lang="en-US" dirty="0"/>
              <a:t>Shoulders at or past vertical toward back when feet leave wall. </a:t>
            </a:r>
          </a:p>
          <a:p>
            <a:pPr marL="0" indent="0">
              <a:buNone/>
            </a:pPr>
            <a:r>
              <a:rPr lang="en-US" b="1" u="sng" dirty="0"/>
              <a:t>Finish</a:t>
            </a:r>
            <a:endParaRPr lang="en-US" dirty="0"/>
          </a:p>
          <a:p>
            <a:r>
              <a:rPr lang="en-US" dirty="0"/>
              <a:t>Some part of swimmer must touch the wall while on the back. </a:t>
            </a:r>
          </a:p>
          <a:p>
            <a:endParaRPr lang="en-US" dirty="0"/>
          </a:p>
        </p:txBody>
      </p:sp>
    </p:spTree>
    <p:extLst>
      <p:ext uri="{BB962C8B-B14F-4D97-AF65-F5344CB8AC3E}">
        <p14:creationId xmlns:p14="http://schemas.microsoft.com/office/powerpoint/2010/main" val="414147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662</TotalTime>
  <Words>1296</Words>
  <Application>Microsoft Office PowerPoint</Application>
  <PresentationFormat>On-screen Show (4:3)</PresentationFormat>
  <Paragraphs>130</Paragraphs>
  <Slides>17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NKSL Swim Officials Clinic</vt:lpstr>
      <vt:lpstr>Clinic Overview</vt:lpstr>
      <vt:lpstr>PowerPoint Presentation</vt:lpstr>
      <vt:lpstr>PowerPoint Presentation</vt:lpstr>
      <vt:lpstr>Philosophy of Officiating</vt:lpstr>
      <vt:lpstr>Expectations and Professionalism</vt:lpstr>
      <vt:lpstr>Technical Rules- Freestyle</vt:lpstr>
      <vt:lpstr>Technical Rules- Backstroke</vt:lpstr>
      <vt:lpstr>Technical Rules- Backstroke</vt:lpstr>
      <vt:lpstr>Technical Rules- Butterfly</vt:lpstr>
      <vt:lpstr>Technical Rules- Butterfly</vt:lpstr>
      <vt:lpstr>Technical Rules- Breaststroke </vt:lpstr>
      <vt:lpstr>Technical Rules- Breaststroke</vt:lpstr>
      <vt:lpstr>Technical Rules- Individual Medley</vt:lpstr>
      <vt:lpstr>Role of the Starter</vt:lpstr>
      <vt:lpstr>Starting Commands</vt:lpstr>
      <vt:lpstr>Starting Exceptions</vt:lpstr>
    </vt:vector>
  </TitlesOfParts>
  <Company>BSM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USAS Convention 2014 Hyatt Regency Jacksonville Riverfront Jacksonville, Florida Athlete Legislation Presentation</dc:title>
  <dc:creator>Mark Koors</dc:creator>
  <cp:lastModifiedBy>Koors, Mark</cp:lastModifiedBy>
  <cp:revision>80</cp:revision>
  <dcterms:created xsi:type="dcterms:W3CDTF">2014-08-17T17:13:36Z</dcterms:created>
  <dcterms:modified xsi:type="dcterms:W3CDTF">2021-06-02T22:23:33Z</dcterms:modified>
</cp:coreProperties>
</file>