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modernComment_110_44B7B35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4" r:id="rId8"/>
    <p:sldId id="262"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D4C0BE-1BA0-CBD5-8DF3-6CD679C30027}" name="Takach, Jay" initials="TJ" userId="S::jptak113@marriott.com::36ebf42e-dd8a-4590-9308-97374ac15a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10_44B7B353.xml><?xml version="1.0" encoding="utf-8"?>
<p188:cmLst xmlns:a="http://schemas.openxmlformats.org/drawingml/2006/main" xmlns:r="http://schemas.openxmlformats.org/officeDocument/2006/relationships" xmlns:p188="http://schemas.microsoft.com/office/powerpoint/2018/8/main">
  <p188:cm id="{209E0063-5E9A-4F74-91A2-326A06199805}" authorId="{67D4C0BE-1BA0-CBD5-8DF3-6CD679C30027}" created="2023-03-02T11:13:41.626">
    <ac:deMkLst xmlns:ac="http://schemas.microsoft.com/office/drawing/2013/main/command">
      <pc:docMk xmlns:pc="http://schemas.microsoft.com/office/powerpoint/2013/main/command"/>
      <pc:sldMk xmlns:pc="http://schemas.microsoft.com/office/powerpoint/2013/main/command" cId="1152889683" sldId="272"/>
      <ac:picMk id="7" creationId="{4FB995D4-3CAA-41AE-972E-10AA5EE6810E}"/>
    </ac:deMkLst>
    <p188:txBody>
      <a:bodyPr/>
      <a:lstStyle/>
      <a:p>
        <a:r>
          <a:rPr lang="en-US"/>
          <a:t>Update with sharper image
</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AAE12AD3-2092-4BF6-B3FB-E907A7479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0962" y="6051518"/>
            <a:ext cx="1371600" cy="751438"/>
          </a:xfrm>
          <a:prstGeom prst="rect">
            <a:avLst/>
          </a:prstGeom>
        </p:spPr>
      </p:pic>
    </p:spTree>
    <p:extLst>
      <p:ext uri="{BB962C8B-B14F-4D97-AF65-F5344CB8AC3E}">
        <p14:creationId xmlns:p14="http://schemas.microsoft.com/office/powerpoint/2010/main" val="70917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5A57-6AB6-4ED3-879F-937B78FFD426}"/>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9FDB58D7-7241-49E3-B1C2-AC499710E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6106562"/>
            <a:ext cx="1371600" cy="751438"/>
          </a:xfrm>
          <a:prstGeom prst="rect">
            <a:avLst/>
          </a:prstGeom>
        </p:spPr>
      </p:pic>
      <p:sp>
        <p:nvSpPr>
          <p:cNvPr id="9" name="Rectangle 8">
            <a:extLst>
              <a:ext uri="{FF2B5EF4-FFF2-40B4-BE49-F238E27FC236}">
                <a16:creationId xmlns:a16="http://schemas.microsoft.com/office/drawing/2014/main" id="{B1C07C5D-5DB2-483E-B3BF-33D76BD3EC58}"/>
              </a:ext>
            </a:extLst>
          </p:cNvPr>
          <p:cNvSpPr/>
          <p:nvPr userDrawn="1"/>
        </p:nvSpPr>
        <p:spPr>
          <a:xfrm>
            <a:off x="0" y="0"/>
            <a:ext cx="9144000"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223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5BFFF-E0BB-4282-87DB-A8A5728FFB6E}" type="datetimeFigureOut">
              <a:rPr lang="en-US" smtClean="0"/>
              <a:t>5/7/2023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804D5-7A61-4E3F-BEEB-DF960A9F3B84}" type="slidenum">
              <a:rPr lang="en-US" smtClean="0"/>
              <a:t>‹#›</a:t>
            </a:fld>
            <a:endParaRPr lang="en-US"/>
          </a:p>
        </p:txBody>
      </p:sp>
    </p:spTree>
    <p:extLst>
      <p:ext uri="{BB962C8B-B14F-4D97-AF65-F5344CB8AC3E}">
        <p14:creationId xmlns:p14="http://schemas.microsoft.com/office/powerpoint/2010/main" val="452426420"/>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ajQQQnSKQ0#action=share" TargetMode="External"/><Relationship Id="rId2" Type="http://schemas.openxmlformats.org/officeDocument/2006/relationships/hyperlink" Target="https://youtu.be/4ajQQQnSKQ0"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5IjKFBIY18" TargetMode="External"/><Relationship Id="rId2" Type="http://schemas.openxmlformats.org/officeDocument/2006/relationships/hyperlink" Target="https://youtu.be/v5IjKFBIY18"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ZXUEfP-Agc" TargetMode="External"/><Relationship Id="rId2" Type="http://schemas.openxmlformats.org/officeDocument/2006/relationships/hyperlink" Target="https://youtu.be/6ZXUEfP-Agc"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baQJzcnG3oQ"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v=baQJzcnG3oQ&amp;list=PLJUznzZd1j8Urx4pxOW9gYFCzrWMb0jgx&amp;index=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w452d_ZcAA&amp;list=PLJUznzZd1j8Urx4pxOW9gYFCzrWMb0jgx&amp;index=3" TargetMode="External"/><Relationship Id="rId2" Type="http://schemas.openxmlformats.org/officeDocument/2006/relationships/hyperlink" Target="https://youtu.be/6w452d_ZcA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youtu.be/BV2dAE0VXTE"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BV2dAE0VXTE&amp;list=PLJUznzZd1j8Urx4pxOW9gYFCzrWMb0jgx&amp;index=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10_44B7B3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4FC4-8C09-4D49-8F65-D04C8C238F40}"/>
              </a:ext>
            </a:extLst>
          </p:cNvPr>
          <p:cNvSpPr>
            <a:spLocks noGrp="1"/>
          </p:cNvSpPr>
          <p:nvPr>
            <p:ph type="title"/>
          </p:nvPr>
        </p:nvSpPr>
        <p:spPr>
          <a:xfrm>
            <a:off x="628650" y="1711602"/>
            <a:ext cx="7886700" cy="2619238"/>
          </a:xfrm>
        </p:spPr>
        <p:txBody>
          <a:bodyPr>
            <a:normAutofit/>
          </a:bodyPr>
          <a:lstStyle/>
          <a:p>
            <a:pPr algn="ctr"/>
            <a:r>
              <a:rPr lang="en-US" dirty="0"/>
              <a:t>Old Dominion Swim League</a:t>
            </a:r>
            <a:br>
              <a:rPr lang="en-US" dirty="0"/>
            </a:br>
            <a:br>
              <a:rPr lang="en-US" dirty="0"/>
            </a:br>
            <a:r>
              <a:rPr lang="en-US" dirty="0"/>
              <a:t>Stroke &amp; Turn Clinic</a:t>
            </a:r>
          </a:p>
        </p:txBody>
      </p:sp>
      <p:sp>
        <p:nvSpPr>
          <p:cNvPr id="3" name="TextBox 2">
            <a:extLst>
              <a:ext uri="{FF2B5EF4-FFF2-40B4-BE49-F238E27FC236}">
                <a16:creationId xmlns:a16="http://schemas.microsoft.com/office/drawing/2014/main" id="{C5A18F90-E2E5-2944-A14D-F571BF9C2FD8}"/>
              </a:ext>
            </a:extLst>
          </p:cNvPr>
          <p:cNvSpPr txBox="1"/>
          <p:nvPr/>
        </p:nvSpPr>
        <p:spPr>
          <a:xfrm>
            <a:off x="251460" y="4903470"/>
            <a:ext cx="8743950" cy="830997"/>
          </a:xfrm>
          <a:prstGeom prst="rect">
            <a:avLst/>
          </a:prstGeom>
          <a:noFill/>
        </p:spPr>
        <p:txBody>
          <a:bodyPr wrap="square" rtlCol="0">
            <a:spAutoFit/>
          </a:bodyPr>
          <a:lstStyle/>
          <a:p>
            <a:pPr algn="ctr"/>
            <a:r>
              <a:rPr lang="en-US" sz="2400" dirty="0">
                <a:highlight>
                  <a:srgbClr val="FFFF00"/>
                </a:highlight>
              </a:rPr>
              <a:t>Please Enter Your First Name, Last Name and Team Name </a:t>
            </a:r>
          </a:p>
          <a:p>
            <a:pPr algn="ctr"/>
            <a:r>
              <a:rPr lang="en-US" sz="2400" dirty="0">
                <a:highlight>
                  <a:srgbClr val="FFFF00"/>
                </a:highlight>
              </a:rPr>
              <a:t>Into The Chat Box</a:t>
            </a:r>
          </a:p>
        </p:txBody>
      </p:sp>
    </p:spTree>
    <p:extLst>
      <p:ext uri="{BB962C8B-B14F-4D97-AF65-F5344CB8AC3E}">
        <p14:creationId xmlns:p14="http://schemas.microsoft.com/office/powerpoint/2010/main" val="352082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indefinite" fill="remove"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B29E-8DE1-4F9B-904B-A3332417EFBB}"/>
              </a:ext>
            </a:extLst>
          </p:cNvPr>
          <p:cNvSpPr>
            <a:spLocks noGrp="1"/>
          </p:cNvSpPr>
          <p:nvPr>
            <p:ph type="title"/>
          </p:nvPr>
        </p:nvSpPr>
        <p:spPr>
          <a:xfrm>
            <a:off x="628650" y="-147337"/>
            <a:ext cx="7886700" cy="1325563"/>
          </a:xfrm>
        </p:spPr>
        <p:txBody>
          <a:bodyPr/>
          <a:lstStyle/>
          <a:p>
            <a:pPr algn="ctr"/>
            <a:r>
              <a:rPr lang="en-US" dirty="0">
                <a:hlinkClick r:id="rId2"/>
              </a:rPr>
              <a:t>Butterfly</a:t>
            </a:r>
            <a:endParaRPr lang="en-US" dirty="0"/>
          </a:p>
        </p:txBody>
      </p:sp>
      <p:sp>
        <p:nvSpPr>
          <p:cNvPr id="3" name="TextBox 2">
            <a:extLst>
              <a:ext uri="{FF2B5EF4-FFF2-40B4-BE49-F238E27FC236}">
                <a16:creationId xmlns:a16="http://schemas.microsoft.com/office/drawing/2014/main" id="{010F61E0-FD55-4AD2-B2E4-457C7D49A700}"/>
              </a:ext>
            </a:extLst>
          </p:cNvPr>
          <p:cNvSpPr txBox="1"/>
          <p:nvPr/>
        </p:nvSpPr>
        <p:spPr>
          <a:xfrm>
            <a:off x="27551" y="706886"/>
            <a:ext cx="8767128" cy="4062651"/>
          </a:xfrm>
          <a:prstGeom prst="rect">
            <a:avLst/>
          </a:prstGeom>
          <a:noFill/>
        </p:spPr>
        <p:txBody>
          <a:bodyPr wrap="square" rtlCol="0">
            <a:spAutoFit/>
          </a:bodyPr>
          <a:lstStyle/>
          <a:p>
            <a:endParaRPr lang="en-US" sz="1600" dirty="0"/>
          </a:p>
          <a:p>
            <a:r>
              <a:rPr lang="en-US" sz="1600" b="1" dirty="0"/>
              <a:t>Start: </a:t>
            </a:r>
            <a:r>
              <a:rPr lang="en-US" sz="1600" dirty="0"/>
              <a:t>Forward Start, Body must be kept on the breast</a:t>
            </a:r>
          </a:p>
          <a:p>
            <a:endParaRPr lang="en-US" sz="1600" dirty="0"/>
          </a:p>
          <a:p>
            <a:r>
              <a:rPr lang="en-US" sz="1600" b="1" dirty="0"/>
              <a:t>Stroke: </a:t>
            </a:r>
            <a:r>
              <a:rPr lang="en-US" sz="1600" dirty="0"/>
              <a:t>Multiple kicks are permitted but the 1</a:t>
            </a:r>
            <a:r>
              <a:rPr lang="en-US" sz="1600" baseline="30000" dirty="0"/>
              <a:t>st</a:t>
            </a:r>
            <a:r>
              <a:rPr lang="en-US" sz="1600" dirty="0"/>
              <a:t> arm pull must bring the swimmer to the surface. </a:t>
            </a:r>
          </a:p>
          <a:p>
            <a:r>
              <a:rPr lang="en-US" sz="1600" dirty="0"/>
              <a:t>Some part of the swimmer must break the surface throughout the race except after the start and each turn the swimmer may be submerged  not more than 15-meters where the head must break the surface. The arms (shoulders to the wrist) must be brought over the water and pulled back  simultaneously.</a:t>
            </a:r>
          </a:p>
          <a:p>
            <a:endParaRPr lang="en-US" sz="1600" dirty="0"/>
          </a:p>
          <a:p>
            <a:r>
              <a:rPr lang="en-US" sz="1600" b="1" dirty="0"/>
              <a:t>Kick: </a:t>
            </a:r>
            <a:r>
              <a:rPr lang="en-US" sz="1600" dirty="0"/>
              <a:t>All up and down movements of the legs must be simultaneous  (not on the same level). No alternating, scissors or breaststroke kick is allowed.</a:t>
            </a:r>
          </a:p>
          <a:p>
            <a:endParaRPr lang="en-US" sz="1600" dirty="0"/>
          </a:p>
          <a:p>
            <a:r>
              <a:rPr lang="en-US" sz="1600" b="1" dirty="0"/>
              <a:t>Turns: </a:t>
            </a:r>
            <a:r>
              <a:rPr lang="en-US" sz="1600" dirty="0"/>
              <a:t>Body must be at or past vertical towards the breast when the swimmers’ feet leave the wall.</a:t>
            </a:r>
          </a:p>
          <a:p>
            <a:endParaRPr lang="en-US" sz="1600" dirty="0"/>
          </a:p>
          <a:p>
            <a:r>
              <a:rPr lang="en-US" sz="1600" b="1" dirty="0"/>
              <a:t>Finish: </a:t>
            </a:r>
            <a:r>
              <a:rPr lang="en-US" sz="1600" dirty="0"/>
              <a:t>2 hand touch</a:t>
            </a:r>
            <a:r>
              <a:rPr lang="en-US" sz="1600" dirty="0">
                <a:sym typeface="Wingdings" panose="05000000000000000000" pitchFamily="2" charset="2"/>
              </a:rPr>
              <a:t></a:t>
            </a:r>
            <a:r>
              <a:rPr lang="en-US" sz="1600" dirty="0"/>
              <a:t> separated &amp; simultaneous, at above or below the water surface..</a:t>
            </a:r>
          </a:p>
          <a:p>
            <a:r>
              <a:rPr lang="en-US" dirty="0"/>
              <a:t> </a:t>
            </a:r>
          </a:p>
        </p:txBody>
      </p:sp>
      <p:pic>
        <p:nvPicPr>
          <p:cNvPr id="5" name="Picture 4">
            <a:hlinkClick r:id="rId3"/>
            <a:extLst>
              <a:ext uri="{FF2B5EF4-FFF2-40B4-BE49-F238E27FC236}">
                <a16:creationId xmlns:a16="http://schemas.microsoft.com/office/drawing/2014/main" id="{A61BD5A6-6A37-405D-A997-1CAF6F1E8E25}"/>
              </a:ext>
            </a:extLst>
          </p:cNvPr>
          <p:cNvPicPr>
            <a:picLocks noChangeAspect="1"/>
          </p:cNvPicPr>
          <p:nvPr/>
        </p:nvPicPr>
        <p:blipFill>
          <a:blip r:embed="rId4"/>
          <a:stretch>
            <a:fillRect/>
          </a:stretch>
        </p:blipFill>
        <p:spPr>
          <a:xfrm>
            <a:off x="4934355" y="4956064"/>
            <a:ext cx="2619375" cy="1743075"/>
          </a:xfrm>
          <a:prstGeom prst="rect">
            <a:avLst/>
          </a:prstGeom>
        </p:spPr>
      </p:pic>
    </p:spTree>
    <p:extLst>
      <p:ext uri="{BB962C8B-B14F-4D97-AF65-F5344CB8AC3E}">
        <p14:creationId xmlns:p14="http://schemas.microsoft.com/office/powerpoint/2010/main" val="399933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5F5B-037C-43F4-A277-813E53EACB0A}"/>
              </a:ext>
            </a:extLst>
          </p:cNvPr>
          <p:cNvSpPr>
            <a:spLocks noGrp="1"/>
          </p:cNvSpPr>
          <p:nvPr>
            <p:ph type="title"/>
          </p:nvPr>
        </p:nvSpPr>
        <p:spPr>
          <a:xfrm>
            <a:off x="628650" y="-36803"/>
            <a:ext cx="7886700" cy="1325563"/>
          </a:xfrm>
        </p:spPr>
        <p:txBody>
          <a:bodyPr/>
          <a:lstStyle/>
          <a:p>
            <a:pPr algn="ctr"/>
            <a:r>
              <a:rPr lang="en-US" dirty="0">
                <a:hlinkClick r:id="rId2"/>
              </a:rPr>
              <a:t>Backstroke</a:t>
            </a:r>
            <a:endParaRPr lang="en-US" dirty="0"/>
          </a:p>
        </p:txBody>
      </p:sp>
      <p:sp>
        <p:nvSpPr>
          <p:cNvPr id="3" name="Rectangle 2">
            <a:extLst>
              <a:ext uri="{FF2B5EF4-FFF2-40B4-BE49-F238E27FC236}">
                <a16:creationId xmlns:a16="http://schemas.microsoft.com/office/drawing/2014/main" id="{C82AF226-2D54-4115-B4A5-9068F1ABF40F}"/>
              </a:ext>
            </a:extLst>
          </p:cNvPr>
          <p:cNvSpPr/>
          <p:nvPr/>
        </p:nvSpPr>
        <p:spPr>
          <a:xfrm>
            <a:off x="-1" y="889844"/>
            <a:ext cx="8953081" cy="3785652"/>
          </a:xfrm>
          <a:prstGeom prst="rect">
            <a:avLst/>
          </a:prstGeom>
        </p:spPr>
        <p:txBody>
          <a:bodyPr wrap="square">
            <a:spAutoFit/>
          </a:bodyPr>
          <a:lstStyle/>
          <a:p>
            <a:r>
              <a:rPr lang="en-US" sz="1600" b="1" dirty="0"/>
              <a:t>Start: </a:t>
            </a:r>
            <a:r>
              <a:rPr lang="en-US" sz="1600" dirty="0"/>
              <a:t>Backward start - In water start from the edge of pool, toes not above over the edge</a:t>
            </a:r>
          </a:p>
          <a:p>
            <a:endParaRPr lang="en-US" sz="1600" dirty="0"/>
          </a:p>
          <a:p>
            <a:r>
              <a:rPr lang="en-US" sz="1600" b="1" dirty="0"/>
              <a:t>Stroke: </a:t>
            </a:r>
            <a:r>
              <a:rPr lang="en-US" sz="1600" dirty="0"/>
              <a:t>Body must be kept on the back.  Any stroke is allowed provided the swimmer remains on the back. Some part of the swimmer must break the surface throughout the race except after the start and each turn the swimmer may be submerged  not more than 15-meters where the head must break the surface.</a:t>
            </a:r>
          </a:p>
          <a:p>
            <a:endParaRPr lang="en-US" sz="1600" dirty="0"/>
          </a:p>
          <a:p>
            <a:r>
              <a:rPr lang="en-US" sz="1600" b="1" dirty="0"/>
              <a:t>Kick: </a:t>
            </a:r>
            <a:r>
              <a:rPr lang="en-US" sz="1600" dirty="0"/>
              <a:t>Any kicking movement is allowed provided the swimmer remains on the back</a:t>
            </a:r>
          </a:p>
          <a:p>
            <a:endParaRPr lang="en-US" sz="1600" dirty="0"/>
          </a:p>
          <a:p>
            <a:r>
              <a:rPr lang="en-US" sz="1600" b="1" dirty="0"/>
              <a:t>Turns: </a:t>
            </a:r>
            <a:r>
              <a:rPr lang="en-US" sz="1600" dirty="0"/>
              <a:t>Swimmer may rotate onto their breast and utilize a continuous single or continuous simultaneous double arm pull to complete the turn. Some part of swimmer must touch the wall at the completion of each length. The swimmer must return to the back when the feet leave the wall.</a:t>
            </a:r>
          </a:p>
          <a:p>
            <a:endParaRPr lang="en-US" sz="1600" dirty="0"/>
          </a:p>
          <a:p>
            <a:r>
              <a:rPr lang="en-US" sz="1600" b="1" dirty="0"/>
              <a:t>Finish: </a:t>
            </a:r>
            <a:r>
              <a:rPr lang="en-US" sz="1600" dirty="0"/>
              <a:t>Some part of the swimmer must touch the wall while on the back. The swimmer may resubmerge at the finish.</a:t>
            </a:r>
          </a:p>
        </p:txBody>
      </p:sp>
      <p:pic>
        <p:nvPicPr>
          <p:cNvPr id="6" name="Picture 5">
            <a:hlinkClick r:id="rId3"/>
            <a:extLst>
              <a:ext uri="{FF2B5EF4-FFF2-40B4-BE49-F238E27FC236}">
                <a16:creationId xmlns:a16="http://schemas.microsoft.com/office/drawing/2014/main" id="{4847DEF6-E4CE-47F1-BEA7-3F9F9609AEFF}"/>
              </a:ext>
            </a:extLst>
          </p:cNvPr>
          <p:cNvPicPr>
            <a:picLocks noChangeAspect="1"/>
          </p:cNvPicPr>
          <p:nvPr/>
        </p:nvPicPr>
        <p:blipFill>
          <a:blip r:embed="rId4"/>
          <a:stretch>
            <a:fillRect/>
          </a:stretch>
        </p:blipFill>
        <p:spPr>
          <a:xfrm>
            <a:off x="3200400" y="5005286"/>
            <a:ext cx="2743200" cy="1666875"/>
          </a:xfrm>
          <a:prstGeom prst="rect">
            <a:avLst/>
          </a:prstGeom>
        </p:spPr>
      </p:pic>
    </p:spTree>
    <p:extLst>
      <p:ext uri="{BB962C8B-B14F-4D97-AF65-F5344CB8AC3E}">
        <p14:creationId xmlns:p14="http://schemas.microsoft.com/office/powerpoint/2010/main" val="225513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1F8B-ADD7-406E-BF89-AB3F207D860E}"/>
              </a:ext>
            </a:extLst>
          </p:cNvPr>
          <p:cNvSpPr>
            <a:spLocks noGrp="1"/>
          </p:cNvSpPr>
          <p:nvPr>
            <p:ph type="title"/>
          </p:nvPr>
        </p:nvSpPr>
        <p:spPr>
          <a:xfrm>
            <a:off x="628650" y="-107143"/>
            <a:ext cx="7886700" cy="1325563"/>
          </a:xfrm>
        </p:spPr>
        <p:txBody>
          <a:bodyPr/>
          <a:lstStyle/>
          <a:p>
            <a:pPr algn="ctr"/>
            <a:r>
              <a:rPr lang="en-US" dirty="0">
                <a:hlinkClick r:id="rId2"/>
              </a:rPr>
              <a:t>Breaststroke</a:t>
            </a:r>
            <a:endParaRPr lang="en-US" dirty="0"/>
          </a:p>
        </p:txBody>
      </p:sp>
      <p:sp>
        <p:nvSpPr>
          <p:cNvPr id="3" name="Rectangle 2">
            <a:extLst>
              <a:ext uri="{FF2B5EF4-FFF2-40B4-BE49-F238E27FC236}">
                <a16:creationId xmlns:a16="http://schemas.microsoft.com/office/drawing/2014/main" id="{FA96DED0-9417-4715-8067-9E669B1B33DE}"/>
              </a:ext>
            </a:extLst>
          </p:cNvPr>
          <p:cNvSpPr/>
          <p:nvPr/>
        </p:nvSpPr>
        <p:spPr>
          <a:xfrm>
            <a:off x="110532" y="1137640"/>
            <a:ext cx="8922936" cy="3539430"/>
          </a:xfrm>
          <a:prstGeom prst="rect">
            <a:avLst/>
          </a:prstGeom>
        </p:spPr>
        <p:txBody>
          <a:bodyPr wrap="square">
            <a:spAutoFit/>
          </a:bodyPr>
          <a:lstStyle/>
          <a:p>
            <a:r>
              <a:rPr lang="en-US" sz="1600" b="1" dirty="0"/>
              <a:t>Start: </a:t>
            </a:r>
            <a:r>
              <a:rPr lang="en-US" sz="1600" dirty="0"/>
              <a:t>Forward Start</a:t>
            </a:r>
          </a:p>
          <a:p>
            <a:endParaRPr lang="en-US" sz="1600" dirty="0"/>
          </a:p>
          <a:p>
            <a:r>
              <a:rPr lang="en-US" sz="1600" b="1" dirty="0"/>
              <a:t>Stroke: </a:t>
            </a:r>
            <a:r>
              <a:rPr lang="en-US" sz="1600" dirty="0"/>
              <a:t>Body must be kept on the breast.  </a:t>
            </a:r>
            <a:r>
              <a:rPr lang="en-US" sz="1600" b="1" dirty="0"/>
              <a:t> </a:t>
            </a:r>
            <a:r>
              <a:rPr lang="en-US" sz="1600" dirty="0"/>
              <a:t>(Cyclical) One arm pull and one leg kick in that order. After the start and each turn 1 arm stroke may be pulled back to the legs. Recovery by the hands from the breast on, under or over the water. Elbows under water except the last stroke before the turn or finish. Head must breast the surface of the water during each cycle. </a:t>
            </a:r>
          </a:p>
          <a:p>
            <a:endParaRPr lang="en-US" sz="1600" dirty="0"/>
          </a:p>
          <a:p>
            <a:r>
              <a:rPr lang="en-US" sz="1600" b="1" dirty="0"/>
              <a:t>Kick: </a:t>
            </a:r>
            <a:r>
              <a:rPr lang="en-US" sz="1600" dirty="0"/>
              <a:t>After the start and each turn a single butterfly kick is permitted prior to the 1</a:t>
            </a:r>
            <a:r>
              <a:rPr lang="en-US" sz="1600" baseline="30000" dirty="0"/>
              <a:t>st</a:t>
            </a:r>
            <a:r>
              <a:rPr lang="en-US" sz="1600" dirty="0"/>
              <a:t> breaststroke kick. Movement of the legs shall be simultaneous. Feet turned out during the propulsive part of the kick. No alternating, scissors or butterfly kick except as stated.</a:t>
            </a:r>
          </a:p>
          <a:p>
            <a:endParaRPr lang="en-US" sz="1600" dirty="0"/>
          </a:p>
          <a:p>
            <a:r>
              <a:rPr lang="en-US" sz="1600" b="1" dirty="0"/>
              <a:t>Turns: </a:t>
            </a:r>
            <a:r>
              <a:rPr lang="en-US" sz="1600" dirty="0"/>
              <a:t>Body must be at or past vertical towards the breast when the swimmers' feet leave the wall.</a:t>
            </a:r>
          </a:p>
          <a:p>
            <a:endParaRPr lang="en-US" sz="1600" dirty="0"/>
          </a:p>
          <a:p>
            <a:r>
              <a:rPr lang="en-US" sz="1600" b="1" dirty="0"/>
              <a:t>Finish: </a:t>
            </a:r>
            <a:r>
              <a:rPr lang="en-US" sz="1600" dirty="0"/>
              <a:t>2 hand touch</a:t>
            </a:r>
            <a:r>
              <a:rPr lang="en-US" sz="1600" dirty="0">
                <a:sym typeface="Wingdings" panose="05000000000000000000" pitchFamily="2" charset="2"/>
              </a:rPr>
              <a:t></a:t>
            </a:r>
            <a:r>
              <a:rPr lang="en-US" sz="1600" dirty="0"/>
              <a:t> separated &amp; simultaneous at, above or below water surface</a:t>
            </a:r>
          </a:p>
        </p:txBody>
      </p:sp>
      <p:pic>
        <p:nvPicPr>
          <p:cNvPr id="4" name="Picture 3">
            <a:hlinkClick r:id="rId3"/>
            <a:extLst>
              <a:ext uri="{FF2B5EF4-FFF2-40B4-BE49-F238E27FC236}">
                <a16:creationId xmlns:a16="http://schemas.microsoft.com/office/drawing/2014/main" id="{AB0DE462-0792-4ADC-8257-9B03F8B7847E}"/>
              </a:ext>
            </a:extLst>
          </p:cNvPr>
          <p:cNvPicPr>
            <a:picLocks noChangeAspect="1"/>
          </p:cNvPicPr>
          <p:nvPr/>
        </p:nvPicPr>
        <p:blipFill>
          <a:blip r:embed="rId4"/>
          <a:stretch>
            <a:fillRect/>
          </a:stretch>
        </p:blipFill>
        <p:spPr>
          <a:xfrm>
            <a:off x="4716738" y="4840295"/>
            <a:ext cx="2466975" cy="1847850"/>
          </a:xfrm>
          <a:prstGeom prst="rect">
            <a:avLst/>
          </a:prstGeom>
        </p:spPr>
      </p:pic>
    </p:spTree>
    <p:extLst>
      <p:ext uri="{BB962C8B-B14F-4D97-AF65-F5344CB8AC3E}">
        <p14:creationId xmlns:p14="http://schemas.microsoft.com/office/powerpoint/2010/main" val="287388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1FA4-0BD8-4FF4-A887-F3AC91FCFB3E}"/>
              </a:ext>
            </a:extLst>
          </p:cNvPr>
          <p:cNvSpPr>
            <a:spLocks noGrp="1"/>
          </p:cNvSpPr>
          <p:nvPr>
            <p:ph type="title"/>
          </p:nvPr>
        </p:nvSpPr>
        <p:spPr>
          <a:xfrm>
            <a:off x="628650" y="-277967"/>
            <a:ext cx="7886700" cy="1325563"/>
          </a:xfrm>
        </p:spPr>
        <p:txBody>
          <a:bodyPr/>
          <a:lstStyle/>
          <a:p>
            <a:pPr algn="ctr"/>
            <a:r>
              <a:rPr lang="en-US" dirty="0">
                <a:hlinkClick r:id="rId2"/>
              </a:rPr>
              <a:t>Freestyle</a:t>
            </a:r>
            <a:endParaRPr lang="en-US" dirty="0"/>
          </a:p>
        </p:txBody>
      </p:sp>
      <p:sp>
        <p:nvSpPr>
          <p:cNvPr id="3" name="Rectangle 2">
            <a:extLst>
              <a:ext uri="{FF2B5EF4-FFF2-40B4-BE49-F238E27FC236}">
                <a16:creationId xmlns:a16="http://schemas.microsoft.com/office/drawing/2014/main" id="{78A2B20E-7D04-4BAD-A789-F0575663FE54}"/>
              </a:ext>
            </a:extLst>
          </p:cNvPr>
          <p:cNvSpPr/>
          <p:nvPr/>
        </p:nvSpPr>
        <p:spPr>
          <a:xfrm>
            <a:off x="0" y="905009"/>
            <a:ext cx="8932985" cy="3816429"/>
          </a:xfrm>
          <a:prstGeom prst="rect">
            <a:avLst/>
          </a:prstGeom>
        </p:spPr>
        <p:txBody>
          <a:bodyPr wrap="square">
            <a:spAutoFit/>
          </a:bodyPr>
          <a:lstStyle/>
          <a:p>
            <a:r>
              <a:rPr lang="en-US" sz="1600" b="1" dirty="0"/>
              <a:t>Start: </a:t>
            </a:r>
            <a:r>
              <a:rPr lang="en-US" sz="1600" dirty="0"/>
              <a:t>Forward Start</a:t>
            </a:r>
          </a:p>
          <a:p>
            <a:endParaRPr lang="en-US" sz="1600" dirty="0"/>
          </a:p>
          <a:p>
            <a:r>
              <a:rPr lang="en-US" sz="1600" b="1" dirty="0"/>
              <a:t>Stroke/Kick: </a:t>
            </a:r>
            <a:r>
              <a:rPr lang="en-US" sz="1600" dirty="0"/>
              <a:t>Any style (kick, stroke)  may be used</a:t>
            </a:r>
          </a:p>
          <a:p>
            <a:endParaRPr lang="en-US" sz="1600" dirty="0"/>
          </a:p>
          <a:p>
            <a:r>
              <a:rPr lang="en-US" sz="1600" dirty="0"/>
              <a:t>Some part of the swimmer must break the surface throughout the race except after the start and each turn the swimmer may be submerged  not more than 15-meters where the head must break the surface.</a:t>
            </a:r>
          </a:p>
          <a:p>
            <a:endParaRPr lang="en-US" sz="1600" dirty="0"/>
          </a:p>
          <a:p>
            <a:r>
              <a:rPr lang="en-US" sz="1600" b="1" dirty="0"/>
              <a:t>Turns and Finish: </a:t>
            </a:r>
            <a:r>
              <a:rPr lang="en-US" sz="1600" dirty="0"/>
              <a:t>Some part of the swimmer must touch the wall at the completion of each length or at the finish</a:t>
            </a:r>
          </a:p>
          <a:p>
            <a:endParaRPr lang="en-US" sz="1600" dirty="0"/>
          </a:p>
          <a:p>
            <a:r>
              <a:rPr lang="en-US" sz="1600" b="1" dirty="0"/>
              <a:t>No assistance</a:t>
            </a:r>
          </a:p>
          <a:p>
            <a:pPr marL="285750" indent="-285750">
              <a:buFont typeface="Arial" panose="020B0604020202020204" pitchFamily="34" charset="0"/>
              <a:buChar char="•"/>
            </a:pPr>
            <a:r>
              <a:rPr lang="en-US" sz="1600" dirty="0"/>
              <a:t>No propelling forward off the bottom</a:t>
            </a:r>
          </a:p>
          <a:p>
            <a:pPr marL="285750" indent="-285750">
              <a:buFont typeface="Arial" panose="020B0604020202020204" pitchFamily="34" charset="0"/>
              <a:buChar char="•"/>
            </a:pPr>
            <a:r>
              <a:rPr lang="en-US" sz="1600" dirty="0"/>
              <a:t>No propelling off the lane line</a:t>
            </a:r>
          </a:p>
          <a:p>
            <a:r>
              <a:rPr lang="en-US" dirty="0"/>
              <a:t>	</a:t>
            </a:r>
          </a:p>
        </p:txBody>
      </p:sp>
      <p:pic>
        <p:nvPicPr>
          <p:cNvPr id="4" name="Picture 3">
            <a:extLst>
              <a:ext uri="{FF2B5EF4-FFF2-40B4-BE49-F238E27FC236}">
                <a16:creationId xmlns:a16="http://schemas.microsoft.com/office/drawing/2014/main" id="{E565A4E5-D1B9-4C77-853D-5D3F512AD0CC}"/>
              </a:ext>
            </a:extLst>
          </p:cNvPr>
          <p:cNvPicPr>
            <a:picLocks noChangeAspect="1"/>
          </p:cNvPicPr>
          <p:nvPr/>
        </p:nvPicPr>
        <p:blipFill>
          <a:blip r:embed="rId3"/>
          <a:stretch>
            <a:fillRect/>
          </a:stretch>
        </p:blipFill>
        <p:spPr>
          <a:xfrm>
            <a:off x="5192052" y="3816563"/>
            <a:ext cx="2533650" cy="1809750"/>
          </a:xfrm>
          <a:prstGeom prst="rect">
            <a:avLst/>
          </a:prstGeom>
        </p:spPr>
      </p:pic>
      <p:pic>
        <p:nvPicPr>
          <p:cNvPr id="5" name="Picture 4">
            <a:hlinkClick r:id="rId4"/>
            <a:extLst>
              <a:ext uri="{FF2B5EF4-FFF2-40B4-BE49-F238E27FC236}">
                <a16:creationId xmlns:a16="http://schemas.microsoft.com/office/drawing/2014/main" id="{DE61B65C-63DF-41D0-A973-33B2DF3261C2}"/>
              </a:ext>
            </a:extLst>
          </p:cNvPr>
          <p:cNvPicPr>
            <a:picLocks noChangeAspect="1"/>
          </p:cNvPicPr>
          <p:nvPr/>
        </p:nvPicPr>
        <p:blipFill>
          <a:blip r:embed="rId5"/>
          <a:stretch>
            <a:fillRect/>
          </a:stretch>
        </p:blipFill>
        <p:spPr>
          <a:xfrm>
            <a:off x="1122699" y="5050125"/>
            <a:ext cx="2862072" cy="1807875"/>
          </a:xfrm>
          <a:prstGeom prst="rect">
            <a:avLst/>
          </a:prstGeom>
        </p:spPr>
      </p:pic>
    </p:spTree>
    <p:extLst>
      <p:ext uri="{BB962C8B-B14F-4D97-AF65-F5344CB8AC3E}">
        <p14:creationId xmlns:p14="http://schemas.microsoft.com/office/powerpoint/2010/main" val="101713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956F-E0F3-47F1-90FA-0C877C6CA6D2}"/>
              </a:ext>
            </a:extLst>
          </p:cNvPr>
          <p:cNvSpPr>
            <a:spLocks noGrp="1"/>
          </p:cNvSpPr>
          <p:nvPr>
            <p:ph type="title"/>
          </p:nvPr>
        </p:nvSpPr>
        <p:spPr>
          <a:xfrm>
            <a:off x="628650" y="-76999"/>
            <a:ext cx="7886700" cy="1325563"/>
          </a:xfrm>
        </p:spPr>
        <p:txBody>
          <a:bodyPr/>
          <a:lstStyle/>
          <a:p>
            <a:pPr algn="ctr"/>
            <a:r>
              <a:rPr lang="en-US" dirty="0">
                <a:hlinkClick r:id="rId2"/>
              </a:rPr>
              <a:t>Individual Medley</a:t>
            </a:r>
            <a:endParaRPr lang="en-US" dirty="0"/>
          </a:p>
        </p:txBody>
      </p:sp>
      <p:sp>
        <p:nvSpPr>
          <p:cNvPr id="3" name="TextBox 2">
            <a:extLst>
              <a:ext uri="{FF2B5EF4-FFF2-40B4-BE49-F238E27FC236}">
                <a16:creationId xmlns:a16="http://schemas.microsoft.com/office/drawing/2014/main" id="{0EC09198-58EA-4748-8BD0-38EE8089F999}"/>
              </a:ext>
            </a:extLst>
          </p:cNvPr>
          <p:cNvSpPr txBox="1"/>
          <p:nvPr/>
        </p:nvSpPr>
        <p:spPr>
          <a:xfrm>
            <a:off x="130629" y="1105321"/>
            <a:ext cx="892293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Must swim ¼ of the distance in the following order</a:t>
            </a:r>
          </a:p>
          <a:p>
            <a:pPr marL="742950" lvl="1" indent="-285750">
              <a:buFont typeface="Arial" panose="020B0604020202020204" pitchFamily="34" charset="0"/>
              <a:buChar char="•"/>
            </a:pPr>
            <a:r>
              <a:rPr lang="en-US" dirty="0"/>
              <a:t>Butterfly</a:t>
            </a:r>
          </a:p>
          <a:p>
            <a:pPr marL="742950" lvl="1" indent="-285750">
              <a:buFont typeface="Arial" panose="020B0604020202020204" pitchFamily="34" charset="0"/>
              <a:buChar char="•"/>
            </a:pPr>
            <a:r>
              <a:rPr lang="en-US" dirty="0"/>
              <a:t>Backstroke</a:t>
            </a:r>
          </a:p>
          <a:p>
            <a:pPr marL="742950" lvl="1" indent="-285750">
              <a:buFont typeface="Arial" panose="020B0604020202020204" pitchFamily="34" charset="0"/>
              <a:buChar char="•"/>
            </a:pPr>
            <a:r>
              <a:rPr lang="en-US" dirty="0"/>
              <a:t>Breaststroke</a:t>
            </a:r>
          </a:p>
          <a:p>
            <a:pPr marL="742950" lvl="1" indent="-285750">
              <a:buFont typeface="Arial" panose="020B0604020202020204" pitchFamily="34" charset="0"/>
              <a:buChar char="•"/>
            </a:pPr>
            <a:r>
              <a:rPr lang="en-US" dirty="0"/>
              <a:t>Freestyle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May not swim in any of the other strokes during the freestyle portion of the IM and must remain on the breast.</a:t>
            </a:r>
          </a:p>
          <a:p>
            <a:endParaRPr lang="en-US" dirty="0"/>
          </a:p>
          <a:p>
            <a:pPr marL="285750" indent="-285750">
              <a:buFont typeface="Arial" panose="020B0604020202020204" pitchFamily="34" charset="0"/>
              <a:buChar char="•"/>
            </a:pPr>
            <a:r>
              <a:rPr lang="en-US" dirty="0"/>
              <a:t>Finish  &amp; Turn rules apply for each stroke </a:t>
            </a:r>
          </a:p>
        </p:txBody>
      </p:sp>
      <p:pic>
        <p:nvPicPr>
          <p:cNvPr id="4" name="Picture 3">
            <a:hlinkClick r:id="rId3"/>
            <a:extLst>
              <a:ext uri="{FF2B5EF4-FFF2-40B4-BE49-F238E27FC236}">
                <a16:creationId xmlns:a16="http://schemas.microsoft.com/office/drawing/2014/main" id="{A4568DA6-B0BE-4214-AE84-74A5CAF897FE}"/>
              </a:ext>
            </a:extLst>
          </p:cNvPr>
          <p:cNvPicPr>
            <a:picLocks noChangeAspect="1"/>
          </p:cNvPicPr>
          <p:nvPr/>
        </p:nvPicPr>
        <p:blipFill>
          <a:blip r:embed="rId4"/>
          <a:stretch>
            <a:fillRect/>
          </a:stretch>
        </p:blipFill>
        <p:spPr>
          <a:xfrm>
            <a:off x="4828187" y="4174784"/>
            <a:ext cx="2943225" cy="1552575"/>
          </a:xfrm>
          <a:prstGeom prst="rect">
            <a:avLst/>
          </a:prstGeom>
        </p:spPr>
      </p:pic>
      <p:pic>
        <p:nvPicPr>
          <p:cNvPr id="5" name="Picture 4">
            <a:extLst>
              <a:ext uri="{FF2B5EF4-FFF2-40B4-BE49-F238E27FC236}">
                <a16:creationId xmlns:a16="http://schemas.microsoft.com/office/drawing/2014/main" id="{8B5C18BF-1152-459A-8A28-7A55D16833FC}"/>
              </a:ext>
            </a:extLst>
          </p:cNvPr>
          <p:cNvPicPr>
            <a:picLocks noChangeAspect="1"/>
          </p:cNvPicPr>
          <p:nvPr/>
        </p:nvPicPr>
        <p:blipFill>
          <a:blip r:embed="rId5"/>
          <a:stretch>
            <a:fillRect/>
          </a:stretch>
        </p:blipFill>
        <p:spPr>
          <a:xfrm>
            <a:off x="797326" y="4036672"/>
            <a:ext cx="2505075" cy="1828800"/>
          </a:xfrm>
          <a:prstGeom prst="rect">
            <a:avLst/>
          </a:prstGeom>
        </p:spPr>
      </p:pic>
    </p:spTree>
    <p:extLst>
      <p:ext uri="{BB962C8B-B14F-4D97-AF65-F5344CB8AC3E}">
        <p14:creationId xmlns:p14="http://schemas.microsoft.com/office/powerpoint/2010/main" val="139353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5DA5-F939-4D41-8518-23883D65BE2C}"/>
              </a:ext>
            </a:extLst>
          </p:cNvPr>
          <p:cNvSpPr>
            <a:spLocks noGrp="1"/>
          </p:cNvSpPr>
          <p:nvPr>
            <p:ph type="title"/>
          </p:nvPr>
        </p:nvSpPr>
        <p:spPr>
          <a:xfrm>
            <a:off x="628650" y="-117191"/>
            <a:ext cx="7886700" cy="1325563"/>
          </a:xfrm>
        </p:spPr>
        <p:txBody>
          <a:bodyPr/>
          <a:lstStyle/>
          <a:p>
            <a:pPr algn="ctr"/>
            <a:r>
              <a:rPr lang="en-US" dirty="0">
                <a:hlinkClick r:id="rId2"/>
              </a:rPr>
              <a:t>Relays</a:t>
            </a:r>
            <a:endParaRPr lang="en-US" dirty="0"/>
          </a:p>
        </p:txBody>
      </p:sp>
      <p:sp>
        <p:nvSpPr>
          <p:cNvPr id="3" name="Rectangle 2">
            <a:extLst>
              <a:ext uri="{FF2B5EF4-FFF2-40B4-BE49-F238E27FC236}">
                <a16:creationId xmlns:a16="http://schemas.microsoft.com/office/drawing/2014/main" id="{C1A5EFC3-FEBF-4C6E-9938-894CBB8F763A}"/>
              </a:ext>
            </a:extLst>
          </p:cNvPr>
          <p:cNvSpPr/>
          <p:nvPr/>
        </p:nvSpPr>
        <p:spPr>
          <a:xfrm>
            <a:off x="90434" y="1137200"/>
            <a:ext cx="8983227" cy="2739211"/>
          </a:xfrm>
          <a:prstGeom prst="rect">
            <a:avLst/>
          </a:prstGeom>
        </p:spPr>
        <p:txBody>
          <a:bodyPr wrap="square">
            <a:spAutoFit/>
          </a:bodyPr>
          <a:lstStyle/>
          <a:p>
            <a:r>
              <a:rPr lang="en-US" dirty="0"/>
              <a:t>•Watch feet of swimmer leaving, then look down to see if incoming swimmer has touched</a:t>
            </a:r>
          </a:p>
          <a:p>
            <a:endParaRPr lang="en-US" dirty="0"/>
          </a:p>
          <a:p>
            <a:pPr marL="285750" indent="-285750">
              <a:buFont typeface="Arial" panose="020B0604020202020204" pitchFamily="34" charset="0"/>
              <a:buChar char="•"/>
            </a:pPr>
            <a:r>
              <a:rPr lang="en-US" sz="1400" dirty="0"/>
              <a:t>Circle=Good Take Off</a:t>
            </a:r>
          </a:p>
          <a:p>
            <a:pPr marL="285750" indent="-285750">
              <a:buFont typeface="Arial" panose="020B0604020202020204" pitchFamily="34" charset="0"/>
              <a:buChar char="•"/>
            </a:pPr>
            <a:r>
              <a:rPr lang="en-US" sz="1400" dirty="0"/>
              <a:t>“X”=Early Take Off</a:t>
            </a:r>
          </a:p>
          <a:p>
            <a:endParaRPr lang="en-US" dirty="0"/>
          </a:p>
          <a:p>
            <a:r>
              <a:rPr lang="en-US" dirty="0"/>
              <a:t>• Do </a:t>
            </a:r>
            <a:r>
              <a:rPr lang="en-US" u="sng" dirty="0"/>
              <a:t>not</a:t>
            </a:r>
            <a:r>
              <a:rPr lang="en-US" dirty="0"/>
              <a:t> raise hand for early take-off violation.</a:t>
            </a:r>
          </a:p>
          <a:p>
            <a:endParaRPr lang="en-US" dirty="0"/>
          </a:p>
          <a:p>
            <a:r>
              <a:rPr lang="en-US" dirty="0"/>
              <a:t>• Early Take off’s </a:t>
            </a:r>
            <a:r>
              <a:rPr lang="en-US" b="1" u="sng" dirty="0"/>
              <a:t>must</a:t>
            </a:r>
            <a:r>
              <a:rPr lang="en-US" dirty="0"/>
              <a:t> be dual confirmed</a:t>
            </a:r>
          </a:p>
          <a:p>
            <a:endParaRPr lang="en-US" dirty="0"/>
          </a:p>
          <a:p>
            <a:r>
              <a:rPr lang="en-US" dirty="0"/>
              <a:t>• Use pre-printed take-off slips to record your take-offs.</a:t>
            </a:r>
          </a:p>
        </p:txBody>
      </p:sp>
      <p:pic>
        <p:nvPicPr>
          <p:cNvPr id="5" name="Picture 4">
            <a:extLst>
              <a:ext uri="{FF2B5EF4-FFF2-40B4-BE49-F238E27FC236}">
                <a16:creationId xmlns:a16="http://schemas.microsoft.com/office/drawing/2014/main" id="{953C10AF-EF3D-403A-8581-B65A398B6FC7}"/>
              </a:ext>
            </a:extLst>
          </p:cNvPr>
          <p:cNvPicPr>
            <a:picLocks noChangeAspect="1"/>
          </p:cNvPicPr>
          <p:nvPr/>
        </p:nvPicPr>
        <p:blipFill rotWithShape="1">
          <a:blip r:embed="rId3">
            <a:extLst>
              <a:ext uri="{28A0092B-C50C-407E-A947-70E740481C1C}">
                <a14:useLocalDpi xmlns:a14="http://schemas.microsoft.com/office/drawing/2010/main" val="0"/>
              </a:ext>
            </a:extLst>
          </a:blip>
          <a:srcRect l="22638" r="23768"/>
          <a:stretch/>
        </p:blipFill>
        <p:spPr>
          <a:xfrm>
            <a:off x="6441558" y="2506805"/>
            <a:ext cx="2248905" cy="3147110"/>
          </a:xfrm>
          <a:prstGeom prst="rect">
            <a:avLst/>
          </a:prstGeom>
        </p:spPr>
      </p:pic>
      <p:pic>
        <p:nvPicPr>
          <p:cNvPr id="6" name="Picture 5">
            <a:hlinkClick r:id="rId4"/>
            <a:extLst>
              <a:ext uri="{FF2B5EF4-FFF2-40B4-BE49-F238E27FC236}">
                <a16:creationId xmlns:a16="http://schemas.microsoft.com/office/drawing/2014/main" id="{CA6AC386-ACE4-48B9-B9F0-F09D457F926E}"/>
              </a:ext>
            </a:extLst>
          </p:cNvPr>
          <p:cNvPicPr>
            <a:picLocks noChangeAspect="1"/>
          </p:cNvPicPr>
          <p:nvPr/>
        </p:nvPicPr>
        <p:blipFill>
          <a:blip r:embed="rId5"/>
          <a:stretch>
            <a:fillRect/>
          </a:stretch>
        </p:blipFill>
        <p:spPr>
          <a:xfrm>
            <a:off x="1813434" y="4710526"/>
            <a:ext cx="2905125" cy="1571625"/>
          </a:xfrm>
          <a:prstGeom prst="rect">
            <a:avLst/>
          </a:prstGeom>
        </p:spPr>
      </p:pic>
    </p:spTree>
    <p:extLst>
      <p:ext uri="{BB962C8B-B14F-4D97-AF65-F5344CB8AC3E}">
        <p14:creationId xmlns:p14="http://schemas.microsoft.com/office/powerpoint/2010/main" val="241561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3AFC-1E24-4B94-B018-AB414FCB9607}"/>
              </a:ext>
            </a:extLst>
          </p:cNvPr>
          <p:cNvSpPr>
            <a:spLocks noGrp="1"/>
          </p:cNvSpPr>
          <p:nvPr>
            <p:ph type="title"/>
          </p:nvPr>
        </p:nvSpPr>
        <p:spPr>
          <a:xfrm>
            <a:off x="628650" y="53629"/>
            <a:ext cx="7886700" cy="1325563"/>
          </a:xfrm>
        </p:spPr>
        <p:txBody>
          <a:bodyPr/>
          <a:lstStyle/>
          <a:p>
            <a:pPr algn="ctr"/>
            <a:r>
              <a:rPr lang="en-US" dirty="0"/>
              <a:t>DQ Slips</a:t>
            </a:r>
          </a:p>
        </p:txBody>
      </p:sp>
      <p:sp>
        <p:nvSpPr>
          <p:cNvPr id="8" name="Rectangle 7">
            <a:extLst>
              <a:ext uri="{FF2B5EF4-FFF2-40B4-BE49-F238E27FC236}">
                <a16:creationId xmlns:a16="http://schemas.microsoft.com/office/drawing/2014/main" id="{A62BA268-55A1-4B8B-B4F0-C0737A083913}"/>
              </a:ext>
            </a:extLst>
          </p:cNvPr>
          <p:cNvSpPr/>
          <p:nvPr/>
        </p:nvSpPr>
        <p:spPr>
          <a:xfrm>
            <a:off x="0" y="1582341"/>
            <a:ext cx="6010183" cy="4924425"/>
          </a:xfrm>
          <a:prstGeom prst="rect">
            <a:avLst/>
          </a:prstGeom>
        </p:spPr>
        <p:txBody>
          <a:bodyPr wrap="square">
            <a:spAutoFit/>
          </a:bodyPr>
          <a:lstStyle/>
          <a:p>
            <a:r>
              <a:rPr lang="en-US" dirty="0"/>
              <a:t>Make sure Event, Heat, &amp; Lane are filled out correctly.</a:t>
            </a:r>
          </a:p>
          <a:p>
            <a:endParaRPr lang="en-US" dirty="0"/>
          </a:p>
          <a:p>
            <a:r>
              <a:rPr lang="en-US" dirty="0"/>
              <a:t>Circle the stroke (optional, depending upon the Deck Referee)</a:t>
            </a:r>
          </a:p>
          <a:p>
            <a:endParaRPr lang="en-US" dirty="0"/>
          </a:p>
          <a:p>
            <a:r>
              <a:rPr lang="en-US" dirty="0"/>
              <a:t>Place “x” at the appropriately described violation, including whether at the Start, Swim, Turn, Finish.</a:t>
            </a:r>
          </a:p>
          <a:p>
            <a:endParaRPr lang="en-US" dirty="0"/>
          </a:p>
          <a:p>
            <a:pPr marL="285750" indent="-285750">
              <a:buFont typeface="Arial" panose="020B0604020202020204" pitchFamily="34" charset="0"/>
              <a:buChar char="•"/>
            </a:pPr>
            <a:r>
              <a:rPr lang="en-US" sz="1400" b="1" dirty="0"/>
              <a:t>Start</a:t>
            </a:r>
            <a:r>
              <a:rPr lang="en-US" sz="1400" dirty="0"/>
              <a:t> is from the point the swimmer leaves the blocks until the swimmer's head is up. </a:t>
            </a:r>
          </a:p>
          <a:p>
            <a:pPr marL="285750" indent="-285750">
              <a:buFont typeface="Arial" panose="020B0604020202020204" pitchFamily="34" charset="0"/>
              <a:buChar char="•"/>
            </a:pPr>
            <a:r>
              <a:rPr lang="en-US" sz="1400" b="1" dirty="0"/>
              <a:t>Swim</a:t>
            </a:r>
            <a:r>
              <a:rPr lang="en-US" sz="1400" dirty="0"/>
              <a:t> is from the point the head is up until the swimmer initiates the turning motion. </a:t>
            </a:r>
          </a:p>
          <a:p>
            <a:pPr marL="285750" indent="-285750">
              <a:buFont typeface="Arial" panose="020B0604020202020204" pitchFamily="34" charset="0"/>
              <a:buChar char="•"/>
            </a:pPr>
            <a:r>
              <a:rPr lang="en-US" sz="1400" b="1" dirty="0"/>
              <a:t>Turn</a:t>
            </a:r>
            <a:r>
              <a:rPr lang="en-US" sz="1400" dirty="0"/>
              <a:t> is from the initiation of the turn, last stroke in/continuous turning action, until the head is up. </a:t>
            </a:r>
          </a:p>
          <a:p>
            <a:pPr marL="285750" indent="-285750">
              <a:buFont typeface="Arial" panose="020B0604020202020204" pitchFamily="34" charset="0"/>
              <a:buChar char="•"/>
            </a:pPr>
            <a:r>
              <a:rPr lang="en-US" sz="1400" b="1" dirty="0"/>
              <a:t>Finish </a:t>
            </a:r>
            <a:r>
              <a:rPr lang="en-US" sz="1400" dirty="0"/>
              <a:t>is the last stroke in/finish move at the finish.</a:t>
            </a:r>
          </a:p>
          <a:p>
            <a:endParaRPr lang="en-US" dirty="0"/>
          </a:p>
          <a:p>
            <a:r>
              <a:rPr lang="en-US" dirty="0"/>
              <a:t>Print your name at the bottom.</a:t>
            </a:r>
          </a:p>
          <a:p>
            <a:endParaRPr lang="en-US" dirty="0"/>
          </a:p>
          <a:p>
            <a:r>
              <a:rPr lang="en-US" dirty="0"/>
              <a:t>Referee prints his/her name.</a:t>
            </a:r>
          </a:p>
        </p:txBody>
      </p:sp>
      <p:pic>
        <p:nvPicPr>
          <p:cNvPr id="4" name="Picture 3">
            <a:extLst>
              <a:ext uri="{FF2B5EF4-FFF2-40B4-BE49-F238E27FC236}">
                <a16:creationId xmlns:a16="http://schemas.microsoft.com/office/drawing/2014/main" id="{BAD5205A-27B2-8305-E04B-4FA1AA438B6C}"/>
              </a:ext>
            </a:extLst>
          </p:cNvPr>
          <p:cNvPicPr>
            <a:picLocks noChangeAspect="1"/>
          </p:cNvPicPr>
          <p:nvPr/>
        </p:nvPicPr>
        <p:blipFill>
          <a:blip r:embed="rId3"/>
          <a:stretch>
            <a:fillRect/>
          </a:stretch>
        </p:blipFill>
        <p:spPr>
          <a:xfrm>
            <a:off x="5912528" y="257452"/>
            <a:ext cx="3231472" cy="6600548"/>
          </a:xfrm>
          <a:prstGeom prst="rect">
            <a:avLst/>
          </a:prstGeom>
        </p:spPr>
      </p:pic>
    </p:spTree>
    <p:extLst>
      <p:ext uri="{BB962C8B-B14F-4D97-AF65-F5344CB8AC3E}">
        <p14:creationId xmlns:p14="http://schemas.microsoft.com/office/powerpoint/2010/main" val="115288968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8478-9B29-447A-9EB1-37603390CAB2}"/>
              </a:ext>
            </a:extLst>
          </p:cNvPr>
          <p:cNvSpPr>
            <a:spLocks noGrp="1"/>
          </p:cNvSpPr>
          <p:nvPr>
            <p:ph type="title"/>
          </p:nvPr>
        </p:nvSpPr>
        <p:spPr/>
        <p:txBody>
          <a:bodyPr/>
          <a:lstStyle/>
          <a:p>
            <a:pPr algn="ctr"/>
            <a:r>
              <a:rPr lang="en-US" dirty="0"/>
              <a:t>Next Steps</a:t>
            </a:r>
          </a:p>
        </p:txBody>
      </p:sp>
      <p:sp>
        <p:nvSpPr>
          <p:cNvPr id="3" name="TextBox 2">
            <a:extLst>
              <a:ext uri="{FF2B5EF4-FFF2-40B4-BE49-F238E27FC236}">
                <a16:creationId xmlns:a16="http://schemas.microsoft.com/office/drawing/2014/main" id="{BEE1EE64-2927-40E4-BCC3-AC973B9CC227}"/>
              </a:ext>
            </a:extLst>
          </p:cNvPr>
          <p:cNvSpPr txBox="1"/>
          <p:nvPr/>
        </p:nvSpPr>
        <p:spPr>
          <a:xfrm>
            <a:off x="113016" y="1754740"/>
            <a:ext cx="8866597" cy="2585323"/>
          </a:xfrm>
          <a:prstGeom prst="rect">
            <a:avLst/>
          </a:prstGeom>
          <a:noFill/>
        </p:spPr>
        <p:txBody>
          <a:bodyPr wrap="square" rtlCol="0">
            <a:spAutoFit/>
          </a:bodyPr>
          <a:lstStyle/>
          <a:p>
            <a:r>
              <a:rPr lang="en-US" dirty="0"/>
              <a:t>Complete On-Line Test by the deadline (include your name and team name)</a:t>
            </a:r>
          </a:p>
          <a:p>
            <a:endParaRPr lang="en-US" dirty="0"/>
          </a:p>
          <a:p>
            <a:r>
              <a:rPr lang="en-US" dirty="0"/>
              <a:t>Schedule your apprentice session</a:t>
            </a:r>
          </a:p>
          <a:p>
            <a:pPr marL="285750" indent="-285750">
              <a:buFont typeface="Arial" panose="020B0604020202020204" pitchFamily="34" charset="0"/>
              <a:buChar char="•"/>
            </a:pPr>
            <a:r>
              <a:rPr lang="en-US" dirty="0"/>
              <a:t>Arrive on time</a:t>
            </a:r>
          </a:p>
          <a:p>
            <a:pPr marL="285750" indent="-285750">
              <a:buFont typeface="Arial" panose="020B0604020202020204" pitchFamily="34" charset="0"/>
              <a:buChar char="•"/>
            </a:pPr>
            <a:r>
              <a:rPr lang="en-US" dirty="0"/>
              <a:t>Look professional (white collared shirt blue shorts, skirt)</a:t>
            </a:r>
          </a:p>
          <a:p>
            <a:pPr marL="285750" indent="-285750">
              <a:buFont typeface="Arial" panose="020B0604020202020204" pitchFamily="34" charset="0"/>
              <a:buChar char="•"/>
            </a:pPr>
            <a:endParaRPr lang="en-US" dirty="0"/>
          </a:p>
          <a:p>
            <a:r>
              <a:rPr lang="en-US" dirty="0"/>
              <a:t>Be Professional </a:t>
            </a:r>
          </a:p>
          <a:p>
            <a:endParaRPr lang="en-US" dirty="0"/>
          </a:p>
          <a:p>
            <a:r>
              <a:rPr lang="en-US" dirty="0"/>
              <a:t>Volunteer to support our swimmers</a:t>
            </a:r>
          </a:p>
        </p:txBody>
      </p:sp>
      <p:sp>
        <p:nvSpPr>
          <p:cNvPr id="4" name="Rectangle 3">
            <a:extLst>
              <a:ext uri="{FF2B5EF4-FFF2-40B4-BE49-F238E27FC236}">
                <a16:creationId xmlns:a16="http://schemas.microsoft.com/office/drawing/2014/main" id="{BA59BF28-DE04-4F03-841C-339BD8D972D1}"/>
              </a:ext>
            </a:extLst>
          </p:cNvPr>
          <p:cNvSpPr/>
          <p:nvPr/>
        </p:nvSpPr>
        <p:spPr>
          <a:xfrm>
            <a:off x="2890278" y="5515327"/>
            <a:ext cx="3301802"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Thank-You</a:t>
            </a:r>
          </a:p>
        </p:txBody>
      </p:sp>
    </p:spTree>
    <p:extLst>
      <p:ext uri="{BB962C8B-B14F-4D97-AF65-F5344CB8AC3E}">
        <p14:creationId xmlns:p14="http://schemas.microsoft.com/office/powerpoint/2010/main" val="259140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0F59-1E2E-4070-B91D-A4CE70944E4D}"/>
              </a:ext>
            </a:extLst>
          </p:cNvPr>
          <p:cNvSpPr>
            <a:spLocks noGrp="1"/>
          </p:cNvSpPr>
          <p:nvPr>
            <p:ph type="title"/>
          </p:nvPr>
        </p:nvSpPr>
        <p:spPr>
          <a:xfrm>
            <a:off x="628650" y="-237768"/>
            <a:ext cx="7886700" cy="1325563"/>
          </a:xfrm>
        </p:spPr>
        <p:txBody>
          <a:bodyPr/>
          <a:lstStyle/>
          <a:p>
            <a:pPr algn="ctr"/>
            <a:r>
              <a:rPr lang="en-US" dirty="0"/>
              <a:t>Philosophy of Officiating</a:t>
            </a:r>
          </a:p>
        </p:txBody>
      </p:sp>
      <p:sp>
        <p:nvSpPr>
          <p:cNvPr id="3" name="Rectangle 2">
            <a:extLst>
              <a:ext uri="{FF2B5EF4-FFF2-40B4-BE49-F238E27FC236}">
                <a16:creationId xmlns:a16="http://schemas.microsoft.com/office/drawing/2014/main" id="{A1907F76-1BA7-4CC3-AC7B-0BD20F4AC53F}"/>
              </a:ext>
            </a:extLst>
          </p:cNvPr>
          <p:cNvSpPr/>
          <p:nvPr/>
        </p:nvSpPr>
        <p:spPr>
          <a:xfrm>
            <a:off x="200967" y="756202"/>
            <a:ext cx="8752114" cy="2862322"/>
          </a:xfrm>
          <a:prstGeom prst="rect">
            <a:avLst/>
          </a:prstGeom>
        </p:spPr>
        <p:txBody>
          <a:bodyPr wrap="square">
            <a:spAutoFit/>
          </a:bodyPr>
          <a:lstStyle/>
          <a:p>
            <a:r>
              <a:rPr lang="en-US" dirty="0"/>
              <a:t>To establish, and ensure, an “arena” of competition whereby all competitors compete against each other on a fair and equitable basis</a:t>
            </a:r>
          </a:p>
          <a:p>
            <a:endParaRPr lang="en-US" dirty="0"/>
          </a:p>
          <a:p>
            <a:r>
              <a:rPr lang="en-US" dirty="0">
                <a:highlight>
                  <a:srgbClr val="FFFF00"/>
                </a:highlight>
              </a:rPr>
              <a:t>Swimmer always gets the “benefit of the doubt”!</a:t>
            </a:r>
          </a:p>
          <a:p>
            <a:endParaRPr lang="en-US" dirty="0">
              <a:highlight>
                <a:srgbClr val="FFFF00"/>
              </a:highlight>
            </a:endParaRPr>
          </a:p>
          <a:p>
            <a:r>
              <a:rPr lang="en-US" dirty="0">
                <a:highlight>
                  <a:srgbClr val="FFFF00"/>
                </a:highlight>
              </a:rPr>
              <a:t>Call what you see and see what you call</a:t>
            </a:r>
          </a:p>
          <a:p>
            <a:endParaRPr lang="en-US" dirty="0"/>
          </a:p>
          <a:p>
            <a:r>
              <a:rPr lang="en-US" dirty="0"/>
              <a:t>Penalty of “disqualification” is one of the most severe of any sport</a:t>
            </a:r>
          </a:p>
          <a:p>
            <a:endParaRPr lang="en-US" dirty="0"/>
          </a:p>
          <a:p>
            <a:r>
              <a:rPr lang="en-US" dirty="0"/>
              <a:t>Swim officials – all volunteers!  </a:t>
            </a:r>
          </a:p>
        </p:txBody>
      </p:sp>
      <p:sp>
        <p:nvSpPr>
          <p:cNvPr id="4" name="Title 1">
            <a:extLst>
              <a:ext uri="{FF2B5EF4-FFF2-40B4-BE49-F238E27FC236}">
                <a16:creationId xmlns:a16="http://schemas.microsoft.com/office/drawing/2014/main" id="{1EF93A56-4470-417B-B580-E3ABC0D697AD}"/>
              </a:ext>
            </a:extLst>
          </p:cNvPr>
          <p:cNvSpPr txBox="1">
            <a:spLocks/>
          </p:cNvSpPr>
          <p:nvPr/>
        </p:nvSpPr>
        <p:spPr>
          <a:xfrm>
            <a:off x="781050" y="2758328"/>
            <a:ext cx="7886700" cy="18541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a:p>
            <a:pPr algn="ctr"/>
            <a:endParaRPr lang="en-US" dirty="0"/>
          </a:p>
          <a:p>
            <a:pPr algn="ctr"/>
            <a:r>
              <a:rPr lang="en-US" dirty="0"/>
              <a:t>Why Do We Do It?</a:t>
            </a:r>
          </a:p>
        </p:txBody>
      </p:sp>
      <p:sp>
        <p:nvSpPr>
          <p:cNvPr id="5" name="Rectangle 4">
            <a:extLst>
              <a:ext uri="{FF2B5EF4-FFF2-40B4-BE49-F238E27FC236}">
                <a16:creationId xmlns:a16="http://schemas.microsoft.com/office/drawing/2014/main" id="{977AF8DE-6EBD-4538-BEE9-FD91D6730168}"/>
              </a:ext>
            </a:extLst>
          </p:cNvPr>
          <p:cNvSpPr/>
          <p:nvPr/>
        </p:nvSpPr>
        <p:spPr>
          <a:xfrm>
            <a:off x="200967" y="3880395"/>
            <a:ext cx="8752114" cy="2585323"/>
          </a:xfrm>
          <a:prstGeom prst="rect">
            <a:avLst/>
          </a:prstGeom>
        </p:spPr>
        <p:txBody>
          <a:bodyPr wrap="square">
            <a:spAutoFit/>
          </a:bodyPr>
          <a:lstStyle/>
          <a:p>
            <a:endParaRPr lang="en-US" dirty="0"/>
          </a:p>
          <a:p>
            <a:endParaRPr lang="en-US" dirty="0"/>
          </a:p>
          <a:p>
            <a:r>
              <a:rPr lang="en-US" dirty="0"/>
              <a:t>To contribute to that “arena” of fairness and equity</a:t>
            </a:r>
          </a:p>
          <a:p>
            <a:endParaRPr lang="en-US" dirty="0"/>
          </a:p>
          <a:p>
            <a:r>
              <a:rPr lang="en-US" dirty="0"/>
              <a:t>To contribute to our children’s development</a:t>
            </a:r>
          </a:p>
          <a:p>
            <a:endParaRPr lang="en-US" dirty="0"/>
          </a:p>
          <a:p>
            <a:r>
              <a:rPr lang="en-US" dirty="0"/>
              <a:t>To contribute to the sport’s development</a:t>
            </a:r>
          </a:p>
          <a:p>
            <a:endParaRPr lang="en-US" dirty="0"/>
          </a:p>
          <a:p>
            <a:r>
              <a:rPr lang="en-US" dirty="0"/>
              <a:t>It’s more exciting than sitting through 3 – 4 hour sessions in the sun!</a:t>
            </a:r>
          </a:p>
        </p:txBody>
      </p:sp>
    </p:spTree>
    <p:extLst>
      <p:ext uri="{BB962C8B-B14F-4D97-AF65-F5344CB8AC3E}">
        <p14:creationId xmlns:p14="http://schemas.microsoft.com/office/powerpoint/2010/main" val="248167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F84A-21DE-40D0-9AB9-4AF9CE77BFAF}"/>
              </a:ext>
            </a:extLst>
          </p:cNvPr>
          <p:cNvSpPr>
            <a:spLocks noGrp="1"/>
          </p:cNvSpPr>
          <p:nvPr>
            <p:ph type="title"/>
          </p:nvPr>
        </p:nvSpPr>
        <p:spPr>
          <a:xfrm>
            <a:off x="628650" y="53629"/>
            <a:ext cx="7886700" cy="1325563"/>
          </a:xfrm>
        </p:spPr>
        <p:txBody>
          <a:bodyPr/>
          <a:lstStyle/>
          <a:p>
            <a:r>
              <a:rPr lang="en-US" dirty="0"/>
              <a:t>What Is A Stroke &amp; Turn Judge?</a:t>
            </a:r>
          </a:p>
        </p:txBody>
      </p:sp>
      <p:sp>
        <p:nvSpPr>
          <p:cNvPr id="3" name="Rectangle 2">
            <a:extLst>
              <a:ext uri="{FF2B5EF4-FFF2-40B4-BE49-F238E27FC236}">
                <a16:creationId xmlns:a16="http://schemas.microsoft.com/office/drawing/2014/main" id="{724DA3EF-A178-45C6-9B12-6E226F31C129}"/>
              </a:ext>
            </a:extLst>
          </p:cNvPr>
          <p:cNvSpPr/>
          <p:nvPr/>
        </p:nvSpPr>
        <p:spPr>
          <a:xfrm>
            <a:off x="251209" y="1100524"/>
            <a:ext cx="8732017" cy="646331"/>
          </a:xfrm>
          <a:prstGeom prst="rect">
            <a:avLst/>
          </a:prstGeom>
        </p:spPr>
        <p:txBody>
          <a:bodyPr wrap="square">
            <a:spAutoFit/>
          </a:bodyPr>
          <a:lstStyle/>
          <a:p>
            <a:r>
              <a:rPr lang="en-US" dirty="0"/>
              <a:t>One, in an official capacity, who judges the adherence to the rules of swimming, of the individual competitors within their jurisdiction</a:t>
            </a:r>
          </a:p>
        </p:txBody>
      </p:sp>
      <p:pic>
        <p:nvPicPr>
          <p:cNvPr id="5" name="Picture 4">
            <a:extLst>
              <a:ext uri="{FF2B5EF4-FFF2-40B4-BE49-F238E27FC236}">
                <a16:creationId xmlns:a16="http://schemas.microsoft.com/office/drawing/2014/main" id="{D52DE072-482E-478F-BFC4-EBBE1BE87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638" y="2365057"/>
            <a:ext cx="2857500" cy="1600200"/>
          </a:xfrm>
          <a:prstGeom prst="rect">
            <a:avLst/>
          </a:prstGeom>
        </p:spPr>
      </p:pic>
      <p:pic>
        <p:nvPicPr>
          <p:cNvPr id="7" name="Picture 6">
            <a:extLst>
              <a:ext uri="{FF2B5EF4-FFF2-40B4-BE49-F238E27FC236}">
                <a16:creationId xmlns:a16="http://schemas.microsoft.com/office/drawing/2014/main" id="{1AFF5FEB-D83E-479A-8B8E-A01C827C6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409" y="4583459"/>
            <a:ext cx="2862072" cy="1987550"/>
          </a:xfrm>
          <a:prstGeom prst="rect">
            <a:avLst/>
          </a:prstGeom>
        </p:spPr>
      </p:pic>
      <p:pic>
        <p:nvPicPr>
          <p:cNvPr id="9" name="Picture 8">
            <a:extLst>
              <a:ext uri="{FF2B5EF4-FFF2-40B4-BE49-F238E27FC236}">
                <a16:creationId xmlns:a16="http://schemas.microsoft.com/office/drawing/2014/main" id="{7BFA3D7B-D064-4D5C-B102-67343E77A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53" y="2426087"/>
            <a:ext cx="2862072" cy="2601884"/>
          </a:xfrm>
          <a:prstGeom prst="rect">
            <a:avLst/>
          </a:prstGeom>
        </p:spPr>
      </p:pic>
    </p:spTree>
    <p:extLst>
      <p:ext uri="{BB962C8B-B14F-4D97-AF65-F5344CB8AC3E}">
        <p14:creationId xmlns:p14="http://schemas.microsoft.com/office/powerpoint/2010/main" val="20121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1E2E-840E-43B4-B45F-2F252A699391}"/>
              </a:ext>
            </a:extLst>
          </p:cNvPr>
          <p:cNvSpPr>
            <a:spLocks noGrp="1"/>
          </p:cNvSpPr>
          <p:nvPr>
            <p:ph type="title"/>
          </p:nvPr>
        </p:nvSpPr>
        <p:spPr>
          <a:xfrm>
            <a:off x="628650" y="53630"/>
            <a:ext cx="7886700" cy="1325563"/>
          </a:xfrm>
        </p:spPr>
        <p:txBody>
          <a:bodyPr/>
          <a:lstStyle/>
          <a:p>
            <a:pPr algn="ctr"/>
            <a:r>
              <a:rPr lang="en-US" dirty="0"/>
              <a:t>Expectations of a Stroke &amp; Turn Judge</a:t>
            </a:r>
          </a:p>
        </p:txBody>
      </p:sp>
      <p:sp>
        <p:nvSpPr>
          <p:cNvPr id="3" name="Rectangle 2">
            <a:extLst>
              <a:ext uri="{FF2B5EF4-FFF2-40B4-BE49-F238E27FC236}">
                <a16:creationId xmlns:a16="http://schemas.microsoft.com/office/drawing/2014/main" id="{4A43FB09-B5D8-4463-AC1D-A025D1AD22CD}"/>
              </a:ext>
            </a:extLst>
          </p:cNvPr>
          <p:cNvSpPr/>
          <p:nvPr/>
        </p:nvSpPr>
        <p:spPr>
          <a:xfrm>
            <a:off x="120579" y="889844"/>
            <a:ext cx="8772211" cy="4062651"/>
          </a:xfrm>
          <a:prstGeom prst="rect">
            <a:avLst/>
          </a:prstGeom>
        </p:spPr>
        <p:txBody>
          <a:bodyPr wrap="square">
            <a:spAutoFit/>
          </a:bodyPr>
          <a:lstStyle/>
          <a:p>
            <a:endParaRPr lang="en-US" dirty="0"/>
          </a:p>
          <a:p>
            <a:r>
              <a:rPr lang="en-US" dirty="0"/>
              <a:t>Be conscientious</a:t>
            </a:r>
          </a:p>
          <a:p>
            <a:endParaRPr lang="en-US" dirty="0"/>
          </a:p>
          <a:p>
            <a:r>
              <a:rPr lang="en-US" dirty="0"/>
              <a:t>Know the rules of swimming</a:t>
            </a:r>
          </a:p>
          <a:p>
            <a:endParaRPr lang="en-US" dirty="0"/>
          </a:p>
          <a:p>
            <a:pPr marL="285750" indent="-285750">
              <a:buFont typeface="Arial" panose="020B0604020202020204" pitchFamily="34" charset="0"/>
              <a:buChar char="•"/>
            </a:pPr>
            <a:r>
              <a:rPr lang="en-US" dirty="0"/>
              <a:t>Study the USA Swimming official rulebook</a:t>
            </a:r>
          </a:p>
          <a:p>
            <a:endParaRPr lang="en-US" dirty="0"/>
          </a:p>
          <a:p>
            <a:pPr marL="285750" indent="-285750">
              <a:buFont typeface="Arial" panose="020B0604020202020204" pitchFamily="34" charset="0"/>
              <a:buChar char="•"/>
            </a:pPr>
            <a:r>
              <a:rPr lang="en-US" dirty="0"/>
              <a:t>Know the current interpretations of these rules</a:t>
            </a:r>
          </a:p>
          <a:p>
            <a:endParaRPr lang="en-US" dirty="0"/>
          </a:p>
          <a:p>
            <a:pPr marL="285750" indent="-285750">
              <a:buFont typeface="Arial" panose="020B0604020202020204" pitchFamily="34" charset="0"/>
              <a:buChar char="•"/>
            </a:pPr>
            <a:r>
              <a:rPr lang="en-US" dirty="0"/>
              <a:t>Be fair, impartial, and consistent in the application of these rules</a:t>
            </a:r>
          </a:p>
          <a:p>
            <a:endParaRPr lang="en-US" dirty="0"/>
          </a:p>
          <a:p>
            <a:r>
              <a:rPr lang="en-US" dirty="0"/>
              <a:t>Call infractions when </a:t>
            </a:r>
            <a:r>
              <a:rPr lang="en-US" u="sng" dirty="0"/>
              <a:t>observed</a:t>
            </a:r>
            <a:r>
              <a:rPr lang="en-US" dirty="0"/>
              <a:t>, and when there is no doubt as to your observation</a:t>
            </a:r>
          </a:p>
          <a:p>
            <a:endParaRPr lang="en-US" dirty="0"/>
          </a:p>
          <a:p>
            <a:r>
              <a:rPr lang="en-US" sz="2400" b="1" dirty="0"/>
              <a:t>“Benefit of the doubt” always goes to the swimmer!</a:t>
            </a:r>
          </a:p>
        </p:txBody>
      </p:sp>
      <p:pic>
        <p:nvPicPr>
          <p:cNvPr id="6" name="Picture 5">
            <a:extLst>
              <a:ext uri="{FF2B5EF4-FFF2-40B4-BE49-F238E27FC236}">
                <a16:creationId xmlns:a16="http://schemas.microsoft.com/office/drawing/2014/main" id="{08033BBE-BE80-4800-9764-6419AD223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64" y="5032195"/>
            <a:ext cx="2862072" cy="1825805"/>
          </a:xfrm>
          <a:prstGeom prst="rect">
            <a:avLst/>
          </a:prstGeom>
        </p:spPr>
      </p:pic>
    </p:spTree>
    <p:extLst>
      <p:ext uri="{BB962C8B-B14F-4D97-AF65-F5344CB8AC3E}">
        <p14:creationId xmlns:p14="http://schemas.microsoft.com/office/powerpoint/2010/main" val="15512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0ABA-A854-49FE-98F3-AB3D6661E5EF}"/>
              </a:ext>
            </a:extLst>
          </p:cNvPr>
          <p:cNvSpPr>
            <a:spLocks noGrp="1"/>
          </p:cNvSpPr>
          <p:nvPr>
            <p:ph type="title"/>
          </p:nvPr>
        </p:nvSpPr>
        <p:spPr>
          <a:xfrm>
            <a:off x="628650" y="-36807"/>
            <a:ext cx="7886700" cy="1325563"/>
          </a:xfrm>
        </p:spPr>
        <p:txBody>
          <a:bodyPr/>
          <a:lstStyle/>
          <a:p>
            <a:pPr algn="ctr"/>
            <a:r>
              <a:rPr lang="en-US" dirty="0"/>
              <a:t>Expectations of a Stroke &amp; Turn Judge</a:t>
            </a:r>
          </a:p>
        </p:txBody>
      </p:sp>
      <p:sp>
        <p:nvSpPr>
          <p:cNvPr id="3" name="Rectangle 2">
            <a:extLst>
              <a:ext uri="{FF2B5EF4-FFF2-40B4-BE49-F238E27FC236}">
                <a16:creationId xmlns:a16="http://schemas.microsoft.com/office/drawing/2014/main" id="{8D93DAC7-71F8-4975-BE66-D9DD39FE5964}"/>
              </a:ext>
            </a:extLst>
          </p:cNvPr>
          <p:cNvSpPr/>
          <p:nvPr/>
        </p:nvSpPr>
        <p:spPr>
          <a:xfrm>
            <a:off x="-1" y="718033"/>
            <a:ext cx="8842549" cy="5047536"/>
          </a:xfrm>
          <a:prstGeom prst="rect">
            <a:avLst/>
          </a:prstGeom>
        </p:spPr>
        <p:txBody>
          <a:bodyPr wrap="square">
            <a:spAutoFit/>
          </a:bodyPr>
          <a:lstStyle/>
          <a:p>
            <a:endParaRPr lang="en-US" i="1" dirty="0"/>
          </a:p>
          <a:p>
            <a:r>
              <a:rPr lang="en-US" dirty="0"/>
              <a:t>Be professional/Look professional</a:t>
            </a:r>
          </a:p>
          <a:p>
            <a:endParaRPr lang="en-US" dirty="0"/>
          </a:p>
          <a:p>
            <a:pPr marL="285750" indent="-285750">
              <a:buFont typeface="Arial" panose="020B0604020202020204" pitchFamily="34" charset="0"/>
              <a:buChar char="•"/>
            </a:pPr>
            <a:r>
              <a:rPr lang="en-US" sz="1400" dirty="0"/>
              <a:t>Wear white (polo) shirt over navy or black slacks, shorts, skirt</a:t>
            </a:r>
          </a:p>
          <a:p>
            <a:pPr marL="285750" indent="-285750">
              <a:buFont typeface="Arial" panose="020B0604020202020204" pitchFamily="34" charset="0"/>
              <a:buChar char="•"/>
            </a:pPr>
            <a:r>
              <a:rPr lang="en-US" sz="1400" dirty="0"/>
              <a:t>White footwear or appropriate sandals</a:t>
            </a:r>
          </a:p>
          <a:p>
            <a:pPr marL="285750" indent="-285750">
              <a:buFont typeface="Arial" panose="020B0604020202020204" pitchFamily="34" charset="0"/>
              <a:buChar char="•"/>
            </a:pPr>
            <a:r>
              <a:rPr lang="en-US" sz="1400" dirty="0"/>
              <a:t>No team logos on the shirt</a:t>
            </a:r>
          </a:p>
          <a:p>
            <a:endParaRPr lang="en-US" dirty="0"/>
          </a:p>
          <a:p>
            <a:r>
              <a:rPr lang="en-US" dirty="0"/>
              <a:t>Dress appropriate for the weather </a:t>
            </a:r>
          </a:p>
          <a:p>
            <a:endParaRPr lang="en-US" dirty="0"/>
          </a:p>
          <a:p>
            <a:r>
              <a:rPr lang="en-US" dirty="0"/>
              <a:t>Be punctual</a:t>
            </a:r>
          </a:p>
          <a:p>
            <a:pPr marL="285750" indent="-285750">
              <a:buFont typeface="Arial" panose="020B0604020202020204" pitchFamily="34" charset="0"/>
              <a:buChar char="•"/>
            </a:pPr>
            <a:r>
              <a:rPr lang="en-US" sz="1400" dirty="0"/>
              <a:t>You should plan on arriving at least 45-60 minutes before the start of the meet</a:t>
            </a:r>
          </a:p>
          <a:p>
            <a:pPr marL="285750" indent="-285750">
              <a:buFont typeface="Arial" panose="020B0604020202020204" pitchFamily="34" charset="0"/>
              <a:buChar char="•"/>
            </a:pPr>
            <a:r>
              <a:rPr lang="en-US" sz="1400" dirty="0"/>
              <a:t>S&amp;T briefing is usually held 20-40 minutes before the start</a:t>
            </a:r>
          </a:p>
          <a:p>
            <a:pPr marL="285750" indent="-285750">
              <a:buFont typeface="Arial" panose="020B0604020202020204" pitchFamily="34" charset="0"/>
              <a:buChar char="•"/>
            </a:pPr>
            <a:endParaRPr lang="en-US" dirty="0"/>
          </a:p>
          <a:p>
            <a:r>
              <a:rPr lang="en-US" dirty="0"/>
              <a:t>Refrain from cheering</a:t>
            </a:r>
          </a:p>
          <a:p>
            <a:endParaRPr lang="en-US" dirty="0"/>
          </a:p>
          <a:p>
            <a:r>
              <a:rPr lang="en-US" dirty="0"/>
              <a:t>No smoking or eating on deck</a:t>
            </a:r>
          </a:p>
          <a:p>
            <a:endParaRPr lang="en-US" dirty="0"/>
          </a:p>
          <a:p>
            <a:r>
              <a:rPr lang="en-US" dirty="0"/>
              <a:t>Refrain from fraternizing with the swimmers unless it is in response to a direct question, or, as needed, to instruct the swimmers</a:t>
            </a:r>
          </a:p>
        </p:txBody>
      </p:sp>
      <p:pic>
        <p:nvPicPr>
          <p:cNvPr id="4" name="Picture 3">
            <a:extLst>
              <a:ext uri="{FF2B5EF4-FFF2-40B4-BE49-F238E27FC236}">
                <a16:creationId xmlns:a16="http://schemas.microsoft.com/office/drawing/2014/main" id="{D7A22F35-020D-4FA6-A3E6-FFADD92DDC59}"/>
              </a:ext>
            </a:extLst>
          </p:cNvPr>
          <p:cNvPicPr>
            <a:picLocks noChangeAspect="1"/>
          </p:cNvPicPr>
          <p:nvPr/>
        </p:nvPicPr>
        <p:blipFill>
          <a:blip r:embed="rId2"/>
          <a:stretch>
            <a:fillRect/>
          </a:stretch>
        </p:blipFill>
        <p:spPr>
          <a:xfrm>
            <a:off x="6431049" y="1212976"/>
            <a:ext cx="2247900" cy="2028825"/>
          </a:xfrm>
          <a:prstGeom prst="rect">
            <a:avLst/>
          </a:prstGeom>
        </p:spPr>
      </p:pic>
    </p:spTree>
    <p:extLst>
      <p:ext uri="{BB962C8B-B14F-4D97-AF65-F5344CB8AC3E}">
        <p14:creationId xmlns:p14="http://schemas.microsoft.com/office/powerpoint/2010/main" val="227780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5FCE-E135-44A1-AA80-516407A3A1A6}"/>
              </a:ext>
            </a:extLst>
          </p:cNvPr>
          <p:cNvSpPr>
            <a:spLocks noGrp="1"/>
          </p:cNvSpPr>
          <p:nvPr>
            <p:ph type="title"/>
          </p:nvPr>
        </p:nvSpPr>
        <p:spPr>
          <a:xfrm>
            <a:off x="628650" y="3387"/>
            <a:ext cx="7886700" cy="1325563"/>
          </a:xfrm>
        </p:spPr>
        <p:txBody>
          <a:bodyPr/>
          <a:lstStyle/>
          <a:p>
            <a:pPr algn="ctr"/>
            <a:r>
              <a:rPr lang="en-US" dirty="0"/>
              <a:t>Expectations of a Stroke &amp; Turn Judge</a:t>
            </a:r>
          </a:p>
        </p:txBody>
      </p:sp>
      <p:sp>
        <p:nvSpPr>
          <p:cNvPr id="3" name="Rectangle 2">
            <a:extLst>
              <a:ext uri="{FF2B5EF4-FFF2-40B4-BE49-F238E27FC236}">
                <a16:creationId xmlns:a16="http://schemas.microsoft.com/office/drawing/2014/main" id="{72DB3D5A-ACEE-4321-A2B6-2778560BF31C}"/>
              </a:ext>
            </a:extLst>
          </p:cNvPr>
          <p:cNvSpPr/>
          <p:nvPr/>
        </p:nvSpPr>
        <p:spPr>
          <a:xfrm>
            <a:off x="120579" y="1080762"/>
            <a:ext cx="8762163" cy="3970318"/>
          </a:xfrm>
          <a:prstGeom prst="rect">
            <a:avLst/>
          </a:prstGeom>
        </p:spPr>
        <p:txBody>
          <a:bodyPr wrap="square">
            <a:spAutoFit/>
          </a:bodyPr>
          <a:lstStyle/>
          <a:p>
            <a:endParaRPr lang="en-US" dirty="0"/>
          </a:p>
          <a:p>
            <a:r>
              <a:rPr lang="en-US" dirty="0"/>
              <a:t>Be professional</a:t>
            </a:r>
          </a:p>
          <a:p>
            <a:endParaRPr lang="en-US" dirty="0"/>
          </a:p>
          <a:p>
            <a:r>
              <a:rPr lang="en-US" dirty="0"/>
              <a:t>Make calls quickly &amp; decisively - raise you hand up high and hold for 5 secs. Be confident!!</a:t>
            </a:r>
          </a:p>
          <a:p>
            <a:endParaRPr lang="en-US" dirty="0"/>
          </a:p>
          <a:p>
            <a:r>
              <a:rPr lang="en-US" dirty="0"/>
              <a:t>Give a </a:t>
            </a:r>
            <a:r>
              <a:rPr lang="en-US" u="sng" dirty="0"/>
              <a:t>verbal</a:t>
            </a:r>
            <a:r>
              <a:rPr lang="en-US" dirty="0"/>
              <a:t> explanation of calls clearly and succinctly to the Referee, (or Chief Judge-CJ), --- using the language of the rulebook.  DO NOT USE HAND GESTURES!</a:t>
            </a:r>
          </a:p>
          <a:p>
            <a:endParaRPr lang="en-US" dirty="0"/>
          </a:p>
          <a:p>
            <a:r>
              <a:rPr lang="en-US" dirty="0"/>
              <a:t>Make calls only within your jurisdiction</a:t>
            </a:r>
          </a:p>
          <a:p>
            <a:endParaRPr lang="en-US" dirty="0"/>
          </a:p>
          <a:p>
            <a:pPr marL="285750" indent="-285750">
              <a:buFont typeface="Arial" panose="020B0604020202020204" pitchFamily="34" charset="0"/>
              <a:buChar char="•"/>
            </a:pPr>
            <a:r>
              <a:rPr lang="en-US" dirty="0"/>
              <a:t>Referee, (or CJ), will explain jurisdiction during the pre-meet officials briefing.</a:t>
            </a:r>
          </a:p>
          <a:p>
            <a:endParaRPr lang="en-US" dirty="0"/>
          </a:p>
          <a:p>
            <a:pPr algn="ctr"/>
            <a:r>
              <a:rPr lang="en-US" b="1" dirty="0"/>
              <a:t>Remember, your professionalism, reflected by all of the above, will carry over and set the tone for both the swimmers and the spectators.</a:t>
            </a:r>
          </a:p>
        </p:txBody>
      </p:sp>
      <p:pic>
        <p:nvPicPr>
          <p:cNvPr id="5" name="Picture 4">
            <a:extLst>
              <a:ext uri="{FF2B5EF4-FFF2-40B4-BE49-F238E27FC236}">
                <a16:creationId xmlns:a16="http://schemas.microsoft.com/office/drawing/2014/main" id="{A21C1ECA-E263-49FE-AAD7-04C2B6AE6352}"/>
              </a:ext>
            </a:extLst>
          </p:cNvPr>
          <p:cNvPicPr>
            <a:picLocks noChangeAspect="1"/>
          </p:cNvPicPr>
          <p:nvPr/>
        </p:nvPicPr>
        <p:blipFill>
          <a:blip r:embed="rId2"/>
          <a:stretch>
            <a:fillRect/>
          </a:stretch>
        </p:blipFill>
        <p:spPr>
          <a:xfrm>
            <a:off x="3122250" y="5051080"/>
            <a:ext cx="2619375" cy="1743075"/>
          </a:xfrm>
          <a:prstGeom prst="rect">
            <a:avLst/>
          </a:prstGeom>
        </p:spPr>
      </p:pic>
    </p:spTree>
    <p:extLst>
      <p:ext uri="{BB962C8B-B14F-4D97-AF65-F5344CB8AC3E}">
        <p14:creationId xmlns:p14="http://schemas.microsoft.com/office/powerpoint/2010/main" val="327386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533E-522B-49D6-86A7-4FBD62E0FFBE}"/>
              </a:ext>
            </a:extLst>
          </p:cNvPr>
          <p:cNvSpPr>
            <a:spLocks noGrp="1"/>
          </p:cNvSpPr>
          <p:nvPr>
            <p:ph type="title"/>
          </p:nvPr>
        </p:nvSpPr>
        <p:spPr>
          <a:xfrm>
            <a:off x="628650" y="-167433"/>
            <a:ext cx="7886700" cy="1325563"/>
          </a:xfrm>
        </p:spPr>
        <p:txBody>
          <a:bodyPr/>
          <a:lstStyle/>
          <a:p>
            <a:pPr algn="ctr"/>
            <a:r>
              <a:rPr lang="en-US" dirty="0"/>
              <a:t>Position &amp; Coverage</a:t>
            </a:r>
          </a:p>
        </p:txBody>
      </p:sp>
      <p:sp>
        <p:nvSpPr>
          <p:cNvPr id="3" name="Rectangle 2">
            <a:extLst>
              <a:ext uri="{FF2B5EF4-FFF2-40B4-BE49-F238E27FC236}">
                <a16:creationId xmlns:a16="http://schemas.microsoft.com/office/drawing/2014/main" id="{9AD4CF79-F59B-427E-9D4F-BEFCC06F516F}"/>
              </a:ext>
            </a:extLst>
          </p:cNvPr>
          <p:cNvSpPr/>
          <p:nvPr/>
        </p:nvSpPr>
        <p:spPr>
          <a:xfrm>
            <a:off x="190919" y="736440"/>
            <a:ext cx="8762162" cy="5909310"/>
          </a:xfrm>
          <a:prstGeom prst="rect">
            <a:avLst/>
          </a:prstGeom>
        </p:spPr>
        <p:txBody>
          <a:bodyPr wrap="square">
            <a:spAutoFit/>
          </a:bodyPr>
          <a:lstStyle/>
          <a:p>
            <a:r>
              <a:rPr lang="en-US" dirty="0"/>
              <a:t>Step up immediately after the start (when at starting end). Be in the background prior to.</a:t>
            </a:r>
          </a:p>
          <a:p>
            <a:endParaRPr lang="en-US" dirty="0"/>
          </a:p>
          <a:p>
            <a:r>
              <a:rPr lang="en-US" dirty="0"/>
              <a:t>Be at the edge. You will get wet!</a:t>
            </a:r>
          </a:p>
          <a:p>
            <a:endParaRPr lang="en-US" dirty="0"/>
          </a:p>
          <a:p>
            <a:r>
              <a:rPr lang="en-US" dirty="0"/>
              <a:t>Know your jurisdiction. The Referee or Chief Judge should make that clear at the meeting. You will probably have multiple lanes to cover and half the pool length.</a:t>
            </a:r>
          </a:p>
          <a:p>
            <a:endParaRPr lang="en-US" dirty="0"/>
          </a:p>
          <a:p>
            <a:r>
              <a:rPr lang="en-US" dirty="0"/>
              <a:t>Be in position looking over the end of the edge of the pool for the turn.</a:t>
            </a:r>
          </a:p>
          <a:p>
            <a:endParaRPr lang="en-US" dirty="0"/>
          </a:p>
          <a:p>
            <a:r>
              <a:rPr lang="en-US" dirty="0"/>
              <a:t>At the end of the race, get to your best position to view the swimmer  (over the edge of the pool), while leaving room for the timers to do their jobs.</a:t>
            </a:r>
          </a:p>
          <a:p>
            <a:endParaRPr lang="en-US" dirty="0"/>
          </a:p>
          <a:p>
            <a:r>
              <a:rPr lang="en-US" dirty="0"/>
              <a:t>If you have empty lanes, watch them as well --- to ensure equity from heat to heat.</a:t>
            </a:r>
          </a:p>
          <a:p>
            <a:endParaRPr lang="en-US" dirty="0"/>
          </a:p>
          <a:p>
            <a:pPr marL="285750" indent="-285750">
              <a:buFont typeface="Arial" panose="020B0604020202020204" pitchFamily="34" charset="0"/>
              <a:buChar char="•"/>
            </a:pPr>
            <a:r>
              <a:rPr lang="en-US" dirty="0"/>
              <a:t>Judge the outside lanes the same as the “fast” lanes.</a:t>
            </a:r>
          </a:p>
          <a:p>
            <a:pPr marL="285750" indent="-285750">
              <a:buFont typeface="Arial" panose="020B0604020202020204" pitchFamily="34" charset="0"/>
              <a:buChar char="•"/>
            </a:pPr>
            <a:r>
              <a:rPr lang="en-US" dirty="0"/>
              <a:t>Judge the early (slower) heats the same as the last (faster) heats.</a:t>
            </a:r>
          </a:p>
          <a:p>
            <a:pPr marL="285750" indent="-285750">
              <a:buFont typeface="Arial" panose="020B0604020202020204" pitchFamily="34" charset="0"/>
              <a:buChar char="•"/>
            </a:pPr>
            <a:r>
              <a:rPr lang="en-US" dirty="0"/>
              <a:t>Maintain the same degree of attentiveness all throughout the meet.</a:t>
            </a:r>
          </a:p>
          <a:p>
            <a:pPr marL="285750" indent="-285750">
              <a:buFont typeface="Arial" panose="020B0604020202020204" pitchFamily="34" charset="0"/>
              <a:buChar char="•"/>
            </a:pPr>
            <a:r>
              <a:rPr lang="en-US" dirty="0"/>
              <a:t>Judge the younger (8 &amp; under) swimmers the same as the older swimmers.</a:t>
            </a:r>
          </a:p>
          <a:p>
            <a:endParaRPr lang="en-US" dirty="0"/>
          </a:p>
          <a:p>
            <a:pPr algn="ctr"/>
            <a:r>
              <a:rPr lang="en-US" b="1" dirty="0"/>
              <a:t>You are to “observe” the swimmers, not to “scrutinize” them!</a:t>
            </a:r>
          </a:p>
          <a:p>
            <a:endParaRPr lang="en-US" dirty="0"/>
          </a:p>
        </p:txBody>
      </p:sp>
    </p:spTree>
    <p:extLst>
      <p:ext uri="{BB962C8B-B14F-4D97-AF65-F5344CB8AC3E}">
        <p14:creationId xmlns:p14="http://schemas.microsoft.com/office/powerpoint/2010/main" val="271438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5E0C-513B-4E94-A7F8-28478A25B716}"/>
              </a:ext>
            </a:extLst>
          </p:cNvPr>
          <p:cNvSpPr>
            <a:spLocks noGrp="1"/>
          </p:cNvSpPr>
          <p:nvPr>
            <p:ph type="title"/>
          </p:nvPr>
        </p:nvSpPr>
        <p:spPr>
          <a:xfrm>
            <a:off x="628650" y="-117191"/>
            <a:ext cx="7886700" cy="1325563"/>
          </a:xfrm>
        </p:spPr>
        <p:txBody>
          <a:bodyPr/>
          <a:lstStyle/>
          <a:p>
            <a:pPr algn="ctr"/>
            <a:r>
              <a:rPr lang="en-US"/>
              <a:t>Know The Rules</a:t>
            </a:r>
            <a:endParaRPr lang="en-US" dirty="0"/>
          </a:p>
        </p:txBody>
      </p:sp>
      <p:sp>
        <p:nvSpPr>
          <p:cNvPr id="3" name="Rectangle 2">
            <a:extLst>
              <a:ext uri="{FF2B5EF4-FFF2-40B4-BE49-F238E27FC236}">
                <a16:creationId xmlns:a16="http://schemas.microsoft.com/office/drawing/2014/main" id="{0E35DD8B-C842-448C-AA0D-3CEBADB23C48}"/>
              </a:ext>
            </a:extLst>
          </p:cNvPr>
          <p:cNvSpPr/>
          <p:nvPr/>
        </p:nvSpPr>
        <p:spPr>
          <a:xfrm>
            <a:off x="442127" y="1232323"/>
            <a:ext cx="8340132" cy="4801314"/>
          </a:xfrm>
          <a:prstGeom prst="rect">
            <a:avLst/>
          </a:prstGeom>
        </p:spPr>
        <p:txBody>
          <a:bodyPr wrap="square">
            <a:spAutoFit/>
          </a:bodyPr>
          <a:lstStyle/>
          <a:p>
            <a:r>
              <a:rPr lang="en-US" dirty="0"/>
              <a:t>Study them before every meet.</a:t>
            </a:r>
          </a:p>
          <a:p>
            <a:endParaRPr lang="en-US" dirty="0"/>
          </a:p>
          <a:p>
            <a:r>
              <a:rPr lang="en-US" dirty="0"/>
              <a:t>Stay up to date with any rule changes. Be willing to change your previously – held interpretation.</a:t>
            </a:r>
          </a:p>
          <a:p>
            <a:endParaRPr lang="en-US" dirty="0"/>
          </a:p>
          <a:p>
            <a:r>
              <a:rPr lang="en-US" dirty="0"/>
              <a:t>Write or verbally explain your DQs using the language of the rulebook.</a:t>
            </a:r>
          </a:p>
          <a:p>
            <a:endParaRPr lang="en-US" dirty="0"/>
          </a:p>
          <a:p>
            <a:r>
              <a:rPr lang="en-US" dirty="0"/>
              <a:t>It is your responsibility to explain what you saw and how it is a violation of the rule.</a:t>
            </a:r>
          </a:p>
          <a:p>
            <a:endParaRPr lang="en-US" dirty="0"/>
          </a:p>
          <a:p>
            <a:r>
              <a:rPr lang="en-US" dirty="0"/>
              <a:t>Remember, the Referee must be able to defend the call to the team rep and/or coach.</a:t>
            </a:r>
          </a:p>
          <a:p>
            <a:endParaRPr lang="en-US" dirty="0"/>
          </a:p>
          <a:p>
            <a:r>
              <a:rPr lang="en-US" dirty="0"/>
              <a:t>Be consistent in your calls and interpretations.</a:t>
            </a:r>
          </a:p>
          <a:p>
            <a:endParaRPr lang="en-US" dirty="0"/>
          </a:p>
          <a:p>
            <a:r>
              <a:rPr lang="en-US" dirty="0"/>
              <a:t>Put in your time on deck!</a:t>
            </a:r>
          </a:p>
          <a:p>
            <a:endParaRPr lang="en-US" dirty="0"/>
          </a:p>
          <a:p>
            <a:r>
              <a:rPr lang="en-US" dirty="0"/>
              <a:t>There is no substitute for experience!</a:t>
            </a:r>
          </a:p>
        </p:txBody>
      </p:sp>
      <p:pic>
        <p:nvPicPr>
          <p:cNvPr id="4" name="Picture 3">
            <a:extLst>
              <a:ext uri="{FF2B5EF4-FFF2-40B4-BE49-F238E27FC236}">
                <a16:creationId xmlns:a16="http://schemas.microsoft.com/office/drawing/2014/main" id="{E84CEFC2-ECA2-49BC-B56A-03AD994803C5}"/>
              </a:ext>
            </a:extLst>
          </p:cNvPr>
          <p:cNvPicPr>
            <a:picLocks noChangeAspect="1"/>
          </p:cNvPicPr>
          <p:nvPr/>
        </p:nvPicPr>
        <p:blipFill>
          <a:blip r:embed="rId2"/>
          <a:stretch>
            <a:fillRect/>
          </a:stretch>
        </p:blipFill>
        <p:spPr>
          <a:xfrm>
            <a:off x="5329651" y="4309855"/>
            <a:ext cx="2009775" cy="2266950"/>
          </a:xfrm>
          <a:prstGeom prst="rect">
            <a:avLst/>
          </a:prstGeom>
        </p:spPr>
      </p:pic>
    </p:spTree>
    <p:extLst>
      <p:ext uri="{BB962C8B-B14F-4D97-AF65-F5344CB8AC3E}">
        <p14:creationId xmlns:p14="http://schemas.microsoft.com/office/powerpoint/2010/main" val="341821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8CD2-13E9-4B60-A830-86BCA200766B}"/>
              </a:ext>
            </a:extLst>
          </p:cNvPr>
          <p:cNvSpPr>
            <a:spLocks noGrp="1"/>
          </p:cNvSpPr>
          <p:nvPr>
            <p:ph type="title"/>
          </p:nvPr>
        </p:nvSpPr>
        <p:spPr>
          <a:xfrm>
            <a:off x="628650" y="-277967"/>
            <a:ext cx="7886700" cy="1325563"/>
          </a:xfrm>
        </p:spPr>
        <p:txBody>
          <a:bodyPr/>
          <a:lstStyle/>
          <a:p>
            <a:pPr algn="ctr"/>
            <a:r>
              <a:rPr lang="en-US" dirty="0"/>
              <a:t>Make The Call</a:t>
            </a:r>
          </a:p>
        </p:txBody>
      </p:sp>
      <p:sp>
        <p:nvSpPr>
          <p:cNvPr id="3" name="Rectangle 2">
            <a:extLst>
              <a:ext uri="{FF2B5EF4-FFF2-40B4-BE49-F238E27FC236}">
                <a16:creationId xmlns:a16="http://schemas.microsoft.com/office/drawing/2014/main" id="{C2486026-E027-4EEA-BA00-CF908754B571}"/>
              </a:ext>
            </a:extLst>
          </p:cNvPr>
          <p:cNvSpPr/>
          <p:nvPr/>
        </p:nvSpPr>
        <p:spPr>
          <a:xfrm>
            <a:off x="100483" y="696246"/>
            <a:ext cx="9123903" cy="3970318"/>
          </a:xfrm>
          <a:prstGeom prst="rect">
            <a:avLst/>
          </a:prstGeom>
        </p:spPr>
        <p:txBody>
          <a:bodyPr wrap="square">
            <a:spAutoFit/>
          </a:bodyPr>
          <a:lstStyle/>
          <a:p>
            <a:endParaRPr lang="en-US" dirty="0"/>
          </a:p>
          <a:p>
            <a:r>
              <a:rPr lang="en-US" dirty="0"/>
              <a:t>All of the above is of no use if you are afraid to make the call!</a:t>
            </a:r>
          </a:p>
          <a:p>
            <a:r>
              <a:rPr lang="en-US" dirty="0"/>
              <a:t>(You can always rescind it.)</a:t>
            </a:r>
          </a:p>
          <a:p>
            <a:endParaRPr lang="en-US" dirty="0"/>
          </a:p>
          <a:p>
            <a:r>
              <a:rPr lang="en-US" dirty="0"/>
              <a:t>Raise your hand, (3-5 seconds), high. Raise your hand for every incident of violation, if more than once in a single swim.</a:t>
            </a:r>
          </a:p>
          <a:p>
            <a:endParaRPr lang="en-US" dirty="0"/>
          </a:p>
          <a:p>
            <a:r>
              <a:rPr lang="en-US" dirty="0"/>
              <a:t>Do not look at the swimmer’s eyes. Do not indicate to the swimmer, a fellow official, or the crowd, as to what lane you have called.</a:t>
            </a:r>
          </a:p>
          <a:p>
            <a:endParaRPr lang="en-US" dirty="0"/>
          </a:p>
          <a:p>
            <a:r>
              <a:rPr lang="en-US" dirty="0"/>
              <a:t>Should you make a call, mark your program discreetly as soon as the swimmers have left your jurisdiction, with the event/heat/lane #. Then go back to judging the race.</a:t>
            </a:r>
          </a:p>
          <a:p>
            <a:endParaRPr lang="en-US" dirty="0"/>
          </a:p>
          <a:p>
            <a:r>
              <a:rPr lang="en-US" dirty="0"/>
              <a:t>When explaining the call to the referee, do not “demonstrate” the violation (for all to see).</a:t>
            </a:r>
          </a:p>
        </p:txBody>
      </p:sp>
      <p:sp>
        <p:nvSpPr>
          <p:cNvPr id="4" name="Rectangle 3">
            <a:extLst>
              <a:ext uri="{FF2B5EF4-FFF2-40B4-BE49-F238E27FC236}">
                <a16:creationId xmlns:a16="http://schemas.microsoft.com/office/drawing/2014/main" id="{834F5A30-1ACB-4FC4-8104-9C440DAD62A3}"/>
              </a:ext>
            </a:extLst>
          </p:cNvPr>
          <p:cNvSpPr/>
          <p:nvPr/>
        </p:nvSpPr>
        <p:spPr>
          <a:xfrm>
            <a:off x="0" y="4450481"/>
            <a:ext cx="8963129" cy="2585323"/>
          </a:xfrm>
          <a:prstGeom prst="rect">
            <a:avLst/>
          </a:prstGeom>
        </p:spPr>
        <p:txBody>
          <a:bodyPr wrap="square">
            <a:spAutoFit/>
          </a:bodyPr>
          <a:lstStyle/>
          <a:p>
            <a:endParaRPr lang="en-US" dirty="0"/>
          </a:p>
          <a:p>
            <a:r>
              <a:rPr lang="en-US" dirty="0"/>
              <a:t>Take back the call if you are not sure, or think you may have been unduly influenced by “other” pressures, i.e.,</a:t>
            </a:r>
          </a:p>
          <a:p>
            <a:pPr marL="285750" indent="-285750">
              <a:buFont typeface="Arial" panose="020B0604020202020204" pitchFamily="34" charset="0"/>
              <a:buChar char="•"/>
            </a:pPr>
            <a:r>
              <a:rPr lang="en-US" dirty="0"/>
              <a:t>A string of similar calls,</a:t>
            </a:r>
          </a:p>
          <a:p>
            <a:pPr marL="285750" indent="-285750">
              <a:buFont typeface="Arial" panose="020B0604020202020204" pitchFamily="34" charset="0"/>
              <a:buChar char="•"/>
            </a:pPr>
            <a:r>
              <a:rPr lang="en-US" dirty="0"/>
              <a:t>Pressure to “make a call”</a:t>
            </a:r>
          </a:p>
          <a:p>
            <a:pPr marL="285750" indent="-285750">
              <a:buFont typeface="Arial" panose="020B0604020202020204" pitchFamily="34" charset="0"/>
              <a:buChar char="•"/>
            </a:pPr>
            <a:r>
              <a:rPr lang="en-US" dirty="0"/>
              <a:t>A situation from another swimmer.</a:t>
            </a:r>
          </a:p>
          <a:p>
            <a:pPr marL="285750" indent="-285750">
              <a:buFont typeface="Arial" panose="020B0604020202020204" pitchFamily="34" charset="0"/>
              <a:buChar char="•"/>
            </a:pPr>
            <a:endParaRPr lang="en-US" dirty="0"/>
          </a:p>
          <a:p>
            <a:pPr algn="ctr"/>
            <a:r>
              <a:rPr lang="en-US" b="1" dirty="0"/>
              <a:t>Don’t make the call if you are not sure of what you saw.</a:t>
            </a:r>
          </a:p>
          <a:p>
            <a:endParaRPr lang="en-US" dirty="0"/>
          </a:p>
        </p:txBody>
      </p:sp>
    </p:spTree>
    <p:extLst>
      <p:ext uri="{BB962C8B-B14F-4D97-AF65-F5344CB8AC3E}">
        <p14:creationId xmlns:p14="http://schemas.microsoft.com/office/powerpoint/2010/main" val="2651795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2124</TotalTime>
  <Words>1836</Words>
  <Application>Microsoft Office PowerPoint</Application>
  <PresentationFormat>On-screen Show (4:3)</PresentationFormat>
  <Paragraphs>221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Candara</vt:lpstr>
      <vt:lpstr>Office Theme</vt:lpstr>
      <vt:lpstr>Old Dominion Swim League  Stroke &amp; Turn Clinic</vt:lpstr>
      <vt:lpstr>Philosophy of Officiating</vt:lpstr>
      <vt:lpstr>What Is A Stroke &amp; Turn Judge?</vt:lpstr>
      <vt:lpstr>Expectations of a Stroke &amp; Turn Judge</vt:lpstr>
      <vt:lpstr>Expectations of a Stroke &amp; Turn Judge</vt:lpstr>
      <vt:lpstr>Expectations of a Stroke &amp; Turn Judge</vt:lpstr>
      <vt:lpstr>Position &amp; Coverage</vt:lpstr>
      <vt:lpstr>Know The Rules</vt:lpstr>
      <vt:lpstr>Make The Call</vt:lpstr>
      <vt:lpstr>Butterfly</vt:lpstr>
      <vt:lpstr>Backstroke</vt:lpstr>
      <vt:lpstr>Breaststroke</vt:lpstr>
      <vt:lpstr>Freestyle</vt:lpstr>
      <vt:lpstr>Individual Medley</vt:lpstr>
      <vt:lpstr>Relays</vt:lpstr>
      <vt:lpstr>DQ Slips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Ramey</dc:creator>
  <cp:lastModifiedBy>Takach, Jay</cp:lastModifiedBy>
  <cp:revision>29</cp:revision>
  <dcterms:created xsi:type="dcterms:W3CDTF">2019-01-15T15:21:08Z</dcterms:created>
  <dcterms:modified xsi:type="dcterms:W3CDTF">2023-05-07T23:14:49Z</dcterms:modified>
</cp:coreProperties>
</file>