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1" r:id="rId5"/>
    <p:sldId id="262" r:id="rId6"/>
    <p:sldId id="263" r:id="rId7"/>
    <p:sldId id="260" r:id="rId8"/>
    <p:sldId id="264" r:id="rId9"/>
    <p:sldId id="265" r:id="rId10"/>
    <p:sldId id="267" r:id="rId11"/>
    <p:sldId id="268"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4"/>
    <p:restoredTop sz="94668"/>
  </p:normalViewPr>
  <p:slideViewPr>
    <p:cSldViewPr snapToGrid="0" snapToObjects="1">
      <p:cViewPr varScale="1">
        <p:scale>
          <a:sx n="81" d="100"/>
          <a:sy n="81" d="100"/>
        </p:scale>
        <p:origin x="102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32A95-D01C-B441-AE78-8509DE7F07C6}" type="datetimeFigureOut">
              <a:rPr lang="en-US" smtClean="0"/>
              <a:t>4/12/2023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EC718-A7DF-7B49-9CDB-370EEFF694F4}" type="slidenum">
              <a:rPr lang="en-US" smtClean="0"/>
              <a:t>‹#›</a:t>
            </a:fld>
            <a:endParaRPr lang="en-US"/>
          </a:p>
        </p:txBody>
      </p:sp>
    </p:spTree>
    <p:extLst>
      <p:ext uri="{BB962C8B-B14F-4D97-AF65-F5344CB8AC3E}">
        <p14:creationId xmlns:p14="http://schemas.microsoft.com/office/powerpoint/2010/main" val="291927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EC718-A7DF-7B49-9CDB-370EEFF694F4}" type="slidenum">
              <a:rPr lang="en-US" smtClean="0"/>
              <a:t>1</a:t>
            </a:fld>
            <a:endParaRPr lang="en-US"/>
          </a:p>
        </p:txBody>
      </p:sp>
    </p:spTree>
    <p:extLst>
      <p:ext uri="{BB962C8B-B14F-4D97-AF65-F5344CB8AC3E}">
        <p14:creationId xmlns:p14="http://schemas.microsoft.com/office/powerpoint/2010/main" val="332380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10</a:t>
            </a:fld>
            <a:endParaRPr lang="en-US"/>
          </a:p>
        </p:txBody>
      </p:sp>
    </p:spTree>
    <p:extLst>
      <p:ext uri="{BB962C8B-B14F-4D97-AF65-F5344CB8AC3E}">
        <p14:creationId xmlns:p14="http://schemas.microsoft.com/office/powerpoint/2010/main" val="124443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11</a:t>
            </a:fld>
            <a:endParaRPr lang="en-US"/>
          </a:p>
        </p:txBody>
      </p:sp>
    </p:spTree>
    <p:extLst>
      <p:ext uri="{BB962C8B-B14F-4D97-AF65-F5344CB8AC3E}">
        <p14:creationId xmlns:p14="http://schemas.microsoft.com/office/powerpoint/2010/main" val="63236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12</a:t>
            </a:fld>
            <a:endParaRPr lang="en-US"/>
          </a:p>
        </p:txBody>
      </p:sp>
    </p:spTree>
    <p:extLst>
      <p:ext uri="{BB962C8B-B14F-4D97-AF65-F5344CB8AC3E}">
        <p14:creationId xmlns:p14="http://schemas.microsoft.com/office/powerpoint/2010/main" val="96367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2</a:t>
            </a:fld>
            <a:endParaRPr lang="en-US"/>
          </a:p>
        </p:txBody>
      </p:sp>
    </p:spTree>
    <p:extLst>
      <p:ext uri="{BB962C8B-B14F-4D97-AF65-F5344CB8AC3E}">
        <p14:creationId xmlns:p14="http://schemas.microsoft.com/office/powerpoint/2010/main" val="219193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3</a:t>
            </a:fld>
            <a:endParaRPr lang="en-US"/>
          </a:p>
        </p:txBody>
      </p:sp>
    </p:spTree>
    <p:extLst>
      <p:ext uri="{BB962C8B-B14F-4D97-AF65-F5344CB8AC3E}">
        <p14:creationId xmlns:p14="http://schemas.microsoft.com/office/powerpoint/2010/main" val="344703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4</a:t>
            </a:fld>
            <a:endParaRPr lang="en-US"/>
          </a:p>
        </p:txBody>
      </p:sp>
    </p:spTree>
    <p:extLst>
      <p:ext uri="{BB962C8B-B14F-4D97-AF65-F5344CB8AC3E}">
        <p14:creationId xmlns:p14="http://schemas.microsoft.com/office/powerpoint/2010/main" val="159850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5</a:t>
            </a:fld>
            <a:endParaRPr lang="en-US"/>
          </a:p>
        </p:txBody>
      </p:sp>
    </p:spTree>
    <p:extLst>
      <p:ext uri="{BB962C8B-B14F-4D97-AF65-F5344CB8AC3E}">
        <p14:creationId xmlns:p14="http://schemas.microsoft.com/office/powerpoint/2010/main" val="24673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6</a:t>
            </a:fld>
            <a:endParaRPr lang="en-US"/>
          </a:p>
        </p:txBody>
      </p:sp>
    </p:spTree>
    <p:extLst>
      <p:ext uri="{BB962C8B-B14F-4D97-AF65-F5344CB8AC3E}">
        <p14:creationId xmlns:p14="http://schemas.microsoft.com/office/powerpoint/2010/main" val="218206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7</a:t>
            </a:fld>
            <a:endParaRPr lang="en-US"/>
          </a:p>
        </p:txBody>
      </p:sp>
    </p:spTree>
    <p:extLst>
      <p:ext uri="{BB962C8B-B14F-4D97-AF65-F5344CB8AC3E}">
        <p14:creationId xmlns:p14="http://schemas.microsoft.com/office/powerpoint/2010/main" val="426894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8</a:t>
            </a:fld>
            <a:endParaRPr lang="en-US"/>
          </a:p>
        </p:txBody>
      </p:sp>
    </p:spTree>
    <p:extLst>
      <p:ext uri="{BB962C8B-B14F-4D97-AF65-F5344CB8AC3E}">
        <p14:creationId xmlns:p14="http://schemas.microsoft.com/office/powerpoint/2010/main" val="356245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9EC718-A7DF-7B49-9CDB-370EEFF694F4}" type="slidenum">
              <a:rPr lang="en-US" smtClean="0"/>
              <a:t>9</a:t>
            </a:fld>
            <a:endParaRPr lang="en-US"/>
          </a:p>
        </p:txBody>
      </p:sp>
    </p:spTree>
    <p:extLst>
      <p:ext uri="{BB962C8B-B14F-4D97-AF65-F5344CB8AC3E}">
        <p14:creationId xmlns:p14="http://schemas.microsoft.com/office/powerpoint/2010/main" val="249849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andara" panose="020E0502030303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2185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40674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248871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38712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72938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7847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36330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167740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18022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316496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389B1D-D9BF-B941-83A5-34A245111FDE}" type="datetimeFigureOut">
              <a:rPr lang="en-US" smtClean="0"/>
              <a:t>4/12/2023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F9195B3-2989-7342-826F-039E11A2BAFC}" type="slidenum">
              <a:rPr lang="en-US" smtClean="0"/>
              <a:t>‹#›</a:t>
            </a:fld>
            <a:endParaRPr lang="en-US"/>
          </a:p>
        </p:txBody>
      </p:sp>
    </p:spTree>
    <p:extLst>
      <p:ext uri="{BB962C8B-B14F-4D97-AF65-F5344CB8AC3E}">
        <p14:creationId xmlns:p14="http://schemas.microsoft.com/office/powerpoint/2010/main" val="185589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77307741-D89B-A945-91D8-75B76C614225}"/>
              </a:ext>
            </a:extLst>
          </p:cNvPr>
          <p:cNvPicPr>
            <a:picLocks noChangeAspect="1"/>
          </p:cNvPicPr>
          <p:nvPr userDrawn="1"/>
        </p:nvPicPr>
        <p:blipFill>
          <a:blip r:embed="rId13"/>
          <a:stretch>
            <a:fillRect/>
          </a:stretch>
        </p:blipFill>
        <p:spPr>
          <a:xfrm>
            <a:off x="0" y="5683040"/>
            <a:ext cx="2130552" cy="1167233"/>
          </a:xfrm>
          <a:prstGeom prst="rect">
            <a:avLst/>
          </a:prstGeom>
        </p:spPr>
      </p:pic>
      <p:sp>
        <p:nvSpPr>
          <p:cNvPr id="9" name="Rectangle 8">
            <a:extLst>
              <a:ext uri="{FF2B5EF4-FFF2-40B4-BE49-F238E27FC236}">
                <a16:creationId xmlns:a16="http://schemas.microsoft.com/office/drawing/2014/main" id="{C5F62359-F202-DD40-8ABF-690A341BB341}"/>
              </a:ext>
            </a:extLst>
          </p:cNvPr>
          <p:cNvSpPr/>
          <p:nvPr userDrawn="1"/>
        </p:nvSpPr>
        <p:spPr>
          <a:xfrm>
            <a:off x="0" y="7727"/>
            <a:ext cx="9144000" cy="68425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24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youtube.com/watch?v=S3Dxww4YN-4&amp;list=PLSNSfC-PO6JJrrpstPXuGIQ89LU9l9fVI&amp;index=8" TargetMode="External"/><Relationship Id="rId7" Type="http://schemas.openxmlformats.org/officeDocument/2006/relationships/hyperlink" Target="https://youtu.be/OIITnFuabLo?list=PLSNSfC-PO6JJrrpstPXuGIQ89LU9l9fVI"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reativecommons.org/licenses/by-nc-nd/3.0/" TargetMode="External"/><Relationship Id="rId5" Type="http://schemas.openxmlformats.org/officeDocument/2006/relationships/hyperlink" Target="http://www.parentsareimportant.com/2014/05/managing-anxiety-to-keep-world-open.html" TargetMode="External"/><Relationship Id="rId10" Type="http://schemas.openxmlformats.org/officeDocument/2006/relationships/image" Target="../media/image14.jpg"/><Relationship Id="rId4" Type="http://schemas.openxmlformats.org/officeDocument/2006/relationships/image" Target="../media/image12.png"/><Relationship Id="rId9" Type="http://schemas.openxmlformats.org/officeDocument/2006/relationships/hyperlink" Target="https://www.youtube.com/watch?v=wu9sneD8h4U&amp;t=11s&amp;list=PLSNSfC-PO6JJrrpstPXuGIQ89LU9l9fVI&amp;index=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hN9IIg-xE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youtube.com/watch?v=4lq5XlenXC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8C58-81B4-464A-A39E-FC079852E097}"/>
              </a:ext>
            </a:extLst>
          </p:cNvPr>
          <p:cNvSpPr>
            <a:spLocks noGrp="1"/>
          </p:cNvSpPr>
          <p:nvPr>
            <p:ph type="ctrTitle"/>
          </p:nvPr>
        </p:nvSpPr>
        <p:spPr/>
        <p:txBody>
          <a:bodyPr>
            <a:normAutofit/>
          </a:bodyPr>
          <a:lstStyle/>
          <a:p>
            <a:r>
              <a:rPr lang="en-US" dirty="0"/>
              <a:t>ODSL </a:t>
            </a:r>
            <a:br>
              <a:rPr lang="en-US" dirty="0"/>
            </a:br>
            <a:r>
              <a:rPr lang="en-US" dirty="0"/>
              <a:t>Starter Clinic</a:t>
            </a:r>
            <a:br>
              <a:rPr lang="en-US"/>
            </a:br>
            <a:endParaRPr lang="en-US" sz="4400" dirty="0">
              <a:solidFill>
                <a:srgbClr val="0070C0"/>
              </a:solidFill>
            </a:endParaRPr>
          </a:p>
        </p:txBody>
      </p:sp>
      <p:sp>
        <p:nvSpPr>
          <p:cNvPr id="3" name="Subtitle 2">
            <a:extLst>
              <a:ext uri="{FF2B5EF4-FFF2-40B4-BE49-F238E27FC236}">
                <a16:creationId xmlns:a16="http://schemas.microsoft.com/office/drawing/2014/main" id="{DECFB4DF-7E8C-3342-8B87-06D97E7CB3DB}"/>
              </a:ext>
            </a:extLst>
          </p:cNvPr>
          <p:cNvSpPr>
            <a:spLocks noGrp="1"/>
          </p:cNvSpPr>
          <p:nvPr>
            <p:ph type="subTitle" idx="1"/>
          </p:nvPr>
        </p:nvSpPr>
        <p:spPr>
          <a:xfrm>
            <a:off x="1143000" y="3894646"/>
            <a:ext cx="6858000" cy="1655762"/>
          </a:xfrm>
        </p:spPr>
        <p:txBody>
          <a:bodyPr/>
          <a:lstStyle/>
          <a:p>
            <a:endParaRPr lang="en-US" dirty="0">
              <a:highlight>
                <a:srgbClr val="FFFF00"/>
              </a:highlight>
            </a:endParaRPr>
          </a:p>
          <a:p>
            <a:r>
              <a:rPr lang="en-US" dirty="0">
                <a:highlight>
                  <a:srgbClr val="FFFF00"/>
                </a:highlight>
              </a:rPr>
              <a:t>Please Put Your Full Name &amp; </a:t>
            </a:r>
          </a:p>
          <a:p>
            <a:r>
              <a:rPr lang="en-US" dirty="0">
                <a:highlight>
                  <a:srgbClr val="FFFF00"/>
                </a:highlight>
              </a:rPr>
              <a:t>Team Name Into The Chat Box</a:t>
            </a:r>
          </a:p>
        </p:txBody>
      </p:sp>
      <p:sp>
        <p:nvSpPr>
          <p:cNvPr id="4" name="Rectangle 3">
            <a:extLst>
              <a:ext uri="{FF2B5EF4-FFF2-40B4-BE49-F238E27FC236}">
                <a16:creationId xmlns:a16="http://schemas.microsoft.com/office/drawing/2014/main" id="{4236E03E-0428-0544-96E1-6EFC75D8F10A}"/>
              </a:ext>
            </a:extLst>
          </p:cNvPr>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032843-4963-E342-B23F-CFB757E67DDE}"/>
              </a:ext>
            </a:extLst>
          </p:cNvPr>
          <p:cNvPicPr>
            <a:picLocks noChangeAspect="1"/>
          </p:cNvPicPr>
          <p:nvPr/>
        </p:nvPicPr>
        <p:blipFill>
          <a:blip r:embed="rId3"/>
          <a:stretch>
            <a:fillRect/>
          </a:stretch>
        </p:blipFill>
        <p:spPr>
          <a:xfrm>
            <a:off x="0" y="5690767"/>
            <a:ext cx="2130552" cy="1167233"/>
          </a:xfrm>
          <a:prstGeom prst="rect">
            <a:avLst/>
          </a:prstGeom>
        </p:spPr>
      </p:pic>
    </p:spTree>
    <p:extLst>
      <p:ext uri="{BB962C8B-B14F-4D97-AF65-F5344CB8AC3E}">
        <p14:creationId xmlns:p14="http://schemas.microsoft.com/office/powerpoint/2010/main" val="322881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indefinite" fill="hold" grpId="0" nodeType="clickEffect">
                                  <p:stCondLst>
                                    <p:cond delay="0"/>
                                  </p:stCondLst>
                                  <p:endCondLst>
                                    <p:cond evt="onNext" delay="0">
                                      <p:tgtEl>
                                        <p:sldTgt/>
                                      </p:tgtEl>
                                    </p:cond>
                                  </p:endCondLst>
                                  <p:iterate type="lt">
                                    <p:tmPct val="10000"/>
                                  </p:iterate>
                                  <p:childTnLst>
                                    <p:animScale>
                                      <p:cBhvr>
                                        <p:cTn id="6" dur="250" autoRev="1" fill="hold">
                                          <p:stCondLst>
                                            <p:cond delay="0"/>
                                          </p:stCondLst>
                                        </p:cTn>
                                        <p:tgtEl>
                                          <p:spTgt spid="3">
                                            <p:txEl>
                                              <p:pRg st="1" end="1"/>
                                            </p:txEl>
                                          </p:spTgt>
                                        </p:tgtEl>
                                      </p:cBhvr>
                                      <p:to x="80000" y="100000"/>
                                    </p:animScale>
                                    <p:anim by="(#ppt_w*0.10)" calcmode="lin" valueType="num">
                                      <p:cBhvr>
                                        <p:cTn id="7" dur="250" autoRev="1" fill="hold">
                                          <p:stCondLst>
                                            <p:cond delay="0"/>
                                          </p:stCondLst>
                                        </p:cTn>
                                        <p:tgtEl>
                                          <p:spTgt spid="3">
                                            <p:txEl>
                                              <p:pRg st="1" end="1"/>
                                            </p:txEl>
                                          </p:spTgt>
                                        </p:tgtEl>
                                        <p:attrNameLst>
                                          <p:attrName>ppt_x</p:attrName>
                                        </p:attrNameLst>
                                      </p:cBhvr>
                                    </p:anim>
                                    <p:anim by="(-#ppt_w*0.10)" calcmode="lin" valueType="num">
                                      <p:cBhvr>
                                        <p:cTn id="8" dur="250" autoRev="1" fill="hold">
                                          <p:stCondLst>
                                            <p:cond delay="0"/>
                                          </p:stCondLst>
                                        </p:cTn>
                                        <p:tgtEl>
                                          <p:spTgt spid="3">
                                            <p:txEl>
                                              <p:pRg st="1" end="1"/>
                                            </p:txEl>
                                          </p:spTgt>
                                        </p:tgtEl>
                                        <p:attrNameLst>
                                          <p:attrName>ppt_y</p:attrName>
                                        </p:attrNameLst>
                                      </p:cBhvr>
                                    </p:anim>
                                    <p:animRot by="-480000">
                                      <p:cBhvr>
                                        <p:cTn id="9" dur="250" autoRev="1" fill="hold">
                                          <p:stCondLst>
                                            <p:cond delay="0"/>
                                          </p:stCondLst>
                                        </p:cTn>
                                        <p:tgtEl>
                                          <p:spTgt spid="3">
                                            <p:txEl>
                                              <p:pRg st="1" end="1"/>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repeatCount="indefinite" fill="hold" grpId="0" nodeType="clickEffect">
                                  <p:stCondLst>
                                    <p:cond delay="0"/>
                                  </p:stCondLst>
                                  <p:endCondLst>
                                    <p:cond evt="onNext" delay="0">
                                      <p:tgtEl>
                                        <p:sldTgt/>
                                      </p:tgtEl>
                                    </p:cond>
                                  </p:endCondLst>
                                  <p:iterate type="lt">
                                    <p:tmPct val="10000"/>
                                  </p:iterate>
                                  <p:childTnLst>
                                    <p:animScale>
                                      <p:cBhvr>
                                        <p:cTn id="13" dur="250" autoRev="1" fill="hold">
                                          <p:stCondLst>
                                            <p:cond delay="0"/>
                                          </p:stCondLst>
                                        </p:cTn>
                                        <p:tgtEl>
                                          <p:spTgt spid="3">
                                            <p:txEl>
                                              <p:pRg st="2" end="2"/>
                                            </p:txEl>
                                          </p:spTgt>
                                        </p:tgtEl>
                                      </p:cBhvr>
                                      <p:to x="80000" y="100000"/>
                                    </p:animScale>
                                    <p:anim by="(#ppt_w*0.10)" calcmode="lin" valueType="num">
                                      <p:cBhvr>
                                        <p:cTn id="14" dur="250" autoRev="1" fill="hold">
                                          <p:stCondLst>
                                            <p:cond delay="0"/>
                                          </p:stCondLst>
                                        </p:cTn>
                                        <p:tgtEl>
                                          <p:spTgt spid="3">
                                            <p:txEl>
                                              <p:pRg st="2" end="2"/>
                                            </p:txEl>
                                          </p:spTgt>
                                        </p:tgtEl>
                                        <p:attrNameLst>
                                          <p:attrName>ppt_x</p:attrName>
                                        </p:attrNameLst>
                                      </p:cBhvr>
                                    </p:anim>
                                    <p:anim by="(-#ppt_w*0.10)" calcmode="lin" valueType="num">
                                      <p:cBhvr>
                                        <p:cTn id="15" dur="250" autoRev="1" fill="hold">
                                          <p:stCondLst>
                                            <p:cond delay="0"/>
                                          </p:stCondLst>
                                        </p:cTn>
                                        <p:tgtEl>
                                          <p:spTgt spid="3">
                                            <p:txEl>
                                              <p:pRg st="2" end="2"/>
                                            </p:txEl>
                                          </p:spTgt>
                                        </p:tgtEl>
                                        <p:attrNameLst>
                                          <p:attrName>ppt_y</p:attrName>
                                        </p:attrNameLst>
                                      </p:cBhvr>
                                    </p:anim>
                                    <p:animRot by="-480000">
                                      <p:cBhvr>
                                        <p:cTn id="16"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2DAF-0FDA-1048-8CCA-CE2AA177986C}"/>
              </a:ext>
            </a:extLst>
          </p:cNvPr>
          <p:cNvSpPr>
            <a:spLocks noGrp="1"/>
          </p:cNvSpPr>
          <p:nvPr>
            <p:ph type="title"/>
          </p:nvPr>
        </p:nvSpPr>
        <p:spPr/>
        <p:txBody>
          <a:bodyPr>
            <a:normAutofit/>
          </a:bodyPr>
          <a:lstStyle/>
          <a:p>
            <a:r>
              <a:rPr lang="en-US" dirty="0">
                <a:latin typeface="Candara" panose="020E0502030303020204" pitchFamily="34" charset="0"/>
              </a:rPr>
              <a:t>Starting Protocol for swimmers with a Hearing Disability</a:t>
            </a:r>
          </a:p>
        </p:txBody>
      </p:sp>
      <p:sp>
        <p:nvSpPr>
          <p:cNvPr id="4" name="Rectangle 1">
            <a:extLst>
              <a:ext uri="{FF2B5EF4-FFF2-40B4-BE49-F238E27FC236}">
                <a16:creationId xmlns:a16="http://schemas.microsoft.com/office/drawing/2014/main" id="{23C22393-2CB9-D148-882F-AE817720748C}"/>
              </a:ext>
            </a:extLst>
          </p:cNvPr>
          <p:cNvSpPr>
            <a:spLocks noChangeArrowheads="1"/>
          </p:cNvSpPr>
          <p:nvPr/>
        </p:nvSpPr>
        <p:spPr bwMode="auto">
          <a:xfrm>
            <a:off x="0" y="1697234"/>
            <a:ext cx="13007087"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chemeClr val="tx1"/>
                </a:solidFill>
                <a:effectLst/>
                <a:latin typeface="Candara" panose="020E0502030303020204" pitchFamily="34" charset="0"/>
              </a:rPr>
              <a:t>                    </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Chirps</a:t>
            </a:r>
            <a:r>
              <a:rPr kumimoji="0" lang="en-US" altLang="en-US" sz="2000" b="1" u="none" strike="noStrike" cap="none" normalizeH="0" baseline="0" dirty="0">
                <a:ln>
                  <a:noFill/>
                </a:ln>
                <a:solidFill>
                  <a:schemeClr val="tx1"/>
                </a:solidFill>
                <a:effectLst/>
                <a:latin typeface="Candara" panose="020E0502030303020204" pitchFamily="34" charset="0"/>
              </a:rPr>
              <a:t> 	         </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Long Whistle </a:t>
            </a:r>
            <a:r>
              <a:rPr kumimoji="0" lang="en-US" altLang="en-US" sz="2000" b="1" u="none" strike="noStrike" cap="none" normalizeH="0" baseline="0" dirty="0">
                <a:ln>
                  <a:noFill/>
                </a:ln>
                <a:solidFill>
                  <a:schemeClr val="tx1"/>
                </a:solidFill>
                <a:effectLst/>
                <a:latin typeface="Candara" panose="020E0502030303020204" pitchFamily="34" charset="0"/>
              </a:rPr>
              <a:t>        </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Take </a:t>
            </a:r>
            <a:r>
              <a:rPr lang="en-US" altLang="en-US" sz="2000" b="1" dirty="0">
                <a:highlight>
                  <a:srgbClr val="FFFF00"/>
                </a:highlight>
                <a:latin typeface="Candara" panose="020E0502030303020204" pitchFamily="34" charset="0"/>
              </a:rPr>
              <a:t>Y</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our </a:t>
            </a:r>
            <a:r>
              <a:rPr lang="en-US" altLang="en-US" sz="2000" b="1" dirty="0">
                <a:highlight>
                  <a:srgbClr val="FFFF00"/>
                </a:highlight>
                <a:latin typeface="Candara" panose="020E0502030303020204" pitchFamily="34" charset="0"/>
              </a:rPr>
              <a:t>M</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ark</a:t>
            </a:r>
            <a:r>
              <a:rPr kumimoji="0" lang="en-US" altLang="en-US" sz="1400" b="1" u="none" strike="noStrike" cap="none" normalizeH="0" baseline="0" dirty="0">
                <a:ln>
                  <a:noFill/>
                </a:ln>
                <a:solidFill>
                  <a:schemeClr val="tx1"/>
                </a:solidFill>
                <a:effectLst/>
                <a:latin typeface="Candara" panose="020E0502030303020204" pitchFamily="34" charset="0"/>
              </a:rPr>
              <a:t>	            </a:t>
            </a:r>
            <a:r>
              <a:rPr kumimoji="0" lang="en-US" altLang="en-US" sz="2000" b="1" u="none" strike="noStrike" cap="none" normalizeH="0" baseline="0" dirty="0">
                <a:ln>
                  <a:noFill/>
                </a:ln>
                <a:solidFill>
                  <a:schemeClr val="tx1"/>
                </a:solidFill>
                <a:effectLst/>
                <a:highlight>
                  <a:srgbClr val="FFFF00"/>
                </a:highlight>
                <a:latin typeface="Candara" panose="020E0502030303020204" pitchFamily="34" charset="0"/>
              </a:rPr>
              <a:t>Beep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7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7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6" name="Picture 2" descr="page24image2941360">
            <a:extLst>
              <a:ext uri="{FF2B5EF4-FFF2-40B4-BE49-F238E27FC236}">
                <a16:creationId xmlns:a16="http://schemas.microsoft.com/office/drawing/2014/main" id="{066C5868-B4B5-C94B-95FA-148915401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928457"/>
            <a:ext cx="2565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4image2943600">
            <a:extLst>
              <a:ext uri="{FF2B5EF4-FFF2-40B4-BE49-F238E27FC236}">
                <a16:creationId xmlns:a16="http://schemas.microsoft.com/office/drawing/2014/main" id="{95175F7B-DC42-D44E-9C5A-31E59361D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363" y="2928457"/>
            <a:ext cx="2565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4image2941136">
            <a:extLst>
              <a:ext uri="{FF2B5EF4-FFF2-40B4-BE49-F238E27FC236}">
                <a16:creationId xmlns:a16="http://schemas.microsoft.com/office/drawing/2014/main" id="{B8D79B13-5C19-3E44-B95F-3240C8CA5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144" y="2928457"/>
            <a:ext cx="2692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24image2941472">
            <a:extLst>
              <a:ext uri="{FF2B5EF4-FFF2-40B4-BE49-F238E27FC236}">
                <a16:creationId xmlns:a16="http://schemas.microsoft.com/office/drawing/2014/main" id="{DB9F7D98-604C-274B-BF70-22F66106A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622" y="2928457"/>
            <a:ext cx="2476500" cy="2806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E3AFEE-5B10-154B-B6CD-687DE307212D}"/>
              </a:ext>
            </a:extLst>
          </p:cNvPr>
          <p:cNvSpPr txBox="1"/>
          <p:nvPr/>
        </p:nvSpPr>
        <p:spPr>
          <a:xfrm>
            <a:off x="3294063" y="5770177"/>
            <a:ext cx="3938899" cy="861774"/>
          </a:xfrm>
          <a:prstGeom prst="rect">
            <a:avLst/>
          </a:prstGeom>
          <a:noFill/>
        </p:spPr>
        <p:txBody>
          <a:bodyPr wrap="none" rtlCol="0">
            <a:spAutoFit/>
          </a:bodyPr>
          <a:lstStyle/>
          <a:p>
            <a:r>
              <a:rPr lang="en-US" sz="5000" dirty="0">
                <a:latin typeface="Candara" panose="020E0502030303020204" pitchFamily="34" charset="0"/>
              </a:rPr>
              <a:t>Forward Start</a:t>
            </a:r>
          </a:p>
        </p:txBody>
      </p:sp>
    </p:spTree>
    <p:extLst>
      <p:ext uri="{BB962C8B-B14F-4D97-AF65-F5344CB8AC3E}">
        <p14:creationId xmlns:p14="http://schemas.microsoft.com/office/powerpoint/2010/main" val="422102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2DAF-0FDA-1048-8CCA-CE2AA177986C}"/>
              </a:ext>
            </a:extLst>
          </p:cNvPr>
          <p:cNvSpPr>
            <a:spLocks noGrp="1"/>
          </p:cNvSpPr>
          <p:nvPr>
            <p:ph type="title"/>
          </p:nvPr>
        </p:nvSpPr>
        <p:spPr>
          <a:xfrm>
            <a:off x="628650" y="-13250"/>
            <a:ext cx="7886700" cy="1325563"/>
          </a:xfrm>
        </p:spPr>
        <p:txBody>
          <a:bodyPr>
            <a:normAutofit/>
          </a:bodyPr>
          <a:lstStyle/>
          <a:p>
            <a:r>
              <a:rPr lang="en-US" dirty="0">
                <a:latin typeface="Candara" panose="020E0502030303020204" pitchFamily="34" charset="0"/>
              </a:rPr>
              <a:t>Starting Protocol for swimmers with a Hearing Disability</a:t>
            </a:r>
          </a:p>
        </p:txBody>
      </p:sp>
      <p:sp>
        <p:nvSpPr>
          <p:cNvPr id="6" name="TextBox 5">
            <a:extLst>
              <a:ext uri="{FF2B5EF4-FFF2-40B4-BE49-F238E27FC236}">
                <a16:creationId xmlns:a16="http://schemas.microsoft.com/office/drawing/2014/main" id="{DEE3AFEE-5B10-154B-B6CD-687DE307212D}"/>
              </a:ext>
            </a:extLst>
          </p:cNvPr>
          <p:cNvSpPr txBox="1"/>
          <p:nvPr/>
        </p:nvSpPr>
        <p:spPr>
          <a:xfrm>
            <a:off x="3294063" y="5770177"/>
            <a:ext cx="4673074" cy="861774"/>
          </a:xfrm>
          <a:prstGeom prst="rect">
            <a:avLst/>
          </a:prstGeom>
          <a:noFill/>
        </p:spPr>
        <p:txBody>
          <a:bodyPr wrap="none" rtlCol="0">
            <a:spAutoFit/>
          </a:bodyPr>
          <a:lstStyle/>
          <a:p>
            <a:r>
              <a:rPr lang="en-US" sz="5000" dirty="0">
                <a:latin typeface="Candara" panose="020E0502030303020204" pitchFamily="34" charset="0"/>
              </a:rPr>
              <a:t>Backstroke Start</a:t>
            </a:r>
          </a:p>
        </p:txBody>
      </p:sp>
      <p:pic>
        <p:nvPicPr>
          <p:cNvPr id="2050" name="Picture 2" descr="page25image2965952">
            <a:extLst>
              <a:ext uri="{FF2B5EF4-FFF2-40B4-BE49-F238E27FC236}">
                <a16:creationId xmlns:a16="http://schemas.microsoft.com/office/drawing/2014/main" id="{ACF219D9-53AF-A84A-BA5B-8F9CD652D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366"/>
            <a:ext cx="18161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25image2966176">
            <a:extLst>
              <a:ext uri="{FF2B5EF4-FFF2-40B4-BE49-F238E27FC236}">
                <a16:creationId xmlns:a16="http://schemas.microsoft.com/office/drawing/2014/main" id="{A66990A0-F400-2548-8049-B30C24EE3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68" y="1228890"/>
            <a:ext cx="33401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25image2976480">
            <a:extLst>
              <a:ext uri="{FF2B5EF4-FFF2-40B4-BE49-F238E27FC236}">
                <a16:creationId xmlns:a16="http://schemas.microsoft.com/office/drawing/2014/main" id="{028DBF35-63E9-544C-A6F2-79352D45D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994" y="2301771"/>
            <a:ext cx="482600" cy="17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2D0577-7945-2A49-8FD9-1CB0C5DD7A6D}"/>
              </a:ext>
            </a:extLst>
          </p:cNvPr>
          <p:cNvSpPr/>
          <p:nvPr/>
        </p:nvSpPr>
        <p:spPr>
          <a:xfrm>
            <a:off x="108974" y="2960554"/>
            <a:ext cx="1571807" cy="523220"/>
          </a:xfrm>
          <a:prstGeom prst="rect">
            <a:avLst/>
          </a:prstGeom>
        </p:spPr>
        <p:txBody>
          <a:bodyPr wrap="square">
            <a:spAutoFit/>
          </a:bodyPr>
          <a:lstStyle/>
          <a:p>
            <a:pPr algn="ctr"/>
            <a:r>
              <a:rPr lang="en-US" sz="1400" dirty="0">
                <a:highlight>
                  <a:srgbClr val="00FFFF"/>
                </a:highlight>
                <a:latin typeface="Candara" panose="020E0502030303020204" pitchFamily="34" charset="0"/>
              </a:rPr>
              <a:t>Twist hand at short whistles </a:t>
            </a:r>
          </a:p>
        </p:txBody>
      </p:sp>
      <p:sp>
        <p:nvSpPr>
          <p:cNvPr id="5" name="Rectangle 4">
            <a:extLst>
              <a:ext uri="{FF2B5EF4-FFF2-40B4-BE49-F238E27FC236}">
                <a16:creationId xmlns:a16="http://schemas.microsoft.com/office/drawing/2014/main" id="{A0FECC53-95AC-0B4E-851E-F784D6771716}"/>
              </a:ext>
            </a:extLst>
          </p:cNvPr>
          <p:cNvSpPr/>
          <p:nvPr/>
        </p:nvSpPr>
        <p:spPr>
          <a:xfrm>
            <a:off x="2833422" y="3174103"/>
            <a:ext cx="3340100" cy="738664"/>
          </a:xfrm>
          <a:prstGeom prst="rect">
            <a:avLst/>
          </a:prstGeom>
        </p:spPr>
        <p:txBody>
          <a:bodyPr wrap="square">
            <a:spAutoFit/>
          </a:bodyPr>
          <a:lstStyle/>
          <a:p>
            <a:pPr algn="ctr"/>
            <a:r>
              <a:rPr lang="en-US" sz="1400" dirty="0">
                <a:highlight>
                  <a:srgbClr val="00FFFF"/>
                </a:highlight>
              </a:rPr>
              <a:t>Arm overhead-swimmer enters water: drop arm to side while swimmer enters water</a:t>
            </a:r>
          </a:p>
          <a:p>
            <a:pPr algn="ctr"/>
            <a:r>
              <a:rPr lang="en-US" sz="1400" dirty="0">
                <a:highlight>
                  <a:srgbClr val="00FFFF"/>
                </a:highlight>
              </a:rPr>
              <a:t>1</a:t>
            </a:r>
            <a:r>
              <a:rPr lang="en-US" sz="1400" baseline="30000" dirty="0">
                <a:highlight>
                  <a:srgbClr val="00FFFF"/>
                </a:highlight>
              </a:rPr>
              <a:t>st</a:t>
            </a:r>
            <a:r>
              <a:rPr lang="en-US" sz="1400" dirty="0">
                <a:highlight>
                  <a:srgbClr val="00FFFF"/>
                </a:highlight>
              </a:rPr>
              <a:t> Long Whistle</a:t>
            </a:r>
          </a:p>
        </p:txBody>
      </p:sp>
      <p:pic>
        <p:nvPicPr>
          <p:cNvPr id="2053" name="Picture 5" descr="page25image2966400">
            <a:extLst>
              <a:ext uri="{FF2B5EF4-FFF2-40B4-BE49-F238E27FC236}">
                <a16:creationId xmlns:a16="http://schemas.microsoft.com/office/drawing/2014/main" id="{0F77EF01-FD41-A546-910F-55820AED02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248" y="1250041"/>
            <a:ext cx="1574800" cy="1892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80FD71-EA1E-E243-8D5F-1B94F6C4919E}"/>
              </a:ext>
            </a:extLst>
          </p:cNvPr>
          <p:cNvSpPr/>
          <p:nvPr/>
        </p:nvSpPr>
        <p:spPr>
          <a:xfrm>
            <a:off x="6749402" y="3172288"/>
            <a:ext cx="2252719" cy="1477328"/>
          </a:xfrm>
          <a:prstGeom prst="rect">
            <a:avLst/>
          </a:prstGeom>
        </p:spPr>
        <p:txBody>
          <a:bodyPr wrap="square">
            <a:spAutoFit/>
          </a:bodyPr>
          <a:lstStyle/>
          <a:p>
            <a:pPr algn="ctr"/>
            <a:r>
              <a:rPr lang="en-US" dirty="0">
                <a:highlight>
                  <a:srgbClr val="00FFFF"/>
                </a:highlight>
              </a:rPr>
              <a:t>Arm overhead-swimmer returns to backstroke start position</a:t>
            </a:r>
          </a:p>
          <a:p>
            <a:pPr algn="ctr"/>
            <a:r>
              <a:rPr lang="en-US" dirty="0">
                <a:highlight>
                  <a:srgbClr val="00FFFF"/>
                </a:highlight>
              </a:rPr>
              <a:t>(2nd long whistle)</a:t>
            </a:r>
          </a:p>
        </p:txBody>
      </p:sp>
      <p:pic>
        <p:nvPicPr>
          <p:cNvPr id="2054" name="Picture 6" descr="page25image2965840">
            <a:extLst>
              <a:ext uri="{FF2B5EF4-FFF2-40B4-BE49-F238E27FC236}">
                <a16:creationId xmlns:a16="http://schemas.microsoft.com/office/drawing/2014/main" id="{D94CEC74-1B55-214A-905D-A3F2F2493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043" y="3787372"/>
            <a:ext cx="15494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25image2966512">
            <a:extLst>
              <a:ext uri="{FF2B5EF4-FFF2-40B4-BE49-F238E27FC236}">
                <a16:creationId xmlns:a16="http://schemas.microsoft.com/office/drawing/2014/main" id="{D64DFD71-8572-034A-AD4F-F786E4E6EE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8386" y="3735316"/>
            <a:ext cx="1422400" cy="215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A52BA98-B8B3-E94F-A66E-86663AB791DF}"/>
              </a:ext>
            </a:extLst>
          </p:cNvPr>
          <p:cNvSpPr/>
          <p:nvPr/>
        </p:nvSpPr>
        <p:spPr>
          <a:xfrm>
            <a:off x="252240" y="4398610"/>
            <a:ext cx="1797286" cy="954107"/>
          </a:xfrm>
          <a:prstGeom prst="rect">
            <a:avLst/>
          </a:prstGeom>
        </p:spPr>
        <p:txBody>
          <a:bodyPr wrap="square">
            <a:spAutoFit/>
          </a:bodyPr>
          <a:lstStyle/>
          <a:p>
            <a:pPr algn="ctr"/>
            <a:r>
              <a:rPr lang="en-US" sz="1400" dirty="0">
                <a:highlight>
                  <a:srgbClr val="00FFFF"/>
                </a:highlight>
                <a:latin typeface="Candara" panose="020E0502030303020204" pitchFamily="34" charset="0"/>
              </a:rPr>
              <a:t>Arm moves to shoulder level -Signal to </a:t>
            </a:r>
          </a:p>
          <a:p>
            <a:pPr algn="ctr"/>
            <a:r>
              <a:rPr lang="en-US" sz="1400" dirty="0">
                <a:highlight>
                  <a:srgbClr val="00FFFF"/>
                </a:highlight>
                <a:latin typeface="Candara" panose="020E0502030303020204" pitchFamily="34" charset="0"/>
              </a:rPr>
              <a:t>“Take your mark”. </a:t>
            </a:r>
          </a:p>
        </p:txBody>
      </p:sp>
      <p:sp>
        <p:nvSpPr>
          <p:cNvPr id="9" name="TextBox 8">
            <a:extLst>
              <a:ext uri="{FF2B5EF4-FFF2-40B4-BE49-F238E27FC236}">
                <a16:creationId xmlns:a16="http://schemas.microsoft.com/office/drawing/2014/main" id="{5B7A88C9-73DD-F54B-9994-B7E953768953}"/>
              </a:ext>
            </a:extLst>
          </p:cNvPr>
          <p:cNvSpPr txBox="1"/>
          <p:nvPr/>
        </p:nvSpPr>
        <p:spPr>
          <a:xfrm>
            <a:off x="4382814" y="4649616"/>
            <a:ext cx="572593" cy="307777"/>
          </a:xfrm>
          <a:prstGeom prst="rect">
            <a:avLst/>
          </a:prstGeom>
          <a:noFill/>
        </p:spPr>
        <p:txBody>
          <a:bodyPr wrap="none" rtlCol="0">
            <a:spAutoFit/>
          </a:bodyPr>
          <a:lstStyle/>
          <a:p>
            <a:r>
              <a:rPr lang="en-US" sz="1400" dirty="0">
                <a:highlight>
                  <a:srgbClr val="00FFFF"/>
                </a:highlight>
                <a:latin typeface="Candara" panose="020E0502030303020204" pitchFamily="34" charset="0"/>
              </a:rPr>
              <a:t>Beep</a:t>
            </a:r>
          </a:p>
        </p:txBody>
      </p:sp>
    </p:spTree>
    <p:extLst>
      <p:ext uri="{BB962C8B-B14F-4D97-AF65-F5344CB8AC3E}">
        <p14:creationId xmlns:p14="http://schemas.microsoft.com/office/powerpoint/2010/main" val="217370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56E-0CFC-584A-B7EB-AED65A60E2B2}"/>
              </a:ext>
            </a:extLst>
          </p:cNvPr>
          <p:cNvSpPr>
            <a:spLocks noGrp="1"/>
          </p:cNvSpPr>
          <p:nvPr>
            <p:ph type="title"/>
          </p:nvPr>
        </p:nvSpPr>
        <p:spPr/>
        <p:txBody>
          <a:bodyPr/>
          <a:lstStyle/>
          <a:p>
            <a:r>
              <a:rPr lang="en-US" dirty="0">
                <a:latin typeface="Candara" panose="020E0502030303020204" pitchFamily="34" charset="0"/>
              </a:rPr>
              <a:t>What Is A False Start?</a:t>
            </a:r>
          </a:p>
        </p:txBody>
      </p:sp>
      <p:sp>
        <p:nvSpPr>
          <p:cNvPr id="3" name="Rectangle 2">
            <a:extLst>
              <a:ext uri="{FF2B5EF4-FFF2-40B4-BE49-F238E27FC236}">
                <a16:creationId xmlns:a16="http://schemas.microsoft.com/office/drawing/2014/main" id="{9E3757E2-4B1D-6C4B-A1C3-D24D66E6B233}"/>
              </a:ext>
            </a:extLst>
          </p:cNvPr>
          <p:cNvSpPr/>
          <p:nvPr/>
        </p:nvSpPr>
        <p:spPr>
          <a:xfrm>
            <a:off x="0" y="1464008"/>
            <a:ext cx="9144000" cy="923330"/>
          </a:xfrm>
          <a:prstGeom prst="rect">
            <a:avLst/>
          </a:prstGeom>
        </p:spPr>
        <p:txBody>
          <a:bodyPr wrap="square">
            <a:spAutoFit/>
          </a:bodyPr>
          <a:lstStyle/>
          <a:p>
            <a:pPr algn="ctr"/>
            <a:r>
              <a:rPr lang="en-US" dirty="0"/>
              <a:t>“When all swimmers are stationary, the starter shall give the starting signal” (101.1.2.c) and “Any swimmer starting before the starting signal is given shall be disqualified if the Referee independently observes and confirms the Starter’s observation</a:t>
            </a:r>
          </a:p>
        </p:txBody>
      </p:sp>
      <p:pic>
        <p:nvPicPr>
          <p:cNvPr id="5" name="Picture 4" descr="A picture containing sky, outdoor, person&#10;&#10;Description automatically generated">
            <a:hlinkClick r:id="rId3"/>
            <a:extLst>
              <a:ext uri="{FF2B5EF4-FFF2-40B4-BE49-F238E27FC236}">
                <a16:creationId xmlns:a16="http://schemas.microsoft.com/office/drawing/2014/main" id="{DD6A5D8E-5B3E-5048-A73B-96CE6300EED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7200" y="3096241"/>
            <a:ext cx="1828800" cy="1374422"/>
          </a:xfrm>
          <a:prstGeom prst="rect">
            <a:avLst/>
          </a:prstGeom>
        </p:spPr>
      </p:pic>
      <p:sp>
        <p:nvSpPr>
          <p:cNvPr id="6" name="TextBox 5">
            <a:extLst>
              <a:ext uri="{FF2B5EF4-FFF2-40B4-BE49-F238E27FC236}">
                <a16:creationId xmlns:a16="http://schemas.microsoft.com/office/drawing/2014/main" id="{873C0D42-5244-C241-9F34-78493569F8E6}"/>
              </a:ext>
            </a:extLst>
          </p:cNvPr>
          <p:cNvSpPr txBox="1"/>
          <p:nvPr/>
        </p:nvSpPr>
        <p:spPr>
          <a:xfrm>
            <a:off x="457200" y="6521450"/>
            <a:ext cx="1828800" cy="230832"/>
          </a:xfrm>
          <a:prstGeom prst="rect">
            <a:avLst/>
          </a:prstGeom>
          <a:noFill/>
        </p:spPr>
        <p:txBody>
          <a:bodyPr wrap="square" rtlCol="0">
            <a:spAutoFit/>
          </a:bodyPr>
          <a:lstStyle/>
          <a:p>
            <a:r>
              <a:rPr lang="en-US" sz="900">
                <a:hlinkClick r:id="rId5" tooltip="http://www.parentsareimportant.com/2014/05/managing-anxiety-to-keep-world-open.html"/>
              </a:rPr>
              <a:t>This Photo</a:t>
            </a:r>
            <a:r>
              <a:rPr lang="en-US" sz="900"/>
              <a:t> by Unknown Author is licensed under </a:t>
            </a:r>
            <a:r>
              <a:rPr lang="en-US" sz="900">
                <a:hlinkClick r:id="rId6" tooltip="https://creativecommons.org/licenses/by-nc-nd/3.0/"/>
              </a:rPr>
              <a:t>CC BY-NC-ND</a:t>
            </a:r>
            <a:endParaRPr lang="en-US" sz="900"/>
          </a:p>
        </p:txBody>
      </p:sp>
      <p:pic>
        <p:nvPicPr>
          <p:cNvPr id="10" name="Picture 9" descr="A person in a swimming pool&#10;&#10;Description automatically generated">
            <a:hlinkClick r:id="rId7"/>
            <a:extLst>
              <a:ext uri="{FF2B5EF4-FFF2-40B4-BE49-F238E27FC236}">
                <a16:creationId xmlns:a16="http://schemas.microsoft.com/office/drawing/2014/main" id="{67A8CE0B-6517-2343-BE47-461069595106}"/>
              </a:ext>
            </a:extLst>
          </p:cNvPr>
          <p:cNvPicPr>
            <a:picLocks noChangeAspect="1"/>
          </p:cNvPicPr>
          <p:nvPr/>
        </p:nvPicPr>
        <p:blipFill>
          <a:blip r:embed="rId8"/>
          <a:stretch>
            <a:fillRect/>
          </a:stretch>
        </p:blipFill>
        <p:spPr>
          <a:xfrm>
            <a:off x="2559456" y="4155353"/>
            <a:ext cx="3246391" cy="1828800"/>
          </a:xfrm>
          <a:prstGeom prst="rect">
            <a:avLst/>
          </a:prstGeom>
        </p:spPr>
      </p:pic>
      <p:pic>
        <p:nvPicPr>
          <p:cNvPr id="12" name="Picture 11" descr="A person in a swimming pool&#10;&#10;Description automatically generated">
            <a:hlinkClick r:id="rId9"/>
            <a:extLst>
              <a:ext uri="{FF2B5EF4-FFF2-40B4-BE49-F238E27FC236}">
                <a16:creationId xmlns:a16="http://schemas.microsoft.com/office/drawing/2014/main" id="{27E345BA-D24C-B64C-A607-A10E83751ECA}"/>
              </a:ext>
            </a:extLst>
          </p:cNvPr>
          <p:cNvPicPr>
            <a:picLocks noChangeAspect="1"/>
          </p:cNvPicPr>
          <p:nvPr/>
        </p:nvPicPr>
        <p:blipFill>
          <a:blip r:embed="rId10"/>
          <a:stretch>
            <a:fillRect/>
          </a:stretch>
        </p:blipFill>
        <p:spPr>
          <a:xfrm>
            <a:off x="6079303" y="2641863"/>
            <a:ext cx="2738636" cy="1828800"/>
          </a:xfrm>
          <a:prstGeom prst="rect">
            <a:avLst/>
          </a:prstGeom>
        </p:spPr>
      </p:pic>
    </p:spTree>
    <p:extLst>
      <p:ext uri="{BB962C8B-B14F-4D97-AF65-F5344CB8AC3E}">
        <p14:creationId xmlns:p14="http://schemas.microsoft.com/office/powerpoint/2010/main" val="98609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2332-74A3-8846-8702-662F24B476D3}"/>
              </a:ext>
            </a:extLst>
          </p:cNvPr>
          <p:cNvSpPr>
            <a:spLocks noGrp="1"/>
          </p:cNvSpPr>
          <p:nvPr>
            <p:ph type="title"/>
          </p:nvPr>
        </p:nvSpPr>
        <p:spPr>
          <a:xfrm>
            <a:off x="628650" y="-218202"/>
            <a:ext cx="7886700" cy="1325563"/>
          </a:xfrm>
        </p:spPr>
        <p:txBody>
          <a:bodyPr/>
          <a:lstStyle/>
          <a:p>
            <a:r>
              <a:rPr lang="en-US" dirty="0">
                <a:latin typeface="Candara" panose="020E0502030303020204" pitchFamily="34" charset="0"/>
              </a:rPr>
              <a:t>Philosophy</a:t>
            </a:r>
          </a:p>
        </p:txBody>
      </p:sp>
      <p:sp>
        <p:nvSpPr>
          <p:cNvPr id="3" name="Rectangle 2">
            <a:extLst>
              <a:ext uri="{FF2B5EF4-FFF2-40B4-BE49-F238E27FC236}">
                <a16:creationId xmlns:a16="http://schemas.microsoft.com/office/drawing/2014/main" id="{3B9A3290-6D1F-D645-A564-E0A4659E82A8}"/>
              </a:ext>
            </a:extLst>
          </p:cNvPr>
          <p:cNvSpPr/>
          <p:nvPr/>
        </p:nvSpPr>
        <p:spPr>
          <a:xfrm>
            <a:off x="-1" y="920185"/>
            <a:ext cx="8970579" cy="2585323"/>
          </a:xfrm>
          <a:prstGeom prst="rect">
            <a:avLst/>
          </a:prstGeom>
        </p:spPr>
        <p:txBody>
          <a:bodyPr wrap="square">
            <a:spAutoFit/>
          </a:bodyPr>
          <a:lstStyle/>
          <a:p>
            <a:r>
              <a:rPr lang="en-US" dirty="0">
                <a:latin typeface="Candara" panose="020E0502030303020204" pitchFamily="34" charset="0"/>
              </a:rPr>
              <a:t>Significance of the position</a:t>
            </a:r>
          </a:p>
          <a:p>
            <a:r>
              <a:rPr lang="en-US" dirty="0">
                <a:latin typeface="Candara" panose="020E0502030303020204" pitchFamily="34" charset="0"/>
              </a:rPr>
              <a:t>This position is the only position with consistent interaction with the swimmers.</a:t>
            </a:r>
          </a:p>
          <a:p>
            <a:endParaRPr lang="en-US" dirty="0">
              <a:latin typeface="Candara" panose="020E0502030303020204" pitchFamily="34" charset="0"/>
            </a:endParaRPr>
          </a:p>
          <a:p>
            <a:r>
              <a:rPr lang="en-US" dirty="0">
                <a:latin typeface="Candara" panose="020E0502030303020204" pitchFamily="34" charset="0"/>
              </a:rPr>
              <a:t>The Starter sets the</a:t>
            </a:r>
            <a:r>
              <a:rPr lang="en-US" dirty="0">
                <a:latin typeface="Candara" panose="020E0502030303020204" pitchFamily="34" charset="0"/>
                <a:hlinkClick r:id="rId3"/>
              </a:rPr>
              <a:t> tone </a:t>
            </a:r>
            <a:r>
              <a:rPr lang="en-US" dirty="0">
                <a:latin typeface="Candara" panose="020E0502030303020204" pitchFamily="34" charset="0"/>
              </a:rPr>
              <a:t>and the </a:t>
            </a:r>
            <a:r>
              <a:rPr lang="en-US" dirty="0">
                <a:latin typeface="Candara" panose="020E0502030303020204" pitchFamily="34" charset="0"/>
                <a:hlinkClick r:id="rId4"/>
              </a:rPr>
              <a:t>tempo </a:t>
            </a:r>
            <a:r>
              <a:rPr lang="en-US" dirty="0">
                <a:latin typeface="Candara" panose="020E0502030303020204" pitchFamily="34" charset="0"/>
              </a:rPr>
              <a:t>of the meet.</a:t>
            </a:r>
          </a:p>
          <a:p>
            <a:endParaRPr lang="en-US" dirty="0">
              <a:latin typeface="Candara" panose="020E0502030303020204" pitchFamily="34" charset="0"/>
            </a:endParaRPr>
          </a:p>
          <a:p>
            <a:r>
              <a:rPr lang="en-US" dirty="0">
                <a:latin typeface="Candara" panose="020E0502030303020204" pitchFamily="34" charset="0"/>
              </a:rPr>
              <a:t>Starter is the second in command of the meet.</a:t>
            </a:r>
          </a:p>
          <a:p>
            <a:endParaRPr lang="en-US" dirty="0">
              <a:latin typeface="Candara" panose="020E0502030303020204" pitchFamily="34" charset="0"/>
            </a:endParaRPr>
          </a:p>
          <a:p>
            <a:pPr marL="285750" indent="-285750">
              <a:buFont typeface="Arial" panose="020B0604020202020204" pitchFamily="34" charset="0"/>
              <a:buChar char="•"/>
            </a:pPr>
            <a:r>
              <a:rPr lang="en-US" dirty="0">
                <a:latin typeface="Candara" panose="020E0502030303020204" pitchFamily="34" charset="0"/>
              </a:rPr>
              <a:t>Should something happen to the Referee, the Starter must step in.</a:t>
            </a:r>
          </a:p>
          <a:p>
            <a:pPr marL="285750" indent="-285750">
              <a:buFont typeface="Arial" panose="020B0604020202020204" pitchFamily="34" charset="0"/>
              <a:buChar char="•"/>
            </a:pPr>
            <a:r>
              <a:rPr lang="en-US" dirty="0">
                <a:latin typeface="Candara" panose="020E0502030303020204" pitchFamily="34" charset="0"/>
              </a:rPr>
              <a:t>Also, the Starter may have to fill in as a Stroke &amp; Turn official if short-handed.</a:t>
            </a:r>
          </a:p>
        </p:txBody>
      </p:sp>
    </p:spTree>
    <p:extLst>
      <p:ext uri="{BB962C8B-B14F-4D97-AF65-F5344CB8AC3E}">
        <p14:creationId xmlns:p14="http://schemas.microsoft.com/office/powerpoint/2010/main" val="92543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A2C5-B7AA-FF42-BC12-141AD8AE7EF4}"/>
              </a:ext>
            </a:extLst>
          </p:cNvPr>
          <p:cNvSpPr>
            <a:spLocks noGrp="1"/>
          </p:cNvSpPr>
          <p:nvPr>
            <p:ph type="title"/>
          </p:nvPr>
        </p:nvSpPr>
        <p:spPr>
          <a:xfrm>
            <a:off x="628650" y="-233968"/>
            <a:ext cx="7886700" cy="1325563"/>
          </a:xfrm>
        </p:spPr>
        <p:txBody>
          <a:bodyPr/>
          <a:lstStyle/>
          <a:p>
            <a:r>
              <a:rPr lang="en-US" dirty="0">
                <a:latin typeface="Candara" panose="020E0502030303020204" pitchFamily="34" charset="0"/>
              </a:rPr>
              <a:t>Characteristics of a Good Starter</a:t>
            </a:r>
          </a:p>
        </p:txBody>
      </p:sp>
      <p:sp>
        <p:nvSpPr>
          <p:cNvPr id="3" name="Rectangle 2">
            <a:extLst>
              <a:ext uri="{FF2B5EF4-FFF2-40B4-BE49-F238E27FC236}">
                <a16:creationId xmlns:a16="http://schemas.microsoft.com/office/drawing/2014/main" id="{17D22256-25D9-C44E-85AD-C0C9E133A249}"/>
              </a:ext>
            </a:extLst>
          </p:cNvPr>
          <p:cNvSpPr/>
          <p:nvPr/>
        </p:nvSpPr>
        <p:spPr>
          <a:xfrm>
            <a:off x="220717" y="985613"/>
            <a:ext cx="8607973" cy="3970318"/>
          </a:xfrm>
          <a:prstGeom prst="rect">
            <a:avLst/>
          </a:prstGeom>
        </p:spPr>
        <p:txBody>
          <a:bodyPr wrap="square">
            <a:spAutoFit/>
          </a:bodyPr>
          <a:lstStyle/>
          <a:p>
            <a:r>
              <a:rPr lang="en-US" dirty="0">
                <a:latin typeface="Candara" panose="020E0502030303020204" pitchFamily="34" charset="0"/>
              </a:rPr>
              <a:t> Outwardly calm</a:t>
            </a:r>
          </a:p>
          <a:p>
            <a:pPr marL="285750" indent="-285750">
              <a:buFont typeface="Arial" panose="020B0604020202020204" pitchFamily="34" charset="0"/>
              <a:buChar char="•"/>
            </a:pPr>
            <a:r>
              <a:rPr lang="en-US" dirty="0">
                <a:latin typeface="Candara" panose="020E0502030303020204" pitchFamily="34" charset="0"/>
              </a:rPr>
              <a:t>Even when things aren’t going your way</a:t>
            </a:r>
          </a:p>
          <a:p>
            <a:pPr marL="285750" indent="-285750">
              <a:buFont typeface="Arial" panose="020B0604020202020204" pitchFamily="34" charset="0"/>
              <a:buChar char="•"/>
            </a:pPr>
            <a:endParaRPr lang="en-US" dirty="0">
              <a:latin typeface="Candara" panose="020E0502030303020204" pitchFamily="34" charset="0"/>
            </a:endParaRPr>
          </a:p>
          <a:p>
            <a:r>
              <a:rPr lang="en-US" dirty="0">
                <a:latin typeface="Candara" panose="020E0502030303020204" pitchFamily="34" charset="0"/>
              </a:rPr>
              <a:t>Project confidence</a:t>
            </a:r>
          </a:p>
          <a:p>
            <a:pPr marL="285750" indent="-285750">
              <a:buFont typeface="Arial" panose="020B0604020202020204" pitchFamily="34" charset="0"/>
              <a:buChar char="•"/>
            </a:pPr>
            <a:r>
              <a:rPr lang="en-US" dirty="0">
                <a:latin typeface="Candara" panose="020E0502030303020204" pitchFamily="34" charset="0"/>
              </a:rPr>
              <a:t>Confidence is infectious to swimmers (and the referee!)</a:t>
            </a:r>
          </a:p>
          <a:p>
            <a:endParaRPr lang="en-US" dirty="0">
              <a:latin typeface="Candara" panose="020E0502030303020204" pitchFamily="34" charset="0"/>
            </a:endParaRPr>
          </a:p>
          <a:p>
            <a:r>
              <a:rPr lang="en-US" dirty="0">
                <a:latin typeface="Candara" panose="020E0502030303020204" pitchFamily="34" charset="0"/>
              </a:rPr>
              <a:t>Be professional at all times</a:t>
            </a:r>
          </a:p>
          <a:p>
            <a:endParaRPr lang="en-US" dirty="0">
              <a:latin typeface="Candara" panose="020E0502030303020204" pitchFamily="34" charset="0"/>
            </a:endParaRPr>
          </a:p>
          <a:p>
            <a:r>
              <a:rPr lang="en-US" dirty="0">
                <a:latin typeface="Candara" panose="020E0502030303020204" pitchFamily="34" charset="0"/>
              </a:rPr>
              <a:t>The Starter’s job is no place for casualness, or sloppiness.</a:t>
            </a:r>
          </a:p>
          <a:p>
            <a:pPr marL="285750" indent="-285750">
              <a:buFont typeface="Arial" panose="020B0604020202020204" pitchFamily="34" charset="0"/>
              <a:buChar char="•"/>
            </a:pPr>
            <a:r>
              <a:rPr lang="en-US" dirty="0">
                <a:latin typeface="Candara" panose="020E0502030303020204" pitchFamily="34" charset="0"/>
              </a:rPr>
              <a:t>Be aware of tendency to get tired toward end of meet.</a:t>
            </a:r>
          </a:p>
          <a:p>
            <a:endParaRPr lang="en-US" dirty="0">
              <a:latin typeface="Candara" panose="020E0502030303020204" pitchFamily="34" charset="0"/>
            </a:endParaRPr>
          </a:p>
          <a:p>
            <a:r>
              <a:rPr lang="en-US" dirty="0">
                <a:latin typeface="Candara" panose="020E0502030303020204" pitchFamily="34" charset="0"/>
              </a:rPr>
              <a:t>Dress professionally.</a:t>
            </a:r>
          </a:p>
          <a:p>
            <a:endParaRPr lang="en-US" dirty="0">
              <a:latin typeface="Candara" panose="020E0502030303020204" pitchFamily="34" charset="0"/>
            </a:endParaRPr>
          </a:p>
          <a:p>
            <a:r>
              <a:rPr lang="en-US" dirty="0">
                <a:latin typeface="Candara" panose="020E0502030303020204" pitchFamily="34" charset="0"/>
              </a:rPr>
              <a:t>Be totally focused and alert during the whole meet, but especially at “the start”</a:t>
            </a:r>
          </a:p>
        </p:txBody>
      </p:sp>
    </p:spTree>
    <p:extLst>
      <p:ext uri="{BB962C8B-B14F-4D97-AF65-F5344CB8AC3E}">
        <p14:creationId xmlns:p14="http://schemas.microsoft.com/office/powerpoint/2010/main" val="379059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0C94-8E3C-4E48-A819-FB2DEB451046}"/>
              </a:ext>
            </a:extLst>
          </p:cNvPr>
          <p:cNvSpPr>
            <a:spLocks noGrp="1"/>
          </p:cNvSpPr>
          <p:nvPr>
            <p:ph type="title"/>
          </p:nvPr>
        </p:nvSpPr>
        <p:spPr>
          <a:xfrm>
            <a:off x="628650" y="-139378"/>
            <a:ext cx="7886700" cy="1325563"/>
          </a:xfrm>
        </p:spPr>
        <p:txBody>
          <a:bodyPr/>
          <a:lstStyle/>
          <a:p>
            <a:r>
              <a:rPr lang="en-US" dirty="0">
                <a:latin typeface="Candara" panose="020E0502030303020204" pitchFamily="34" charset="0"/>
              </a:rPr>
              <a:t>Characteristics of a Good Starter</a:t>
            </a:r>
          </a:p>
        </p:txBody>
      </p:sp>
      <p:sp>
        <p:nvSpPr>
          <p:cNvPr id="3" name="Rectangle 2">
            <a:extLst>
              <a:ext uri="{FF2B5EF4-FFF2-40B4-BE49-F238E27FC236}">
                <a16:creationId xmlns:a16="http://schemas.microsoft.com/office/drawing/2014/main" id="{056380B1-F51F-064F-B748-09E276DAF15C}"/>
              </a:ext>
            </a:extLst>
          </p:cNvPr>
          <p:cNvSpPr/>
          <p:nvPr/>
        </p:nvSpPr>
        <p:spPr>
          <a:xfrm>
            <a:off x="-1" y="1190574"/>
            <a:ext cx="9033641" cy="4524315"/>
          </a:xfrm>
          <a:prstGeom prst="rect">
            <a:avLst/>
          </a:prstGeom>
        </p:spPr>
        <p:txBody>
          <a:bodyPr wrap="square">
            <a:spAutoFit/>
          </a:bodyPr>
          <a:lstStyle/>
          <a:p>
            <a:r>
              <a:rPr lang="en-US" dirty="0">
                <a:latin typeface="Candara" panose="020E0502030303020204" pitchFamily="34" charset="0"/>
              </a:rPr>
              <a:t>Be FAIR</a:t>
            </a:r>
          </a:p>
          <a:p>
            <a:pPr marL="285750" indent="-285750">
              <a:buFont typeface="Arial" panose="020B0604020202020204" pitchFamily="34" charset="0"/>
              <a:buChar char="•"/>
            </a:pPr>
            <a:r>
              <a:rPr lang="en-US" dirty="0">
                <a:latin typeface="Candara" panose="020E0502030303020204" pitchFamily="34" charset="0"/>
              </a:rPr>
              <a:t>Be consistent (call it the same throughout the entire meet).</a:t>
            </a:r>
          </a:p>
          <a:p>
            <a:pPr marL="285750" indent="-285750">
              <a:buFont typeface="Arial" panose="020B0604020202020204" pitchFamily="34" charset="0"/>
              <a:buChar char="•"/>
            </a:pPr>
            <a:r>
              <a:rPr lang="en-US" dirty="0">
                <a:latin typeface="Candara" panose="020E0502030303020204" pitchFamily="34" charset="0"/>
              </a:rPr>
              <a:t>Give the swimmer the benefit of the doubt</a:t>
            </a:r>
          </a:p>
          <a:p>
            <a:pPr marL="285750" indent="-285750">
              <a:buFont typeface="Arial" panose="020B0604020202020204" pitchFamily="34" charset="0"/>
              <a:buChar char="•"/>
            </a:pPr>
            <a:r>
              <a:rPr lang="en-US" dirty="0">
                <a:latin typeface="Candara" panose="020E0502030303020204" pitchFamily="34" charset="0"/>
              </a:rPr>
              <a:t>A “false start” may have been caused by some external cause.</a:t>
            </a:r>
          </a:p>
          <a:p>
            <a:endParaRPr lang="en-US" dirty="0">
              <a:latin typeface="Candara" panose="020E0502030303020204" pitchFamily="34" charset="0"/>
            </a:endParaRPr>
          </a:p>
          <a:p>
            <a:r>
              <a:rPr lang="en-US" dirty="0">
                <a:latin typeface="Candara" panose="020E0502030303020204" pitchFamily="34" charset="0"/>
              </a:rPr>
              <a:t>Be PATIENIT</a:t>
            </a:r>
          </a:p>
          <a:p>
            <a:pPr marL="285750" indent="-285750">
              <a:buFont typeface="Arial" panose="020B0604020202020204" pitchFamily="34" charset="0"/>
              <a:buChar char="•"/>
            </a:pPr>
            <a:r>
              <a:rPr lang="en-US" dirty="0">
                <a:latin typeface="Candara" panose="020E0502030303020204" pitchFamily="34" charset="0"/>
              </a:rPr>
              <a:t>Particularly with the swimmers</a:t>
            </a:r>
          </a:p>
          <a:p>
            <a:pPr marL="285750" indent="-285750">
              <a:buFont typeface="Arial" panose="020B0604020202020204" pitchFamily="34" charset="0"/>
              <a:buChar char="•"/>
            </a:pPr>
            <a:r>
              <a:rPr lang="en-US" dirty="0">
                <a:latin typeface="Candara" panose="020E0502030303020204" pitchFamily="34" charset="0"/>
              </a:rPr>
              <a:t>Allow for goggles to be adjusted or toes up to the edge</a:t>
            </a:r>
          </a:p>
          <a:p>
            <a:pPr marL="285750" indent="-285750">
              <a:buFont typeface="Arial" panose="020B0604020202020204" pitchFamily="34" charset="0"/>
              <a:buChar char="•"/>
            </a:pPr>
            <a:r>
              <a:rPr lang="en-US" dirty="0">
                <a:latin typeface="Candara" panose="020E0502030303020204" pitchFamily="34" charset="0"/>
              </a:rPr>
              <a:t>Allow for swimmers with a disability</a:t>
            </a:r>
          </a:p>
          <a:p>
            <a:pPr marL="285750" indent="-285750">
              <a:buFont typeface="Arial" panose="020B0604020202020204" pitchFamily="34" charset="0"/>
              <a:buChar char="•"/>
            </a:pPr>
            <a:r>
              <a:rPr lang="en-US" dirty="0">
                <a:latin typeface="Candara" panose="020E0502030303020204" pitchFamily="34" charset="0"/>
              </a:rPr>
              <a:t> Stand up swimmers if they are too restless </a:t>
            </a:r>
          </a:p>
          <a:p>
            <a:pPr marL="285750" indent="-285750">
              <a:buFont typeface="Arial" panose="020B0604020202020204" pitchFamily="34" charset="0"/>
              <a:buChar char="•"/>
            </a:pPr>
            <a:r>
              <a:rPr lang="en-US" dirty="0">
                <a:latin typeface="Candara" panose="020E0502030303020204" pitchFamily="34" charset="0"/>
              </a:rPr>
              <a:t>Do not rush the swimmers</a:t>
            </a:r>
          </a:p>
          <a:p>
            <a:endParaRPr lang="en-US" dirty="0">
              <a:latin typeface="Candara" panose="020E0502030303020204" pitchFamily="34" charset="0"/>
            </a:endParaRPr>
          </a:p>
          <a:p>
            <a:r>
              <a:rPr lang="en-US" dirty="0">
                <a:latin typeface="Candara" panose="020E0502030303020204" pitchFamily="34" charset="0"/>
              </a:rPr>
              <a:t>Your sole purpose is to ensure that all competitors get a crisp and fair start.</a:t>
            </a:r>
          </a:p>
          <a:p>
            <a:endParaRPr lang="en-US" dirty="0">
              <a:latin typeface="Candara" panose="020E0502030303020204" pitchFamily="34" charset="0"/>
            </a:endParaRPr>
          </a:p>
          <a:p>
            <a:r>
              <a:rPr lang="en-US" dirty="0">
                <a:latin typeface="Candara" panose="020E0502030303020204" pitchFamily="34" charset="0"/>
              </a:rPr>
              <a:t>Give the swimmers adequate time after, “take your marks”, to settle down into their starting position.</a:t>
            </a:r>
          </a:p>
        </p:txBody>
      </p:sp>
    </p:spTree>
    <p:extLst>
      <p:ext uri="{BB962C8B-B14F-4D97-AF65-F5344CB8AC3E}">
        <p14:creationId xmlns:p14="http://schemas.microsoft.com/office/powerpoint/2010/main" val="234930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9023-B7DD-5B48-8F02-9A24967F0738}"/>
              </a:ext>
            </a:extLst>
          </p:cNvPr>
          <p:cNvSpPr>
            <a:spLocks noGrp="1"/>
          </p:cNvSpPr>
          <p:nvPr>
            <p:ph type="title"/>
          </p:nvPr>
        </p:nvSpPr>
        <p:spPr>
          <a:xfrm>
            <a:off x="628650" y="49811"/>
            <a:ext cx="7886700" cy="1325563"/>
          </a:xfrm>
        </p:spPr>
        <p:txBody>
          <a:bodyPr/>
          <a:lstStyle/>
          <a:p>
            <a:r>
              <a:rPr lang="en-US" dirty="0">
                <a:latin typeface="Candara" panose="020E0502030303020204" pitchFamily="34" charset="0"/>
              </a:rPr>
              <a:t>Characteristics of a Good Starter</a:t>
            </a:r>
          </a:p>
        </p:txBody>
      </p:sp>
      <p:sp>
        <p:nvSpPr>
          <p:cNvPr id="3" name="Rectangle 2">
            <a:extLst>
              <a:ext uri="{FF2B5EF4-FFF2-40B4-BE49-F238E27FC236}">
                <a16:creationId xmlns:a16="http://schemas.microsoft.com/office/drawing/2014/main" id="{7A268578-0CF7-D241-872C-FDD1FE1D6610}"/>
              </a:ext>
            </a:extLst>
          </p:cNvPr>
          <p:cNvSpPr/>
          <p:nvPr/>
        </p:nvSpPr>
        <p:spPr>
          <a:xfrm>
            <a:off x="157655" y="1005794"/>
            <a:ext cx="8749862" cy="4524315"/>
          </a:xfrm>
          <a:prstGeom prst="rect">
            <a:avLst/>
          </a:prstGeom>
        </p:spPr>
        <p:txBody>
          <a:bodyPr wrap="square">
            <a:spAutoFit/>
          </a:bodyPr>
          <a:lstStyle/>
          <a:p>
            <a:r>
              <a:rPr lang="en-US" dirty="0">
                <a:latin typeface="Candara" panose="020E0502030303020204" pitchFamily="34" charset="0"/>
              </a:rPr>
              <a:t>Need a calm, confident voice</a:t>
            </a:r>
          </a:p>
          <a:p>
            <a:endParaRPr lang="en-US" dirty="0">
              <a:latin typeface="Candara" panose="020E0502030303020204" pitchFamily="34" charset="0"/>
            </a:endParaRPr>
          </a:p>
          <a:p>
            <a:r>
              <a:rPr lang="en-US" dirty="0">
                <a:latin typeface="Candara" panose="020E0502030303020204" pitchFamily="34" charset="0"/>
              </a:rPr>
              <a:t>Tone should be conversational, not strident: crisp and concise</a:t>
            </a:r>
          </a:p>
          <a:p>
            <a:endParaRPr lang="en-US" dirty="0">
              <a:latin typeface="Candara" panose="020E0502030303020204" pitchFamily="34" charset="0"/>
            </a:endParaRPr>
          </a:p>
          <a:p>
            <a:r>
              <a:rPr lang="en-US" dirty="0">
                <a:latin typeface="Candara" panose="020E0502030303020204" pitchFamily="34" charset="0"/>
              </a:rPr>
              <a:t>“Invite” the swimmers to swim. Don’t “order” them to swim. If you get flustered easily, this job may not be for you. </a:t>
            </a:r>
          </a:p>
          <a:p>
            <a:endParaRPr lang="en-US" dirty="0">
              <a:latin typeface="Candara" panose="020E0502030303020204" pitchFamily="34" charset="0"/>
            </a:endParaRPr>
          </a:p>
          <a:p>
            <a:r>
              <a:rPr lang="en-US" dirty="0">
                <a:latin typeface="Candara" panose="020E0502030303020204" pitchFamily="34" charset="0"/>
              </a:rPr>
              <a:t>Don’t be too wordy. Use the least amount of verbiage possible.</a:t>
            </a:r>
          </a:p>
          <a:p>
            <a:endParaRPr lang="en-US" dirty="0">
              <a:latin typeface="Candara" panose="020E0502030303020204" pitchFamily="34" charset="0"/>
            </a:endParaRPr>
          </a:p>
          <a:p>
            <a:r>
              <a:rPr lang="en-US" dirty="0">
                <a:latin typeface="Candara" panose="020E0502030303020204" pitchFamily="34" charset="0"/>
              </a:rPr>
              <a:t>Use standard, consistent commands.</a:t>
            </a:r>
          </a:p>
          <a:p>
            <a:endParaRPr lang="en-US" dirty="0">
              <a:latin typeface="Candara" panose="020E0502030303020204" pitchFamily="34" charset="0"/>
            </a:endParaRPr>
          </a:p>
          <a:p>
            <a:r>
              <a:rPr lang="en-US" dirty="0">
                <a:latin typeface="Candara" panose="020E0502030303020204" pitchFamily="34" charset="0"/>
              </a:rPr>
              <a:t>Remember, your voice is an audio queue to the swimmers that “it’s time to swim”. If they hear it too much, it loses its effect. </a:t>
            </a:r>
          </a:p>
          <a:p>
            <a:endParaRPr lang="en-US" dirty="0">
              <a:latin typeface="Candara" panose="020E0502030303020204" pitchFamily="34" charset="0"/>
            </a:endParaRPr>
          </a:p>
          <a:p>
            <a:r>
              <a:rPr lang="en-US" dirty="0">
                <a:latin typeface="Candara" panose="020E0502030303020204" pitchFamily="34" charset="0"/>
              </a:rPr>
              <a:t>You are not the “announcer”. If an announcement needs to be made, let the Announcer, or the Referee make it.</a:t>
            </a:r>
          </a:p>
        </p:txBody>
      </p:sp>
    </p:spTree>
    <p:extLst>
      <p:ext uri="{BB962C8B-B14F-4D97-AF65-F5344CB8AC3E}">
        <p14:creationId xmlns:p14="http://schemas.microsoft.com/office/powerpoint/2010/main" val="424069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0E6D-7D86-574D-9D34-3BD26C6B2075}"/>
              </a:ext>
            </a:extLst>
          </p:cNvPr>
          <p:cNvSpPr>
            <a:spLocks noGrp="1"/>
          </p:cNvSpPr>
          <p:nvPr>
            <p:ph type="title"/>
          </p:nvPr>
        </p:nvSpPr>
        <p:spPr>
          <a:xfrm>
            <a:off x="628650" y="-186675"/>
            <a:ext cx="7886700" cy="1325563"/>
          </a:xfrm>
        </p:spPr>
        <p:txBody>
          <a:bodyPr/>
          <a:lstStyle/>
          <a:p>
            <a:r>
              <a:rPr lang="en-US" dirty="0">
                <a:latin typeface="Candara" panose="020E0502030303020204" pitchFamily="34" charset="0"/>
              </a:rPr>
              <a:t>Characteristics of a Good Starter</a:t>
            </a:r>
          </a:p>
        </p:txBody>
      </p:sp>
      <p:sp>
        <p:nvSpPr>
          <p:cNvPr id="3" name="Rectangle 2">
            <a:extLst>
              <a:ext uri="{FF2B5EF4-FFF2-40B4-BE49-F238E27FC236}">
                <a16:creationId xmlns:a16="http://schemas.microsoft.com/office/drawing/2014/main" id="{4EC83F36-8AD3-4F43-A85F-0B3520B5B799}"/>
              </a:ext>
            </a:extLst>
          </p:cNvPr>
          <p:cNvSpPr/>
          <p:nvPr/>
        </p:nvSpPr>
        <p:spPr>
          <a:xfrm>
            <a:off x="141890" y="985620"/>
            <a:ext cx="9002110" cy="4524315"/>
          </a:xfrm>
          <a:prstGeom prst="rect">
            <a:avLst/>
          </a:prstGeom>
        </p:spPr>
        <p:txBody>
          <a:bodyPr wrap="square">
            <a:spAutoFit/>
          </a:bodyPr>
          <a:lstStyle/>
          <a:p>
            <a:r>
              <a:rPr lang="en-US" dirty="0">
                <a:latin typeface="Candara" panose="020E0502030303020204" pitchFamily="34" charset="0"/>
              </a:rPr>
              <a:t>Develop the proper “inflection” to your commands.</a:t>
            </a:r>
          </a:p>
          <a:p>
            <a:endParaRPr lang="en-US" dirty="0">
              <a:latin typeface="Candara" panose="020E0502030303020204" pitchFamily="34" charset="0"/>
            </a:endParaRPr>
          </a:p>
          <a:p>
            <a:r>
              <a:rPr lang="en-US" dirty="0">
                <a:latin typeface="Candara" panose="020E0502030303020204" pitchFamily="34" charset="0"/>
              </a:rPr>
              <a:t>Never, “Take your marks!!” Remember, it should be “conversational “.</a:t>
            </a:r>
          </a:p>
          <a:p>
            <a:endParaRPr lang="en-US" dirty="0">
              <a:latin typeface="Candara" panose="020E0502030303020204" pitchFamily="34" charset="0"/>
            </a:endParaRPr>
          </a:p>
          <a:p>
            <a:r>
              <a:rPr lang="en-US" dirty="0">
                <a:latin typeface="Candara" panose="020E0502030303020204" pitchFamily="34" charset="0"/>
              </a:rPr>
              <a:t>Practice the commands:</a:t>
            </a:r>
          </a:p>
          <a:p>
            <a:pPr marL="285750" indent="-285750">
              <a:buFont typeface="Arial" panose="020B0604020202020204" pitchFamily="34" charset="0"/>
              <a:buChar char="•"/>
            </a:pPr>
            <a:r>
              <a:rPr lang="en-US" dirty="0">
                <a:latin typeface="Candara" panose="020E0502030303020204" pitchFamily="34" charset="0"/>
              </a:rPr>
              <a:t>“Take your marks”</a:t>
            </a:r>
          </a:p>
          <a:p>
            <a:pPr marL="285750" indent="-285750">
              <a:buFont typeface="Arial" panose="020B0604020202020204" pitchFamily="34" charset="0"/>
              <a:buChar char="•"/>
            </a:pPr>
            <a:r>
              <a:rPr lang="en-US" dirty="0">
                <a:latin typeface="Candara" panose="020E0502030303020204" pitchFamily="34" charset="0"/>
              </a:rPr>
              <a:t>“Step in”, or “step up”, or “step down”</a:t>
            </a:r>
          </a:p>
          <a:p>
            <a:pPr marL="285750" indent="-285750">
              <a:buFont typeface="Arial" panose="020B0604020202020204" pitchFamily="34" charset="0"/>
              <a:buChar char="•"/>
            </a:pPr>
            <a:r>
              <a:rPr lang="en-US" dirty="0">
                <a:latin typeface="Candara" panose="020E0502030303020204" pitchFamily="34" charset="0"/>
              </a:rPr>
              <a:t>“Place your feet”</a:t>
            </a:r>
          </a:p>
          <a:p>
            <a:pPr marL="285750" indent="-285750">
              <a:buFont typeface="Arial" panose="020B0604020202020204" pitchFamily="34" charset="0"/>
              <a:buChar char="•"/>
            </a:pPr>
            <a:r>
              <a:rPr lang="en-US" dirty="0">
                <a:latin typeface="Candara" panose="020E0502030303020204" pitchFamily="34" charset="0"/>
              </a:rPr>
              <a:t>“Stand”, or “stand, please”, or “stand down”</a:t>
            </a:r>
          </a:p>
          <a:p>
            <a:pPr marL="285750" indent="-285750">
              <a:buFont typeface="Arial" panose="020B0604020202020204" pitchFamily="34" charset="0"/>
              <a:buChar char="•"/>
            </a:pPr>
            <a:r>
              <a:rPr lang="en-US" dirty="0">
                <a:latin typeface="Candara" panose="020E0502030303020204" pitchFamily="34" charset="0"/>
              </a:rPr>
              <a:t>“Thank you, ladies/gentlemen” – to clear the pool</a:t>
            </a:r>
          </a:p>
          <a:p>
            <a:pPr marL="285750" indent="-285750">
              <a:buFont typeface="Arial" panose="020B0604020202020204" pitchFamily="34" charset="0"/>
              <a:buChar char="•"/>
            </a:pPr>
            <a:r>
              <a:rPr lang="en-US" dirty="0">
                <a:latin typeface="Candara" panose="020E0502030303020204" pitchFamily="34" charset="0"/>
              </a:rPr>
              <a:t>“Clear the pool, please”, (gentlemen/ladies”)</a:t>
            </a:r>
          </a:p>
          <a:p>
            <a:endParaRPr lang="en-US" dirty="0">
              <a:latin typeface="Candara" panose="020E0502030303020204" pitchFamily="34" charset="0"/>
            </a:endParaRPr>
          </a:p>
          <a:p>
            <a:r>
              <a:rPr lang="en-US" dirty="0">
                <a:latin typeface="Candara" panose="020E0502030303020204" pitchFamily="34" charset="0"/>
              </a:rPr>
              <a:t>Don’t develop a pattern to your starting cadence (“take, your, mark, beep”).</a:t>
            </a:r>
          </a:p>
          <a:p>
            <a:endParaRPr lang="en-US" dirty="0">
              <a:latin typeface="Candara" panose="020E0502030303020204" pitchFamily="34" charset="0"/>
            </a:endParaRPr>
          </a:p>
          <a:p>
            <a:r>
              <a:rPr lang="en-US" dirty="0">
                <a:latin typeface="Candara" panose="020E0502030303020204" pitchFamily="34" charset="0"/>
              </a:rPr>
              <a:t>This encourages the swimmers to anticipate the start. The swimmers will let you know when </a:t>
            </a:r>
            <a:r>
              <a:rPr lang="en-US" dirty="0"/>
              <a:t>they are ready !</a:t>
            </a:r>
          </a:p>
        </p:txBody>
      </p:sp>
    </p:spTree>
    <p:extLst>
      <p:ext uri="{BB962C8B-B14F-4D97-AF65-F5344CB8AC3E}">
        <p14:creationId xmlns:p14="http://schemas.microsoft.com/office/powerpoint/2010/main" val="397149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49DC-B781-B346-AB13-AC7A05D50B38}"/>
              </a:ext>
            </a:extLst>
          </p:cNvPr>
          <p:cNvSpPr>
            <a:spLocks noGrp="1"/>
          </p:cNvSpPr>
          <p:nvPr>
            <p:ph type="title"/>
          </p:nvPr>
        </p:nvSpPr>
        <p:spPr>
          <a:xfrm>
            <a:off x="628650" y="-139377"/>
            <a:ext cx="7886700" cy="1325563"/>
          </a:xfrm>
        </p:spPr>
        <p:txBody>
          <a:bodyPr/>
          <a:lstStyle/>
          <a:p>
            <a:r>
              <a:rPr lang="en-US" dirty="0">
                <a:latin typeface="Candara" panose="020E0502030303020204" pitchFamily="34" charset="0"/>
              </a:rPr>
              <a:t>Deck Positioning</a:t>
            </a:r>
          </a:p>
        </p:txBody>
      </p:sp>
      <p:sp>
        <p:nvSpPr>
          <p:cNvPr id="3" name="Rectangle 2">
            <a:extLst>
              <a:ext uri="{FF2B5EF4-FFF2-40B4-BE49-F238E27FC236}">
                <a16:creationId xmlns:a16="http://schemas.microsoft.com/office/drawing/2014/main" id="{259E62DC-ABC7-F548-AC08-9342EC6C107F}"/>
              </a:ext>
            </a:extLst>
          </p:cNvPr>
          <p:cNvSpPr/>
          <p:nvPr/>
        </p:nvSpPr>
        <p:spPr>
          <a:xfrm>
            <a:off x="0" y="1165652"/>
            <a:ext cx="9144000" cy="2585323"/>
          </a:xfrm>
          <a:prstGeom prst="rect">
            <a:avLst/>
          </a:prstGeom>
        </p:spPr>
        <p:txBody>
          <a:bodyPr wrap="square">
            <a:spAutoFit/>
          </a:bodyPr>
          <a:lstStyle/>
          <a:p>
            <a:r>
              <a:rPr lang="en-US" dirty="0"/>
              <a:t>Make sure you are positioned where YOU want to be (the Referee will adjust).</a:t>
            </a:r>
          </a:p>
          <a:p>
            <a:pPr marL="285750" indent="-285750">
              <a:buFont typeface="Arial" panose="020B0604020202020204" pitchFamily="34" charset="0"/>
              <a:buChar char="•"/>
            </a:pPr>
            <a:r>
              <a:rPr lang="en-US" dirty="0"/>
              <a:t>Must be within approximately 5 meters of starting end.</a:t>
            </a:r>
          </a:p>
          <a:p>
            <a:pPr marL="285750" indent="-285750">
              <a:buFont typeface="Arial" panose="020B0604020202020204" pitchFamily="34" charset="0"/>
              <a:buChar char="•"/>
            </a:pPr>
            <a:r>
              <a:rPr lang="en-US" dirty="0"/>
              <a:t>Make sure that you can see the whole field.</a:t>
            </a:r>
          </a:p>
          <a:p>
            <a:pPr marL="285750" indent="-285750">
              <a:buFont typeface="Arial" panose="020B0604020202020204" pitchFamily="34" charset="0"/>
              <a:buChar char="•"/>
            </a:pPr>
            <a:r>
              <a:rPr lang="en-US" dirty="0"/>
              <a:t>Fair and equitable to all swimmers</a:t>
            </a:r>
          </a:p>
          <a:p>
            <a:pPr marL="285750" indent="-285750">
              <a:buFont typeface="Arial" panose="020B0604020202020204" pitchFamily="34" charset="0"/>
              <a:buChar char="•"/>
            </a:pPr>
            <a:endParaRPr lang="en-US" dirty="0"/>
          </a:p>
          <a:p>
            <a:r>
              <a:rPr lang="en-US" dirty="0"/>
              <a:t>Clear the starting area of lingering swimmers, or timers, that might be a distraction.</a:t>
            </a:r>
          </a:p>
          <a:p>
            <a:endParaRPr lang="en-US" dirty="0"/>
          </a:p>
          <a:p>
            <a:r>
              <a:rPr lang="en-US" dirty="0"/>
              <a:t>For backstroke starts, position yourself even with the swimmers so that you can see the swimmers’ toes (under/over the pool edge).</a:t>
            </a:r>
          </a:p>
        </p:txBody>
      </p:sp>
      <p:sp>
        <p:nvSpPr>
          <p:cNvPr id="4" name="Rectangle 3">
            <a:extLst>
              <a:ext uri="{FF2B5EF4-FFF2-40B4-BE49-F238E27FC236}">
                <a16:creationId xmlns:a16="http://schemas.microsoft.com/office/drawing/2014/main" id="{FD7A9F09-E303-174E-9D08-CB9EF9C14939}"/>
              </a:ext>
            </a:extLst>
          </p:cNvPr>
          <p:cNvSpPr/>
          <p:nvPr/>
        </p:nvSpPr>
        <p:spPr>
          <a:xfrm>
            <a:off x="110359" y="4528129"/>
            <a:ext cx="9033641" cy="369332"/>
          </a:xfrm>
          <a:prstGeom prst="rect">
            <a:avLst/>
          </a:prstGeom>
        </p:spPr>
        <p:txBody>
          <a:bodyPr wrap="square">
            <a:spAutoFit/>
          </a:bodyPr>
          <a:lstStyle/>
          <a:p>
            <a:r>
              <a:rPr lang="en-US" dirty="0"/>
              <a:t>Don’t involve yourself with matters, concerns, controversies, etc., that do not involve you.</a:t>
            </a:r>
          </a:p>
        </p:txBody>
      </p:sp>
    </p:spTree>
    <p:extLst>
      <p:ext uri="{BB962C8B-B14F-4D97-AF65-F5344CB8AC3E}">
        <p14:creationId xmlns:p14="http://schemas.microsoft.com/office/powerpoint/2010/main" val="137697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A7E3-0A2B-444F-8265-11C3CE2364CD}"/>
              </a:ext>
            </a:extLst>
          </p:cNvPr>
          <p:cNvSpPr>
            <a:spLocks noGrp="1"/>
          </p:cNvSpPr>
          <p:nvPr>
            <p:ph type="title"/>
          </p:nvPr>
        </p:nvSpPr>
        <p:spPr>
          <a:xfrm>
            <a:off x="628650" y="-249739"/>
            <a:ext cx="7886700" cy="1325563"/>
          </a:xfrm>
        </p:spPr>
        <p:txBody>
          <a:bodyPr/>
          <a:lstStyle/>
          <a:p>
            <a:r>
              <a:rPr lang="en-US" dirty="0">
                <a:latin typeface="Candara" panose="020E0502030303020204" pitchFamily="34" charset="0"/>
              </a:rPr>
              <a:t>Pre-Meet Responsibilities</a:t>
            </a:r>
          </a:p>
        </p:txBody>
      </p:sp>
      <p:sp>
        <p:nvSpPr>
          <p:cNvPr id="3" name="Rectangle 2">
            <a:extLst>
              <a:ext uri="{FF2B5EF4-FFF2-40B4-BE49-F238E27FC236}">
                <a16:creationId xmlns:a16="http://schemas.microsoft.com/office/drawing/2014/main" id="{C9DA29BD-B316-6D44-A0CB-311636B55A22}"/>
              </a:ext>
            </a:extLst>
          </p:cNvPr>
          <p:cNvSpPr/>
          <p:nvPr/>
        </p:nvSpPr>
        <p:spPr>
          <a:xfrm>
            <a:off x="-1" y="816608"/>
            <a:ext cx="8970579" cy="5078313"/>
          </a:xfrm>
          <a:prstGeom prst="rect">
            <a:avLst/>
          </a:prstGeom>
        </p:spPr>
        <p:txBody>
          <a:bodyPr wrap="square">
            <a:spAutoFit/>
          </a:bodyPr>
          <a:lstStyle/>
          <a:p>
            <a:r>
              <a:rPr lang="en-US" dirty="0">
                <a:latin typeface="Candara" panose="020E0502030303020204" pitchFamily="34" charset="0"/>
              </a:rPr>
              <a:t> Arrive early (min 30 mins before warm-ups) to assist the referee. </a:t>
            </a:r>
          </a:p>
          <a:p>
            <a:endParaRPr lang="en-US" dirty="0">
              <a:latin typeface="Candara" panose="020E0502030303020204" pitchFamily="34" charset="0"/>
            </a:endParaRPr>
          </a:p>
          <a:p>
            <a:r>
              <a:rPr lang="en-US" dirty="0">
                <a:latin typeface="Candara" panose="020E0502030303020204" pitchFamily="34" charset="0"/>
              </a:rPr>
              <a:t>Make sure starting system is, or has been, charged</a:t>
            </a:r>
          </a:p>
          <a:p>
            <a:endParaRPr lang="en-US" dirty="0">
              <a:latin typeface="Candara" panose="020E0502030303020204" pitchFamily="34" charset="0"/>
            </a:endParaRPr>
          </a:p>
          <a:p>
            <a:r>
              <a:rPr lang="en-US" dirty="0">
                <a:latin typeface="Candara" panose="020E0502030303020204" pitchFamily="34" charset="0"/>
              </a:rPr>
              <a:t>Make sure starting system works including speakers</a:t>
            </a:r>
          </a:p>
          <a:p>
            <a:endParaRPr lang="en-US" dirty="0">
              <a:latin typeface="Candara" panose="020E0502030303020204" pitchFamily="34" charset="0"/>
            </a:endParaRPr>
          </a:p>
          <a:p>
            <a:r>
              <a:rPr lang="en-US" dirty="0">
                <a:latin typeface="Candara" panose="020E0502030303020204" pitchFamily="34" charset="0"/>
              </a:rPr>
              <a:t>Set up  &amp; test the system if not previously done</a:t>
            </a:r>
          </a:p>
          <a:p>
            <a:endParaRPr lang="en-US" dirty="0">
              <a:latin typeface="Candara" panose="020E0502030303020204" pitchFamily="34" charset="0"/>
            </a:endParaRPr>
          </a:p>
          <a:p>
            <a:r>
              <a:rPr lang="en-US" dirty="0">
                <a:latin typeface="Candara" panose="020E0502030303020204" pitchFamily="34" charset="0"/>
              </a:rPr>
              <a:t>Check for location and status of backup system in case it is needed</a:t>
            </a:r>
          </a:p>
          <a:p>
            <a:endParaRPr lang="en-US" dirty="0">
              <a:latin typeface="Candara" panose="020E0502030303020204" pitchFamily="34" charset="0"/>
            </a:endParaRPr>
          </a:p>
          <a:p>
            <a:r>
              <a:rPr lang="en-US" dirty="0">
                <a:latin typeface="Candara" panose="020E0502030303020204" pitchFamily="34" charset="0"/>
              </a:rPr>
              <a:t>Check with the referee as to extent of coverage required (3-watches, 2-watches/1-button)</a:t>
            </a:r>
          </a:p>
          <a:p>
            <a:endParaRPr lang="en-US" dirty="0">
              <a:latin typeface="Candara" panose="020E0502030303020204" pitchFamily="34" charset="0"/>
            </a:endParaRPr>
          </a:p>
          <a:p>
            <a:r>
              <a:rPr lang="en-US" dirty="0">
                <a:latin typeface="Candara" panose="020E0502030303020204" pitchFamily="34" charset="0"/>
              </a:rPr>
              <a:t>Conduct the Timer Briefing (approx. 20 minutes before the start)</a:t>
            </a:r>
          </a:p>
          <a:p>
            <a:pPr marL="742950" lvl="1" indent="-285750">
              <a:buFont typeface="Arial" panose="020B0604020202020204" pitchFamily="34" charset="0"/>
              <a:buChar char="•"/>
            </a:pPr>
            <a:r>
              <a:rPr lang="en-US" dirty="0">
                <a:latin typeface="Candara" panose="020E0502030303020204" pitchFamily="34" charset="0"/>
              </a:rPr>
              <a:t>Ensure that the timers are properly briefed and ready to collect accurate times</a:t>
            </a:r>
          </a:p>
          <a:p>
            <a:pPr marL="742950" lvl="1" indent="-285750">
              <a:buFont typeface="Arial" panose="020B0604020202020204" pitchFamily="34" charset="0"/>
              <a:buChar char="•"/>
            </a:pPr>
            <a:r>
              <a:rPr lang="en-US" dirty="0">
                <a:latin typeface="Candara" panose="020E0502030303020204" pitchFamily="34" charset="0"/>
              </a:rPr>
              <a:t>If short on Timers, let the Team Rep’s know – all timers must be in position before the meet begins.</a:t>
            </a:r>
          </a:p>
          <a:p>
            <a:r>
              <a:rPr lang="en-US" dirty="0">
                <a:latin typeface="Candara" panose="020E0502030303020204" pitchFamily="34" charset="0"/>
              </a:rPr>
              <a:t>All lanes must be covered before you start.</a:t>
            </a:r>
          </a:p>
          <a:p>
            <a:pPr lvl="1"/>
            <a:endParaRPr lang="en-US" dirty="0"/>
          </a:p>
        </p:txBody>
      </p:sp>
    </p:spTree>
    <p:extLst>
      <p:ext uri="{BB962C8B-B14F-4D97-AF65-F5344CB8AC3E}">
        <p14:creationId xmlns:p14="http://schemas.microsoft.com/office/powerpoint/2010/main" val="182600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7E22-29D6-204F-9CA9-71E50E049B31}"/>
              </a:ext>
            </a:extLst>
          </p:cNvPr>
          <p:cNvSpPr>
            <a:spLocks noGrp="1"/>
          </p:cNvSpPr>
          <p:nvPr>
            <p:ph type="title"/>
          </p:nvPr>
        </p:nvSpPr>
        <p:spPr>
          <a:xfrm>
            <a:off x="628650" y="-202436"/>
            <a:ext cx="7886700" cy="1325563"/>
          </a:xfrm>
        </p:spPr>
        <p:txBody>
          <a:bodyPr/>
          <a:lstStyle/>
          <a:p>
            <a:r>
              <a:rPr lang="en-US" dirty="0">
                <a:latin typeface="Candara" panose="020E0502030303020204" pitchFamily="34" charset="0"/>
              </a:rPr>
              <a:t>Pre-Meet Responsibilities</a:t>
            </a:r>
          </a:p>
        </p:txBody>
      </p:sp>
      <p:sp>
        <p:nvSpPr>
          <p:cNvPr id="3" name="Rectangle 2">
            <a:extLst>
              <a:ext uri="{FF2B5EF4-FFF2-40B4-BE49-F238E27FC236}">
                <a16:creationId xmlns:a16="http://schemas.microsoft.com/office/drawing/2014/main" id="{C0B1E783-FA7C-DB4F-A01F-C286DFDBD514}"/>
              </a:ext>
            </a:extLst>
          </p:cNvPr>
          <p:cNvSpPr/>
          <p:nvPr/>
        </p:nvSpPr>
        <p:spPr>
          <a:xfrm>
            <a:off x="119270" y="1454499"/>
            <a:ext cx="8865704" cy="3416320"/>
          </a:xfrm>
          <a:prstGeom prst="rect">
            <a:avLst/>
          </a:prstGeom>
        </p:spPr>
        <p:txBody>
          <a:bodyPr wrap="square">
            <a:spAutoFit/>
          </a:bodyPr>
          <a:lstStyle/>
          <a:p>
            <a:r>
              <a:rPr lang="en-US" dirty="0"/>
              <a:t>Coordination with the referee</a:t>
            </a:r>
          </a:p>
          <a:p>
            <a:r>
              <a:rPr lang="en-US" dirty="0"/>
              <a:t> </a:t>
            </a:r>
          </a:p>
          <a:p>
            <a:r>
              <a:rPr lang="en-US" dirty="0"/>
              <a:t>You are an additional set of eyes on the </a:t>
            </a:r>
            <a:r>
              <a:rPr lang="en-US" dirty="0" err="1"/>
              <a:t>pool</a:t>
            </a:r>
            <a:r>
              <a:rPr lang="en-US" dirty="0" err="1">
                <a:sym typeface="Wingdings" pitchFamily="2" charset="2"/>
              </a:rPr>
              <a:t>Safety</a:t>
            </a:r>
            <a:endParaRPr lang="en-US" dirty="0">
              <a:sym typeface="Wingdings" pitchFamily="2" charset="2"/>
            </a:endParaRPr>
          </a:p>
          <a:p>
            <a:endParaRPr lang="en-US" dirty="0"/>
          </a:p>
          <a:p>
            <a:r>
              <a:rPr lang="en-US" dirty="0"/>
              <a:t>Know the warm-up procedures for the meet.</a:t>
            </a:r>
          </a:p>
          <a:p>
            <a:endParaRPr lang="en-US" dirty="0"/>
          </a:p>
          <a:p>
            <a:r>
              <a:rPr lang="en-US" dirty="0"/>
              <a:t> You will probably be in charge of the pool during warm- ups while referee is attending officials’ briefing</a:t>
            </a:r>
          </a:p>
          <a:p>
            <a:endParaRPr lang="en-US" dirty="0"/>
          </a:p>
          <a:p>
            <a:r>
              <a:rPr lang="en-US" dirty="0"/>
              <a:t>Are there any swimmers with special needs? </a:t>
            </a:r>
          </a:p>
          <a:p>
            <a:endParaRPr lang="en-US" dirty="0"/>
          </a:p>
          <a:p>
            <a:r>
              <a:rPr lang="en-US" dirty="0"/>
              <a:t>Review procedures for possible false start call</a:t>
            </a:r>
          </a:p>
        </p:txBody>
      </p:sp>
    </p:spTree>
    <p:extLst>
      <p:ext uri="{BB962C8B-B14F-4D97-AF65-F5344CB8AC3E}">
        <p14:creationId xmlns:p14="http://schemas.microsoft.com/office/powerpoint/2010/main" val="3482354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991</Words>
  <Application>Microsoft Office PowerPoint</Application>
  <PresentationFormat>On-screen Show (4:3)</PresentationFormat>
  <Paragraphs>147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Century Gothic</vt:lpstr>
      <vt:lpstr>Office Theme</vt:lpstr>
      <vt:lpstr>ODSL  Starter Clinic </vt:lpstr>
      <vt:lpstr>Philosophy</vt:lpstr>
      <vt:lpstr>Characteristics of a Good Starter</vt:lpstr>
      <vt:lpstr>Characteristics of a Good Starter</vt:lpstr>
      <vt:lpstr>Characteristics of a Good Starter</vt:lpstr>
      <vt:lpstr>Characteristics of a Good Starter</vt:lpstr>
      <vt:lpstr>Deck Positioning</vt:lpstr>
      <vt:lpstr>Pre-Meet Responsibilities</vt:lpstr>
      <vt:lpstr>Pre-Meet Responsibilities</vt:lpstr>
      <vt:lpstr>Starting Protocol for swimmers with a Hearing Disability</vt:lpstr>
      <vt:lpstr>Starting Protocol for swimmers with a Hearing Disability</vt:lpstr>
      <vt:lpstr>What Is A False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Ramey</dc:creator>
  <cp:lastModifiedBy>Takach, Jay</cp:lastModifiedBy>
  <cp:revision>32</cp:revision>
  <cp:lastPrinted>2021-06-05T13:14:03Z</cp:lastPrinted>
  <dcterms:created xsi:type="dcterms:W3CDTF">2019-01-16T22:31:07Z</dcterms:created>
  <dcterms:modified xsi:type="dcterms:W3CDTF">2023-04-13T01:25:55Z</dcterms:modified>
</cp:coreProperties>
</file>