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60" r:id="rId4"/>
    <p:sldId id="258" r:id="rId5"/>
    <p:sldId id="259" r:id="rId6"/>
    <p:sldId id="262" r:id="rId7"/>
    <p:sldId id="261" r:id="rId8"/>
    <p:sldId id="264" r:id="rId9"/>
    <p:sldId id="265" r:id="rId10"/>
    <p:sldId id="266" r:id="rId11"/>
    <p:sldId id="263" r:id="rId12"/>
    <p:sldId id="271" r:id="rId13"/>
    <p:sldId id="267" r:id="rId14"/>
    <p:sldId id="272" r:id="rId15"/>
    <p:sldId id="268" r:id="rId16"/>
    <p:sldId id="270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72519"/>
  </p:normalViewPr>
  <p:slideViewPr>
    <p:cSldViewPr snapToGrid="0" snapToObjects="1">
      <p:cViewPr varScale="1">
        <p:scale>
          <a:sx n="80" d="100"/>
          <a:sy n="80" d="100"/>
        </p:scale>
        <p:origin x="2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E0A2D-0EE8-B249-8984-4CD0F27BC8E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32E1-795C-C547-8FC7-C9BE66F0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people ask what does the referee do at a swim meet…most people will say blow the whistle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32E1-795C-C547-8FC7-C9BE66F022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KTA- A Referee has to wear many hats and wear them all WELL.</a:t>
            </a:r>
          </a:p>
          <a:p>
            <a:r>
              <a:rPr lang="en-US" dirty="0"/>
              <a:t>Meet Manager</a:t>
            </a:r>
          </a:p>
          <a:p>
            <a:r>
              <a:rPr lang="en-US" dirty="0"/>
              <a:t>Deck Referee</a:t>
            </a:r>
          </a:p>
          <a:p>
            <a:r>
              <a:rPr lang="en-US" dirty="0"/>
              <a:t>Stroke and Turn Mentor</a:t>
            </a:r>
          </a:p>
          <a:p>
            <a:r>
              <a:rPr lang="en-US" dirty="0"/>
              <a:t>Starter Mentor</a:t>
            </a:r>
          </a:p>
          <a:p>
            <a:r>
              <a:rPr lang="en-US" dirty="0"/>
              <a:t>Timer Mentor</a:t>
            </a:r>
          </a:p>
          <a:p>
            <a:r>
              <a:rPr lang="en-US" dirty="0"/>
              <a:t>Head Timer Mentor</a:t>
            </a:r>
          </a:p>
          <a:p>
            <a:r>
              <a:rPr lang="en-US" dirty="0"/>
              <a:t>Solver of the biggest problems in the world (when a small child misses a heat)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you wear each of those hats before and during a meet will influence how smooth a meet runs and most importantly our kids </a:t>
            </a:r>
            <a:r>
              <a:rPr lang="en-US" dirty="0" err="1"/>
              <a:t>expieience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F32E1-795C-C547-8FC7-C9BE66F022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43420-7A8F-4442-99A9-A28D2A869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4624" y="5690767"/>
            <a:ext cx="2130552" cy="11672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91E406-FA00-254E-90EF-5662A50D07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6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B5F433-1512-2246-ABC3-A076F7392C27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4BD1B1E-D534-BA40-A1A8-BA544718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55B1E-F3C8-814A-A588-C49C19957E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26376" y="5690767"/>
            <a:ext cx="2130552" cy="11672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6679F-754C-304A-8916-7B3B7C09853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5369/whistle-outlin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oloresminette.deviantart.com/art/top-hat-png-315247335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0.jp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hyperlink" Target="https://openclipart.org/detail/181312/hat" TargetMode="External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commons.wikimedia.org/wiki/File:Indiana_Jones_fedora_hat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ublicdomainpictures.net/view-image.php?image=72387&amp;picture=baseball-hat-clipar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g"/><Relationship Id="rId15" Type="http://schemas.openxmlformats.org/officeDocument/2006/relationships/image" Target="../media/image9.jpg"/><Relationship Id="rId10" Type="http://schemas.openxmlformats.org/officeDocument/2006/relationships/hyperlink" Target="https://commons.wikimedia.org/wiki/File:Fedora_hat.svg" TargetMode="External"/><Relationship Id="rId19" Type="http://schemas.openxmlformats.org/officeDocument/2006/relationships/hyperlink" Target="http://www.yukaichou.com/gamification-study/black-hat-gamification-design/" TargetMode="External"/><Relationship Id="rId4" Type="http://schemas.openxmlformats.org/officeDocument/2006/relationships/hyperlink" Target="http://www.mariowiki.com/Mario's_Cap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openclipart.org/detail/188960/sombrer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5369/whistle-out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8ED7-C26A-834A-9EF0-7A2C3713D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ODSL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Referee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2084E-59A4-5641-B969-5C6BF3769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Updated 05/2019</a:t>
            </a:r>
          </a:p>
        </p:txBody>
      </p:sp>
    </p:spTree>
    <p:extLst>
      <p:ext uri="{BB962C8B-B14F-4D97-AF65-F5344CB8AC3E}">
        <p14:creationId xmlns:p14="http://schemas.microsoft.com/office/powerpoint/2010/main" val="154941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8C32-6728-C24C-A0D7-D32E4513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832"/>
            <a:ext cx="7886700" cy="1325563"/>
          </a:xfrm>
        </p:spPr>
        <p:txBody>
          <a:bodyPr/>
          <a:lstStyle/>
          <a:p>
            <a:r>
              <a:rPr lang="en-US" dirty="0"/>
              <a:t>Meet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C0DA-1CA2-AB46-947B-D5F20842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1363579"/>
            <a:ext cx="8370971" cy="4813384"/>
          </a:xfrm>
        </p:spPr>
        <p:txBody>
          <a:bodyPr/>
          <a:lstStyle/>
          <a:p>
            <a:r>
              <a:rPr lang="en-US" dirty="0">
                <a:latin typeface="+mn-lt"/>
              </a:rPr>
              <a:t>Disqualification Slips</a:t>
            </a:r>
          </a:p>
          <a:p>
            <a:pPr lvl="1"/>
            <a:r>
              <a:rPr lang="en-US" dirty="0">
                <a:latin typeface="+mn-lt"/>
              </a:rPr>
              <a:t>Verify Name/Heat/Infraction</a:t>
            </a:r>
          </a:p>
          <a:p>
            <a:pPr lvl="1"/>
            <a:r>
              <a:rPr lang="en-US" dirty="0">
                <a:latin typeface="+mn-lt"/>
              </a:rPr>
              <a:t>Any questions talk to the Stroke &amp; Turn Judge</a:t>
            </a:r>
          </a:p>
          <a:p>
            <a:pPr lvl="2"/>
            <a:r>
              <a:rPr lang="en-US" dirty="0">
                <a:latin typeface="+mn-lt"/>
              </a:rPr>
              <a:t>Talk to the rules</a:t>
            </a:r>
          </a:p>
          <a:p>
            <a:pPr lvl="1"/>
            <a:r>
              <a:rPr lang="en-US" dirty="0">
                <a:latin typeface="+mn-lt"/>
              </a:rPr>
              <a:t>Benefit of the doubt goes to the swimmer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Once you approve turn them into the computer operator</a:t>
            </a:r>
          </a:p>
        </p:txBody>
      </p:sp>
    </p:spTree>
    <p:extLst>
      <p:ext uri="{BB962C8B-B14F-4D97-AF65-F5344CB8AC3E}">
        <p14:creationId xmlns:p14="http://schemas.microsoft.com/office/powerpoint/2010/main" val="16400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A0D2-77CC-B34D-9700-D55A324A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56E9-102D-A243-A2E7-9AD477C84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Whistle Protocol</a:t>
            </a:r>
          </a:p>
          <a:p>
            <a:r>
              <a:rPr lang="en-US" dirty="0"/>
              <a:t>Turn the course over to the starter</a:t>
            </a:r>
          </a:p>
          <a:p>
            <a:pPr lvl="1"/>
            <a:r>
              <a:rPr lang="en-US" dirty="0"/>
              <a:t>Out stretched hand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Watch the swimmers in the race (Safety #1)</a:t>
            </a:r>
          </a:p>
          <a:p>
            <a:pPr lvl="1"/>
            <a:r>
              <a:rPr lang="en-US" dirty="0"/>
              <a:t>Whistle Protocol</a:t>
            </a:r>
          </a:p>
          <a:p>
            <a:pPr lvl="1"/>
            <a:r>
              <a:rPr lang="en-US" dirty="0"/>
              <a:t>Dive over vs No Dive over?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94F3-46D9-E043-B886-304C953C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F213-5A88-724D-86C3-DDC6FB7A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96BBF6-48AB-0E47-B7A8-665A30A3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52" y="197853"/>
            <a:ext cx="3789406" cy="5144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0A710-FA66-8941-B92A-C47FAAC9F353}"/>
              </a:ext>
            </a:extLst>
          </p:cNvPr>
          <p:cNvSpPr txBox="1"/>
          <p:nvPr/>
        </p:nvSpPr>
        <p:spPr>
          <a:xfrm>
            <a:off x="6400800" y="521368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X-Early Take-Off</a:t>
            </a:r>
          </a:p>
          <a:p>
            <a:r>
              <a:rPr lang="en-US" dirty="0"/>
              <a:t>0-Legal Take-Off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0560C-24BC-6343-B826-AE3C37D5A9AF}"/>
              </a:ext>
            </a:extLst>
          </p:cNvPr>
          <p:cNvSpPr txBox="1"/>
          <p:nvPr/>
        </p:nvSpPr>
        <p:spPr>
          <a:xfrm>
            <a:off x="163433" y="1353807"/>
            <a:ext cx="49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Stroke &amp; Turn Judges-Stay in Position and observe the Stroke &amp; Turns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1C7AB-0C91-304D-BEFE-27EDB49CB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3" y="2000138"/>
            <a:ext cx="4508500" cy="306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DB4A3-E7BD-FE4F-BD52-A0446FC50283}"/>
              </a:ext>
            </a:extLst>
          </p:cNvPr>
          <p:cNvSpPr txBox="1"/>
          <p:nvPr/>
        </p:nvSpPr>
        <p:spPr>
          <a:xfrm>
            <a:off x="307643" y="5664613"/>
            <a:ext cx="293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Toes Then Touch</a:t>
            </a:r>
          </a:p>
        </p:txBody>
      </p:sp>
    </p:spTree>
    <p:extLst>
      <p:ext uri="{BB962C8B-B14F-4D97-AF65-F5344CB8AC3E}">
        <p14:creationId xmlns:p14="http://schemas.microsoft.com/office/powerpoint/2010/main" val="339645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6A10-7321-354F-90EB-B8CBC843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6478-4A3E-ED41-AF76-D45F6C57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Safety of the swimmer is the #1 Priority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 dive over starts for younger swimmers (under 10)</a:t>
            </a:r>
          </a:p>
          <a:p>
            <a:pPr lvl="1"/>
            <a:r>
              <a:rPr lang="en-US" dirty="0">
                <a:latin typeface="+mn-lt"/>
              </a:rPr>
              <a:t>At the end of each heat clear the pool and then start the next heat.</a:t>
            </a:r>
          </a:p>
          <a:p>
            <a:pPr lvl="1"/>
            <a:r>
              <a:rPr lang="en-US" dirty="0">
                <a:latin typeface="+mn-lt"/>
              </a:rPr>
              <a:t>Work with timers &amp; stroke and turn judges to expeditiously complete this task</a:t>
            </a:r>
          </a:p>
        </p:txBody>
      </p:sp>
    </p:spTree>
    <p:extLst>
      <p:ext uri="{BB962C8B-B14F-4D97-AF65-F5344CB8AC3E}">
        <p14:creationId xmlns:p14="http://schemas.microsoft.com/office/powerpoint/2010/main" val="167045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AEB3-8B62-F041-B121-EA3927BF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Procedures-Protests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E350-1D54-BB41-9652-7FE15818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347537"/>
            <a:ext cx="8322845" cy="4829426"/>
          </a:xfrm>
        </p:spPr>
        <p:txBody>
          <a:bodyPr/>
          <a:lstStyle/>
          <a:p>
            <a:r>
              <a:rPr lang="en-US" dirty="0">
                <a:latin typeface="+mn-lt"/>
              </a:rPr>
              <a:t>Protests</a:t>
            </a:r>
          </a:p>
          <a:p>
            <a:pPr lvl="1"/>
            <a:r>
              <a:rPr lang="en-US" sz="2800" dirty="0">
                <a:latin typeface="+mn-lt"/>
              </a:rPr>
              <a:t>Coaches have 30-minutes after the receipt of DQ Slips</a:t>
            </a:r>
          </a:p>
          <a:p>
            <a:pPr lvl="1"/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Stay organized</a:t>
            </a:r>
          </a:p>
          <a:p>
            <a:pPr lvl="1"/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Ensure that the slips are moving from </a:t>
            </a:r>
          </a:p>
          <a:p>
            <a:pPr lvl="2"/>
            <a:r>
              <a:rPr lang="en-US" sz="2200" dirty="0">
                <a:latin typeface="+mn-lt"/>
              </a:rPr>
              <a:t>Stroke &amp; Turn Judge</a:t>
            </a:r>
          </a:p>
          <a:p>
            <a:pPr lvl="2"/>
            <a:r>
              <a:rPr lang="en-US" sz="2200" dirty="0">
                <a:latin typeface="+mn-lt"/>
              </a:rPr>
              <a:t>You</a:t>
            </a:r>
          </a:p>
          <a:p>
            <a:pPr lvl="2"/>
            <a:r>
              <a:rPr lang="en-US" sz="2200" dirty="0">
                <a:latin typeface="+mn-lt"/>
              </a:rPr>
              <a:t>Computer Operator</a:t>
            </a:r>
          </a:p>
          <a:p>
            <a:pPr lvl="2"/>
            <a:r>
              <a:rPr lang="en-US" sz="2200" dirty="0">
                <a:latin typeface="+mn-lt"/>
              </a:rPr>
              <a:t>Coach</a:t>
            </a:r>
          </a:p>
        </p:txBody>
      </p:sp>
    </p:spTree>
    <p:extLst>
      <p:ext uri="{BB962C8B-B14F-4D97-AF65-F5344CB8AC3E}">
        <p14:creationId xmlns:p14="http://schemas.microsoft.com/office/powerpoint/2010/main" val="156371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E52F-AFC3-1245-BF7E-E5A74E99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8008"/>
            <a:ext cx="7886700" cy="1325563"/>
          </a:xfrm>
        </p:spPr>
        <p:txBody>
          <a:bodyPr/>
          <a:lstStyle/>
          <a:p>
            <a:r>
              <a:rPr lang="en-US" dirty="0"/>
              <a:t>Meet Procedures-Protests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2F296-18E5-CE4D-9033-56F9E566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394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+mn-lt"/>
              </a:rPr>
              <a:t>Interact with Team Reps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Explain the rule and what the judge saw.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Benefit of the doubt goes to swimmer.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Referee decides whether to uphold or over turn the call</a:t>
            </a:r>
          </a:p>
        </p:txBody>
      </p:sp>
    </p:spTree>
    <p:extLst>
      <p:ext uri="{BB962C8B-B14F-4D97-AF65-F5344CB8AC3E}">
        <p14:creationId xmlns:p14="http://schemas.microsoft.com/office/powerpoint/2010/main" val="428248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09E2-4384-5A41-B61E-25D1418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244"/>
            <a:ext cx="7886700" cy="1325563"/>
          </a:xfrm>
        </p:spPr>
        <p:txBody>
          <a:bodyPr/>
          <a:lstStyle/>
          <a:p>
            <a:r>
              <a:rPr lang="en-US" dirty="0"/>
              <a:t>End of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98AA-AC60-234A-A364-89BD1A8D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" y="1219200"/>
            <a:ext cx="8354929" cy="4957763"/>
          </a:xfrm>
        </p:spPr>
        <p:txBody>
          <a:bodyPr/>
          <a:lstStyle/>
          <a:p>
            <a:r>
              <a:rPr lang="en-US" dirty="0">
                <a:latin typeface="+mn-lt"/>
              </a:rPr>
              <a:t>If all events are completed (no swim off’s no protests)</a:t>
            </a:r>
          </a:p>
          <a:p>
            <a:pPr lvl="1"/>
            <a:r>
              <a:rPr lang="en-US" dirty="0">
                <a:latin typeface="+mn-lt"/>
              </a:rPr>
              <a:t>Thank All Officials</a:t>
            </a:r>
          </a:p>
          <a:p>
            <a:pPr lvl="1"/>
            <a:r>
              <a:rPr lang="en-US" dirty="0">
                <a:latin typeface="+mn-lt"/>
              </a:rPr>
              <a:t>Thank All Timers</a:t>
            </a:r>
          </a:p>
          <a:p>
            <a:pPr lvl="1"/>
            <a:r>
              <a:rPr lang="en-US" dirty="0">
                <a:latin typeface="+mn-lt"/>
              </a:rPr>
              <a:t>Thank All Marshalls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Review Results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Make sure all equipment is put back and ready for the next meet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457D9E-09ED-8148-A1AA-C8B6B368705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63579"/>
            <a:ext cx="7772400" cy="4732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Be careful of setting precedents with early decisions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Don’t be afraid to ask questions or correct mistakes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Teach, provide constructive criticism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Say ‘THANK-YOU’ to everyone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Conduct Self-Evaluation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48C68-7AB1-C646-A2AF-830924A5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</p:spTree>
    <p:extLst>
      <p:ext uri="{BB962C8B-B14F-4D97-AF65-F5344CB8AC3E}">
        <p14:creationId xmlns:p14="http://schemas.microsoft.com/office/powerpoint/2010/main" val="113065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F02C-2F06-BF47-B9DA-2BA87BEF6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651C5-1F96-F44D-95B2-AD8BC471F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F02C-2F06-BF47-B9DA-2BA87BEF6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651C5-1F96-F44D-95B2-AD8BC471F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BE50CA-0599-E34C-BF0D-32023ECF5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85058" y="1104322"/>
            <a:ext cx="6108123" cy="38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4DDA1-5E9A-F641-999E-A77D58DAB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0260" y="3908733"/>
            <a:ext cx="27432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81A93-3A6A-704B-B1F8-5B49EBA75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22" y="48289"/>
            <a:ext cx="2743200" cy="2350677"/>
          </a:xfrm>
          <a:prstGeom prst="rect">
            <a:avLst/>
          </a:prstGeom>
        </p:spPr>
      </p:pic>
      <p:pic>
        <p:nvPicPr>
          <p:cNvPr id="9" name="Picture 8" descr="A picture containing cup, indoor, sitting, clothing&#13;&#10;&#13;&#10;Description automatically generated">
            <a:extLst>
              <a:ext uri="{FF2B5EF4-FFF2-40B4-BE49-F238E27FC236}">
                <a16:creationId xmlns:a16="http://schemas.microsoft.com/office/drawing/2014/main" id="{35A01B0D-9AB7-7040-BF75-7D4EA72C5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53460" y="2398966"/>
            <a:ext cx="2743200" cy="1828800"/>
          </a:xfrm>
          <a:prstGeom prst="rect">
            <a:avLst/>
          </a:prstGeom>
        </p:spPr>
      </p:pic>
      <p:pic>
        <p:nvPicPr>
          <p:cNvPr id="12" name="Picture 11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C4CDE11-9E3E-6240-BDA1-42BE8E5BCF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884148" y="665542"/>
            <a:ext cx="2743200" cy="18449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DDFEA-DCF9-644E-8060-056CF99383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62455" y="2488993"/>
            <a:ext cx="2743200" cy="1880013"/>
          </a:xfrm>
          <a:prstGeom prst="rect">
            <a:avLst/>
          </a:prstGeom>
        </p:spPr>
      </p:pic>
      <p:pic>
        <p:nvPicPr>
          <p:cNvPr id="17" name="Picture 1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5B92AEA3-E1C6-2742-A6E1-F93774EDDF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828515" y="128000"/>
            <a:ext cx="2743200" cy="2191253"/>
          </a:xfrm>
          <a:prstGeom prst="rect">
            <a:avLst/>
          </a:prstGeom>
        </p:spPr>
      </p:pic>
      <p:pic>
        <p:nvPicPr>
          <p:cNvPr id="19" name="Picture 18" descr="A white and black hat&#13;&#10;&#13;&#10;Description automatically generated">
            <a:extLst>
              <a:ext uri="{FF2B5EF4-FFF2-40B4-BE49-F238E27FC236}">
                <a16:creationId xmlns:a16="http://schemas.microsoft.com/office/drawing/2014/main" id="{B8928947-2409-3344-B3B2-FAE5E81FC7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8601" y="4713941"/>
            <a:ext cx="2743200" cy="20841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EDCB85-0EF5-554B-868C-5FC8EE68763B}"/>
              </a:ext>
            </a:extLst>
          </p:cNvPr>
          <p:cNvSpPr txBox="1"/>
          <p:nvPr/>
        </p:nvSpPr>
        <p:spPr>
          <a:xfrm>
            <a:off x="958652" y="7758000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://commons.wikimedia.org/wiki/File:Indiana_Jones_fedora_hat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2" name="Picture 21" descr="A picture containing clothing&#13;&#10;&#13;&#10;Description automatically generated">
            <a:extLst>
              <a:ext uri="{FF2B5EF4-FFF2-40B4-BE49-F238E27FC236}">
                <a16:creationId xmlns:a16="http://schemas.microsoft.com/office/drawing/2014/main" id="{B6736D54-DB45-F745-AE40-575DB6833B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172200" y="4713941"/>
            <a:ext cx="2743200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398B-61C8-6149-8592-7E41EC6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973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Pre-Meet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3A21-4E6B-4D44-85F9-8319797E9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8935453" cy="57109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Communicate with your Team Rep</a:t>
            </a:r>
          </a:p>
          <a:p>
            <a:pPr lvl="1"/>
            <a:r>
              <a:rPr lang="en-US" dirty="0">
                <a:latin typeface="+mn-lt"/>
              </a:rPr>
              <a:t>Staffing for the upcoming meet </a:t>
            </a:r>
          </a:p>
          <a:p>
            <a:pPr lvl="1"/>
            <a:r>
              <a:rPr lang="en-US" dirty="0">
                <a:latin typeface="+mn-lt"/>
              </a:rPr>
              <a:t>Estimated #of Swimmers and Timeline</a:t>
            </a:r>
          </a:p>
          <a:p>
            <a:pPr lvl="1"/>
            <a:r>
              <a:rPr lang="en-US" dirty="0">
                <a:latin typeface="+mn-lt"/>
              </a:rPr>
              <a:t>HOA or Facility concerns</a:t>
            </a:r>
          </a:p>
          <a:p>
            <a:pPr lvl="1"/>
            <a:r>
              <a:rPr lang="en-US" dirty="0">
                <a:latin typeface="+mn-lt"/>
              </a:rPr>
              <a:t>Upcoming </a:t>
            </a:r>
            <a:r>
              <a:rPr lang="en-US" dirty="0" err="1">
                <a:latin typeface="+mn-lt"/>
              </a:rPr>
              <a:t>weather</a:t>
            </a:r>
            <a:r>
              <a:rPr lang="en-US" dirty="0" err="1">
                <a:latin typeface="+mn-lt"/>
                <a:sym typeface="Wingdings" pitchFamily="2" charset="2"/>
              </a:rPr>
              <a:t>Plan</a:t>
            </a:r>
            <a:r>
              <a:rPr lang="en-US" dirty="0">
                <a:latin typeface="+mn-lt"/>
                <a:sym typeface="Wingdings" pitchFamily="2" charset="2"/>
              </a:rPr>
              <a:t> B</a:t>
            </a:r>
          </a:p>
          <a:p>
            <a:pPr lvl="1"/>
            <a:r>
              <a:rPr lang="en-US" dirty="0">
                <a:latin typeface="+mn-lt"/>
                <a:sym typeface="Wingdings" pitchFamily="2" charset="2"/>
              </a:rPr>
              <a:t>Who is doing what for the meet</a:t>
            </a:r>
          </a:p>
          <a:p>
            <a:pPr lvl="2"/>
            <a:r>
              <a:rPr lang="en-US" sz="2400" dirty="0">
                <a:latin typeface="+mn-lt"/>
                <a:sym typeface="Wingdings" pitchFamily="2" charset="2"/>
              </a:rPr>
              <a:t>STARTER</a:t>
            </a:r>
          </a:p>
          <a:p>
            <a:pPr lvl="2"/>
            <a:r>
              <a:rPr lang="en-US" sz="2400" dirty="0">
                <a:latin typeface="+mn-lt"/>
                <a:sym typeface="Wingdings" pitchFamily="2" charset="2"/>
              </a:rPr>
              <a:t>CLERK OF COURSE</a:t>
            </a:r>
          </a:p>
          <a:p>
            <a:pPr lvl="2"/>
            <a:r>
              <a:rPr lang="en-US" sz="2400" dirty="0">
                <a:latin typeface="+mn-lt"/>
                <a:sym typeface="Wingdings" pitchFamily="2" charset="2"/>
              </a:rPr>
              <a:t>RUNNERS</a:t>
            </a:r>
          </a:p>
          <a:p>
            <a:endParaRPr lang="en-US" sz="2400" dirty="0">
              <a:latin typeface="+mn-lt"/>
              <a:sym typeface="Wingdings" pitchFamily="2" charset="2"/>
            </a:endParaRPr>
          </a:p>
          <a:p>
            <a:r>
              <a:rPr lang="en-US" sz="2400" dirty="0">
                <a:latin typeface="+mn-lt"/>
                <a:sym typeface="Wingdings" pitchFamily="2" charset="2"/>
              </a:rPr>
              <a:t>KNOW THE RULES</a:t>
            </a:r>
          </a:p>
          <a:p>
            <a:pPr lvl="1"/>
            <a:r>
              <a:rPr lang="en-US" dirty="0">
                <a:latin typeface="+mn-lt"/>
                <a:sym typeface="Wingdings" pitchFamily="2" charset="2"/>
              </a:rPr>
              <a:t>USA SWIMMING</a:t>
            </a:r>
          </a:p>
          <a:p>
            <a:pPr lvl="1"/>
            <a:r>
              <a:rPr lang="en-US" dirty="0">
                <a:latin typeface="+mn-lt"/>
                <a:sym typeface="Wingdings" pitchFamily="2" charset="2"/>
              </a:rPr>
              <a:t>ODSL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2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8DD5-70D0-7E42-A902-DC321F0E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PRE-MEET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11F3-1F6A-8141-B606-E8CABBD6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7"/>
            <a:ext cx="7886700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GET ORGANIZED</a:t>
            </a:r>
          </a:p>
          <a:p>
            <a:pPr lvl="1"/>
            <a:r>
              <a:rPr lang="en-US" dirty="0">
                <a:latin typeface="+mn-lt"/>
              </a:rPr>
              <a:t>HEAT SHEET PREFERNCE</a:t>
            </a:r>
          </a:p>
          <a:p>
            <a:pPr lvl="1"/>
            <a:r>
              <a:rPr lang="en-US" dirty="0">
                <a:latin typeface="+mn-lt"/>
              </a:rPr>
              <a:t>PENS</a:t>
            </a:r>
          </a:p>
          <a:p>
            <a:pPr lvl="1"/>
            <a:r>
              <a:rPr lang="en-US" dirty="0">
                <a:latin typeface="+mn-lt"/>
              </a:rPr>
              <a:t>DQ SLIPS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Safety Check</a:t>
            </a:r>
          </a:p>
          <a:p>
            <a:pPr lvl="1"/>
            <a:r>
              <a:rPr lang="en-US" dirty="0">
                <a:latin typeface="+mn-lt"/>
              </a:rPr>
              <a:t>Pool</a:t>
            </a:r>
          </a:p>
          <a:p>
            <a:pPr lvl="1"/>
            <a:r>
              <a:rPr lang="en-US" dirty="0">
                <a:latin typeface="+mn-lt"/>
              </a:rPr>
              <a:t>Deck Area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Equipment Check</a:t>
            </a:r>
          </a:p>
        </p:txBody>
      </p:sp>
    </p:spTree>
    <p:extLst>
      <p:ext uri="{BB962C8B-B14F-4D97-AF65-F5344CB8AC3E}">
        <p14:creationId xmlns:p14="http://schemas.microsoft.com/office/powerpoint/2010/main" val="28382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093-BC32-0742-8E30-69FF27AB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PRE-MEET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9B91-7FF6-A74B-A1BE-14829994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" y="1536869"/>
            <a:ext cx="8723897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DECK POSITIONING</a:t>
            </a:r>
          </a:p>
          <a:p>
            <a:pPr lvl="1"/>
            <a:r>
              <a:rPr lang="en-US" dirty="0">
                <a:latin typeface="+mn-lt"/>
              </a:rPr>
              <a:t>STARTER HAS THE PRIORITY</a:t>
            </a:r>
          </a:p>
          <a:p>
            <a:pPr lvl="2"/>
            <a:r>
              <a:rPr lang="en-US" dirty="0">
                <a:latin typeface="+mn-lt"/>
              </a:rPr>
              <a:t>ADJUST TO WHERE THEY WANT TO STAND. POSITION YOURSELF SO THAT THEY CAN SEE YOU HAND.</a:t>
            </a:r>
          </a:p>
          <a:p>
            <a:pPr lvl="2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HANDICAPPED SWIMMERS?</a:t>
            </a:r>
          </a:p>
          <a:p>
            <a:pPr lvl="1"/>
            <a:r>
              <a:rPr lang="en-US" dirty="0">
                <a:latin typeface="+mn-lt"/>
              </a:rPr>
              <a:t>WORK WITH STARTER AND CLERK OF COURSE TO ENSURE THEY GET A FAIR AND EQUITABLE START.</a:t>
            </a:r>
          </a:p>
          <a:p>
            <a:pPr lvl="2"/>
            <a:r>
              <a:rPr lang="en-US" dirty="0">
                <a:latin typeface="+mn-lt"/>
              </a:rPr>
              <a:t>STARTER-HAND SIGNALS FOR THE ENTIRE EVENT</a:t>
            </a:r>
          </a:p>
          <a:p>
            <a:pPr lvl="2"/>
            <a:r>
              <a:rPr lang="en-US" dirty="0">
                <a:latin typeface="+mn-lt"/>
              </a:rPr>
              <a:t>CLERK OF COURSE-ENSURE THAT THE SWIMMER IS IN THE CLOSEST LANE TO THE STARTER AS POSSIBLE</a:t>
            </a:r>
          </a:p>
        </p:txBody>
      </p:sp>
    </p:spTree>
    <p:extLst>
      <p:ext uri="{BB962C8B-B14F-4D97-AF65-F5344CB8AC3E}">
        <p14:creationId xmlns:p14="http://schemas.microsoft.com/office/powerpoint/2010/main" val="98703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362-E724-324E-A3AF-13DF98E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329"/>
            <a:ext cx="7886700" cy="1325562"/>
          </a:xfrm>
        </p:spPr>
        <p:txBody>
          <a:bodyPr/>
          <a:lstStyle/>
          <a:p>
            <a:r>
              <a:rPr lang="en-US" dirty="0">
                <a:latin typeface="+mn-lt"/>
              </a:rPr>
              <a:t>Pre-Meet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F1C4-DAFE-CC4E-A4DE-CC7D1E97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0" y="1106906"/>
            <a:ext cx="8839201" cy="5385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Officials Briefing</a:t>
            </a:r>
          </a:p>
          <a:p>
            <a:r>
              <a:rPr lang="en-US" dirty="0">
                <a:latin typeface="+mn-lt"/>
              </a:rPr>
              <a:t>Stick to the script.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Relay Take Off Judges</a:t>
            </a:r>
          </a:p>
          <a:p>
            <a:r>
              <a:rPr lang="en-US" dirty="0">
                <a:latin typeface="+mn-lt"/>
              </a:rPr>
              <a:t>Meeting time</a:t>
            </a:r>
          </a:p>
          <a:p>
            <a:r>
              <a:rPr lang="en-US" dirty="0">
                <a:latin typeface="+mn-lt"/>
              </a:rPr>
              <a:t>Responsibilities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Timers Briefing</a:t>
            </a:r>
          </a:p>
          <a:p>
            <a:pPr lvl="1"/>
            <a:r>
              <a:rPr lang="en-US" dirty="0">
                <a:latin typeface="+mn-lt"/>
              </a:rPr>
              <a:t>Stick to the script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Officials in position?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Timers in position?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F50BC-7C98-384D-A6B0-6546F834AF10}"/>
              </a:ext>
            </a:extLst>
          </p:cNvPr>
          <p:cNvSpPr/>
          <p:nvPr/>
        </p:nvSpPr>
        <p:spPr>
          <a:xfrm>
            <a:off x="2782375" y="2967335"/>
            <a:ext cx="3579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SWIMMERS</a:t>
            </a:r>
          </a:p>
        </p:txBody>
      </p:sp>
    </p:spTree>
    <p:extLst>
      <p:ext uri="{BB962C8B-B14F-4D97-AF65-F5344CB8AC3E}">
        <p14:creationId xmlns:p14="http://schemas.microsoft.com/office/powerpoint/2010/main" val="165125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FA41-FEA5-C245-9D64-D7A5E83D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Operations</a:t>
            </a:r>
            <a:br>
              <a:rPr lang="en-US" dirty="0"/>
            </a:br>
            <a:r>
              <a:rPr lang="en-US" dirty="0"/>
              <a:t>Whistle Protocol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DBEE55-4C3A-D54E-86EE-08135291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2247323"/>
            <a:ext cx="2781300" cy="173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29DFA-807A-3B47-ABF2-058E9FC033A1}"/>
              </a:ext>
            </a:extLst>
          </p:cNvPr>
          <p:cNvSpPr txBox="1"/>
          <p:nvPr/>
        </p:nvSpPr>
        <p:spPr>
          <a:xfrm>
            <a:off x="789709" y="1962610"/>
            <a:ext cx="6959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4-Short Chirps-Swimmers Get Ready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1-Long Blast-Swimmers Step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39814-BEC7-054D-983B-074C15F53FD6}"/>
              </a:ext>
            </a:extLst>
          </p:cNvPr>
          <p:cNvSpPr txBox="1"/>
          <p:nvPr/>
        </p:nvSpPr>
        <p:spPr>
          <a:xfrm>
            <a:off x="1371600" y="4883727"/>
            <a:ext cx="680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whistle is a signal to the swimmers…not to the crowd or neighbors</a:t>
            </a:r>
          </a:p>
        </p:txBody>
      </p:sp>
    </p:spTree>
    <p:extLst>
      <p:ext uri="{BB962C8B-B14F-4D97-AF65-F5344CB8AC3E}">
        <p14:creationId xmlns:p14="http://schemas.microsoft.com/office/powerpoint/2010/main" val="422213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4485</TotalTime>
  <Words>575</Words>
  <Application>Microsoft Macintosh PowerPoint</Application>
  <PresentationFormat>On-screen Show (4:3)</PresentationFormat>
  <Paragraphs>135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Candara</vt:lpstr>
      <vt:lpstr>Office Theme</vt:lpstr>
      <vt:lpstr>ODSL Referee Presentation</vt:lpstr>
      <vt:lpstr>Thank You </vt:lpstr>
      <vt:lpstr>PowerPoint Presentation</vt:lpstr>
      <vt:lpstr>PowerPoint Presentation</vt:lpstr>
      <vt:lpstr>Pre-Meet Responsibilities</vt:lpstr>
      <vt:lpstr>PRE-MEET RESPONSIBILITIES</vt:lpstr>
      <vt:lpstr>PRE-MEET RESPONSIBILITIES</vt:lpstr>
      <vt:lpstr>Pre-Meet Check List</vt:lpstr>
      <vt:lpstr>Meet Operations Whistle Protocol</vt:lpstr>
      <vt:lpstr>Meet Procedure</vt:lpstr>
      <vt:lpstr>Meet  Procedure</vt:lpstr>
      <vt:lpstr>Relays</vt:lpstr>
      <vt:lpstr>Meet Procedure</vt:lpstr>
      <vt:lpstr>Meet Procedures-Protests</vt:lpstr>
      <vt:lpstr>Meet Procedures-Protests</vt:lpstr>
      <vt:lpstr>End of Meet</vt:lpstr>
      <vt:lpstr>Execute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Ramey</dc:creator>
  <cp:lastModifiedBy>Eric Ramey</cp:lastModifiedBy>
  <cp:revision>26</cp:revision>
  <cp:lastPrinted>2019-05-12T18:58:40Z</cp:lastPrinted>
  <dcterms:created xsi:type="dcterms:W3CDTF">2019-01-18T22:38:52Z</dcterms:created>
  <dcterms:modified xsi:type="dcterms:W3CDTF">2019-05-29T16:51:21Z</dcterms:modified>
</cp:coreProperties>
</file>