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1" r:id="rId2"/>
    <p:sldMasterId id="2147483723" r:id="rId3"/>
    <p:sldMasterId id="2147483767" r:id="rId4"/>
  </p:sldMasterIdLst>
  <p:notesMasterIdLst>
    <p:notesMasterId r:id="rId38"/>
  </p:notesMasterIdLst>
  <p:handoutMasterIdLst>
    <p:handoutMasterId r:id="rId39"/>
  </p:handoutMasterIdLst>
  <p:sldIdLst>
    <p:sldId id="257" r:id="rId5"/>
    <p:sldId id="295" r:id="rId6"/>
    <p:sldId id="326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28" r:id="rId16"/>
    <p:sldId id="307" r:id="rId17"/>
    <p:sldId id="324" r:id="rId18"/>
    <p:sldId id="309" r:id="rId19"/>
    <p:sldId id="330" r:id="rId20"/>
    <p:sldId id="331" r:id="rId21"/>
    <p:sldId id="259" r:id="rId22"/>
    <p:sldId id="287" r:id="rId23"/>
    <p:sldId id="288" r:id="rId24"/>
    <p:sldId id="289" r:id="rId25"/>
    <p:sldId id="308" r:id="rId26"/>
    <p:sldId id="332" r:id="rId27"/>
    <p:sldId id="327" r:id="rId28"/>
    <p:sldId id="314" r:id="rId29"/>
    <p:sldId id="315" r:id="rId30"/>
    <p:sldId id="333" r:id="rId31"/>
    <p:sldId id="334" r:id="rId32"/>
    <p:sldId id="335" r:id="rId33"/>
    <p:sldId id="336" r:id="rId34"/>
    <p:sldId id="320" r:id="rId35"/>
    <p:sldId id="338" r:id="rId36"/>
    <p:sldId id="32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032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orient="horz" pos="3912" userDrawn="1">
          <p15:clr>
            <a:srgbClr val="A4A3A4"/>
          </p15:clr>
        </p15:guide>
        <p15:guide id="7" pos="5544" userDrawn="1">
          <p15:clr>
            <a:srgbClr val="A4A3A4"/>
          </p15:clr>
        </p15:guide>
        <p15:guide id="8" pos="768" userDrawn="1">
          <p15:clr>
            <a:srgbClr val="A4A3A4"/>
          </p15:clr>
        </p15:guide>
        <p15:guide id="10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623"/>
    <a:srgbClr val="B7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7752061-5463-48E6-A297-43E0E91C0267}">
  <a:tblStyle styleId="{0817EA92-75D0-4044-A80A-286907CE0DDB}" styleName="GE Ruled Table">
    <a:wholeTbl>
      <a:tcTxStyle>
        <a:fontRef idx="minor">
          <a:prstClr val="black"/>
        </a:fontRef>
        <a:schemeClr val="accent2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9050" cmpd="sng">
              <a:gradFill>
                <a:gsLst>
                  <a:gs pos="0">
                    <a:schemeClr val="bg1"/>
                  </a:gs>
                  <a:gs pos="25000">
                    <a:srgbClr val="B7E6FF"/>
                  </a:gs>
                  <a:gs pos="100000">
                    <a:schemeClr val="accent3"/>
                  </a:gs>
                </a:gsLst>
                <a:lin ang="0" scaled="0"/>
              </a:gradFill>
            </a:ln>
          </a:top>
          <a:bottom>
            <a:ln w="0" cmpd="sng">
              <a:solidFill>
                <a:schemeClr val="bg1"/>
              </a:solidFill>
            </a:ln>
          </a:bottom>
          <a:insideH>
            <a:ln w="19050" cmpd="sng">
              <a:gradFill>
                <a:gsLst>
                  <a:gs pos="0">
                    <a:schemeClr val="bg1"/>
                  </a:gs>
                  <a:gs pos="25000">
                    <a:srgbClr val="B7E6FF"/>
                  </a:gs>
                  <a:gs pos="100000">
                    <a:schemeClr val="accent3"/>
                  </a:gs>
                </a:gsLst>
                <a:lin ang="0" scaled="0"/>
              </a:gradFill>
            </a:ln>
          </a:insideH>
          <a:insideV>
            <a:ln w="0" cmpd="sng">
              <a:solidFill>
                <a:schemeClr val="bg1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 b="on">
        <a:fontRef idx="minor">
          <a:prstClr val="black"/>
        </a:fontRef>
        <a:schemeClr val="accent2"/>
      </a:tcTxStyle>
      <a:tcStyle>
        <a:tcBdr>
          <a:top>
            <a:ln w="0" cmpd="sng">
              <a:solidFill>
                <a:schemeClr val="lt1"/>
              </a:solidFill>
            </a:ln>
          </a:top>
          <a:insideH>
            <a:ln w="0" cmpd="sng">
              <a:solidFill>
                <a:schemeClr val="lt1"/>
              </a:solidFill>
            </a:ln>
          </a:insideH>
        </a:tcBdr>
      </a:tcStyle>
    </a:firstCol>
    <a:lastRow>
      <a:tcStyle>
        <a:tcBdr/>
      </a:tcStyle>
    </a:lastRow>
    <a:firstRow>
      <a:tcStyle>
        <a:tcBdr/>
      </a:tcStyle>
    </a:firstRow>
  </a:tblStyle>
  <a:tblStyle styleId="{B7752061-5463-48E6-A297-43E0E91C0267}" styleName="GE Solid Table">
    <a:wholeTbl>
      <a:tcTxStyle>
        <a:fontRef idx="minor">
          <a:prstClr val="black"/>
        </a:fontRef>
        <a:schemeClr val="accent2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9" autoAdjust="0"/>
    <p:restoredTop sz="94280" autoAdjust="0"/>
  </p:normalViewPr>
  <p:slideViewPr>
    <p:cSldViewPr snapToGrid="0" showGuides="1">
      <p:cViewPr varScale="1">
        <p:scale>
          <a:sx n="56" d="100"/>
          <a:sy n="56" d="100"/>
        </p:scale>
        <p:origin x="1344" y="38"/>
      </p:cViewPr>
      <p:guideLst>
        <p:guide orient="horz" pos="2160"/>
        <p:guide orient="horz" pos="1032"/>
        <p:guide orient="horz" pos="504"/>
        <p:guide orient="horz" pos="1165"/>
        <p:guide orient="horz" pos="3912"/>
        <p:guide pos="5544"/>
        <p:guide pos="768"/>
        <p:guide pos="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notesViewPr>
    <p:cSldViewPr snapToGrid="0" showGuides="1">
      <p:cViewPr varScale="1">
        <p:scale>
          <a:sx n="92" d="100"/>
          <a:sy n="92" d="100"/>
        </p:scale>
        <p:origin x="-3410" y="-8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77B6-06AB-43A3-89A4-8CD1677993D0}" type="datetimeFigureOut">
              <a:rPr lang="en-CA" smtClean="0"/>
              <a:t>2017-09-11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2B2D-468D-4837-8CAA-70AF425658B8}" type="slidenum">
              <a:rPr lang="en-CA" smtClean="0"/>
              <a:t>‹#›</a:t>
            </a:fld>
            <a:endParaRPr lang="en-CA"/>
          </a:p>
        </p:txBody>
      </p:sp>
      <p:pic>
        <p:nvPicPr>
          <p:cNvPr id="1026" name="Picture 2" descr="I:\Dockets\1421 SmallStuff GE PPT\Graphics\GE Grey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12" y="65216"/>
            <a:ext cx="579375" cy="5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29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804B0-AD37-4623-8498-3C9AE39E25E5}" type="datetimeFigureOut">
              <a:rPr lang="en-CA" smtClean="0"/>
              <a:t>2017-09-11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687" y="4343400"/>
            <a:ext cx="610262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ABC8-FD09-47BC-822A-A981D494E0D7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2" descr="I:\Dockets\1421 SmallStuff GE PPT\Graphics\GE Grey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12" y="65216"/>
            <a:ext cx="579375" cy="5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5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54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 True that mods will practice during spring</a:t>
            </a:r>
            <a:r>
              <a:rPr lang="en-US" baseline="0" dirty="0"/>
              <a:t> break?  Required/optional?</a:t>
            </a:r>
          </a:p>
          <a:p>
            <a:pPr defTabSz="907631"/>
            <a:endParaRPr lang="en-US" b="0" i="0" dirty="0"/>
          </a:p>
          <a:p>
            <a:pPr defTabSz="907631"/>
            <a:r>
              <a:rPr lang="en-US" b="0" i="0" dirty="0"/>
              <a:t>Define “qualifying” means state finish + coach decision that semi finals is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8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5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3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5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Stacey – name of 9</a:t>
            </a:r>
            <a:r>
              <a:rPr lang="en-US" baseline="30000" dirty="0"/>
              <a:t>th</a:t>
            </a:r>
            <a:r>
              <a:rPr lang="en-US" dirty="0"/>
              <a:t> coach?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4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2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1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8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dirty="0"/>
              <a:t>Three Concept II ergs $2,400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dirty="0"/>
              <a:t>Safety launch engine repairs $2,500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dirty="0"/>
              <a:t>36 Oars properly sized for our rowers: $4,500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dirty="0"/>
              <a:t>A new </a:t>
            </a:r>
            <a:r>
              <a:rPr lang="en-US" dirty="0" err="1"/>
              <a:t>Vespoli</a:t>
            </a:r>
            <a:r>
              <a:rPr lang="en-US" dirty="0"/>
              <a:t> 8 Rowing Shell:  $39,000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dirty="0"/>
              <a:t>New</a:t>
            </a:r>
            <a:r>
              <a:rPr lang="en-US" baseline="0" dirty="0"/>
              <a:t> trailer $9K+</a:t>
            </a:r>
            <a:endParaRPr lang="en-US" dirty="0"/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dirty="0"/>
              <a:t>Boathouse lights ~ $1.5K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dirty="0"/>
              <a:t>Boathouse Port-a-</a:t>
            </a:r>
            <a:r>
              <a:rPr lang="en-US" dirty="0" err="1"/>
              <a:t>potties</a:t>
            </a:r>
            <a:r>
              <a:rPr lang="en-US" dirty="0"/>
              <a:t>,</a:t>
            </a:r>
            <a:r>
              <a:rPr lang="en-US" baseline="0" dirty="0"/>
              <a:t> electrical, garbage, insurance: $1K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/>
              <a:t>Accounting &amp; QuickBooks ~ $3K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/>
              <a:t>Website hosting, 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4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FA157-8436-42C7-A130-DF2EF89CC6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7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9E1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5694" y="292195"/>
            <a:ext cx="3994917" cy="306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83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4389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Three Content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7773" y="1133856"/>
            <a:ext cx="2407158" cy="338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08571" y="1133856"/>
            <a:ext cx="2407158" cy="338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759" y="1649541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08571" y="1649541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220391" y="1848930"/>
            <a:ext cx="2407158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3808571" y="1848930"/>
            <a:ext cx="2407158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03467" y="1649413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00514" y="1133856"/>
            <a:ext cx="2407158" cy="33832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6"/>
          </p:nvPr>
        </p:nvSpPr>
        <p:spPr>
          <a:xfrm>
            <a:off x="6399753" y="1848930"/>
            <a:ext cx="2407444" cy="4329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9759" y="1649541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808571" y="1649541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403467" y="1649413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85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4389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Four Content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7773" y="1133856"/>
            <a:ext cx="1789938" cy="338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151078" y="1133856"/>
            <a:ext cx="1789938" cy="338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759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53401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220391" y="1848930"/>
            <a:ext cx="1789938" cy="434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400"/>
            </a:lvl2pPr>
            <a:lvl3pPr>
              <a:spcBef>
                <a:spcPts val="1000"/>
              </a:spcBef>
              <a:defRPr sz="2100"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3152521" y="1848930"/>
            <a:ext cx="1789938" cy="434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400"/>
            </a:lvl2pPr>
            <a:lvl3pPr>
              <a:spcBef>
                <a:spcPts val="1000"/>
              </a:spcBef>
              <a:defRPr sz="2100"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87044" y="1649413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4383" y="1133856"/>
            <a:ext cx="1789938" cy="33832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6"/>
          </p:nvPr>
        </p:nvSpPr>
        <p:spPr>
          <a:xfrm>
            <a:off x="5084651" y="1848930"/>
            <a:ext cx="1789938" cy="432911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400"/>
            </a:lvl2pPr>
            <a:lvl3pPr>
              <a:spcBef>
                <a:spcPts val="1000"/>
              </a:spcBef>
              <a:defRPr sz="2100"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020687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17687" y="1133856"/>
            <a:ext cx="1789938" cy="33832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8"/>
          </p:nvPr>
        </p:nvSpPr>
        <p:spPr>
          <a:xfrm>
            <a:off x="7016781" y="1848929"/>
            <a:ext cx="1789938" cy="434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400"/>
            </a:lvl2pPr>
            <a:lvl3pPr>
              <a:spcBef>
                <a:spcPts val="1000"/>
              </a:spcBef>
              <a:defRPr sz="2100"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219759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153401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087044" y="1649413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020687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05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6367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2-Column Table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390" y="1133856"/>
            <a:ext cx="3703320" cy="338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3"/>
          </p:nvPr>
        </p:nvSpPr>
        <p:spPr>
          <a:xfrm>
            <a:off x="329184" y="1853076"/>
            <a:ext cx="8476829" cy="43429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table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10162" y="1133856"/>
            <a:ext cx="3700463" cy="3383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943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6367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3-Column Table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390" y="1133856"/>
            <a:ext cx="2407158" cy="338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3"/>
          </p:nvPr>
        </p:nvSpPr>
        <p:spPr>
          <a:xfrm>
            <a:off x="329184" y="1853076"/>
            <a:ext cx="8476829" cy="43429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table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813048" y="1133856"/>
            <a:ext cx="2407158" cy="33832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1133856"/>
            <a:ext cx="2409825" cy="33832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120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6367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4-Column Table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390" y="1133856"/>
            <a:ext cx="1789938" cy="338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3"/>
          </p:nvPr>
        </p:nvSpPr>
        <p:spPr>
          <a:xfrm>
            <a:off x="329184" y="1853076"/>
            <a:ext cx="8476829" cy="43429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table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152854" y="1133856"/>
            <a:ext cx="1789938" cy="33832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85317" y="1133856"/>
            <a:ext cx="1789938" cy="33832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17782" y="1133856"/>
            <a:ext cx="1789938" cy="33832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5879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20391" y="222086"/>
            <a:ext cx="6748272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Content with Caption Layout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220391" y="1649413"/>
            <a:ext cx="6753225" cy="44897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25153" y="1133856"/>
            <a:ext cx="6748463" cy="338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6907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20391" y="1649413"/>
            <a:ext cx="6744462" cy="454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220391" y="222086"/>
            <a:ext cx="6748272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with Caption Layout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638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22086"/>
            <a:ext cx="6748272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878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649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8272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Title and Content – No Rule Layout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20391" y="1133856"/>
            <a:ext cx="6753225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20391" y="1847088"/>
            <a:ext cx="6753225" cy="434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50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8272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Title and Content – No Rule Layout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20391" y="1133856"/>
            <a:ext cx="6753225" cy="33832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20391" y="1847088"/>
            <a:ext cx="6753225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947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8272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Title and Content – No Rule Layout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20391" y="1133856"/>
            <a:ext cx="6753225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20391" y="1847088"/>
            <a:ext cx="6753225" cy="434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2592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8272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2063353" y="1647255"/>
            <a:ext cx="6747272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20391" y="1133856"/>
            <a:ext cx="6753225" cy="338328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20391" y="1847088"/>
            <a:ext cx="6753225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20391" y="1647255"/>
            <a:ext cx="7590234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523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4389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Comparison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7773" y="1133856"/>
            <a:ext cx="3710225" cy="33832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07781" y="1133856"/>
            <a:ext cx="3700865" cy="33832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220392" y="1848930"/>
            <a:ext cx="3707606" cy="434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5107782" y="1848930"/>
            <a:ext cx="3702844" cy="434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1362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Content Layout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20392" y="1851659"/>
            <a:ext cx="3707606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107781" y="1851658"/>
            <a:ext cx="3696891" cy="4343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041197"/>
            <a:ext cx="797121" cy="7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4389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Three Content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7773" y="1133856"/>
            <a:ext cx="2407158" cy="33832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08571" y="1133856"/>
            <a:ext cx="2407158" cy="33832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759" y="1649541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08571" y="1649541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220391" y="1848930"/>
            <a:ext cx="2407158" cy="434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3808571" y="1848930"/>
            <a:ext cx="2407158" cy="4343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03467" y="1649413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00514" y="1133856"/>
            <a:ext cx="2407158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6"/>
          </p:nvPr>
        </p:nvSpPr>
        <p:spPr>
          <a:xfrm>
            <a:off x="6399753" y="1848930"/>
            <a:ext cx="2407444" cy="432911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9759" y="1649541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808571" y="1649541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403467" y="1649413"/>
            <a:ext cx="240715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05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4389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Four Content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7773" y="1133856"/>
            <a:ext cx="1789938" cy="33832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151078" y="1133856"/>
            <a:ext cx="1789938" cy="33832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759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53401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220391" y="1848930"/>
            <a:ext cx="1789938" cy="434340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400"/>
            </a:lvl2pPr>
            <a:lvl3pPr>
              <a:spcBef>
                <a:spcPts val="1000"/>
              </a:spcBef>
              <a:defRPr sz="2100"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3152521" y="1848930"/>
            <a:ext cx="1789938" cy="434340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400"/>
            </a:lvl2pPr>
            <a:lvl3pPr>
              <a:spcBef>
                <a:spcPts val="1000"/>
              </a:spcBef>
              <a:defRPr sz="2100"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87044" y="1649413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4383" y="1133856"/>
            <a:ext cx="1789938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6"/>
          </p:nvPr>
        </p:nvSpPr>
        <p:spPr>
          <a:xfrm>
            <a:off x="5084651" y="1848930"/>
            <a:ext cx="1789938" cy="432911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400"/>
            </a:lvl2pPr>
            <a:lvl3pPr>
              <a:spcBef>
                <a:spcPts val="1000"/>
              </a:spcBef>
              <a:defRPr sz="2100"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020687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17687" y="1133856"/>
            <a:ext cx="1789938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8"/>
          </p:nvPr>
        </p:nvSpPr>
        <p:spPr>
          <a:xfrm>
            <a:off x="7016781" y="1848929"/>
            <a:ext cx="1789938" cy="434340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400"/>
            </a:lvl2pPr>
            <a:lvl3pPr>
              <a:spcBef>
                <a:spcPts val="1000"/>
              </a:spcBef>
              <a:defRPr sz="2100"/>
            </a:lvl3pPr>
            <a:lvl4pPr>
              <a:defRPr sz="21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219759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153401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087044" y="1649413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020687" y="1649541"/>
            <a:ext cx="1789938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229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124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nogram 2">
    <p:bg>
      <p:bgPr>
        <a:solidFill>
          <a:srgbClr val="9E1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7" y="2298421"/>
            <a:ext cx="2947046" cy="22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01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041197"/>
            <a:ext cx="797121" cy="7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0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0939975-24FF-47FD-9A4D-643D55DB6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041197"/>
            <a:ext cx="797121" cy="7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096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39975-24FF-47FD-9A4D-643D55DB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11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124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39975-24FF-47FD-9A4D-643D55DB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6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8272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Title and Content – No Rule Layout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20391" y="1133856"/>
            <a:ext cx="6753225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20391" y="1847088"/>
            <a:ext cx="6753225" cy="434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4526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8272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Title and Content – No Rule Layout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20391" y="1133856"/>
            <a:ext cx="6753225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20391" y="1847088"/>
            <a:ext cx="6753225" cy="434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4427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8272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2063353" y="1647255"/>
            <a:ext cx="6747272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20391" y="1133856"/>
            <a:ext cx="6753225" cy="338328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20391" y="1847088"/>
            <a:ext cx="6753225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20391" y="1647255"/>
            <a:ext cx="7590234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388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4389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Comparison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7773" y="1133856"/>
            <a:ext cx="3710225" cy="33832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07781" y="1133856"/>
            <a:ext cx="3700865" cy="33832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759" y="1649541"/>
            <a:ext cx="3708239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7782" y="1649541"/>
            <a:ext cx="3700865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220392" y="1848930"/>
            <a:ext cx="3707606" cy="434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5107782" y="1848930"/>
            <a:ext cx="3702844" cy="434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19759" y="1649541"/>
            <a:ext cx="3708239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107782" y="1649541"/>
            <a:ext cx="3700865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578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6367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2-Column Table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390" y="1133856"/>
            <a:ext cx="3703320" cy="338328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3"/>
          </p:nvPr>
        </p:nvSpPr>
        <p:spPr>
          <a:xfrm>
            <a:off x="329184" y="1853076"/>
            <a:ext cx="8476829" cy="4342937"/>
          </a:xfrm>
        </p:spPr>
        <p:txBody>
          <a:bodyPr>
            <a:noAutofit/>
          </a:bodyPr>
          <a:lstStyle/>
          <a:p>
            <a:r>
              <a:rPr lang="en-US" dirty="0"/>
              <a:t>Click icon to add table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10162" y="1133856"/>
            <a:ext cx="3700463" cy="338328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6767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6367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3-Column Table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390" y="1133856"/>
            <a:ext cx="2407158" cy="338328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3"/>
          </p:nvPr>
        </p:nvSpPr>
        <p:spPr>
          <a:xfrm>
            <a:off x="329184" y="1853076"/>
            <a:ext cx="8476829" cy="4342937"/>
          </a:xfrm>
        </p:spPr>
        <p:txBody>
          <a:bodyPr>
            <a:noAutofit/>
          </a:bodyPr>
          <a:lstStyle/>
          <a:p>
            <a:r>
              <a:rPr lang="en-US"/>
              <a:t>Click icon to add table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813048" y="1133856"/>
            <a:ext cx="2407158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1133856"/>
            <a:ext cx="2409825" cy="338328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763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Dark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6858" y="-9144"/>
            <a:ext cx="9162288" cy="6876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53225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Dark Image Layout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8031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6367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4-Column Table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390" y="1133856"/>
            <a:ext cx="1789938" cy="338328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3"/>
          </p:nvPr>
        </p:nvSpPr>
        <p:spPr>
          <a:xfrm>
            <a:off x="329184" y="1853076"/>
            <a:ext cx="8476829" cy="4342937"/>
          </a:xfrm>
        </p:spPr>
        <p:txBody>
          <a:bodyPr>
            <a:noAutofit/>
          </a:bodyPr>
          <a:lstStyle/>
          <a:p>
            <a:r>
              <a:rPr lang="en-US"/>
              <a:t>Click icon to add table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152854" y="1133856"/>
            <a:ext cx="1789938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85317" y="1133856"/>
            <a:ext cx="1789938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17782" y="1133856"/>
            <a:ext cx="1789938" cy="33832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2150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Content with Caption Layout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220391" y="1649413"/>
            <a:ext cx="6753225" cy="448970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25153" y="1133856"/>
            <a:ext cx="6748463" cy="338328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69745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20391" y="1649413"/>
            <a:ext cx="6744462" cy="4546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Picture with Caption Layout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6689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553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7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Ligh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6858" y="-9144"/>
            <a:ext cx="9162288" cy="6876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53225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Divider Light Image Layout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776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8272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Title and Content – No Rule Layout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20391" y="1133856"/>
            <a:ext cx="6753225" cy="33832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20391" y="1847088"/>
            <a:ext cx="6753225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43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8272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2063353" y="1647255"/>
            <a:ext cx="6747272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20391" y="1133856"/>
            <a:ext cx="6753225" cy="3383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20391" y="1847088"/>
            <a:ext cx="6753225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20391" y="1647255"/>
            <a:ext cx="7590234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29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19456"/>
            <a:ext cx="6744389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Comparison Layout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7773" y="1133856"/>
            <a:ext cx="3710225" cy="338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07781" y="1133856"/>
            <a:ext cx="3700865" cy="338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759" y="1649541"/>
            <a:ext cx="3708239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7782" y="1649541"/>
            <a:ext cx="3700865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220392" y="1848930"/>
            <a:ext cx="3707606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5107782" y="1848930"/>
            <a:ext cx="3702844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19759" y="1649541"/>
            <a:ext cx="3708239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107782" y="1649541"/>
            <a:ext cx="3700865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0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391" y="222086"/>
            <a:ext cx="6748272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 Layout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20391" y="1649541"/>
            <a:ext cx="7584377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20392" y="1851659"/>
            <a:ext cx="3707606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107781" y="1851658"/>
            <a:ext cx="3696891" cy="434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20391" y="1649541"/>
            <a:ext cx="7584377" cy="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25000">
                  <a:srgbClr val="B7E6FF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1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99" y="6475080"/>
            <a:ext cx="24722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spc="-10" baseline="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041197"/>
            <a:ext cx="797121" cy="7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8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914400" rtl="0" eaLnBrk="1" latinLnBrk="0" hangingPunct="1">
        <a:lnSpc>
          <a:spcPct val="99000"/>
        </a:lnSpc>
        <a:spcBef>
          <a:spcPts val="14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92024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92088" indent="-192088" algn="l" defTabSz="914400" rtl="0" eaLnBrk="1" latinLnBrk="0" hangingPunct="1">
        <a:lnSpc>
          <a:spcPct val="99000"/>
        </a:lnSpc>
        <a:spcBef>
          <a:spcPts val="1200"/>
        </a:spcBef>
        <a:buSzPct val="91000"/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92024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92024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92024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99" y="6475080"/>
            <a:ext cx="24722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spc="-10" baseline="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63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914400" rtl="0" eaLnBrk="1" latinLnBrk="0" hangingPunct="1">
        <a:lnSpc>
          <a:spcPct val="99000"/>
        </a:lnSpc>
        <a:spcBef>
          <a:spcPts val="14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92024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92088" indent="-192088" algn="l" defTabSz="914400" rtl="0" eaLnBrk="1" latinLnBrk="0" hangingPunct="1">
        <a:lnSpc>
          <a:spcPct val="99000"/>
        </a:lnSpc>
        <a:spcBef>
          <a:spcPts val="1200"/>
        </a:spcBef>
        <a:buSzPct val="91000"/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92024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92024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92024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0391" y="222086"/>
            <a:ext cx="6748272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392" y="1846398"/>
            <a:ext cx="6748272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99" y="6475080"/>
            <a:ext cx="24722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spc="-10" baseline="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7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40" r:id="rId8"/>
    <p:sldLayoutId id="2147483744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914400" rtl="0" eaLnBrk="1" latinLnBrk="0" hangingPunct="1">
        <a:lnSpc>
          <a:spcPct val="99000"/>
        </a:lnSpc>
        <a:spcBef>
          <a:spcPts val="14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92024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92088" indent="-192088" algn="l" defTabSz="914400" rtl="0" eaLnBrk="1" latinLnBrk="0" hangingPunct="1">
        <a:lnSpc>
          <a:spcPct val="99000"/>
        </a:lnSpc>
        <a:spcBef>
          <a:spcPts val="1200"/>
        </a:spcBef>
        <a:buSzPct val="91000"/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92024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92024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92024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0391" y="222086"/>
            <a:ext cx="6748272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392" y="1846398"/>
            <a:ext cx="6748272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99" y="6475080"/>
            <a:ext cx="24722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spc="-10" baseline="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196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3" r:id="rId2"/>
    <p:sldLayoutId id="2147483774" r:id="rId3"/>
    <p:sldLayoutId id="2147483775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914400" rtl="0" eaLnBrk="1" latinLnBrk="0" hangingPunct="1">
        <a:lnSpc>
          <a:spcPct val="99000"/>
        </a:lnSpc>
        <a:spcBef>
          <a:spcPts val="14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92024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92088" indent="-192088" algn="l" defTabSz="914400" rtl="0" eaLnBrk="1" latinLnBrk="0" hangingPunct="1">
        <a:lnSpc>
          <a:spcPct val="99000"/>
        </a:lnSpc>
        <a:spcBef>
          <a:spcPts val="1200"/>
        </a:spcBef>
        <a:buSzPct val="91000"/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92024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92024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92024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92024" indent="-192024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200" kern="1200">
          <a:solidFill>
            <a:schemeClr val="accent2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kyrowing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facebook.com/NiskyRowin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05498" y="3405448"/>
            <a:ext cx="7759934" cy="1554480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2017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information night</a:t>
            </a:r>
            <a:endParaRPr lang="en-CA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70777" y="4959928"/>
            <a:ext cx="5694496" cy="1288472"/>
          </a:xfrm>
          <a:prstGeom prst="rect">
            <a:avLst/>
          </a:prstGeom>
        </p:spPr>
        <p:txBody>
          <a:bodyPr/>
          <a:lstStyle/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Friends of Niskayuna Rowing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 September 2017</a:t>
            </a:r>
          </a:p>
          <a:p>
            <a:endParaRPr lang="en-CA" sz="3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1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is paramount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966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Everyone has a role to play on land and water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Coaches, rowers, parents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training meeting, video for all rowers at practice, start of season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Niskayuna Rowing Safety manual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Niskayuna Rowing prohibits swimming off our docks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9975-24FF-47FD-9A4D-643D55DB6C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560499" y="6475080"/>
            <a:ext cx="24722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1" kern="1200" spc="-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6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Rexford Bridge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Construction of new bridge is substantially complete</a:t>
            </a:r>
          </a:p>
          <a:p>
            <a:r>
              <a:rPr lang="en-US" sz="24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demolition of old bridge will continue through October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Around the bridge is still an active construction site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Traffic Pattern working well – </a:t>
            </a:r>
            <a:r>
              <a:rPr lang="en-US" sz="24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 moving much faster!!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extra cautious entering and exiting the park</a:t>
            </a:r>
          </a:p>
          <a:p>
            <a:r>
              <a:rPr lang="en-US" sz="24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Safety!</a:t>
            </a:r>
            <a:r>
              <a:rPr lang="en-US" sz="24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 is maintaining physical separation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Plans reviewed with NCSD, NYS DOT, Tioga Construction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Navigation channel remains open for boats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alternate dock configuration still in effect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no construction in the park, safe driving</a:t>
            </a:r>
          </a:p>
          <a:p>
            <a:pPr lvl="1"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Niskayuna rowers and coaches </a:t>
            </a:r>
            <a:r>
              <a:rPr lang="en-US" sz="2800" b="1" u="sng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 not</a:t>
            </a:r>
            <a:r>
              <a:rPr lang="en-US" sz="28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pass under active bridge construction/destruction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Close coordination with Tioga Construction drives upstream/downstream practice decisions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167735"/>
            <a:ext cx="7239000" cy="461665"/>
          </a:xfrm>
          <a:prstGeom prst="rect">
            <a:avLst/>
          </a:prstGeom>
          <a:noFill/>
          <a:ln>
            <a:solidFill>
              <a:srgbClr val="8C2D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FNR safety manual updated for bridge and more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6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Boathouse Parking &amp; Traffic</a:t>
            </a:r>
          </a:p>
        </p:txBody>
      </p:sp>
      <p:pic>
        <p:nvPicPr>
          <p:cNvPr id="7" name="Content Placeholder 6" descr="Parking 101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842" b="9028"/>
          <a:stretch/>
        </p:blipFill>
        <p:spPr>
          <a:xfrm>
            <a:off x="2279176" y="1856868"/>
            <a:ext cx="6712424" cy="4242462"/>
          </a:xfrm>
        </p:spPr>
      </p:pic>
      <p:sp>
        <p:nvSpPr>
          <p:cNvPr id="5" name="Rectangle 4"/>
          <p:cNvSpPr/>
          <p:nvPr/>
        </p:nvSpPr>
        <p:spPr>
          <a:xfrm>
            <a:off x="4931391" y="4935621"/>
            <a:ext cx="838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Boat Racks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57200" y="1023583"/>
            <a:ext cx="5697940" cy="46931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for rowers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Exit only through store and garage lot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park in garage lot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Consider alternate departure route – exit right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167735"/>
            <a:ext cx="7239000" cy="461665"/>
          </a:xfrm>
          <a:prstGeom prst="rect">
            <a:avLst/>
          </a:prstGeom>
          <a:noFill/>
          <a:ln>
            <a:solidFill>
              <a:srgbClr val="8C2D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pooling is good!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1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&amp; Fundraising</a:t>
            </a:r>
            <a:endParaRPr lang="en-US" sz="48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31609"/>
            <a:ext cx="6400800" cy="175260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 McManus</a:t>
            </a:r>
          </a:p>
        </p:txBody>
      </p:sp>
    </p:spTree>
    <p:extLst>
      <p:ext uri="{BB962C8B-B14F-4D97-AF65-F5344CB8AC3E}">
        <p14:creationId xmlns:p14="http://schemas.microsoft.com/office/powerpoint/2010/main" val="190938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314" y="437171"/>
            <a:ext cx="5968341" cy="9144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membership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314" y="1351571"/>
            <a:ext cx="8697686" cy="5124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770313" indent="-3770313">
              <a:spcBef>
                <a:spcPts val="600"/>
              </a:spcBef>
              <a:tabLst>
                <a:tab pos="3768725" algn="l"/>
              </a:tabLst>
            </a:pPr>
            <a:r>
              <a:rPr lang="en-US" dirty="0"/>
              <a:t>Executive (Board)	Chris Wolfe, Sean Ryan, Dina McManus, Matt Behar, Andy Bachert</a:t>
            </a:r>
          </a:p>
          <a:p>
            <a:pPr marL="3770313" indent="-3770313">
              <a:spcBef>
                <a:spcPts val="600"/>
              </a:spcBef>
              <a:tabLst>
                <a:tab pos="3768725" algn="l"/>
              </a:tabLst>
            </a:pPr>
            <a:r>
              <a:rPr lang="en-US" dirty="0"/>
              <a:t>Finance &amp; Audit (Board)	Matt Behar, Julia Miller, Dave Davenport, Stacey Apfelbaum</a:t>
            </a:r>
          </a:p>
          <a:p>
            <a:pPr>
              <a:spcBef>
                <a:spcPts val="600"/>
              </a:spcBef>
              <a:tabLst>
                <a:tab pos="3768725" algn="l"/>
              </a:tabLst>
            </a:pPr>
            <a:r>
              <a:rPr lang="en-US" dirty="0"/>
              <a:t>Equipment, Health &amp; Safety (Corp)	Sean Ryan, Rich Bennett</a:t>
            </a:r>
          </a:p>
          <a:p>
            <a:pPr>
              <a:spcBef>
                <a:spcPts val="600"/>
              </a:spcBef>
              <a:tabLst>
                <a:tab pos="3768725" algn="l"/>
              </a:tabLst>
            </a:pPr>
            <a:r>
              <a:rPr lang="en-US" dirty="0"/>
              <a:t>      Salvage Subcommittee</a:t>
            </a:r>
            <a:r>
              <a:rPr lang="en-US" b="1" dirty="0"/>
              <a:t>	</a:t>
            </a:r>
            <a:r>
              <a:rPr lang="en-US" dirty="0"/>
              <a:t>Chris Wolfe, Andy Bachert, George Dalakos </a:t>
            </a:r>
          </a:p>
          <a:p>
            <a:pPr>
              <a:spcBef>
                <a:spcPts val="600"/>
              </a:spcBef>
              <a:tabLst>
                <a:tab pos="3768725" algn="l"/>
              </a:tabLst>
            </a:pPr>
            <a:r>
              <a:rPr lang="en-US" dirty="0"/>
              <a:t>Membership &amp; Volunteer </a:t>
            </a:r>
            <a:r>
              <a:rPr lang="en-US" dirty="0" err="1"/>
              <a:t>Mgt</a:t>
            </a:r>
            <a:r>
              <a:rPr lang="en-US" dirty="0"/>
              <a:t> (Corp)	Dina McManus, Ranya Palmer, Elissa Fromowitz</a:t>
            </a:r>
          </a:p>
          <a:p>
            <a:pPr>
              <a:spcBef>
                <a:spcPts val="600"/>
              </a:spcBef>
              <a:tabLst>
                <a:tab pos="3768725" algn="l"/>
              </a:tabLst>
            </a:pPr>
            <a:r>
              <a:rPr lang="en-US" dirty="0"/>
              <a:t>Fundraising &amp; Development (Corp)	Dina McManus, Larry Quinn, Rob Lamoureux</a:t>
            </a:r>
            <a:endParaRPr lang="en-US" b="1" dirty="0"/>
          </a:p>
          <a:p>
            <a:pPr marL="3768725" indent="-3768725">
              <a:spcBef>
                <a:spcPts val="600"/>
              </a:spcBef>
              <a:tabLst>
                <a:tab pos="3768725" algn="l"/>
              </a:tabLst>
            </a:pPr>
            <a:r>
              <a:rPr lang="en-US" dirty="0"/>
              <a:t>Travel (Corp) 	Chris &amp; Ellen Wolfe, Dan McManus, Larry Quinn, Elissa Fromowitz, Stacey Apfelbaum, Marty Klepeis</a:t>
            </a:r>
            <a:endParaRPr lang="en-US" b="1" dirty="0"/>
          </a:p>
          <a:p>
            <a:pPr>
              <a:tabLst>
                <a:tab pos="3768725" algn="l"/>
              </a:tabLst>
            </a:pPr>
            <a:endParaRPr lang="en-US" i="1" dirty="0"/>
          </a:p>
          <a:p>
            <a:pPr>
              <a:spcBef>
                <a:spcPts val="600"/>
              </a:spcBef>
              <a:tabLst>
                <a:tab pos="3768725" algn="l"/>
              </a:tabLst>
            </a:pPr>
            <a:r>
              <a:rPr lang="en-US" b="1" i="1" dirty="0"/>
              <a:t>New committees for 2017-2018</a:t>
            </a:r>
          </a:p>
          <a:p>
            <a:pPr>
              <a:spcBef>
                <a:spcPts val="600"/>
              </a:spcBef>
              <a:tabLst>
                <a:tab pos="3768725" algn="l"/>
              </a:tabLst>
            </a:pPr>
            <a:r>
              <a:rPr lang="en-US" dirty="0"/>
              <a:t>Publicity (Corp)	Geoff Hall, Laura Mirkovic, Chris Liguori</a:t>
            </a:r>
            <a:endParaRPr lang="en-US" b="1" dirty="0"/>
          </a:p>
          <a:p>
            <a:pPr marL="3768725" indent="-3768725">
              <a:spcBef>
                <a:spcPts val="600"/>
              </a:spcBef>
              <a:tabLst>
                <a:tab pos="3768725" algn="l"/>
              </a:tabLst>
            </a:pPr>
            <a:r>
              <a:rPr lang="en-US" dirty="0"/>
              <a:t>30th Anniversary (Corp)	Deb Bachert, Stacey Apfelbaum, Colleen Castle, Ranya Palmer,  Kayla Bellaire-</a:t>
            </a:r>
            <a:r>
              <a:rPr lang="en-US" dirty="0" err="1"/>
              <a:t>Sardos</a:t>
            </a:r>
            <a:r>
              <a:rPr lang="en-US" dirty="0"/>
              <a:t>, Stephanie Lamoureux, Katie Singh, Cindy Chu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360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3322"/>
            <a:ext cx="6748272" cy="914400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Rowing requires volunteers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970783"/>
            <a:ext cx="7701330" cy="461665"/>
          </a:xfrm>
          <a:prstGeom prst="rect">
            <a:avLst/>
          </a:prstGeom>
          <a:noFill/>
          <a:ln>
            <a:solidFill>
              <a:srgbClr val="8C2D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our rowers… our coaches… our community!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05" y="2010330"/>
            <a:ext cx="35909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199" y="1319072"/>
            <a:ext cx="85320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Team Support</a:t>
            </a:r>
          </a:p>
          <a:p>
            <a:pPr marL="0" lvl="1">
              <a:tabLst>
                <a:tab pos="287338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Chuck Wagon at regattas</a:t>
            </a:r>
          </a:p>
          <a:p>
            <a:pPr marL="0" lvl="1">
              <a:tabLst>
                <a:tab pos="287338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Fall slide show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Nov 2017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28733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Necessary Fundraising</a:t>
            </a:r>
          </a:p>
          <a:p>
            <a:pPr marL="0" lvl="1">
              <a:tabLst>
                <a:tab pos="287338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30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year celebration Gala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Nov 2017</a:t>
            </a:r>
          </a:p>
          <a:p>
            <a:pPr marL="0" indent="0">
              <a:spcBef>
                <a:spcPts val="1200"/>
              </a:spcBef>
              <a:buNone/>
              <a:tabLst>
                <a:tab pos="28733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Essential Operations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80988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Dock Out (November 4th)</a:t>
            </a:r>
          </a:p>
          <a:p>
            <a:pPr marL="0" lvl="1">
              <a:tabLst>
                <a:tab pos="287338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Launch, engine, shell repair</a:t>
            </a:r>
          </a:p>
          <a:p>
            <a:pPr marL="0" lvl="1">
              <a:tabLst>
                <a:tab pos="287338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Board &amp; Committees to plan tasks</a:t>
            </a:r>
          </a:p>
          <a:p>
            <a:pPr marL="0" lvl="1">
              <a:spcBef>
                <a:spcPts val="1200"/>
              </a:spcBef>
              <a:tabLst>
                <a:tab pos="287338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Efforts This Fall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80988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Anniversary Gala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80988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Execute Aqueduct Park Upgrades Using Grant Funds – Repair Timber Wall</a:t>
            </a:r>
          </a:p>
          <a:p>
            <a:pPr marL="0" lvl="1">
              <a:tabLst>
                <a:tab pos="287338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59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4572" y="219456"/>
            <a:ext cx="8173330" cy="914400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Management Committee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16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34572" y="1270312"/>
            <a:ext cx="8025927" cy="43434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Ensures parent volunteers are available in order to keep our rowers rowing and our Coaches coaching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do that we need adults to manage</a:t>
            </a:r>
          </a:p>
          <a:p>
            <a:pPr marL="19177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Regattas</a:t>
            </a:r>
          </a:p>
          <a:p>
            <a:pPr marL="19177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marL="19177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Chaperones</a:t>
            </a:r>
          </a:p>
          <a:p>
            <a:pPr marL="19177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Fundraising</a:t>
            </a:r>
          </a:p>
          <a:p>
            <a:pPr marL="19177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Driving </a:t>
            </a:r>
          </a:p>
          <a:p>
            <a:pPr marL="19177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 and much, much more</a:t>
            </a:r>
          </a:p>
          <a:p>
            <a:pPr marL="191770" lvl="1"/>
            <a:endParaRPr lang="en-US" sz="1800" dirty="0"/>
          </a:p>
          <a:p>
            <a:pPr marL="477520" lvl="1" indent="-28575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61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314" y="437171"/>
            <a:ext cx="5968341" cy="9144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Committee: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314" y="1351571"/>
            <a:ext cx="8697686" cy="45945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tabLst>
                <a:tab pos="3768725" algn="l"/>
              </a:tabLst>
            </a:pPr>
            <a:endParaRPr lang="en-US" dirty="0"/>
          </a:p>
          <a:p>
            <a:pPr>
              <a:spcBef>
                <a:spcPts val="600"/>
              </a:spcBef>
              <a:tabLst>
                <a:tab pos="3768725" algn="l"/>
              </a:tabLst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 Dina McManus, Larry Quinn, Rob Lamoureux</a:t>
            </a:r>
          </a:p>
          <a:p>
            <a:pPr algn="ctr">
              <a:spcBef>
                <a:spcPts val="600"/>
              </a:spcBef>
              <a:tabLst>
                <a:tab pos="3768725" algn="l"/>
              </a:tabLst>
            </a:pPr>
            <a:endParaRPr lang="en-US" dirty="0"/>
          </a:p>
          <a:p>
            <a:pPr marL="191770" lvl="1">
              <a:lnSpc>
                <a:spcPct val="99000"/>
              </a:lnSpc>
              <a:tabLst>
                <a:tab pos="3768725" algn="l"/>
              </a:tabLst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 Drives:  3 –4 times, after holidays throughout the year</a:t>
            </a:r>
          </a:p>
          <a:p>
            <a:pPr marL="191770" lvl="1">
              <a:lnSpc>
                <a:spcPct val="99000"/>
              </a:lnSpc>
              <a:tabLst>
                <a:tab pos="3768725" algn="l"/>
              </a:tabLst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Hoffman's Car Wash: Major Campaign between Thanksgiving and New Year's</a:t>
            </a:r>
          </a:p>
          <a:p>
            <a:pPr marL="191770" lvl="1">
              <a:lnSpc>
                <a:spcPct val="99000"/>
              </a:lnSpc>
              <a:tabLst>
                <a:tab pos="3768725" algn="l"/>
              </a:tabLst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Tickets are available throughout the year.</a:t>
            </a:r>
          </a:p>
          <a:p>
            <a:pPr marL="191770" lvl="1">
              <a:lnSpc>
                <a:spcPct val="99000"/>
              </a:lnSpc>
              <a:tabLst>
                <a:tab pos="3768725" algn="l"/>
              </a:tabLst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30th Anniversary Gala: November 11th</a:t>
            </a:r>
          </a:p>
          <a:p>
            <a:pPr marL="191770" lvl="1">
              <a:lnSpc>
                <a:spcPct val="99000"/>
              </a:lnSpc>
              <a:tabLst>
                <a:tab pos="3768725" algn="l"/>
              </a:tabLst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Applebee's Flapjack Breakfast: December 3rd</a:t>
            </a:r>
          </a:p>
          <a:p>
            <a:pPr marL="191770" lvl="1">
              <a:lnSpc>
                <a:spcPct val="99000"/>
              </a:lnSpc>
              <a:tabLst>
                <a:tab pos="3768725" algn="l"/>
              </a:tabLst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 Smiles:  Sign up on Team Unify</a:t>
            </a:r>
          </a:p>
          <a:p>
            <a:pPr marL="191770" lvl="1">
              <a:lnSpc>
                <a:spcPct val="99000"/>
              </a:lnSpc>
              <a:tabLst>
                <a:tab pos="3768725" algn="l"/>
              </a:tabLst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"Donate Here"  Always an option on Team Unify</a:t>
            </a:r>
          </a:p>
          <a:p>
            <a:pPr marL="191770" lvl="1">
              <a:lnSpc>
                <a:spcPct val="99000"/>
              </a:lnSpc>
              <a:tabLst>
                <a:tab pos="3768725" algn="l"/>
              </a:tabLst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Garage Sale:  All hands on deck for volunteers</a:t>
            </a:r>
          </a:p>
          <a:p>
            <a:pPr>
              <a:spcBef>
                <a:spcPts val="600"/>
              </a:spcBef>
              <a:tabLst>
                <a:tab pos="3768725" algn="l"/>
              </a:tabLst>
            </a:pPr>
            <a:endParaRPr lang="en-US" sz="1600" dirty="0"/>
          </a:p>
          <a:p>
            <a:pPr>
              <a:spcBef>
                <a:spcPts val="600"/>
              </a:spcBef>
              <a:tabLst>
                <a:tab pos="3768725" algn="l"/>
              </a:tabLst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buFont typeface="Arial"/>
              <a:buChar char="•"/>
              <a:tabLst>
                <a:tab pos="3768725" algn="l"/>
              </a:tabLst>
            </a:pPr>
            <a:endParaRPr lang="en-US" sz="16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  <a:tabLst>
                <a:tab pos="3768725" algn="l"/>
              </a:tabLst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562316">
            <a:off x="-5746489" y="2295525"/>
            <a:ext cx="338073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6000" dirty="0">
                <a:solidFill>
                  <a:srgbClr val="9E162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Dina slide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970783"/>
            <a:ext cx="8001000" cy="461665"/>
          </a:xfrm>
          <a:prstGeom prst="rect">
            <a:avLst/>
          </a:prstGeom>
          <a:noFill/>
          <a:ln>
            <a:solidFill>
              <a:srgbClr val="8C2D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needs more members and more ideas</a:t>
            </a:r>
          </a:p>
        </p:txBody>
      </p:sp>
    </p:spTree>
    <p:extLst>
      <p:ext uri="{BB962C8B-B14F-4D97-AF65-F5344CB8AC3E}">
        <p14:creationId xmlns:p14="http://schemas.microsoft.com/office/powerpoint/2010/main" val="364929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/>
          <a:stretch/>
        </p:blipFill>
        <p:spPr>
          <a:xfrm>
            <a:off x="0" y="3849880"/>
            <a:ext cx="3598338" cy="2992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1"/>
          <a:stretch/>
        </p:blipFill>
        <p:spPr>
          <a:xfrm>
            <a:off x="3467712" y="3465270"/>
            <a:ext cx="3038057" cy="33900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b="45479"/>
          <a:stretch/>
        </p:blipFill>
        <p:spPr>
          <a:xfrm>
            <a:off x="4909954" y="15919"/>
            <a:ext cx="4234046" cy="3541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04" r="6966"/>
          <a:stretch/>
        </p:blipFill>
        <p:spPr>
          <a:xfrm>
            <a:off x="6007953" y="3559959"/>
            <a:ext cx="3136047" cy="3297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9414" cy="3869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6427" y="437171"/>
            <a:ext cx="5968341" cy="9144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committee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670" y="3546106"/>
            <a:ext cx="28725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the Mohawk, 2014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112" y="3975140"/>
            <a:ext cx="2359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Stotesbury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Cup, 2008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9625" y="105570"/>
            <a:ext cx="2359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Stotesbury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Cup, 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4492" y="6546828"/>
            <a:ext cx="23895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SRAA Nationals, 2017</a:t>
            </a: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5795527" y="6438794"/>
            <a:ext cx="24722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spc="-1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9520" y="6510542"/>
            <a:ext cx="23895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SRAA Nationals, 2017</a:t>
            </a:r>
          </a:p>
        </p:txBody>
      </p:sp>
    </p:spTree>
    <p:extLst>
      <p:ext uri="{BB962C8B-B14F-4D97-AF65-F5344CB8AC3E}">
        <p14:creationId xmlns:p14="http://schemas.microsoft.com/office/powerpoint/2010/main" val="1527628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314" y="437171"/>
            <a:ext cx="5968341" cy="9144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committee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525" y="1759528"/>
            <a:ext cx="8697686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are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Chris Wolfe, Ellen Lin, Dina McManus, Dan McManus, Larry Quinn, Elissa Fromowitz, Stacey Apfelbaum, Marty Klepeis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Our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great race food in cost-effective manner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Involve every family in providing great food for our rowers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the tent a welcoming home base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Food for all, with feeding rowers as the priority  </a:t>
            </a:r>
          </a:p>
        </p:txBody>
      </p:sp>
    </p:spTree>
    <p:extLst>
      <p:ext uri="{BB962C8B-B14F-4D97-AF65-F5344CB8AC3E}">
        <p14:creationId xmlns:p14="http://schemas.microsoft.com/office/powerpoint/2010/main" val="222608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1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Agenda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sz="28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Introductions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sz="28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Rowing in Niskayuna</a:t>
            </a:r>
          </a:p>
          <a:p>
            <a:pPr lvl="1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Structure, Participation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SzPct val="100000"/>
              <a:buNone/>
            </a:pPr>
            <a:r>
              <a:rPr lang="en" sz="28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Safety</a:t>
            </a:r>
          </a:p>
          <a:p>
            <a:pPr lvl="1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Rexford Bridge construction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SzPct val="100000"/>
              <a:buNone/>
            </a:pPr>
            <a:r>
              <a:rPr lang="en" sz="28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Volunteers &amp; Fundraising</a:t>
            </a:r>
          </a:p>
          <a:p>
            <a:pPr lvl="1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Yes, You!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SzPct val="100000"/>
              <a:buNone/>
            </a:pPr>
            <a:r>
              <a:rPr lang="en" sz="28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Competitive Schedule</a:t>
            </a:r>
          </a:p>
          <a:p>
            <a:pPr lvl="1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Practices, Regatta travel 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SzPct val="100000"/>
              <a:buNone/>
            </a:pPr>
            <a:r>
              <a:rPr lang="en" sz="28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Team Breakout Meetings with Coaches</a:t>
            </a:r>
          </a:p>
        </p:txBody>
      </p:sp>
    </p:spTree>
    <p:extLst>
      <p:ext uri="{BB962C8B-B14F-4D97-AF65-F5344CB8AC3E}">
        <p14:creationId xmlns:p14="http://schemas.microsoft.com/office/powerpoint/2010/main" val="292929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314" y="437171"/>
            <a:ext cx="5968341" cy="9144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fall regattas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567" y="1053675"/>
            <a:ext cx="8361411" cy="5047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will get an email soon with</a:t>
            </a:r>
          </a:p>
          <a:p>
            <a:pPr marL="465138" indent="-465138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Typical information:</a:t>
            </a:r>
          </a:p>
          <a:p>
            <a:pPr marL="465138" indent="-465138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e.g. Tail of the Fish</a:t>
            </a:r>
          </a:p>
          <a:p>
            <a:pPr marL="690563" indent="-46513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Racing 8am – 5pm</a:t>
            </a:r>
          </a:p>
          <a:p>
            <a:pPr marL="690563" indent="-46513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 bus leaves at 6am</a:t>
            </a:r>
          </a:p>
          <a:p>
            <a:pPr marL="690563" indent="-46513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Parking at Lee’s Park $15</a:t>
            </a:r>
          </a:p>
          <a:p>
            <a:pPr marL="690563" indent="-46513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may take your child home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signing him/her out and the coach has dismissed him/her</a:t>
            </a:r>
          </a:p>
          <a:p>
            <a:pPr marL="690563" indent="-46513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Regatta costs included in registration fee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will hear from Stacey a few days before the regatta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Boatings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Specific logistics like where the tent and trailer will 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Transport schedule</a:t>
            </a:r>
          </a:p>
        </p:txBody>
      </p:sp>
    </p:spTree>
    <p:extLst>
      <p:ext uri="{BB962C8B-B14F-4D97-AF65-F5344CB8AC3E}">
        <p14:creationId xmlns:p14="http://schemas.microsoft.com/office/powerpoint/2010/main" val="273427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314" y="437171"/>
            <a:ext cx="5968341" cy="9144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at the 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609" y="1053675"/>
            <a:ext cx="8361411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Each family will work or provide food at least once in the season</a:t>
            </a:r>
          </a:p>
          <a:p>
            <a:pPr marL="977900" indent="-46513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at the tent</a:t>
            </a:r>
          </a:p>
          <a:p>
            <a:pPr marL="977900" indent="-46513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 baked goods to the tent</a:t>
            </a:r>
          </a:p>
          <a:p>
            <a:pPr marL="977900" indent="-46513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 fruit to the tent</a:t>
            </a:r>
          </a:p>
          <a:p>
            <a:pPr marL="977900" indent="-46513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 water to the tent</a:t>
            </a:r>
          </a:p>
          <a:p>
            <a:pPr marL="977900" indent="-46513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 chuck wagon</a:t>
            </a:r>
          </a:p>
          <a:p>
            <a:pPr marL="977900" indent="-46513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Shop</a:t>
            </a:r>
          </a:p>
          <a:p>
            <a:pPr marL="465138" indent="-465138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 up today with Elissa and Larry</a:t>
            </a:r>
          </a:p>
          <a:p>
            <a:pPr marL="914400" indent="-4651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465138" indent="-465138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 up on line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starting 9/13</a:t>
            </a:r>
          </a:p>
          <a:p>
            <a:pPr marL="914400" indent="-4651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465138" indent="-465138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Let us assign you a spot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after 9/20</a:t>
            </a:r>
          </a:p>
          <a:p>
            <a:pPr marL="465138" indent="-465138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are responsible for your assignment!</a:t>
            </a:r>
          </a:p>
          <a:p>
            <a:pPr marL="465138" indent="-465138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76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3"/>
          <a:stretch/>
        </p:blipFill>
        <p:spPr>
          <a:xfrm>
            <a:off x="-31988" y="3868615"/>
            <a:ext cx="5545750" cy="298938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546" y="-2719"/>
            <a:ext cx="4946280" cy="278188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51" y="2722893"/>
            <a:ext cx="5480649" cy="4110487"/>
          </a:xfrm>
          <a:prstGeom prst="rect">
            <a:avLst/>
          </a:prstGeom>
          <a:noFill/>
        </p:spPr>
      </p:pic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64" b="7235"/>
          <a:stretch/>
        </p:blipFill>
        <p:spPr>
          <a:xfrm rot="10800000">
            <a:off x="-7022" y="-1"/>
            <a:ext cx="4970735" cy="38686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85053" y="5943600"/>
            <a:ext cx="4596089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790203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0426" cy="944562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driven by equipment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9975-24FF-47FD-9A4D-643D55DB6C8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450975"/>
            <a:ext cx="3770313" cy="226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" y="4002836"/>
            <a:ext cx="364363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New Quad  $15,000</a:t>
            </a:r>
          </a:p>
          <a:p>
            <a:r>
              <a:rPr lang="en-US" sz="2400" dirty="0"/>
              <a:t>New Eight  $43,000+</a:t>
            </a:r>
            <a:endParaRPr sz="2400"/>
          </a:p>
        </p:txBody>
      </p:sp>
      <p:sp>
        <p:nvSpPr>
          <p:cNvPr id="8" name="TextBox 7"/>
          <p:cNvSpPr txBox="1"/>
          <p:nvPr/>
        </p:nvSpPr>
        <p:spPr>
          <a:xfrm>
            <a:off x="5067300" y="4513903"/>
            <a:ext cx="387191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New (to us) Truck</a:t>
            </a:r>
          </a:p>
          <a:p>
            <a:r>
              <a:rPr lang="en-US" sz="2400" dirty="0"/>
              <a:t>   ~$30,000 – 40,000!!</a:t>
            </a:r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4673368" y="5781675"/>
            <a:ext cx="418964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Set of Oars for Mods   ~$1400</a:t>
            </a:r>
          </a:p>
          <a:p>
            <a:r>
              <a:rPr lang="en-US" sz="2400" dirty="0"/>
              <a:t>Set of Oars for Varsity ~$3200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163447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343025"/>
            <a:ext cx="3406820" cy="3084533"/>
          </a:xfrm>
          <a:prstGeom prst="rect">
            <a:avLst/>
          </a:prstGeom>
          <a:noFill/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8560499" y="6475080"/>
            <a:ext cx="24722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1" kern="1200" spc="-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5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3829" y="222086"/>
            <a:ext cx="7823520" cy="914400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Aqueduct Park Upgrades Using Grant Funds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9975-24FF-47FD-9A4D-643D55DB6C8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19314" y="1426029"/>
            <a:ext cx="5003800" cy="470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$150000 Canal Corp grant awarded to Town and FNR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bathrooms handled by Town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depends on matching through fundraising and volunteer labor.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 of all skill levels needed</a:t>
            </a:r>
          </a:p>
          <a:p>
            <a:pPr marL="477774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Timber Walls</a:t>
            </a:r>
          </a:p>
          <a:p>
            <a:pPr marL="477774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Shore Up Boat House</a:t>
            </a:r>
          </a:p>
          <a:p>
            <a:pPr marL="477774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Refurbish Dock Ramps /Docks</a:t>
            </a:r>
          </a:p>
          <a:p>
            <a:pPr marL="477774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Boat House Maintenance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Retaining wall – this weekend!</a:t>
            </a:r>
          </a:p>
          <a:p>
            <a:pPr marL="477774" lvl="1" indent="-285750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tuned for details</a:t>
            </a:r>
          </a:p>
          <a:p>
            <a:pPr marL="477774" lvl="1" indent="-285750">
              <a:lnSpc>
                <a:spcPct val="109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with Larry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14532" y="1502853"/>
            <a:ext cx="3361170" cy="1732562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64" b="7235"/>
          <a:stretch/>
        </p:blipFill>
        <p:spPr>
          <a:xfrm rot="10800000">
            <a:off x="5605110" y="3601782"/>
            <a:ext cx="3245326" cy="25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stay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Website: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www.niskyrowing.org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Registration, policies, parent’s guide, other documents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Subscribe to the calendar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www.facebook.com/NiskyRowing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Attend Board meetings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(next meeting: 9/19 at 7pm)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Socialize at the Boathouse and Regattas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Ask your Parent Reps 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Larry Quinn, High School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Elissa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Fromowitz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Modified</a:t>
            </a:r>
          </a:p>
          <a:p>
            <a:pPr>
              <a:spcBef>
                <a:spcPts val="12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167735"/>
            <a:ext cx="7239000" cy="461665"/>
          </a:xfrm>
          <a:prstGeom prst="rect">
            <a:avLst/>
          </a:prstGeom>
          <a:noFill/>
          <a:ln>
            <a:solidFill>
              <a:srgbClr val="8C2D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membership is our foundation for success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45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1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2017 Schedule</a:t>
            </a:r>
            <a:endParaRPr lang="en-US" sz="48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Stacey Apfelbaum</a:t>
            </a:r>
          </a:p>
        </p:txBody>
      </p:sp>
    </p:spTree>
    <p:extLst>
      <p:ext uri="{BB962C8B-B14F-4D97-AF65-F5344CB8AC3E}">
        <p14:creationId xmlns:p14="http://schemas.microsoft.com/office/powerpoint/2010/main" val="1667687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30" y="181829"/>
            <a:ext cx="6744389" cy="914400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2017 practice schedule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30436" y="1056470"/>
            <a:ext cx="4040188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School Team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August 28 – October 30,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691" y="1056470"/>
            <a:ext cx="4765964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Modified Team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September 5– November 4, 2017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0485" y="2084162"/>
            <a:ext cx="6768734" cy="3951288"/>
          </a:xfrm>
        </p:spPr>
        <p:txBody>
          <a:bodyPr anchor="t">
            <a:normAutofit/>
          </a:bodyPr>
          <a:lstStyle/>
          <a:p>
            <a:pPr marL="168275" indent="-168275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the boathouse on the water – all crews 3:30-6:00</a:t>
            </a:r>
          </a:p>
          <a:p>
            <a:pPr marL="168275" indent="-168275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Buses from high school and middle schools arrive 3:15 to 3:45</a:t>
            </a:r>
          </a:p>
          <a:p>
            <a:pPr marL="168275" indent="-168275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Practice Monday through Friday</a:t>
            </a:r>
          </a:p>
          <a:p>
            <a:pPr marL="168275" indent="-168275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Saturday practices for varsities, 8-10am on non-racing weekends</a:t>
            </a:r>
          </a:p>
          <a:p>
            <a:pPr marL="168275" indent="-168275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Weight room  6-7am for HS athletes. </a:t>
            </a:r>
          </a:p>
          <a:p>
            <a:pPr marL="191770" lvl="1"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     Boys:  Mon/Wed          Girls:  Tues/ Thurs</a:t>
            </a:r>
          </a:p>
          <a:p>
            <a:pPr marL="191770" lvl="1"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**Freshmen must produce an assignment with a grade of B or better to join the morning lifting group.</a:t>
            </a:r>
          </a:p>
          <a:p>
            <a:pPr marL="191770" lvl="1">
              <a:spcAft>
                <a:spcPts val="8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75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2017 competitive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476307"/>
            <a:ext cx="8645236" cy="47545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2063750" algn="l"/>
                <a:tab pos="4460875" algn="l"/>
                <a:tab pos="6234113" algn="l"/>
              </a:tabLst>
            </a:pPr>
            <a:r>
              <a:rPr lang="en-US" sz="18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 September 30	Tail of the Fish	Saratoga, NY 	Most HS, some Mods</a:t>
            </a:r>
          </a:p>
          <a:p>
            <a:pPr marL="0" indent="0">
              <a:lnSpc>
                <a:spcPct val="150000"/>
              </a:lnSpc>
              <a:buNone/>
              <a:tabLst>
                <a:tab pos="2063750" algn="l"/>
                <a:tab pos="4460875" algn="l"/>
                <a:tab pos="6234113" algn="l"/>
              </a:tabLst>
            </a:pPr>
            <a:r>
              <a:rPr lang="en-US" sz="18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October 8	Mohawk Fall Classic	Burnt Hills, NY	All HS, most Mods</a:t>
            </a:r>
          </a:p>
          <a:p>
            <a:pPr marL="0" indent="0">
              <a:lnSpc>
                <a:spcPct val="150000"/>
              </a:lnSpc>
              <a:buNone/>
              <a:tabLst>
                <a:tab pos="2063750" algn="l"/>
                <a:tab pos="4460875" algn="l"/>
                <a:tab pos="6234113" algn="l"/>
              </a:tabLst>
            </a:pPr>
            <a:r>
              <a:rPr lang="en-US" sz="18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October 22	Head of the Charles	Boston, MA	Qualifying HS crews</a:t>
            </a:r>
          </a:p>
          <a:p>
            <a:pPr marL="0" indent="0">
              <a:lnSpc>
                <a:spcPct val="150000"/>
              </a:lnSpc>
              <a:buNone/>
              <a:tabLst>
                <a:tab pos="2063750" algn="l"/>
                <a:tab pos="4460875" algn="l"/>
                <a:tab pos="6234113" algn="l"/>
              </a:tabLst>
            </a:pPr>
            <a:r>
              <a:rPr lang="en-US" sz="18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October 29	Head of the Fish	Saratoga, NY	All HS, some Mods</a:t>
            </a:r>
          </a:p>
          <a:p>
            <a:pPr marL="0" indent="0">
              <a:lnSpc>
                <a:spcPct val="150000"/>
              </a:lnSpc>
              <a:buNone/>
              <a:tabLst>
                <a:tab pos="2063750" algn="l"/>
                <a:tab pos="4460875" algn="l"/>
                <a:tab pos="6234113" algn="l"/>
              </a:tabLst>
            </a:pPr>
            <a:r>
              <a:rPr lang="en-US" sz="18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 November 4	Mod Champs	TBA	All Mods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rgbClr val="8C2D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65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Regatta Transportation- Everyone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91770" indent="-191770">
              <a:spcBef>
                <a:spcPts val="1800"/>
              </a:spcBef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Rowers must ride the bus to the regatta</a:t>
            </a:r>
            <a:endParaRPr lang="en-US" dirty="0"/>
          </a:p>
          <a:p>
            <a:pPr marL="191770" indent="-191770"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Parents/Guardians may take their children home from regatta </a:t>
            </a:r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trailer is packed and loaded and they are dismissed by their coach</a:t>
            </a:r>
          </a:p>
          <a:p>
            <a:pPr marL="191770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 out your child with the coach; </a:t>
            </a:r>
          </a:p>
          <a:p>
            <a:pPr marL="191770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 will wait until we contact you to verify that you have your child </a:t>
            </a:r>
          </a:p>
          <a:p>
            <a:pPr marL="191770" indent="-191770"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written note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parent/guardian to the coach shall be required before racing begins for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another adult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transport a rower home from a regatta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770" indent="-19177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3</a:t>
            </a:fld>
            <a:endParaRPr lang="en-C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688"/>
            <a:ext cx="8229600" cy="8705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Board of Directors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6074" y="748650"/>
            <a:ext cx="76514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President	Chris Wolfe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1st Vice President	Sean Ryan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2nd Vice President	Dina McManus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Treasurer	Matt Behar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Secretary	Andy Bachert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Past President	David Davenport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 School Parent Representative	Larry Quinn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Modified Parent Representative	Elissa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Fromowitz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At-Large positions	Bill Palmer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At-Large positions	Marty Klepeis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At-Large positions	Geoff Hall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At-Large positions	Radu Neagu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At-Large positions	Laura Mirkovic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At-Large positions	John Conrad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At-Large positions	Chris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Liquori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At-Large positions	Joan Rogers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At-Large positions	Rob Lamoureux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Director (ex officio)	Stacey Apfelbaum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NCSD Board of Education Representative	Rosemarie Perez Jaquith</a:t>
            </a:r>
          </a:p>
          <a:p>
            <a:pPr>
              <a:tabLst>
                <a:tab pos="446087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(ex officio, non-voting)	</a:t>
            </a:r>
          </a:p>
        </p:txBody>
      </p:sp>
    </p:spTree>
    <p:extLst>
      <p:ext uri="{BB962C8B-B14F-4D97-AF65-F5344CB8AC3E}">
        <p14:creationId xmlns:p14="http://schemas.microsoft.com/office/powerpoint/2010/main" val="3740742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Uniforms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70248" cy="39227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Online JL Racing store to re-open for limited time for purchase of new unisuit and practice, weather gear</a:t>
            </a:r>
            <a:endParaRPr lang="en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8" y="1563578"/>
            <a:ext cx="2853904" cy="341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6291" y="5480653"/>
            <a:ext cx="5992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https://www.jlracing.com/page.NiskayunaRowing.html</a:t>
            </a:r>
          </a:p>
        </p:txBody>
      </p:sp>
      <p:pic>
        <p:nvPicPr>
          <p:cNvPr id="3074" name="Picture 2" descr="https://www.jlracing.com/images/jlracing.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3" y="5165934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4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1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Coaches</a:t>
            </a:r>
            <a:endParaRPr lang="en-US" sz="48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Stacey Apfelbaum</a:t>
            </a:r>
          </a:p>
        </p:txBody>
      </p:sp>
    </p:spTree>
    <p:extLst>
      <p:ext uri="{BB962C8B-B14F-4D97-AF65-F5344CB8AC3E}">
        <p14:creationId xmlns:p14="http://schemas.microsoft.com/office/powerpoint/2010/main" val="2873397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2017 Coaches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1600"/>
          <a:ext cx="8229600" cy="42976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6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7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 Crews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 Crews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Stacey Apfelbaum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Girls Head Coach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Scott Meade</a:t>
                      </a:r>
                    </a:p>
                    <a:p>
                      <a:pPr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Modified Coach, 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Apfelbaum</a:t>
                      </a:r>
                    </a:p>
                    <a:p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 Boys Head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 Meade</a:t>
                      </a:r>
                    </a:p>
                    <a:p>
                      <a:pPr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Modified Coach, 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Sabrina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Skotarczak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 Girls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Julia Masson</a:t>
                      </a:r>
                    </a:p>
                    <a:p>
                      <a:pPr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Modified Coach, Boys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 Grasso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Boys Coach 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Hannah Sive**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Modified Coach, Boys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n-US" sz="20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 NCSD BoE Appointment</a:t>
                      </a:r>
                      <a:endParaRPr lang="en-US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Aaron Prescott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Boys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167735"/>
            <a:ext cx="7239000" cy="461665"/>
          </a:xfrm>
          <a:prstGeom prst="rect">
            <a:avLst/>
          </a:prstGeom>
          <a:noFill/>
          <a:ln>
            <a:solidFill>
              <a:srgbClr val="8C2D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 at Coach Meetings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67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1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8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THANK YOU</a:t>
            </a:r>
            <a:br>
              <a:rPr lang="en-US" sz="8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b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Additional Information at Coach Meetings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" y="0"/>
            <a:ext cx="9144000" cy="15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608" y="1663434"/>
            <a:ext cx="4078224" cy="4003622"/>
          </a:xfrm>
          <a:prstGeom prst="roundRect">
            <a:avLst>
              <a:gd name="adj" fmla="val 1173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68952" y="1660386"/>
            <a:ext cx="4169664" cy="4003622"/>
          </a:xfrm>
          <a:prstGeom prst="roundRect">
            <a:avLst>
              <a:gd name="adj" fmla="val 8831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8"/>
            <a:ext cx="8229600" cy="870581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Rowing at Niskayuna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565" y="863962"/>
            <a:ext cx="436310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Niskayuna Rowing, Inc.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“NRI” d.b.a. Friends of Niskayuna Rowing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501(c)3 non-profit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Annual budget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 administration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 Director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Most expenses (e.g. boats,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coaches, travel, food, etc.)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Fundraising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Equipment and operations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863962"/>
            <a:ext cx="416586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Niskayuna School District</a:t>
            </a:r>
            <a:endParaRPr lang="en-US" sz="1800" b="1" dirty="0">
              <a:solidFill>
                <a:srgbClr val="8C2D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“NCSD”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 of conduct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Student athletes, parents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Coaches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Coach administration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Appoints coaches each season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Spring coach salaries (6)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Transportation for practice and local regattas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876780"/>
            <a:ext cx="7671062" cy="830997"/>
          </a:xfrm>
          <a:prstGeom prst="rect">
            <a:avLst/>
          </a:prstGeom>
          <a:noFill/>
          <a:ln>
            <a:solidFill>
              <a:srgbClr val="8C2D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partnership with specific roles &amp; responsibilities</a:t>
            </a:r>
          </a:p>
          <a:p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in the process of being updated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2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Rowing is a NCSD 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NCSD Student Athlete Code of Conduct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and student sign Gray Cards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NCSD Coach handbook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Parent/coach relationship page defines expected and acceptable communication with coaches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Coach conference process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NRI Participation protocol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Defines expectations for participation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167735"/>
            <a:ext cx="7239000" cy="461665"/>
          </a:xfrm>
          <a:prstGeom prst="rect">
            <a:avLst/>
          </a:prstGeom>
          <a:noFill/>
          <a:ln>
            <a:solidFill>
              <a:srgbClr val="8C2D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defined expectations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91593" y="5131836"/>
            <a:ext cx="1773947" cy="813991"/>
            <a:chOff x="7399369" y="5005873"/>
            <a:chExt cx="1773947" cy="81399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587" y="5257800"/>
              <a:ext cx="1073794" cy="5620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99369" y="5005873"/>
              <a:ext cx="17739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rgbClr val="922E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www.niskyrowing.org</a:t>
              </a:r>
            </a:p>
          </p:txBody>
        </p:sp>
      </p:grp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76600" cy="116205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br>
              <a:rPr lang="en-US" sz="2800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Process</a:t>
            </a:r>
            <a:br>
              <a:rPr lang="en-US" sz="2800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Handbook, Participation Protocol, AD Guidance</a:t>
            </a:r>
            <a:endParaRPr lang="en-US" sz="2800" b="0" i="1" dirty="0">
              <a:solidFill>
                <a:srgbClr val="8C2D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>
          <a:xfrm>
            <a:off x="3704920" y="304800"/>
            <a:ext cx="5310494" cy="5915128"/>
          </a:xfrm>
          <a:ln>
            <a:solidFill>
              <a:srgbClr val="8C2D26"/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10065" y="1732962"/>
            <a:ext cx="3247534" cy="4449763"/>
          </a:xfrm>
        </p:spPr>
        <p:txBody>
          <a:bodyPr>
            <a:normAutofit/>
          </a:bodyPr>
          <a:lstStyle/>
          <a:p>
            <a:pPr marL="346075" indent="-346075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	Rower meets with Coach</a:t>
            </a:r>
          </a:p>
          <a:p>
            <a:pPr marL="346075" indent="-346075">
              <a:spcBef>
                <a:spcPts val="600"/>
              </a:spcBef>
              <a:spcAft>
                <a:spcPts val="1200"/>
              </a:spcAft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	If not resolved…</a:t>
            </a:r>
          </a:p>
          <a:p>
            <a:pPr marL="346075" indent="-346075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	Parent meets with Coach</a:t>
            </a:r>
          </a:p>
          <a:p>
            <a:pPr marL="346075" indent="-346075">
              <a:spcBef>
                <a:spcPts val="600"/>
              </a:spcBef>
              <a:spcAft>
                <a:spcPts val="1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If not resolved…</a:t>
            </a:r>
          </a:p>
          <a:p>
            <a:pPr marL="346075" indent="-346075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	Athlete and/or parent meet with Program Director</a:t>
            </a:r>
          </a:p>
          <a:p>
            <a:pPr marL="346075" indent="-346075">
              <a:spcBef>
                <a:spcPts val="600"/>
              </a:spcBef>
              <a:spcAft>
                <a:spcPts val="1200"/>
              </a:spcAft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	If not resolved…</a:t>
            </a:r>
          </a:p>
          <a:p>
            <a:pPr marL="346075" indent="-346075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	Athlete and/or parent meet with Athletic Director and Coach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01007" y="5945827"/>
            <a:ext cx="1773947" cy="813991"/>
            <a:chOff x="7399369" y="5005873"/>
            <a:chExt cx="1773947" cy="813991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587" y="5257800"/>
              <a:ext cx="1073794" cy="5620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399369" y="5005873"/>
              <a:ext cx="17739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rgbClr val="922E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www.niskyrowing.org</a:t>
              </a:r>
            </a:p>
          </p:txBody>
        </p:sp>
      </p:grp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NRI’s participation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768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 philosophy and </a:t>
            </a:r>
            <a:r>
              <a:rPr lang="en-US" sz="20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requirements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NCSD Athletic gray card, physicals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Swim test for all new rowers (swim, tread, life jacket)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Accept as many athletes as resources allow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Prefer not to make cuts, but </a:t>
            </a:r>
            <a:r>
              <a:rPr lang="en-US" sz="18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the right if athletes &gt; resources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Training groups assigned based on skill, not age</a:t>
            </a:r>
          </a:p>
          <a:p>
            <a:r>
              <a:rPr lang="en-US" sz="20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is paramount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Athletes who pose a risk to themselves or jeopardize the safety of others, on land or on the water, may be asked to leave the program</a:t>
            </a:r>
          </a:p>
          <a:p>
            <a:r>
              <a:rPr lang="en-US" sz="20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Strive to get everyone a race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not every athlete will race at every regatta</a:t>
            </a:r>
          </a:p>
          <a:p>
            <a:r>
              <a:rPr lang="en-US" sz="20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Coaches reserve the right to place athletes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practice and/or events at the most appropriate skill level as determined by the coaches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Athletes may ride in coach launch during practice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Affords learning, but should not occur on consecutive days unless due to injury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167735"/>
            <a:ext cx="7239000" cy="461665"/>
          </a:xfrm>
          <a:prstGeom prst="rect">
            <a:avLst/>
          </a:prstGeom>
          <a:noFill/>
          <a:ln>
            <a:solidFill>
              <a:srgbClr val="8C2D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8C2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 expectations to join, practice and compete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19905" y="1318848"/>
            <a:ext cx="2148153" cy="1092607"/>
            <a:chOff x="7131867" y="5005873"/>
            <a:chExt cx="2148153" cy="109260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587" y="5257800"/>
              <a:ext cx="1073794" cy="5620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31867" y="5005873"/>
              <a:ext cx="2148153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922E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www.niskyrowing.org</a:t>
              </a:r>
            </a:p>
            <a:p>
              <a:pPr algn="ctr"/>
              <a:endParaRPr lang="en-US" sz="12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i="1" dirty="0">
                  <a:solidFill>
                    <a:srgbClr val="922E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\</a:t>
              </a:r>
            </a:p>
            <a:p>
              <a:pPr algn="ctr"/>
              <a:endParaRPr lang="en-US" sz="12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1200" b="1" i="1" dirty="0">
                  <a:solidFill>
                    <a:srgbClr val="922E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About Us </a:t>
              </a:r>
              <a:r>
                <a:rPr lang="en-US" sz="1200" b="1" i="1" dirty="0">
                  <a:solidFill>
                    <a:srgbClr val="922E2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Policies Tab</a:t>
              </a:r>
              <a:endParaRPr lang="en-US" sz="1200" b="1" i="1" dirty="0">
                <a:solidFill>
                  <a:srgbClr val="922E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167735"/>
            <a:ext cx="72390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Policies at www.niskyrowing.org, “About Us” tab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"/>
          <a:stretch/>
        </p:blipFill>
        <p:spPr>
          <a:xfrm>
            <a:off x="1143000" y="319609"/>
            <a:ext cx="7015569" cy="6078958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99" y="6475080"/>
            <a:ext cx="247227" cy="182880"/>
          </a:xfrm>
        </p:spPr>
        <p:txBody>
          <a:bodyPr/>
          <a:lstStyle/>
          <a:p>
            <a:fld id="{00E6A5BD-C011-4A45-AA3A-201790FB7F2B}" type="slidenum">
              <a:rPr lang="en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C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0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1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US" sz="48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Wolfe</a:t>
            </a:r>
          </a:p>
        </p:txBody>
      </p:sp>
    </p:spTree>
    <p:extLst>
      <p:ext uri="{BB962C8B-B14F-4D97-AF65-F5344CB8AC3E}">
        <p14:creationId xmlns:p14="http://schemas.microsoft.com/office/powerpoint/2010/main" val="2245708172"/>
      </p:ext>
    </p:extLst>
  </p:cSld>
  <p:clrMapOvr>
    <a:masterClrMapping/>
  </p:clrMapOvr>
</p:sld>
</file>

<file path=ppt/theme/theme1.xml><?xml version="1.0" encoding="utf-8"?>
<a:theme xmlns:a="http://schemas.openxmlformats.org/drawingml/2006/main" name="GRC Classification Templat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EB8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14680-01 GRC Classification Template 4x3.R1.potx [Read-Only]" id="{BCDDAA57-ACF6-4931-A093-396917E119EB}" vid="{C1AEBAA2-FC2C-48E6-B836-006663829148}"/>
    </a:ext>
  </a:extLst>
</a:theme>
</file>

<file path=ppt/theme/theme2.xml><?xml version="1.0" encoding="utf-8"?>
<a:theme xmlns:a="http://schemas.openxmlformats.org/drawingml/2006/main" name="GE Internal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EB8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14680-01 GRC Classification Template 4x3.R1.potx [Read-Only]" id="{BCDDAA57-ACF6-4931-A093-396917E119EB}" vid="{9AB7F6EB-EF55-4915-B671-98F89116C3F5}"/>
    </a:ext>
  </a:extLst>
</a:theme>
</file>

<file path=ppt/theme/theme3.xml><?xml version="1.0" encoding="utf-8"?>
<a:theme xmlns:a="http://schemas.openxmlformats.org/drawingml/2006/main" name="GE Confidential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EB8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14680-01 GRC Classification Template 4x3.R1.potx [Read-Only]" id="{BCDDAA57-ACF6-4931-A093-396917E119EB}" vid="{76B00645-F5BD-429A-B8EB-C7CF8471DB96}"/>
    </a:ext>
  </a:extLst>
</a:theme>
</file>

<file path=ppt/theme/theme4.xml><?xml version="1.0" encoding="utf-8"?>
<a:theme xmlns:a="http://schemas.openxmlformats.org/drawingml/2006/main" name="GE Public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EB8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14680-01 GRC Classification Template 4x3.R1.potx [Read-Only]" id="{BCDDAA57-ACF6-4931-A093-396917E119EB}" vid="{E66BF4A0-FF16-46BE-961D-1A303F3D1D9E}"/>
    </a:ext>
  </a:extLst>
</a:theme>
</file>

<file path=ppt/theme/theme5.xml><?xml version="1.0" encoding="utf-8"?>
<a:theme xmlns:a="http://schemas.openxmlformats.org/drawingml/2006/main" name="Office Them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CB9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CB9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GRC Classification Template 4x3</Template>
  <TotalTime>14963</TotalTime>
  <Words>1429</Words>
  <Application>Microsoft Office PowerPoint</Application>
  <PresentationFormat>On-screen Show (4:3)</PresentationFormat>
  <Paragraphs>375</Paragraphs>
  <Slides>33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GE Inspira Sans</vt:lpstr>
      <vt:lpstr>Times New Roman</vt:lpstr>
      <vt:lpstr>Wingdings</vt:lpstr>
      <vt:lpstr>GRC Classification Template</vt:lpstr>
      <vt:lpstr>GE Internal</vt:lpstr>
      <vt:lpstr>GE Confidential</vt:lpstr>
      <vt:lpstr>GE Public</vt:lpstr>
      <vt:lpstr>Fall 2017 Parent information night</vt:lpstr>
      <vt:lpstr>Agenda</vt:lpstr>
      <vt:lpstr>PowerPoint Presentation</vt:lpstr>
      <vt:lpstr>Rowing at Niskayuna</vt:lpstr>
      <vt:lpstr>Rowing is a NCSD sport</vt:lpstr>
      <vt:lpstr>  Resolution Process Coach Handbook, Participation Protocol, AD Guidance</vt:lpstr>
      <vt:lpstr>NRI’s participation protocol</vt:lpstr>
      <vt:lpstr>PowerPoint Presentation</vt:lpstr>
      <vt:lpstr>Safety</vt:lpstr>
      <vt:lpstr>Safety is paramount</vt:lpstr>
      <vt:lpstr>Rexford Bridge construction</vt:lpstr>
      <vt:lpstr>Boathouse Parking &amp; Traffic</vt:lpstr>
      <vt:lpstr>Volunteer &amp; Fundraising</vt:lpstr>
      <vt:lpstr>Committee membership</vt:lpstr>
      <vt:lpstr>Rowing requires volunteers</vt:lpstr>
      <vt:lpstr>Volunteer Management Committee</vt:lpstr>
      <vt:lpstr>Fundraising Committee:</vt:lpstr>
      <vt:lpstr>Travel committee</vt:lpstr>
      <vt:lpstr>Travel committee</vt:lpstr>
      <vt:lpstr>The fall regattas</vt:lpstr>
      <vt:lpstr>Food at the tent</vt:lpstr>
      <vt:lpstr>PowerPoint Presentation</vt:lpstr>
      <vt:lpstr>Fundraising driven by equipment needs</vt:lpstr>
      <vt:lpstr>Execute Aqueduct Park Upgrades Using Grant Funds</vt:lpstr>
      <vt:lpstr>How to stay informed</vt:lpstr>
      <vt:lpstr>Fall 2017 Schedule</vt:lpstr>
      <vt:lpstr>Fall 2017 practice schedule</vt:lpstr>
      <vt:lpstr>Fall 2017 competitive schedule</vt:lpstr>
      <vt:lpstr>Regatta Transportation- Everyone</vt:lpstr>
      <vt:lpstr>Team Uniforms</vt:lpstr>
      <vt:lpstr>Coaches</vt:lpstr>
      <vt:lpstr>Fall 2017 Coaches</vt:lpstr>
      <vt:lpstr>THANK YOU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2017-2018 Board Introduction Session</dc:title>
  <dc:creator>Wolfe, Christopher (GE Global Research, US)</dc:creator>
  <dc:description>Version 1.07
Job 1437
August 22, 2016</dc:description>
  <cp:lastModifiedBy>Derek Wolfe</cp:lastModifiedBy>
  <cp:revision>74</cp:revision>
  <dcterms:created xsi:type="dcterms:W3CDTF">2017-08-06T19:18:01Z</dcterms:created>
  <dcterms:modified xsi:type="dcterms:W3CDTF">2017-09-12T01:39:39Z</dcterms:modified>
</cp:coreProperties>
</file>