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6" r:id="rId10"/>
    <p:sldId id="267" r:id="rId11"/>
    <p:sldId id="268" r:id="rId12"/>
    <p:sldId id="264" r:id="rId13"/>
    <p:sldId id="265" r:id="rId14"/>
    <p:sldId id="271" r:id="rId15"/>
    <p:sldId id="272" r:id="rId16"/>
    <p:sldId id="273" r:id="rId17"/>
    <p:sldId id="269" r:id="rId18"/>
    <p:sldId id="27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81"/>
  </p:normalViewPr>
  <p:slideViewPr>
    <p:cSldViewPr snapToGrid="0" snapToObjects="1">
      <p:cViewPr varScale="1">
        <p:scale>
          <a:sx n="114" d="100"/>
          <a:sy n="114" d="100"/>
        </p:scale>
        <p:origin x="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9/16/19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9/16/19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9/16/19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9/16/19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9/16/19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9/16/19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9/16/19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9/16/19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9/16/19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9/16/19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9/16/19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9/16/19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9/16/19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9/16/19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9/16/19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C7F43-B71F-3041-AF70-11B814C862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RECRUITING 101</a:t>
            </a:r>
            <a:br>
              <a:rPr lang="en-US" dirty="0"/>
            </a:br>
            <a:r>
              <a:rPr lang="en-US" sz="2800" dirty="0"/>
              <a:t>Navigating College Recruiting – NCAA Swimming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8C10F9-78BC-E04C-A0F4-4AA87DBCC0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532" y="5247393"/>
            <a:ext cx="10572000" cy="1448566"/>
          </a:xfrm>
        </p:spPr>
        <p:txBody>
          <a:bodyPr/>
          <a:lstStyle/>
          <a:p>
            <a:r>
              <a:rPr lang="en-US" sz="2000" b="1" dirty="0"/>
              <a:t>Sarah Dunleavy</a:t>
            </a:r>
            <a:br>
              <a:rPr lang="en-US" dirty="0"/>
            </a:br>
            <a:r>
              <a:rPr lang="en-US" i="1" dirty="0"/>
              <a:t>Former Director of Recruiting @ Cal, Kentucky and Pitt</a:t>
            </a:r>
            <a:br>
              <a:rPr lang="en-US" dirty="0"/>
            </a:b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64407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2EB68-EF2A-4648-8233-750D5F2E1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Official vs. Unofficial Visit cont.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9FCF1-99A6-694A-BFB7-DF6C4D4E4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67583"/>
            <a:ext cx="12309988" cy="4622788"/>
          </a:xfrm>
        </p:spPr>
        <p:txBody>
          <a:bodyPr>
            <a:normAutofit/>
          </a:bodyPr>
          <a:lstStyle/>
          <a:p>
            <a:r>
              <a:rPr lang="en-US" dirty="0"/>
              <a:t>Official Visits and Parents</a:t>
            </a:r>
          </a:p>
          <a:p>
            <a:pPr lvl="1"/>
            <a:r>
              <a:rPr lang="en-US" dirty="0"/>
              <a:t>Every school is different. Some encourage parents to come, will include them in everything, pay for hotels &amp; meals.</a:t>
            </a:r>
          </a:p>
          <a:p>
            <a:pPr lvl="1"/>
            <a:r>
              <a:rPr lang="en-US" dirty="0"/>
              <a:t>Some schools will pay for hotel and ask you do own thing outside of one or two meetings or a meal. (common)</a:t>
            </a:r>
          </a:p>
          <a:p>
            <a:pPr lvl="2"/>
            <a:r>
              <a:rPr lang="en-US" dirty="0"/>
              <a:t>Or just ask you do own thing</a:t>
            </a:r>
          </a:p>
          <a:p>
            <a:pPr lvl="1"/>
            <a:r>
              <a:rPr lang="en-US" dirty="0"/>
              <a:t>Some will not want parents to attend at all – encouraging student-athlete to be independent </a:t>
            </a:r>
          </a:p>
          <a:p>
            <a:pPr lvl="1"/>
            <a:r>
              <a:rPr lang="en-US" dirty="0"/>
              <a:t>BIG decision. Often times parents are paying some or all of the college bills, so do not shy away from attending!</a:t>
            </a:r>
          </a:p>
          <a:p>
            <a:pPr lvl="2"/>
            <a:r>
              <a:rPr lang="en-US" dirty="0"/>
              <a:t>Ask questions your son or daughter may not – to coaches and team members.</a:t>
            </a:r>
          </a:p>
          <a:p>
            <a:r>
              <a:rPr lang="en-US" dirty="0"/>
              <a:t>Official Visit entertainment </a:t>
            </a:r>
          </a:p>
          <a:p>
            <a:pPr lvl="1"/>
            <a:r>
              <a:rPr lang="en-US" dirty="0"/>
              <a:t>Usually includes going on field before football game, watching game - pizza or ice cream after</a:t>
            </a:r>
          </a:p>
          <a:p>
            <a:pPr lvl="1"/>
            <a:r>
              <a:rPr lang="en-US" dirty="0"/>
              <a:t>If no game - bowling, cookouts, visiting nearby city (if applicable – must be in 30 mile radius) etc. </a:t>
            </a:r>
          </a:p>
        </p:txBody>
      </p:sp>
    </p:spTree>
    <p:extLst>
      <p:ext uri="{BB962C8B-B14F-4D97-AF65-F5344CB8AC3E}">
        <p14:creationId xmlns:p14="http://schemas.microsoft.com/office/powerpoint/2010/main" val="967555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64D70-7863-034E-8A4F-841AFD56C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Official vs Unofficial Visit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FDDA4-F9C3-6747-8F09-B8E0CE92C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83834"/>
            <a:ext cx="7723122" cy="5083817"/>
          </a:xfrm>
        </p:spPr>
        <p:txBody>
          <a:bodyPr/>
          <a:lstStyle/>
          <a:p>
            <a:r>
              <a:rPr lang="en-US" dirty="0"/>
              <a:t>Unofficial Visits</a:t>
            </a:r>
          </a:p>
          <a:p>
            <a:pPr lvl="1"/>
            <a:r>
              <a:rPr lang="en-US" dirty="0"/>
              <a:t>Depending on the school there will be two types of unofficial visits</a:t>
            </a:r>
          </a:p>
          <a:p>
            <a:pPr lvl="2"/>
            <a:r>
              <a:rPr lang="en-US" dirty="0"/>
              <a:t>Relaxed</a:t>
            </a:r>
          </a:p>
          <a:p>
            <a:pPr lvl="3"/>
            <a:r>
              <a:rPr lang="en-US" dirty="0"/>
              <a:t>Meet with coach, watch workout, maybe given a campus tour</a:t>
            </a:r>
          </a:p>
          <a:p>
            <a:pPr lvl="2"/>
            <a:r>
              <a:rPr lang="en-US" dirty="0"/>
              <a:t>More of an official – unofficial visit </a:t>
            </a:r>
          </a:p>
          <a:p>
            <a:pPr lvl="3"/>
            <a:r>
              <a:rPr lang="en-US" dirty="0" err="1"/>
              <a:t>Structered</a:t>
            </a:r>
            <a:r>
              <a:rPr lang="en-US" dirty="0"/>
              <a:t> day with itinerary, go to game, or dinner with coach and team. </a:t>
            </a:r>
          </a:p>
          <a:p>
            <a:pPr lvl="3"/>
            <a:r>
              <a:rPr lang="en-US" dirty="0"/>
              <a:t>Main difference is that the institution cannot pay any expenses </a:t>
            </a:r>
          </a:p>
          <a:p>
            <a:pPr lvl="1"/>
            <a:r>
              <a:rPr lang="en-US" dirty="0"/>
              <a:t>Unofficial visits are not as relevant with new recruiting rules.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3A9367-FA18-AF44-943D-8E59934AA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9582" y="2861220"/>
            <a:ext cx="3180973" cy="23918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81606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62C0B9-68E6-4E4A-868A-68D2F0CCE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3586" r="19764"/>
          <a:stretch/>
        </p:blipFill>
        <p:spPr>
          <a:xfrm>
            <a:off x="6108700" y="-1"/>
            <a:ext cx="6094450" cy="6858001"/>
          </a:xfrm>
          <a:prstGeom prst="rect">
            <a:avLst/>
          </a:prstGeom>
        </p:spPr>
      </p:pic>
      <p:sp>
        <p:nvSpPr>
          <p:cNvPr id="12" name="Freeform 16">
            <a:extLst>
              <a:ext uri="{FF2B5EF4-FFF2-40B4-BE49-F238E27FC236}">
                <a16:creationId xmlns:a16="http://schemas.microsoft.com/office/drawing/2014/main" id="{3994EE40-F54F-48E5-826B-B45158209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8FBB14-FC95-8547-8B3B-F003AD33D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017" y="271462"/>
            <a:ext cx="5070100" cy="763587"/>
          </a:xfrm>
        </p:spPr>
        <p:txBody>
          <a:bodyPr>
            <a:normAutofit/>
          </a:bodyPr>
          <a:lstStyle/>
          <a:p>
            <a:r>
              <a:rPr lang="en-US" dirty="0"/>
              <a:t>Scholarship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9A10E-2B47-F343-AD2B-4D9400E2D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500063"/>
            <a:ext cx="6257925" cy="635793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 b="1" u="sng" dirty="0"/>
              <a:t>NEWSFLASH!!!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Most swimmers receive minimum to zero scholarship dollars depending where you look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In 7 years at 4 schools, I offered less than 15 full rides in total (people who accepted or not)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Of those offers there were 5 total that accepted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On average each team I worked on had 2 to 4 people total on full rides (women) and 1-3 men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EXTREMELY difficult to receive a full ride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If you need a large scholarship, make sure you are at top of roster in terms of times.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Do your research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Can you combine athletic and academic aid?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What is the availability of academic aid?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Can my scholarship be reduced?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What are the chances of an increase? (Get in writing) </a:t>
            </a:r>
          </a:p>
        </p:txBody>
      </p:sp>
    </p:spTree>
    <p:extLst>
      <p:ext uri="{BB962C8B-B14F-4D97-AF65-F5344CB8AC3E}">
        <p14:creationId xmlns:p14="http://schemas.microsoft.com/office/powerpoint/2010/main" val="2403484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927AC-D951-A14D-A8DF-CABF3CD56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Recruiting Game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07626-F8DD-E542-A940-2F3ACCBD7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37" y="2377972"/>
            <a:ext cx="6496488" cy="4255864"/>
          </a:xfrm>
        </p:spPr>
        <p:txBody>
          <a:bodyPr/>
          <a:lstStyle/>
          <a:p>
            <a:r>
              <a:rPr lang="en-US" dirty="0"/>
              <a:t>(Most) Coaches are Salesmen – In particular Power 5</a:t>
            </a:r>
          </a:p>
          <a:p>
            <a:pPr lvl="1"/>
            <a:r>
              <a:rPr lang="en-US" dirty="0"/>
              <a:t>Low morality </a:t>
            </a:r>
          </a:p>
          <a:p>
            <a:pPr lvl="1"/>
            <a:r>
              <a:rPr lang="en-US" dirty="0"/>
              <a:t>Dishonesty </a:t>
            </a:r>
          </a:p>
          <a:p>
            <a:pPr lvl="1"/>
            <a:r>
              <a:rPr lang="en-US" dirty="0"/>
              <a:t>Manipulation</a:t>
            </a:r>
          </a:p>
          <a:p>
            <a:pPr lvl="1"/>
            <a:r>
              <a:rPr lang="en-US" dirty="0"/>
              <a:t>Deadlines</a:t>
            </a:r>
          </a:p>
          <a:p>
            <a:pPr lvl="1"/>
            <a:r>
              <a:rPr lang="en-US" dirty="0"/>
              <a:t>Negative recruiting</a:t>
            </a:r>
          </a:p>
          <a:p>
            <a:r>
              <a:rPr lang="en-US" dirty="0"/>
              <a:t>Top 25 schools </a:t>
            </a:r>
          </a:p>
          <a:p>
            <a:pPr lvl="1"/>
            <a:r>
              <a:rPr lang="en-US" dirty="0"/>
              <a:t>Trying to remain in top 10-15 or move into top 10-15</a:t>
            </a:r>
          </a:p>
          <a:p>
            <a:pPr lvl="1"/>
            <a:r>
              <a:rPr lang="en-US" dirty="0"/>
              <a:t>Want to ”beat out” other schools to get best recruits </a:t>
            </a:r>
          </a:p>
          <a:p>
            <a:pPr lvl="2"/>
            <a:r>
              <a:rPr lang="en-US" dirty="0"/>
              <a:t>This is where deadlines and pushiness come from </a:t>
            </a:r>
          </a:p>
          <a:p>
            <a:r>
              <a:rPr lang="en-US" dirty="0"/>
              <a:t>Main reason I got out of coaching</a:t>
            </a:r>
          </a:p>
          <a:p>
            <a:endParaRPr lang="en-US" dirty="0"/>
          </a:p>
        </p:txBody>
      </p:sp>
      <p:pic>
        <p:nvPicPr>
          <p:cNvPr id="5" name="Picture 4" descr="A group of people on a newspaper&#10;&#10;Description automatically generated">
            <a:extLst>
              <a:ext uri="{FF2B5EF4-FFF2-40B4-BE49-F238E27FC236}">
                <a16:creationId xmlns:a16="http://schemas.microsoft.com/office/drawing/2014/main" id="{D2D08699-A420-E145-9DBD-C0D8C9D30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825" y="2154948"/>
            <a:ext cx="2548103" cy="25481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A person sitting at a table&#10;&#10;Description automatically generated">
            <a:extLst>
              <a:ext uri="{FF2B5EF4-FFF2-40B4-BE49-F238E27FC236}">
                <a16:creationId xmlns:a16="http://schemas.microsoft.com/office/drawing/2014/main" id="{37552F58-5729-CD4A-B7C9-39D12F1B7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4038" y="3424975"/>
            <a:ext cx="2386450" cy="2985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34413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BA1CC-2E0A-0A4D-BDB5-EF1A6FA45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and Navigate the “Game”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1A536-FC7D-7D4F-A926-AA562021D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185" y="2534522"/>
            <a:ext cx="11469932" cy="3636511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YOU</a:t>
            </a:r>
            <a:r>
              <a:rPr lang="en-US" dirty="0"/>
              <a:t> drive the process </a:t>
            </a:r>
          </a:p>
          <a:p>
            <a:pPr lvl="1"/>
            <a:r>
              <a:rPr lang="en-US" dirty="0"/>
              <a:t>Do not allow a school to push you (in particular if heavily recruited) </a:t>
            </a:r>
          </a:p>
          <a:p>
            <a:pPr lvl="1"/>
            <a:r>
              <a:rPr lang="en-US" dirty="0"/>
              <a:t>There are times you may need to make a quick decision – know what is real, and not. </a:t>
            </a:r>
          </a:p>
          <a:p>
            <a:r>
              <a:rPr lang="en-US" dirty="0"/>
              <a:t>You </a:t>
            </a:r>
            <a:r>
              <a:rPr lang="en-US" b="1" dirty="0"/>
              <a:t>DO NOT </a:t>
            </a:r>
            <a:r>
              <a:rPr lang="en-US" dirty="0"/>
              <a:t>need to decide in the fall of Junior Year</a:t>
            </a:r>
          </a:p>
          <a:p>
            <a:pPr lvl="1"/>
            <a:r>
              <a:rPr lang="en-US" dirty="0"/>
              <a:t>Unless you have a dream school you know you want to attend and get an offer</a:t>
            </a:r>
          </a:p>
          <a:p>
            <a:pPr lvl="1"/>
            <a:r>
              <a:rPr lang="en-US" dirty="0"/>
              <a:t>There will be options past the fall of Junior year </a:t>
            </a:r>
          </a:p>
          <a:p>
            <a:r>
              <a:rPr lang="en-US" dirty="0"/>
              <a:t>Parent’s beware </a:t>
            </a:r>
          </a:p>
          <a:p>
            <a:pPr lvl="1"/>
            <a:r>
              <a:rPr lang="en-US" dirty="0"/>
              <a:t>A lot of schools will set up calls with you (which is great!) </a:t>
            </a:r>
          </a:p>
          <a:p>
            <a:pPr lvl="2"/>
            <a:r>
              <a:rPr lang="en-US" dirty="0"/>
              <a:t>Realize some of them are trying to recruit you and club coaches as much as athletes </a:t>
            </a:r>
          </a:p>
          <a:p>
            <a:pPr lvl="2"/>
            <a:r>
              <a:rPr lang="en-US" dirty="0"/>
              <a:t>You SHOULD be involved – try not to let your involvement overshadow what your son/daughter is experiencing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024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6EA30-6236-8B43-9AEF-1F5F92469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 these questions!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9955C-300C-7242-A73E-C0A805FD1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59" y="2275142"/>
            <a:ext cx="11017405" cy="42248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Who will be coaching me? Can I talk to them on the phone? </a:t>
            </a:r>
          </a:p>
          <a:p>
            <a:pPr lvl="1"/>
            <a:r>
              <a:rPr lang="en-US" dirty="0"/>
              <a:t>A lot of times the person who is recruiting your son or daughter will not coach them.</a:t>
            </a:r>
          </a:p>
          <a:p>
            <a:pPr lvl="1"/>
            <a:r>
              <a:rPr lang="en-US" dirty="0"/>
              <a:t>On combined team this is especially important (5 coaches) </a:t>
            </a:r>
          </a:p>
          <a:p>
            <a:pPr lvl="1"/>
            <a:r>
              <a:rPr lang="en-US" dirty="0"/>
              <a:t>In combined program, it is highly possible your son or daughter will never train with head coach </a:t>
            </a:r>
          </a:p>
          <a:p>
            <a:r>
              <a:rPr lang="en-US" dirty="0"/>
              <a:t>What do I need to do to get put on scholarship or get an increase in scholarship?</a:t>
            </a:r>
          </a:p>
          <a:p>
            <a:pPr lvl="1"/>
            <a:r>
              <a:rPr lang="en-US" dirty="0"/>
              <a:t>If a coach does not give you offer, or offers less than you thought - they often will say that you will have opportunities to get scholarship or more scholarship in the future. </a:t>
            </a:r>
          </a:p>
          <a:p>
            <a:pPr lvl="2"/>
            <a:r>
              <a:rPr lang="en-US" dirty="0"/>
              <a:t>Ask what that looks like!! Time standards, qualifying standards etc. </a:t>
            </a:r>
          </a:p>
          <a:p>
            <a:pPr lvl="2"/>
            <a:r>
              <a:rPr lang="en-US" dirty="0"/>
              <a:t>This locks them into what they tell you, rather than going back on it if it happens</a:t>
            </a:r>
          </a:p>
          <a:p>
            <a:pPr lvl="2"/>
            <a:r>
              <a:rPr lang="en-US" dirty="0"/>
              <a:t>If they do not want to give this to you in writing, it shows that they do not want to necessarily keep their word</a:t>
            </a:r>
          </a:p>
          <a:p>
            <a:r>
              <a:rPr lang="en-US" dirty="0"/>
              <a:t>Is COA included in my scholarship?</a:t>
            </a:r>
          </a:p>
          <a:p>
            <a:pPr lvl="1"/>
            <a:r>
              <a:rPr lang="en-US" dirty="0"/>
              <a:t>Cost of Attendance 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108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B2142-8AB4-0243-A542-D041D47F8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 the “Coaching World”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A622C-5833-C940-9AEF-353399D3F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77321"/>
            <a:ext cx="12192000" cy="4188525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r>
              <a:rPr lang="en-US" dirty="0"/>
              <a:t>Coaches spend A LOT of time recruiting you</a:t>
            </a:r>
          </a:p>
          <a:p>
            <a:pPr lvl="1"/>
            <a:r>
              <a:rPr lang="en-US" dirty="0"/>
              <a:t>You will not get the same attention when you arrive on campus as an athlete!</a:t>
            </a:r>
          </a:p>
          <a:p>
            <a:r>
              <a:rPr lang="en-US" dirty="0"/>
              <a:t>Head coaches leave </a:t>
            </a:r>
          </a:p>
          <a:p>
            <a:pPr lvl="1"/>
            <a:r>
              <a:rPr lang="en-US" dirty="0"/>
              <a:t>Retire, take better job, location, etc. </a:t>
            </a:r>
          </a:p>
          <a:p>
            <a:pPr lvl="1"/>
            <a:r>
              <a:rPr lang="en-US" dirty="0"/>
              <a:t>Even coaches who have been at a school a long time</a:t>
            </a:r>
          </a:p>
          <a:p>
            <a:pPr lvl="2"/>
            <a:r>
              <a:rPr lang="en-US" dirty="0"/>
              <a:t>Purdue/Cal examples </a:t>
            </a:r>
          </a:p>
          <a:p>
            <a:r>
              <a:rPr lang="en-US" dirty="0"/>
              <a:t>Assistants leave more</a:t>
            </a:r>
          </a:p>
          <a:p>
            <a:pPr lvl="1"/>
            <a:r>
              <a:rPr lang="en-US" dirty="0"/>
              <a:t>Better pay, better job, location etc.</a:t>
            </a:r>
          </a:p>
          <a:p>
            <a:pPr lvl="2"/>
            <a:r>
              <a:rPr lang="en-US" dirty="0"/>
              <a:t>Personally – 4 jobs in 7 years due to these factors </a:t>
            </a:r>
          </a:p>
          <a:p>
            <a:pPr lvl="2"/>
            <a:r>
              <a:rPr lang="en-US" dirty="0"/>
              <a:t>Indiana/Pitt examples </a:t>
            </a:r>
          </a:p>
          <a:p>
            <a:r>
              <a:rPr lang="en-US" dirty="0"/>
              <a:t>Over </a:t>
            </a:r>
            <a:r>
              <a:rPr lang="en-US" b="1" dirty="0"/>
              <a:t>300 </a:t>
            </a:r>
            <a:r>
              <a:rPr lang="en-US" dirty="0"/>
              <a:t>coaching changes in NCAA swimming </a:t>
            </a:r>
            <a:r>
              <a:rPr lang="en-US" b="1" dirty="0"/>
              <a:t>THIS YEAR</a:t>
            </a:r>
          </a:p>
          <a:p>
            <a:pPr marL="457200" lvl="1" indent="0">
              <a:buNone/>
            </a:pPr>
            <a:endParaRPr lang="en-US" dirty="0"/>
          </a:p>
          <a:p>
            <a:pPr marL="57150" indent="0" algn="ctr">
              <a:buNone/>
            </a:pPr>
            <a:r>
              <a:rPr lang="en-US" sz="3000" b="1" i="1" u="sng" dirty="0">
                <a:solidFill>
                  <a:schemeClr val="accent1"/>
                </a:solidFill>
              </a:rPr>
              <a:t>DO NOT CHOOSE A SCHOOL BASED OFF A COACH</a:t>
            </a:r>
          </a:p>
          <a:p>
            <a:pPr marL="57150" indent="0" algn="ctr">
              <a:buNone/>
            </a:pPr>
            <a:endParaRPr lang="en-US" sz="1200" b="1" dirty="0">
              <a:solidFill>
                <a:srgbClr val="FF0000"/>
              </a:solidFill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964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2264E67-6F59-4D8D-8E5F-8245B0FEA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" y="0"/>
            <a:ext cx="1218742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23">
            <a:extLst>
              <a:ext uri="{FF2B5EF4-FFF2-40B4-BE49-F238E27FC236}">
                <a16:creationId xmlns:a16="http://schemas.microsoft.com/office/drawing/2014/main" id="{158E1C6E-D299-4F5D-B15B-155EBF7F6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1212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F53E7A-FB1E-F44C-8B70-E0CF5A34F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4" y="457201"/>
            <a:ext cx="3575737" cy="1332688"/>
          </a:xfrm>
        </p:spPr>
        <p:txBody>
          <a:bodyPr anchor="b"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The Often Unknown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FFBE6-8B08-A141-A377-AFD6CEBFC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9889"/>
            <a:ext cx="4637005" cy="3994848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Staying/Training over the summer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Cost </a:t>
            </a:r>
          </a:p>
          <a:p>
            <a:r>
              <a:rPr lang="en-US" sz="1600" dirty="0">
                <a:solidFill>
                  <a:srgbClr val="FFFFFF"/>
                </a:solidFill>
              </a:rPr>
              <a:t>Amount of time for holidays </a:t>
            </a:r>
          </a:p>
          <a:p>
            <a:r>
              <a:rPr lang="en-US" sz="1600" dirty="0">
                <a:solidFill>
                  <a:srgbClr val="FFFFFF"/>
                </a:solidFill>
              </a:rPr>
              <a:t>Flights $$ - how close to airport </a:t>
            </a:r>
          </a:p>
          <a:p>
            <a:r>
              <a:rPr lang="en-US" sz="1600" dirty="0">
                <a:solidFill>
                  <a:srgbClr val="FFFFFF"/>
                </a:solidFill>
              </a:rPr>
              <a:t>Cost of housing off-campus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Financial Aid </a:t>
            </a:r>
          </a:p>
          <a:p>
            <a:r>
              <a:rPr lang="en-US" sz="1600" dirty="0">
                <a:solidFill>
                  <a:srgbClr val="FFFFFF"/>
                </a:solidFill>
              </a:rPr>
              <a:t>Recruiting weekends (When on the team) </a:t>
            </a:r>
          </a:p>
          <a:p>
            <a:pPr marL="0" indent="0">
              <a:buNone/>
            </a:pPr>
            <a:endParaRPr lang="en-US" sz="1600" dirty="0">
              <a:solidFill>
                <a:srgbClr val="FFFFFF"/>
              </a:solidFill>
            </a:endParaRPr>
          </a:p>
          <a:p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F8EF25-4B09-6443-B178-AFD861444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790" y="1195653"/>
            <a:ext cx="6267743" cy="4168049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092209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EA0C3AC-2A72-484B-B07D-F2CC519F1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986477EF-3991-4D07-9F11-9E887C340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0" y="4672012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solidFill>
            <a:srgbClr val="212121"/>
          </a:solidFill>
          <a:ln>
            <a:noFill/>
          </a:ln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D43E70-7746-EF43-A7C9-F9DE472C8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5154307"/>
            <a:ext cx="10571998" cy="970450"/>
          </a:xfrm>
        </p:spPr>
        <p:txBody>
          <a:bodyPr>
            <a:normAutofit/>
          </a:bodyPr>
          <a:lstStyle/>
          <a:p>
            <a:r>
              <a:rPr lang="en-US" dirty="0"/>
              <a:t>Final Points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8E58CF-3CF9-1644-9BD5-19197E137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00" y="1608084"/>
            <a:ext cx="3236706" cy="2039124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F8454-5AC4-F141-A89F-5F3BD143D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5192" y="810001"/>
            <a:ext cx="6968094" cy="3580281"/>
          </a:xfrm>
          <a:effectLst/>
        </p:spPr>
        <p:txBody>
          <a:bodyPr>
            <a:normAutofit/>
          </a:bodyPr>
          <a:lstStyle/>
          <a:p>
            <a:r>
              <a:rPr lang="en-US"/>
              <a:t>Despite the sometimes complexity of college recruiting – it is an HONOR! </a:t>
            </a:r>
          </a:p>
          <a:p>
            <a:pPr lvl="1"/>
            <a:r>
              <a:rPr lang="en-US"/>
              <a:t>This should be a very exciting time for a family </a:t>
            </a:r>
          </a:p>
          <a:p>
            <a:r>
              <a:rPr lang="en-US"/>
              <a:t>In discussing the negatives of recruiting, realize there are positives</a:t>
            </a:r>
          </a:p>
          <a:p>
            <a:r>
              <a:rPr lang="en-US"/>
              <a:t>Not all coaches are bad! Even the pushy ones are not necessarily bad people. </a:t>
            </a:r>
          </a:p>
          <a:p>
            <a:r>
              <a:rPr lang="en-US"/>
              <a:t>At the end of the day, both parties want what is best for kid and for program</a:t>
            </a:r>
            <a:endParaRPr lang="en-US" dirty="0"/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EDA40B90-E281-4108-8CC2-959D5F950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000" y="5154307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254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416E3E5-5186-46A4-AFBD-337387D31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" y="0"/>
            <a:ext cx="1218742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id="{7B8FAACC-353E-4F84-BA62-A5514185D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7554995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1212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667DC7-0DC0-F847-AAEB-7F7C45BB0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749" y="457201"/>
            <a:ext cx="3575737" cy="1332688"/>
          </a:xfrm>
        </p:spPr>
        <p:txBody>
          <a:bodyPr anchor="b">
            <a:normAutofit/>
          </a:bodyPr>
          <a:lstStyle/>
          <a:p>
            <a:pPr algn="ctr"/>
            <a:r>
              <a:rPr lang="en-US" sz="3200">
                <a:solidFill>
                  <a:srgbClr val="FFFFFF"/>
                </a:solidFill>
              </a:rPr>
              <a:t>MAIN POINTS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F2196A-0886-4B48-A8B2-521AD3E6B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61" y="926516"/>
            <a:ext cx="6612856" cy="4645531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9DCE1-8CE0-5A4B-9972-F0133D27F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4453" y="2067605"/>
            <a:ext cx="4372974" cy="4016619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How do I become recruited?</a:t>
            </a:r>
          </a:p>
          <a:p>
            <a:r>
              <a:rPr lang="en-US" sz="2000" dirty="0">
                <a:solidFill>
                  <a:srgbClr val="FFFFFF"/>
                </a:solidFill>
              </a:rPr>
              <a:t>Importance of Recruiting</a:t>
            </a:r>
          </a:p>
          <a:p>
            <a:r>
              <a:rPr lang="en-US" sz="2000" dirty="0">
                <a:solidFill>
                  <a:srgbClr val="FFFFFF"/>
                </a:solidFill>
              </a:rPr>
              <a:t>Recruiting Rules </a:t>
            </a:r>
          </a:p>
          <a:p>
            <a:r>
              <a:rPr lang="en-US" sz="2000" dirty="0">
                <a:solidFill>
                  <a:srgbClr val="FFFFFF"/>
                </a:solidFill>
              </a:rPr>
              <a:t>Be your best advocate</a:t>
            </a:r>
          </a:p>
          <a:p>
            <a:r>
              <a:rPr lang="en-US" sz="2000" dirty="0">
                <a:solidFill>
                  <a:srgbClr val="FFFFFF"/>
                </a:solidFill>
              </a:rPr>
              <a:t>Unofficial vs Official Visits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Scholarship</a:t>
            </a:r>
          </a:p>
          <a:p>
            <a:r>
              <a:rPr lang="en-US" sz="2000" dirty="0">
                <a:solidFill>
                  <a:srgbClr val="FFFFFF"/>
                </a:solidFill>
              </a:rPr>
              <a:t>Learn &amp; navigate the ”game”</a:t>
            </a:r>
          </a:p>
        </p:txBody>
      </p:sp>
    </p:spTree>
    <p:extLst>
      <p:ext uri="{BB962C8B-B14F-4D97-AF65-F5344CB8AC3E}">
        <p14:creationId xmlns:p14="http://schemas.microsoft.com/office/powerpoint/2010/main" val="2267187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BDEF1B6-CABC-4FE5-BBB0-98BACFAB0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6E22B3-BCC8-9742-A794-34CF076961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" r="3" b="2956"/>
          <a:stretch/>
        </p:blipFill>
        <p:spPr>
          <a:xfrm>
            <a:off x="5985393" y="-1"/>
            <a:ext cx="6206607" cy="41252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A10DA6-2E58-6044-87B6-621A8C0599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84" r="21670" b="3"/>
          <a:stretch/>
        </p:blipFill>
        <p:spPr>
          <a:xfrm>
            <a:off x="6475898" y="4213079"/>
            <a:ext cx="2821975" cy="2644923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 useBgFill="1">
        <p:nvSpPr>
          <p:cNvPr id="33" name="Freeform 9">
            <a:extLst>
              <a:ext uri="{FF2B5EF4-FFF2-40B4-BE49-F238E27FC236}">
                <a16:creationId xmlns:a16="http://schemas.microsoft.com/office/drawing/2014/main" id="{B48BE8E5-C0F4-4C06-9B14-3DD8C0383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2DB90-FCCC-0940-BABB-A159E99A9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4930400" cy="1559412"/>
          </a:xfrm>
          <a:effectLst/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How do I become recruited?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17A84-DB5B-BE49-9F37-00F6B01AE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143" y="2062624"/>
            <a:ext cx="4921687" cy="3632200"/>
          </a:xfrm>
          <a:effectLst/>
        </p:spPr>
        <p:txBody>
          <a:bodyPr>
            <a:normAutofit/>
          </a:bodyPr>
          <a:lstStyle/>
          <a:p>
            <a:r>
              <a:rPr lang="en-US" dirty="0"/>
              <a:t>Myths</a:t>
            </a:r>
          </a:p>
          <a:p>
            <a:r>
              <a:rPr lang="en-US" dirty="0"/>
              <a:t>Options </a:t>
            </a:r>
          </a:p>
          <a:p>
            <a:pPr lvl="1"/>
            <a:r>
              <a:rPr lang="en-US" dirty="0"/>
              <a:t>Men/Women </a:t>
            </a:r>
          </a:p>
          <a:p>
            <a:pPr lvl="1"/>
            <a:r>
              <a:rPr lang="en-US" dirty="0"/>
              <a:t>Division Level</a:t>
            </a:r>
          </a:p>
          <a:p>
            <a:pPr lvl="1"/>
            <a:r>
              <a:rPr lang="en-US" dirty="0"/>
              <a:t>Commitment Level </a:t>
            </a:r>
          </a:p>
          <a:p>
            <a:r>
              <a:rPr lang="en-US" dirty="0"/>
              <a:t>Communication  - KEY!! </a:t>
            </a:r>
          </a:p>
          <a:p>
            <a:r>
              <a:rPr lang="en-US" dirty="0"/>
              <a:t>Advocating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85AC20-A899-B546-B018-FA780DC141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82" r="-7" b="4024"/>
          <a:stretch/>
        </p:blipFill>
        <p:spPr>
          <a:xfrm>
            <a:off x="9389807" y="4213075"/>
            <a:ext cx="2802192" cy="2644924"/>
          </a:xfrm>
          <a:prstGeom prst="rect">
            <a:avLst/>
          </a:prstGeom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201399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F9F4D-85A0-D941-81AE-4E6A186FC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US" sz="3700"/>
              <a:t>Importance of Recruiting (For the Swimmer)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FFB47-0097-F54A-86C9-B1B899B8B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5" y="2237274"/>
            <a:ext cx="6829417" cy="417353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Learn about key factors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Coaches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Campuses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Academic programs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Athletic programs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Training, facilities, academic support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Campus life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Dorms, Student Union, Social Life etc.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Explore location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Moving away for first time. Where do you want to be?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1F7B09-ED8F-3746-83AB-6F1BAB82D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417" y="2237274"/>
            <a:ext cx="4744528" cy="3143250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272245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E4D34-CCBF-5942-B422-B21B5E081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Recruiting (For the Coach)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3FAF6-10EC-0D40-9F07-5F0C338BF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288" y="1879387"/>
            <a:ext cx="10554574" cy="4531425"/>
          </a:xfrm>
        </p:spPr>
        <p:txBody>
          <a:bodyPr/>
          <a:lstStyle/>
          <a:p>
            <a:r>
              <a:rPr lang="en-US" dirty="0"/>
              <a:t>Recruiting is #1 priority of college swimming at Power 5 Level </a:t>
            </a:r>
          </a:p>
          <a:p>
            <a:r>
              <a:rPr lang="en-US" dirty="0"/>
              <a:t>Each individual effects culture </a:t>
            </a:r>
          </a:p>
          <a:p>
            <a:r>
              <a:rPr lang="en-US" dirty="0"/>
              <a:t>Regardless of level, it is a business (Investment)</a:t>
            </a:r>
          </a:p>
          <a:p>
            <a:pPr lvl="1"/>
            <a:r>
              <a:rPr lang="en-US" dirty="0"/>
              <a:t>Women 14 scholarships fully funded/Men 9.9 scholarships fully funded  </a:t>
            </a:r>
          </a:p>
          <a:p>
            <a:pPr lvl="1"/>
            <a:r>
              <a:rPr lang="en-US" dirty="0"/>
              <a:t>Single gender carry 25 – 35 swimmers </a:t>
            </a:r>
          </a:p>
          <a:p>
            <a:pPr lvl="2"/>
            <a:r>
              <a:rPr lang="en-US" dirty="0"/>
              <a:t>Men’s programs more complicated (Title IX)</a:t>
            </a:r>
          </a:p>
          <a:p>
            <a:r>
              <a:rPr lang="en-US" dirty="0"/>
              <a:t>Just one or two off years can make or break a program (UGA)</a:t>
            </a:r>
          </a:p>
          <a:p>
            <a:r>
              <a:rPr lang="en-US" dirty="0"/>
              <a:t>Branding/Marketing</a:t>
            </a:r>
          </a:p>
        </p:txBody>
      </p:sp>
    </p:spTree>
    <p:extLst>
      <p:ext uri="{BB962C8B-B14F-4D97-AF65-F5344CB8AC3E}">
        <p14:creationId xmlns:p14="http://schemas.microsoft.com/office/powerpoint/2010/main" val="432842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A0C3AC-2A72-484B-B07D-F2CC519F1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986477EF-3991-4D07-9F11-9E887C340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0" y="4672012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solidFill>
            <a:srgbClr val="212121"/>
          </a:solidFill>
          <a:ln>
            <a:noFill/>
          </a:ln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CB338A-0C90-2040-8FDB-F831DF15E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5154307"/>
            <a:ext cx="10571998" cy="970450"/>
          </a:xfrm>
        </p:spPr>
        <p:txBody>
          <a:bodyPr>
            <a:normAutofit/>
          </a:bodyPr>
          <a:lstStyle/>
          <a:p>
            <a:r>
              <a:rPr lang="en-US" dirty="0"/>
              <a:t>Recruiting Rules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EC8F8C-3671-1A4C-98B6-23A6F620D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00" y="595956"/>
            <a:ext cx="3236706" cy="3180063"/>
          </a:xfrm>
          <a:prstGeom prst="roundRect">
            <a:avLst>
              <a:gd name="adj" fmla="val 3876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B457E-F15F-AA49-B0C9-2EB98A2ED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5191" y="257175"/>
            <a:ext cx="7682033" cy="4614863"/>
          </a:xfrm>
          <a:effectLst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NCAA Rules and Regulations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2019 – Host of changes 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Important Dates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June 15</a:t>
            </a:r>
            <a:r>
              <a:rPr lang="en-US" baseline="30000" dirty="0"/>
              <a:t>th</a:t>
            </a:r>
            <a:r>
              <a:rPr lang="en-US" dirty="0"/>
              <a:t> after Soph. year coaches can call and text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Verbal offers allowed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August 1</a:t>
            </a:r>
            <a:r>
              <a:rPr lang="en-US" baseline="30000" dirty="0"/>
              <a:t>st</a:t>
            </a:r>
            <a:r>
              <a:rPr lang="en-US" dirty="0"/>
              <a:t> after Soph. year you may attend an official visit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August 1</a:t>
            </a:r>
            <a:r>
              <a:rPr lang="en-US" baseline="30000" dirty="0"/>
              <a:t>st</a:t>
            </a:r>
            <a:r>
              <a:rPr lang="en-US" dirty="0"/>
              <a:t> after Junior year you may receive a written offer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Prior to June 15th of Soph. year ZERO contact 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Important Items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NCAA Eligibility Center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Transcripts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Test Scores</a:t>
            </a:r>
          </a:p>
          <a:p>
            <a:pPr lvl="1">
              <a:lnSpc>
                <a:spcPct val="90000"/>
              </a:lnSpc>
            </a:pPr>
            <a:endParaRPr lang="en-US" sz="140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EDA40B90-E281-4108-8CC2-959D5F950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000" y="5154307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027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1765C-0C85-2646-8ACD-17C4DB7B8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your BEST advocate!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0A491-AC29-994E-943B-DB0BE8937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484" y="2196790"/>
            <a:ext cx="11623960" cy="421402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E-mails (Start sending around April after So. Year)</a:t>
            </a:r>
          </a:p>
          <a:p>
            <a:pPr lvl="1"/>
            <a:r>
              <a:rPr lang="en-US" dirty="0"/>
              <a:t>Brag about yourself</a:t>
            </a:r>
          </a:p>
          <a:p>
            <a:pPr lvl="1"/>
            <a:r>
              <a:rPr lang="en-US" dirty="0"/>
              <a:t>Give information, but keep it to the point</a:t>
            </a:r>
          </a:p>
          <a:p>
            <a:pPr lvl="2"/>
            <a:r>
              <a:rPr lang="en-US" dirty="0"/>
              <a:t>Coaches receive 100’s of inquiries </a:t>
            </a:r>
          </a:p>
          <a:p>
            <a:pPr lvl="1"/>
            <a:r>
              <a:rPr lang="en-US" dirty="0"/>
              <a:t>If it is a school you are toward the bottom of roster times, send video</a:t>
            </a:r>
          </a:p>
          <a:p>
            <a:r>
              <a:rPr lang="en-US" dirty="0"/>
              <a:t>Touch on lifting or lack of</a:t>
            </a:r>
          </a:p>
          <a:p>
            <a:pPr lvl="1"/>
            <a:r>
              <a:rPr lang="en-US" dirty="0"/>
              <a:t>College coaches want to hear that you are a dryland based program &amp; there is more in the tank.</a:t>
            </a:r>
          </a:p>
          <a:p>
            <a:pPr lvl="1"/>
            <a:r>
              <a:rPr lang="en-US" dirty="0"/>
              <a:t>Not doing heavy lifting in high school is NOT a disadvantage</a:t>
            </a:r>
          </a:p>
          <a:p>
            <a:r>
              <a:rPr lang="en-US" dirty="0"/>
              <a:t>Be versatile </a:t>
            </a:r>
          </a:p>
          <a:p>
            <a:pPr lvl="1"/>
            <a:r>
              <a:rPr lang="en-US" dirty="0"/>
              <a:t>If only one or two of your times stand out, discuss training all strokes, working on dropping time in 3</a:t>
            </a:r>
            <a:r>
              <a:rPr lang="en-US" baseline="30000" dirty="0"/>
              <a:t>rd</a:t>
            </a:r>
            <a:r>
              <a:rPr lang="en-US" dirty="0"/>
              <a:t> event. </a:t>
            </a:r>
          </a:p>
          <a:p>
            <a:pPr lvl="1"/>
            <a:r>
              <a:rPr lang="en-US" dirty="0"/>
              <a:t>THREE events are key when trying to get aid.</a:t>
            </a:r>
          </a:p>
          <a:p>
            <a:r>
              <a:rPr lang="en-US" dirty="0"/>
              <a:t>Be independent</a:t>
            </a:r>
          </a:p>
          <a:p>
            <a:pPr lvl="1"/>
            <a:r>
              <a:rPr lang="en-US" dirty="0"/>
              <a:t>Discuss ways you have ownership in swimming. College coaches do not want to hand hold.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34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FED81-C388-3C48-96EB-651A683BB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Advocating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6CE44-7F07-8045-A30F-08F626025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881" y="1863263"/>
            <a:ext cx="10554574" cy="4782864"/>
          </a:xfrm>
        </p:spPr>
        <p:txBody>
          <a:bodyPr/>
          <a:lstStyle/>
          <a:p>
            <a:r>
              <a:rPr lang="en-US" dirty="0"/>
              <a:t>Be Proactive</a:t>
            </a:r>
          </a:p>
          <a:p>
            <a:pPr lvl="1"/>
            <a:r>
              <a:rPr lang="en-US" dirty="0"/>
              <a:t>Send colleges your transcripts/ID number/scores before they ask</a:t>
            </a:r>
          </a:p>
          <a:p>
            <a:pPr lvl="1"/>
            <a:r>
              <a:rPr lang="en-US" dirty="0"/>
              <a:t>If coaches ask you for something like above, do it ASAP. Goes a long way! </a:t>
            </a:r>
          </a:p>
          <a:p>
            <a:r>
              <a:rPr lang="en-US" dirty="0"/>
              <a:t>Don’t be too pushy</a:t>
            </a:r>
          </a:p>
          <a:p>
            <a:pPr lvl="1"/>
            <a:r>
              <a:rPr lang="en-US" dirty="0"/>
              <a:t>Give coaches at least a week or two to respond</a:t>
            </a:r>
          </a:p>
          <a:p>
            <a:pPr lvl="2"/>
            <a:r>
              <a:rPr lang="en-US" dirty="0"/>
              <a:t>Depending on time of year it may take them longer than others </a:t>
            </a:r>
          </a:p>
          <a:p>
            <a:pPr lvl="1"/>
            <a:r>
              <a:rPr lang="en-US" dirty="0"/>
              <a:t>If e-mailing for a second time, be polite – don’t start with I tired to e-mail you two weeks ago..</a:t>
            </a:r>
          </a:p>
          <a:p>
            <a:pPr lvl="2"/>
            <a:r>
              <a:rPr lang="en-US" dirty="0"/>
              <a:t>When  you are one of 30+ recruits the smallest things matter!! </a:t>
            </a:r>
          </a:p>
          <a:p>
            <a:r>
              <a:rPr lang="en-US" dirty="0"/>
              <a:t>Do not give up! Take feedback</a:t>
            </a:r>
          </a:p>
          <a:p>
            <a:pPr lvl="1"/>
            <a:r>
              <a:rPr lang="en-US" dirty="0"/>
              <a:t>You may not always get the answer you want and that is ok. Move on OR ask what you need to do in order to have a shot. Better to get honest answer early, then get hopes up and be dragged along. Always leave great impression. You never know what schools assistant may end up at etc.</a:t>
            </a:r>
          </a:p>
        </p:txBody>
      </p:sp>
    </p:spTree>
    <p:extLst>
      <p:ext uri="{BB962C8B-B14F-4D97-AF65-F5344CB8AC3E}">
        <p14:creationId xmlns:p14="http://schemas.microsoft.com/office/powerpoint/2010/main" val="4197720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D2A29-288C-184F-963A-81F752A03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Official vs. Unofficial Visit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C766E-CC25-2642-84BA-5309264F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73" y="1988288"/>
            <a:ext cx="11272925" cy="4534036"/>
          </a:xfrm>
        </p:spPr>
        <p:txBody>
          <a:bodyPr/>
          <a:lstStyle/>
          <a:p>
            <a:r>
              <a:rPr lang="en-US" dirty="0"/>
              <a:t>Official Visits</a:t>
            </a:r>
          </a:p>
          <a:p>
            <a:pPr lvl="1"/>
            <a:r>
              <a:rPr lang="en-US" dirty="0"/>
              <a:t>An institution may pay for a student-athlete’s flight, hotel, food and entertainment during a 48 hour on campus visit. Each student-athlete is permitted 5 official visits total. </a:t>
            </a:r>
          </a:p>
          <a:p>
            <a:pPr lvl="1"/>
            <a:r>
              <a:rPr lang="en-US" dirty="0"/>
              <a:t>Must turn in transcripts and NCAA ID number and be pre-approved by University’s compliance office.</a:t>
            </a:r>
          </a:p>
          <a:p>
            <a:pPr lvl="1"/>
            <a:r>
              <a:rPr lang="en-US" dirty="0"/>
              <a:t>When offered an official visit it is more likely a school could offer aid of some type and usually a sign you will at least have a spot on the team, if you decide to attend. </a:t>
            </a:r>
          </a:p>
          <a:p>
            <a:pPr lvl="1"/>
            <a:r>
              <a:rPr lang="en-US" dirty="0"/>
              <a:t>Many schools will fly in athletes the night prior to visit and put them up in a hotel. </a:t>
            </a:r>
          </a:p>
          <a:p>
            <a:pPr lvl="2"/>
            <a:r>
              <a:rPr lang="en-US" dirty="0"/>
              <a:t>48 hours begins the following morning – often one night in dorms, one night off campus.</a:t>
            </a:r>
          </a:p>
          <a:p>
            <a:pPr lvl="2"/>
            <a:r>
              <a:rPr lang="en-US" dirty="0"/>
              <a:t>Seems many schools are shifting to putting their recruits in a hotel due to younger official visitors. </a:t>
            </a:r>
          </a:p>
          <a:p>
            <a:pPr lvl="1"/>
            <a:r>
              <a:rPr lang="en-US" dirty="0"/>
              <a:t>Official visit is to give little taste of living on a college campus, and allows time away from pool with team.</a:t>
            </a:r>
          </a:p>
          <a:p>
            <a:pPr lvl="2"/>
            <a:r>
              <a:rPr lang="en-US" dirty="0"/>
              <a:t>Schools are to have strict policies on drinking while hosting recruits. I would say 75% do a great job. Understand the risk is out there that your son or daughter may be offered to go to a party and be around alcohol. </a:t>
            </a:r>
          </a:p>
          <a:p>
            <a:pPr lvl="1"/>
            <a:r>
              <a:rPr lang="en-US" dirty="0"/>
              <a:t>Typically the right time to ask about what type of financial aid offer you may be eligible for</a:t>
            </a:r>
          </a:p>
        </p:txBody>
      </p:sp>
    </p:spTree>
    <p:extLst>
      <p:ext uri="{BB962C8B-B14F-4D97-AF65-F5344CB8AC3E}">
        <p14:creationId xmlns:p14="http://schemas.microsoft.com/office/powerpoint/2010/main" val="15366743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1755</Words>
  <Application>Microsoft Macintosh PowerPoint</Application>
  <PresentationFormat>Widescreen</PresentationFormat>
  <Paragraphs>184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Century Gothic</vt:lpstr>
      <vt:lpstr>Wingdings 2</vt:lpstr>
      <vt:lpstr>Quotable</vt:lpstr>
      <vt:lpstr>RECRUITING 101 Navigating College Recruiting – NCAA Swimming </vt:lpstr>
      <vt:lpstr>MAIN POINTS</vt:lpstr>
      <vt:lpstr>How do I become recruited?</vt:lpstr>
      <vt:lpstr>Importance of Recruiting (For the Swimmer)</vt:lpstr>
      <vt:lpstr>Importance of Recruiting (For the Coach)</vt:lpstr>
      <vt:lpstr>Recruiting Rules </vt:lpstr>
      <vt:lpstr>Be your BEST advocate!</vt:lpstr>
      <vt:lpstr>Advocating Continued</vt:lpstr>
      <vt:lpstr>Official vs. Unofficial Visit </vt:lpstr>
      <vt:lpstr>Official vs. Unofficial Visit cont. </vt:lpstr>
      <vt:lpstr>Official vs Unofficial Visit</vt:lpstr>
      <vt:lpstr>Scholarship</vt:lpstr>
      <vt:lpstr>The Recruiting Game</vt:lpstr>
      <vt:lpstr>Learn and Navigate the “Game” </vt:lpstr>
      <vt:lpstr>Ask these questions!</vt:lpstr>
      <vt:lpstr>Understand the “Coaching World”</vt:lpstr>
      <vt:lpstr>The Often Unknown</vt:lpstr>
      <vt:lpstr>Final Points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RECRUITING 101</dc:title>
  <dc:creator>Dunleavy, Sarah</dc:creator>
  <cp:lastModifiedBy>Dunleavy, Sarah</cp:lastModifiedBy>
  <cp:revision>2</cp:revision>
  <dcterms:created xsi:type="dcterms:W3CDTF">2019-09-16T19:06:35Z</dcterms:created>
  <dcterms:modified xsi:type="dcterms:W3CDTF">2019-09-16T19:14:09Z</dcterms:modified>
</cp:coreProperties>
</file>