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3"/>
  </p:notesMasterIdLst>
  <p:sldIdLst>
    <p:sldId id="256" r:id="rId2"/>
    <p:sldId id="279" r:id="rId3"/>
    <p:sldId id="280" r:id="rId4"/>
    <p:sldId id="276" r:id="rId5"/>
    <p:sldId id="263" r:id="rId6"/>
    <p:sldId id="277" r:id="rId7"/>
    <p:sldId id="285" r:id="rId8"/>
    <p:sldId id="283" r:id="rId9"/>
    <p:sldId id="282" r:id="rId10"/>
    <p:sldId id="286" r:id="rId11"/>
    <p:sldId id="287" r:id="rId12"/>
    <p:sldId id="281" r:id="rId13"/>
    <p:sldId id="288" r:id="rId14"/>
    <p:sldId id="264" r:id="rId15"/>
    <p:sldId id="265" r:id="rId16"/>
    <p:sldId id="266" r:id="rId17"/>
    <p:sldId id="267" r:id="rId18"/>
    <p:sldId id="274" r:id="rId19"/>
    <p:sldId id="275" r:id="rId20"/>
    <p:sldId id="268" r:id="rId21"/>
    <p:sldId id="269" r:id="rId22"/>
    <p:sldId id="257" r:id="rId23"/>
    <p:sldId id="258" r:id="rId24"/>
    <p:sldId id="259" r:id="rId25"/>
    <p:sldId id="261" r:id="rId26"/>
    <p:sldId id="262" r:id="rId27"/>
    <p:sldId id="270" r:id="rId28"/>
    <p:sldId id="271" r:id="rId29"/>
    <p:sldId id="272" r:id="rId30"/>
    <p:sldId id="273" r:id="rId31"/>
    <p:sldId id="260"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0" autoAdjust="0"/>
    <p:restoredTop sz="0" autoAdjust="0"/>
  </p:normalViewPr>
  <p:slideViewPr>
    <p:cSldViewPr snapToGrid="0">
      <p:cViewPr varScale="1">
        <p:scale>
          <a:sx n="60" d="100"/>
          <a:sy n="60" d="100"/>
        </p:scale>
        <p:origin x="78" y="4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4A0801-B8B1-46B8-AA25-39D605392279}" type="datetimeFigureOut">
              <a:rPr lang="en-US" smtClean="0"/>
              <a:t>1/18/2021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B91BF2-878F-44A2-9C79-9EA36A1F1A79}" type="slidenum">
              <a:rPr lang="en-US" smtClean="0"/>
              <a:t>‹#›</a:t>
            </a:fld>
            <a:endParaRPr lang="en-US"/>
          </a:p>
        </p:txBody>
      </p:sp>
    </p:spTree>
    <p:extLst>
      <p:ext uri="{BB962C8B-B14F-4D97-AF65-F5344CB8AC3E}">
        <p14:creationId xmlns:p14="http://schemas.microsoft.com/office/powerpoint/2010/main" val="1415531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B91BF2-878F-44A2-9C79-9EA36A1F1A79}" type="slidenum">
              <a:rPr lang="en-US" smtClean="0"/>
              <a:t>1</a:t>
            </a:fld>
            <a:endParaRPr lang="en-US"/>
          </a:p>
        </p:txBody>
      </p:sp>
    </p:spTree>
    <p:extLst>
      <p:ext uri="{BB962C8B-B14F-4D97-AF65-F5344CB8AC3E}">
        <p14:creationId xmlns:p14="http://schemas.microsoft.com/office/powerpoint/2010/main" val="1436829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1/18/2021</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1/18/2021</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1/18/2021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1/18/2021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1/18/2021</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dailyclipart.net/clipart/category/thank-you-clip-art/"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hyperlink" Target="Build%20a%20pool/2020motivationaltimes-top16.pdf" TargetMode="External"/><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hyperlink" Target="http://www.usaswimming.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www.swimoutlet.com/Affiliate_StoreDetail.asp?sid=9525"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000" b="1" dirty="0">
                <a:solidFill>
                  <a:schemeClr val="tx2"/>
                </a:solidFill>
              </a:rPr>
              <a:t>Voltage Aquatics </a:t>
            </a:r>
          </a:p>
        </p:txBody>
      </p:sp>
      <p:sp>
        <p:nvSpPr>
          <p:cNvPr id="3" name="Subtitle 2"/>
          <p:cNvSpPr>
            <a:spLocks noGrp="1"/>
          </p:cNvSpPr>
          <p:nvPr>
            <p:ph type="subTitle" idx="1"/>
          </p:nvPr>
        </p:nvSpPr>
        <p:spPr>
          <a:xfrm>
            <a:off x="581194" y="2495445"/>
            <a:ext cx="10993546" cy="590321"/>
          </a:xfrm>
        </p:spPr>
        <p:txBody>
          <a:bodyPr>
            <a:normAutofit/>
          </a:bodyPr>
          <a:lstStyle/>
          <a:p>
            <a:r>
              <a:rPr lang="en-US" sz="3200" b="1"/>
              <a:t>Intro to Competitive swimming</a:t>
            </a:r>
            <a:endParaRPr lang="en-US" sz="3200" b="1" dirty="0"/>
          </a:p>
        </p:txBody>
      </p:sp>
      <p:pic>
        <p:nvPicPr>
          <p:cNvPr id="4" name="Picture 3"/>
          <p:cNvPicPr>
            <a:picLocks noChangeAspect="1"/>
          </p:cNvPicPr>
          <p:nvPr/>
        </p:nvPicPr>
        <p:blipFill>
          <a:blip r:embed="rId3"/>
          <a:srcRect/>
          <a:stretch/>
        </p:blipFill>
        <p:spPr>
          <a:xfrm>
            <a:off x="7444716" y="3206764"/>
            <a:ext cx="3348458" cy="3076575"/>
          </a:xfrm>
          <a:prstGeom prst="rect">
            <a:avLst/>
          </a:prstGeom>
        </p:spPr>
      </p:pic>
    </p:spTree>
    <p:extLst>
      <p:ext uri="{BB962C8B-B14F-4D97-AF65-F5344CB8AC3E}">
        <p14:creationId xmlns:p14="http://schemas.microsoft.com/office/powerpoint/2010/main" val="3021513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2C8BA-F42A-435D-ADF7-D27407BC32DB}"/>
              </a:ext>
            </a:extLst>
          </p:cNvPr>
          <p:cNvSpPr>
            <a:spLocks noGrp="1"/>
          </p:cNvSpPr>
          <p:nvPr>
            <p:ph type="title"/>
          </p:nvPr>
        </p:nvSpPr>
        <p:spPr>
          <a:xfrm>
            <a:off x="581192" y="859318"/>
            <a:ext cx="11029616" cy="1013800"/>
          </a:xfrm>
        </p:spPr>
        <p:txBody>
          <a:bodyPr>
            <a:noAutofit/>
          </a:bodyPr>
          <a:lstStyle/>
          <a:p>
            <a:r>
              <a:rPr lang="en-US" sz="4000" dirty="0"/>
              <a:t>Fees, Fundraising, &amp; </a:t>
            </a:r>
            <a:r>
              <a:rPr lang="en-US" sz="4000" dirty="0" err="1"/>
              <a:t>volenteer</a:t>
            </a:r>
            <a:r>
              <a:rPr lang="en-US" sz="4000" dirty="0"/>
              <a:t> hours for the 2020- 2021 season…continued </a:t>
            </a:r>
          </a:p>
        </p:txBody>
      </p:sp>
      <p:sp>
        <p:nvSpPr>
          <p:cNvPr id="3" name="Content Placeholder 2">
            <a:extLst>
              <a:ext uri="{FF2B5EF4-FFF2-40B4-BE49-F238E27FC236}">
                <a16:creationId xmlns:a16="http://schemas.microsoft.com/office/drawing/2014/main" id="{35FE3215-4B53-49B7-9AD8-DAA8F08E6CA8}"/>
              </a:ext>
            </a:extLst>
          </p:cNvPr>
          <p:cNvSpPr>
            <a:spLocks noGrp="1"/>
          </p:cNvSpPr>
          <p:nvPr>
            <p:ph idx="1"/>
          </p:nvPr>
        </p:nvSpPr>
        <p:spPr>
          <a:xfrm>
            <a:off x="581192" y="3429000"/>
            <a:ext cx="4633746" cy="2569682"/>
          </a:xfrm>
        </p:spPr>
        <p:txBody>
          <a:bodyPr>
            <a:normAutofit fontScale="55000" lnSpcReduction="20000"/>
          </a:bodyPr>
          <a:lstStyle/>
          <a:p>
            <a:pPr marL="0" indent="0">
              <a:buNone/>
            </a:pPr>
            <a:endParaRPr lang="en-US" sz="3200" b="1" u="sng" dirty="0"/>
          </a:p>
          <a:p>
            <a:pPr marL="0" indent="0">
              <a:buNone/>
            </a:pPr>
            <a:r>
              <a:rPr lang="en-US" sz="3200" b="1" u="sng" dirty="0"/>
              <a:t>Fundraising: </a:t>
            </a:r>
            <a:r>
              <a:rPr lang="en-US" sz="3200" dirty="0"/>
              <a:t>Fundraising gives families the option to raise money to go towards the team's expenses, instead of raising the monthly dues to cover the costs it takes to run the team.  Our biggest expense is pool rental, much of this money goes towards paying our monthly pool rental fee. We also use this to cover the coaching staffs wages, team website, coaches travel and team equipment.  </a:t>
            </a:r>
          </a:p>
          <a:p>
            <a:pPr marL="0" indent="0">
              <a:buNone/>
            </a:pPr>
            <a:endParaRPr lang="en-US" sz="3200" b="1" u="sng" dirty="0"/>
          </a:p>
          <a:p>
            <a:pPr marL="0" indent="0">
              <a:buNone/>
            </a:pPr>
            <a:endParaRPr lang="en-US" sz="3200" b="1" u="sng" dirty="0"/>
          </a:p>
          <a:p>
            <a:pPr marL="0" indent="0">
              <a:buNone/>
            </a:pPr>
            <a:endParaRPr lang="en-US" sz="3200" b="1" u="sng" dirty="0"/>
          </a:p>
          <a:p>
            <a:pPr marL="0" indent="0">
              <a:buNone/>
            </a:pPr>
            <a:endParaRPr lang="en-US" sz="3200" b="1" u="sng" dirty="0"/>
          </a:p>
          <a:p>
            <a:pPr marL="0" indent="0">
              <a:buNone/>
            </a:pPr>
            <a:endParaRPr lang="en-US" sz="3200" b="1" u="sng"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b="1" u="sng" dirty="0"/>
          </a:p>
        </p:txBody>
      </p:sp>
      <p:sp>
        <p:nvSpPr>
          <p:cNvPr id="7" name="TextBox 6">
            <a:extLst>
              <a:ext uri="{FF2B5EF4-FFF2-40B4-BE49-F238E27FC236}">
                <a16:creationId xmlns:a16="http://schemas.microsoft.com/office/drawing/2014/main" id="{E5D29FC8-B258-493E-9CA1-9D8DBA11130D}"/>
              </a:ext>
            </a:extLst>
          </p:cNvPr>
          <p:cNvSpPr txBox="1"/>
          <p:nvPr/>
        </p:nvSpPr>
        <p:spPr>
          <a:xfrm>
            <a:off x="581192" y="4329113"/>
            <a:ext cx="4633746" cy="2308324"/>
          </a:xfrm>
          <a:prstGeom prst="rect">
            <a:avLst/>
          </a:prstGeom>
          <a:noFill/>
        </p:spPr>
        <p:txBody>
          <a:bodyPr wrap="square" rtlCol="0">
            <a:spAutoFit/>
          </a:bodyPr>
          <a:lstStyle/>
          <a:p>
            <a:r>
              <a:rPr lang="en-US" sz="1800" b="1" u="sng" dirty="0">
                <a:solidFill>
                  <a:schemeClr val="tx2"/>
                </a:solidFill>
              </a:rPr>
              <a:t>Fundraising options </a:t>
            </a:r>
          </a:p>
          <a:p>
            <a:pPr marL="342900" indent="-342900">
              <a:buFont typeface="+mj-lt"/>
              <a:buAutoNum type="arabicPeriod"/>
            </a:pPr>
            <a:r>
              <a:rPr lang="en-US" dirty="0">
                <a:solidFill>
                  <a:schemeClr val="tx2"/>
                </a:solidFill>
              </a:rPr>
              <a:t>Swim – A – Thon </a:t>
            </a:r>
          </a:p>
          <a:p>
            <a:pPr marL="342900" indent="-342900">
              <a:buFont typeface="+mj-lt"/>
              <a:buAutoNum type="arabicPeriod"/>
            </a:pPr>
            <a:r>
              <a:rPr lang="en-US" dirty="0">
                <a:solidFill>
                  <a:schemeClr val="tx2"/>
                </a:solidFill>
              </a:rPr>
              <a:t>Swimoutlet.com </a:t>
            </a:r>
          </a:p>
          <a:p>
            <a:pPr marL="342900" indent="-342900">
              <a:buFont typeface="+mj-lt"/>
              <a:buAutoNum type="arabicPeriod"/>
            </a:pPr>
            <a:r>
              <a:rPr lang="en-US" dirty="0">
                <a:solidFill>
                  <a:schemeClr val="tx2"/>
                </a:solidFill>
              </a:rPr>
              <a:t>Amazonsmile.com </a:t>
            </a:r>
          </a:p>
          <a:p>
            <a:pPr marL="342900" indent="-342900">
              <a:buFont typeface="+mj-lt"/>
              <a:buAutoNum type="arabicPeriod"/>
            </a:pPr>
            <a:r>
              <a:rPr lang="en-US" dirty="0">
                <a:solidFill>
                  <a:schemeClr val="tx2"/>
                </a:solidFill>
              </a:rPr>
              <a:t>Script </a:t>
            </a:r>
          </a:p>
          <a:p>
            <a:pPr marL="342900" indent="-342900">
              <a:buFont typeface="+mj-lt"/>
              <a:buAutoNum type="arabicPeriod"/>
            </a:pPr>
            <a:r>
              <a:rPr lang="en-US" dirty="0">
                <a:solidFill>
                  <a:schemeClr val="tx2"/>
                </a:solidFill>
              </a:rPr>
              <a:t>Swim meet sponsorships </a:t>
            </a:r>
          </a:p>
          <a:p>
            <a:pPr marL="342900" indent="-342900">
              <a:buFont typeface="+mj-lt"/>
              <a:buAutoNum type="arabicPeriod"/>
            </a:pPr>
            <a:r>
              <a:rPr lang="en-US" dirty="0">
                <a:solidFill>
                  <a:schemeClr val="tx2"/>
                </a:solidFill>
              </a:rPr>
              <a:t>Other yearly fundraisers include selling items such as Ice cream. </a:t>
            </a:r>
          </a:p>
        </p:txBody>
      </p:sp>
      <p:graphicFrame>
        <p:nvGraphicFramePr>
          <p:cNvPr id="11" name="Table 11">
            <a:extLst>
              <a:ext uri="{FF2B5EF4-FFF2-40B4-BE49-F238E27FC236}">
                <a16:creationId xmlns:a16="http://schemas.microsoft.com/office/drawing/2014/main" id="{B0C83A14-2C9C-4157-A82D-98657E30AC2E}"/>
              </a:ext>
            </a:extLst>
          </p:cNvPr>
          <p:cNvGraphicFramePr>
            <a:graphicFrameLocks noGrp="1"/>
          </p:cNvGraphicFramePr>
          <p:nvPr>
            <p:extLst>
              <p:ext uri="{D42A27DB-BD31-4B8C-83A1-F6EECF244321}">
                <p14:modId xmlns:p14="http://schemas.microsoft.com/office/powerpoint/2010/main" val="1335670463"/>
              </p:ext>
            </p:extLst>
          </p:nvPr>
        </p:nvGraphicFramePr>
        <p:xfrm>
          <a:off x="6300787" y="2098040"/>
          <a:ext cx="4757738" cy="2886842"/>
        </p:xfrm>
        <a:graphic>
          <a:graphicData uri="http://schemas.openxmlformats.org/drawingml/2006/table">
            <a:tbl>
              <a:tblPr firstRow="1" bandRow="1">
                <a:tableStyleId>{5C22544A-7EE6-4342-B048-85BDC9FD1C3A}</a:tableStyleId>
              </a:tblPr>
              <a:tblGrid>
                <a:gridCol w="2414588">
                  <a:extLst>
                    <a:ext uri="{9D8B030D-6E8A-4147-A177-3AD203B41FA5}">
                      <a16:colId xmlns:a16="http://schemas.microsoft.com/office/drawing/2014/main" val="4224817211"/>
                    </a:ext>
                  </a:extLst>
                </a:gridCol>
                <a:gridCol w="2343150">
                  <a:extLst>
                    <a:ext uri="{9D8B030D-6E8A-4147-A177-3AD203B41FA5}">
                      <a16:colId xmlns:a16="http://schemas.microsoft.com/office/drawing/2014/main" val="3985613026"/>
                    </a:ext>
                  </a:extLst>
                </a:gridCol>
              </a:tblGrid>
              <a:tr h="402175">
                <a:tc>
                  <a:txBody>
                    <a:bodyPr/>
                    <a:lstStyle/>
                    <a:p>
                      <a:r>
                        <a:rPr lang="en-US" dirty="0"/>
                        <a:t>Amount / year </a:t>
                      </a:r>
                    </a:p>
                  </a:txBody>
                  <a:tcPr/>
                </a:tc>
                <a:tc>
                  <a:txBody>
                    <a:bodyPr/>
                    <a:lstStyle/>
                    <a:p>
                      <a:r>
                        <a:rPr lang="en-US" dirty="0"/>
                        <a:t>Groups </a:t>
                      </a:r>
                    </a:p>
                  </a:txBody>
                  <a:tcPr/>
                </a:tc>
                <a:extLst>
                  <a:ext uri="{0D108BD9-81ED-4DB2-BD59-A6C34878D82A}">
                    <a16:rowId xmlns:a16="http://schemas.microsoft.com/office/drawing/2014/main" val="1509233226"/>
                  </a:ext>
                </a:extLst>
              </a:tr>
              <a:tr h="694164">
                <a:tc>
                  <a:txBody>
                    <a:bodyPr/>
                    <a:lstStyle/>
                    <a:p>
                      <a:r>
                        <a:rPr lang="en-US" dirty="0"/>
                        <a:t>$0 </a:t>
                      </a:r>
                    </a:p>
                  </a:txBody>
                  <a:tcPr/>
                </a:tc>
                <a:tc>
                  <a:txBody>
                    <a:bodyPr/>
                    <a:lstStyle/>
                    <a:p>
                      <a:r>
                        <a:rPr lang="en-US" dirty="0"/>
                        <a:t>Mini Sparks, Future Champions </a:t>
                      </a:r>
                    </a:p>
                  </a:txBody>
                  <a:tcPr/>
                </a:tc>
                <a:extLst>
                  <a:ext uri="{0D108BD9-81ED-4DB2-BD59-A6C34878D82A}">
                    <a16:rowId xmlns:a16="http://schemas.microsoft.com/office/drawing/2014/main" val="1342813930"/>
                  </a:ext>
                </a:extLst>
              </a:tr>
              <a:tr h="694164">
                <a:tc>
                  <a:txBody>
                    <a:bodyPr/>
                    <a:lstStyle/>
                    <a:p>
                      <a:r>
                        <a:rPr lang="en-US" dirty="0"/>
                        <a:t>$100 </a:t>
                      </a:r>
                    </a:p>
                  </a:txBody>
                  <a:tcPr/>
                </a:tc>
                <a:tc>
                  <a:txBody>
                    <a:bodyPr/>
                    <a:lstStyle/>
                    <a:p>
                      <a:r>
                        <a:rPr lang="en-US" dirty="0"/>
                        <a:t>Sparks 2, Sparks 3, Firebolts 2, Firebolts 3 </a:t>
                      </a:r>
                    </a:p>
                  </a:txBody>
                  <a:tcPr/>
                </a:tc>
                <a:extLst>
                  <a:ext uri="{0D108BD9-81ED-4DB2-BD59-A6C34878D82A}">
                    <a16:rowId xmlns:a16="http://schemas.microsoft.com/office/drawing/2014/main" val="923056566"/>
                  </a:ext>
                </a:extLst>
              </a:tr>
              <a:tr h="694164">
                <a:tc>
                  <a:txBody>
                    <a:bodyPr/>
                    <a:lstStyle/>
                    <a:p>
                      <a:r>
                        <a:rPr lang="en-US" dirty="0"/>
                        <a:t>$300 </a:t>
                      </a:r>
                    </a:p>
                  </a:txBody>
                  <a:tcPr/>
                </a:tc>
                <a:tc>
                  <a:txBody>
                    <a:bodyPr/>
                    <a:lstStyle/>
                    <a:p>
                      <a:r>
                        <a:rPr lang="en-US" dirty="0"/>
                        <a:t>Sparks 1, Firebolts 1, Pre-senior, Senior 2 </a:t>
                      </a:r>
                    </a:p>
                  </a:txBody>
                  <a:tcPr/>
                </a:tc>
                <a:extLst>
                  <a:ext uri="{0D108BD9-81ED-4DB2-BD59-A6C34878D82A}">
                    <a16:rowId xmlns:a16="http://schemas.microsoft.com/office/drawing/2014/main" val="1244380087"/>
                  </a:ext>
                </a:extLst>
              </a:tr>
              <a:tr h="402175">
                <a:tc>
                  <a:txBody>
                    <a:bodyPr/>
                    <a:lstStyle/>
                    <a:p>
                      <a:r>
                        <a:rPr lang="en-US" dirty="0"/>
                        <a:t>$500 </a:t>
                      </a:r>
                    </a:p>
                  </a:txBody>
                  <a:tcPr/>
                </a:tc>
                <a:tc>
                  <a:txBody>
                    <a:bodyPr/>
                    <a:lstStyle/>
                    <a:p>
                      <a:r>
                        <a:rPr lang="en-US" dirty="0"/>
                        <a:t>Senior 1, Lightening </a:t>
                      </a:r>
                    </a:p>
                  </a:txBody>
                  <a:tcPr/>
                </a:tc>
                <a:extLst>
                  <a:ext uri="{0D108BD9-81ED-4DB2-BD59-A6C34878D82A}">
                    <a16:rowId xmlns:a16="http://schemas.microsoft.com/office/drawing/2014/main" val="1240407940"/>
                  </a:ext>
                </a:extLst>
              </a:tr>
            </a:tbl>
          </a:graphicData>
        </a:graphic>
      </p:graphicFrame>
      <p:sp>
        <p:nvSpPr>
          <p:cNvPr id="12" name="TextBox 11">
            <a:extLst>
              <a:ext uri="{FF2B5EF4-FFF2-40B4-BE49-F238E27FC236}">
                <a16:creationId xmlns:a16="http://schemas.microsoft.com/office/drawing/2014/main" id="{73B74F26-45E8-4CF2-8E39-676AE8478BB3}"/>
              </a:ext>
            </a:extLst>
          </p:cNvPr>
          <p:cNvSpPr txBox="1"/>
          <p:nvPr/>
        </p:nvSpPr>
        <p:spPr>
          <a:xfrm>
            <a:off x="6267451" y="5075352"/>
            <a:ext cx="4757738" cy="923330"/>
          </a:xfrm>
          <a:prstGeom prst="rect">
            <a:avLst/>
          </a:prstGeom>
          <a:noFill/>
        </p:spPr>
        <p:txBody>
          <a:bodyPr wrap="square" rtlCol="0">
            <a:spAutoFit/>
          </a:bodyPr>
          <a:lstStyle/>
          <a:p>
            <a:r>
              <a:rPr lang="en-US" dirty="0">
                <a:solidFill>
                  <a:schemeClr val="tx2"/>
                </a:solidFill>
              </a:rPr>
              <a:t>*Each family is only responsible for the fundraising commitment of their highest-level swimmer. </a:t>
            </a:r>
          </a:p>
        </p:txBody>
      </p:sp>
    </p:spTree>
    <p:extLst>
      <p:ext uri="{BB962C8B-B14F-4D97-AF65-F5344CB8AC3E}">
        <p14:creationId xmlns:p14="http://schemas.microsoft.com/office/powerpoint/2010/main" val="3129357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2C8BA-F42A-435D-ADF7-D27407BC32DB}"/>
              </a:ext>
            </a:extLst>
          </p:cNvPr>
          <p:cNvSpPr>
            <a:spLocks noGrp="1"/>
          </p:cNvSpPr>
          <p:nvPr>
            <p:ph type="title"/>
          </p:nvPr>
        </p:nvSpPr>
        <p:spPr>
          <a:xfrm>
            <a:off x="581192" y="859318"/>
            <a:ext cx="11029616" cy="1013800"/>
          </a:xfrm>
        </p:spPr>
        <p:txBody>
          <a:bodyPr>
            <a:noAutofit/>
          </a:bodyPr>
          <a:lstStyle/>
          <a:p>
            <a:r>
              <a:rPr lang="en-US" sz="4000" dirty="0"/>
              <a:t>Fees, Fundraising, &amp; </a:t>
            </a:r>
            <a:r>
              <a:rPr lang="en-US" sz="4000" dirty="0" err="1"/>
              <a:t>Volenteer</a:t>
            </a:r>
            <a:r>
              <a:rPr lang="en-US" sz="4000" dirty="0"/>
              <a:t> hours for the 2020- 2021 season…continued </a:t>
            </a:r>
          </a:p>
        </p:txBody>
      </p:sp>
      <p:sp>
        <p:nvSpPr>
          <p:cNvPr id="3" name="Content Placeholder 2">
            <a:extLst>
              <a:ext uri="{FF2B5EF4-FFF2-40B4-BE49-F238E27FC236}">
                <a16:creationId xmlns:a16="http://schemas.microsoft.com/office/drawing/2014/main" id="{35FE3215-4B53-49B7-9AD8-DAA8F08E6CA8}"/>
              </a:ext>
            </a:extLst>
          </p:cNvPr>
          <p:cNvSpPr>
            <a:spLocks noGrp="1"/>
          </p:cNvSpPr>
          <p:nvPr>
            <p:ph idx="1"/>
          </p:nvPr>
        </p:nvSpPr>
        <p:spPr>
          <a:xfrm>
            <a:off x="452604" y="3429000"/>
            <a:ext cx="4633746" cy="3243262"/>
          </a:xfrm>
        </p:spPr>
        <p:txBody>
          <a:bodyPr>
            <a:normAutofit fontScale="25000" lnSpcReduction="20000"/>
          </a:bodyPr>
          <a:lstStyle/>
          <a:p>
            <a:pPr marL="0" indent="0">
              <a:buNone/>
            </a:pPr>
            <a:r>
              <a:rPr lang="en-US" sz="7200" b="1" u="sng" dirty="0">
                <a:latin typeface="+mj-lt"/>
              </a:rPr>
              <a:t>Service Hours:</a:t>
            </a:r>
            <a:r>
              <a:rPr lang="en-US" sz="7200" b="0" i="0" dirty="0">
                <a:effectLst/>
                <a:latin typeface="+mj-lt"/>
              </a:rPr>
              <a:t> Each family is required to volunteer 20 hours towards the team throughout the year (September 1-August 31). These hours can be accomplished by donating requested items (usually food), volunteering for team events, and volunteering at swim meets. Any hours not met by August 31 will be billed at $20 per hour.</a:t>
            </a:r>
          </a:p>
          <a:p>
            <a:pPr marL="0" indent="0">
              <a:buNone/>
            </a:pPr>
            <a:endParaRPr lang="en-US" sz="7200" dirty="0">
              <a:latin typeface="+mj-lt"/>
            </a:endParaRPr>
          </a:p>
          <a:p>
            <a:pPr marL="0" indent="0">
              <a:buNone/>
            </a:pPr>
            <a:r>
              <a:rPr lang="en-US" sz="7200" dirty="0">
                <a:latin typeface="+mj-lt"/>
              </a:rPr>
              <a:t>The team hosts 4 local swim meets + 1-2 inter-squad meets each year in order to gives swimmers a chance to compete without travel. In order to accomplish this we need a lot of parent support! </a:t>
            </a:r>
          </a:p>
          <a:p>
            <a:pPr marL="0" indent="0">
              <a:buNone/>
            </a:pPr>
            <a:endParaRPr lang="en-US" sz="7200" dirty="0">
              <a:latin typeface="+mj-lt"/>
            </a:endParaRPr>
          </a:p>
          <a:p>
            <a:pPr marL="0" indent="0">
              <a:buNone/>
            </a:pPr>
            <a:r>
              <a:rPr lang="en-US" sz="7200" dirty="0">
                <a:latin typeface="+mj-lt"/>
              </a:rPr>
              <a:t>Thank you in advance for your support </a:t>
            </a:r>
          </a:p>
          <a:p>
            <a:pPr marL="0" indent="0">
              <a:buNone/>
            </a:pPr>
            <a:endParaRPr lang="en-US" sz="3200" b="1" u="sng" dirty="0">
              <a:latin typeface="+mj-lt"/>
            </a:endParaRPr>
          </a:p>
          <a:p>
            <a:pPr marL="0" indent="0">
              <a:buNone/>
            </a:pPr>
            <a:endParaRPr lang="en-US" sz="3200" b="1" u="sng" dirty="0"/>
          </a:p>
          <a:p>
            <a:pPr marL="0" indent="0">
              <a:buNone/>
            </a:pPr>
            <a:endParaRPr lang="en-US" sz="3200" b="1" u="sng"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b="1" u="sng" dirty="0"/>
          </a:p>
        </p:txBody>
      </p:sp>
      <p:sp>
        <p:nvSpPr>
          <p:cNvPr id="12" name="TextBox 11">
            <a:extLst>
              <a:ext uri="{FF2B5EF4-FFF2-40B4-BE49-F238E27FC236}">
                <a16:creationId xmlns:a16="http://schemas.microsoft.com/office/drawing/2014/main" id="{73B74F26-45E8-4CF2-8E39-676AE8478BB3}"/>
              </a:ext>
            </a:extLst>
          </p:cNvPr>
          <p:cNvSpPr txBox="1"/>
          <p:nvPr/>
        </p:nvSpPr>
        <p:spPr>
          <a:xfrm>
            <a:off x="6096000" y="2056686"/>
            <a:ext cx="4757738" cy="4801314"/>
          </a:xfrm>
          <a:prstGeom prst="rect">
            <a:avLst/>
          </a:prstGeom>
          <a:noFill/>
        </p:spPr>
        <p:txBody>
          <a:bodyPr wrap="square" rtlCol="0">
            <a:spAutoFit/>
          </a:bodyPr>
          <a:lstStyle/>
          <a:p>
            <a:r>
              <a:rPr lang="en-US" b="1" u="sng" dirty="0">
                <a:solidFill>
                  <a:schemeClr val="tx2"/>
                </a:solidFill>
              </a:rPr>
              <a:t>Ways to earn your volunteer hours:</a:t>
            </a:r>
          </a:p>
          <a:p>
            <a:pPr marL="342900" indent="-342900">
              <a:buFont typeface="+mj-lt"/>
              <a:buAutoNum type="arabicPeriod"/>
            </a:pPr>
            <a:r>
              <a:rPr lang="en-US" dirty="0">
                <a:solidFill>
                  <a:schemeClr val="tx2"/>
                </a:solidFill>
              </a:rPr>
              <a:t>Work at a swim meet </a:t>
            </a:r>
          </a:p>
          <a:p>
            <a:pPr marL="800100" lvl="1" indent="-342900">
              <a:buFont typeface="+mj-lt"/>
              <a:buAutoNum type="arabicPeriod"/>
            </a:pPr>
            <a:r>
              <a:rPr lang="en-US" dirty="0">
                <a:solidFill>
                  <a:schemeClr val="tx2"/>
                </a:solidFill>
              </a:rPr>
              <a:t>Become an Official</a:t>
            </a:r>
          </a:p>
          <a:p>
            <a:pPr marL="800100" lvl="1" indent="-342900">
              <a:buFont typeface="+mj-lt"/>
              <a:buAutoNum type="arabicPeriod"/>
            </a:pPr>
            <a:r>
              <a:rPr lang="en-US" dirty="0">
                <a:solidFill>
                  <a:schemeClr val="tx2"/>
                </a:solidFill>
              </a:rPr>
              <a:t>Timers</a:t>
            </a:r>
          </a:p>
          <a:p>
            <a:pPr marL="800100" lvl="1" indent="-342900">
              <a:buFont typeface="+mj-lt"/>
              <a:buAutoNum type="arabicPeriod"/>
            </a:pPr>
            <a:r>
              <a:rPr lang="en-US" dirty="0">
                <a:solidFill>
                  <a:schemeClr val="tx2"/>
                </a:solidFill>
              </a:rPr>
              <a:t>Computer table </a:t>
            </a:r>
          </a:p>
          <a:p>
            <a:pPr marL="800100" lvl="1" indent="-342900">
              <a:buFont typeface="+mj-lt"/>
              <a:buAutoNum type="arabicPeriod"/>
            </a:pPr>
            <a:r>
              <a:rPr lang="en-US" dirty="0">
                <a:solidFill>
                  <a:schemeClr val="tx2"/>
                </a:solidFill>
              </a:rPr>
              <a:t>Meet marshals </a:t>
            </a:r>
          </a:p>
          <a:p>
            <a:pPr marL="800100" lvl="1" indent="-342900">
              <a:buFont typeface="+mj-lt"/>
              <a:buAutoNum type="arabicPeriod"/>
            </a:pPr>
            <a:r>
              <a:rPr lang="en-US" dirty="0">
                <a:solidFill>
                  <a:schemeClr val="tx2"/>
                </a:solidFill>
              </a:rPr>
              <a:t>Concessions </a:t>
            </a:r>
          </a:p>
          <a:p>
            <a:pPr marL="800100" lvl="1" indent="-342900">
              <a:buFont typeface="+mj-lt"/>
              <a:buAutoNum type="arabicPeriod"/>
            </a:pPr>
            <a:r>
              <a:rPr lang="en-US" dirty="0">
                <a:solidFill>
                  <a:schemeClr val="tx2"/>
                </a:solidFill>
              </a:rPr>
              <a:t>Awards </a:t>
            </a:r>
          </a:p>
          <a:p>
            <a:pPr marL="342900" indent="-342900">
              <a:buFont typeface="+mj-lt"/>
              <a:buAutoNum type="arabicPeriod"/>
            </a:pPr>
            <a:r>
              <a:rPr lang="en-US" dirty="0">
                <a:solidFill>
                  <a:schemeClr val="tx2"/>
                </a:solidFill>
              </a:rPr>
              <a:t>Become a board member </a:t>
            </a:r>
          </a:p>
          <a:p>
            <a:pPr marL="342900" indent="-342900">
              <a:buFont typeface="+mj-lt"/>
              <a:buAutoNum type="arabicPeriod"/>
            </a:pPr>
            <a:r>
              <a:rPr lang="en-US" dirty="0">
                <a:solidFill>
                  <a:schemeClr val="tx2"/>
                </a:solidFill>
              </a:rPr>
              <a:t>Photographer at swim meets </a:t>
            </a:r>
          </a:p>
          <a:p>
            <a:pPr marL="342900" indent="-342900">
              <a:buFont typeface="+mj-lt"/>
              <a:buAutoNum type="arabicPeriod"/>
            </a:pPr>
            <a:r>
              <a:rPr lang="en-US" dirty="0">
                <a:solidFill>
                  <a:schemeClr val="tx2"/>
                </a:solidFill>
              </a:rPr>
              <a:t>Help with team activities </a:t>
            </a:r>
          </a:p>
          <a:p>
            <a:pPr marL="342900" indent="-342900">
              <a:buFont typeface="+mj-lt"/>
              <a:buAutoNum type="arabicPeriod"/>
            </a:pPr>
            <a:r>
              <a:rPr lang="en-US" dirty="0">
                <a:solidFill>
                  <a:schemeClr val="tx2"/>
                </a:solidFill>
              </a:rPr>
              <a:t>Write newspaper articles for the team </a:t>
            </a:r>
          </a:p>
          <a:p>
            <a:pPr marL="342900" indent="-342900">
              <a:buFont typeface="+mj-lt"/>
              <a:buAutoNum type="arabicPeriod"/>
            </a:pPr>
            <a:r>
              <a:rPr lang="en-US" dirty="0">
                <a:solidFill>
                  <a:schemeClr val="tx2"/>
                </a:solidFill>
              </a:rPr>
              <a:t>Help with team travel </a:t>
            </a:r>
          </a:p>
          <a:p>
            <a:pPr marL="342900" indent="-342900">
              <a:buFont typeface="+mj-lt"/>
              <a:buAutoNum type="arabicPeriod"/>
            </a:pPr>
            <a:r>
              <a:rPr lang="en-US" dirty="0">
                <a:solidFill>
                  <a:schemeClr val="tx2"/>
                </a:solidFill>
              </a:rPr>
              <a:t>Donate items </a:t>
            </a:r>
          </a:p>
          <a:p>
            <a:pPr marL="342900" indent="-342900">
              <a:buFont typeface="+mj-lt"/>
              <a:buAutoNum type="arabicPeriod"/>
            </a:pPr>
            <a:r>
              <a:rPr lang="en-US" dirty="0">
                <a:solidFill>
                  <a:schemeClr val="tx2"/>
                </a:solidFill>
              </a:rPr>
              <a:t>If you have other suggestions, we are always open to new ideas. </a:t>
            </a:r>
          </a:p>
          <a:p>
            <a:pPr marL="342900" indent="-342900">
              <a:buFont typeface="+mj-lt"/>
              <a:buAutoNum type="arabicPeriod"/>
            </a:pPr>
            <a:endParaRPr lang="en-US" dirty="0">
              <a:solidFill>
                <a:schemeClr val="tx2"/>
              </a:solidFill>
            </a:endParaRPr>
          </a:p>
        </p:txBody>
      </p:sp>
    </p:spTree>
    <p:extLst>
      <p:ext uri="{BB962C8B-B14F-4D97-AF65-F5344CB8AC3E}">
        <p14:creationId xmlns:p14="http://schemas.microsoft.com/office/powerpoint/2010/main" val="4270258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48DF1-87FE-4A7F-90A2-FA5C713BB71B}"/>
              </a:ext>
            </a:extLst>
          </p:cNvPr>
          <p:cNvSpPr>
            <a:spLocks noGrp="1"/>
          </p:cNvSpPr>
          <p:nvPr>
            <p:ph type="title"/>
          </p:nvPr>
        </p:nvSpPr>
        <p:spPr/>
        <p:txBody>
          <a:bodyPr>
            <a:normAutofit/>
          </a:bodyPr>
          <a:lstStyle/>
          <a:p>
            <a:r>
              <a:rPr lang="en-US" sz="4800" dirty="0"/>
              <a:t>Registration </a:t>
            </a:r>
          </a:p>
        </p:txBody>
      </p:sp>
      <p:sp>
        <p:nvSpPr>
          <p:cNvPr id="3" name="Content Placeholder 2">
            <a:extLst>
              <a:ext uri="{FF2B5EF4-FFF2-40B4-BE49-F238E27FC236}">
                <a16:creationId xmlns:a16="http://schemas.microsoft.com/office/drawing/2014/main" id="{A1E4239B-C26F-4479-8B57-CD40B678CE61}"/>
              </a:ext>
            </a:extLst>
          </p:cNvPr>
          <p:cNvSpPr>
            <a:spLocks noGrp="1"/>
          </p:cNvSpPr>
          <p:nvPr>
            <p:ph idx="1"/>
          </p:nvPr>
        </p:nvSpPr>
        <p:spPr>
          <a:xfrm>
            <a:off x="581192" y="1937609"/>
            <a:ext cx="11029615" cy="4477479"/>
          </a:xfrm>
        </p:spPr>
        <p:txBody>
          <a:bodyPr>
            <a:normAutofit/>
          </a:bodyPr>
          <a:lstStyle/>
          <a:p>
            <a:pPr marL="0" indent="0">
              <a:buNone/>
            </a:pPr>
            <a:r>
              <a:rPr lang="en-US" sz="2400" dirty="0"/>
              <a:t>We highly recommend coming to one tryout practice before registering for the team. This will ensure that your swimmer is in the correct training group. </a:t>
            </a:r>
          </a:p>
          <a:p>
            <a:pPr marL="342900" indent="-342900">
              <a:buAutoNum type="arabicPeriod"/>
            </a:pPr>
            <a:r>
              <a:rPr lang="en-US" sz="2000" dirty="0"/>
              <a:t>Register at voltageaquatics.org </a:t>
            </a:r>
          </a:p>
          <a:p>
            <a:pPr marL="342900" indent="-342900">
              <a:buAutoNum type="arabicPeriod"/>
            </a:pPr>
            <a:r>
              <a:rPr lang="en-US" sz="2000" dirty="0"/>
              <a:t>Scroll down the homepage of the team website until you see the red square that says “ register here” </a:t>
            </a:r>
          </a:p>
          <a:p>
            <a:pPr marL="342900" indent="-342900">
              <a:buAutoNum type="arabicPeriod"/>
            </a:pPr>
            <a:r>
              <a:rPr lang="en-US" sz="2000" dirty="0"/>
              <a:t>Click on the link “continue or check status” </a:t>
            </a:r>
          </a:p>
          <a:p>
            <a:pPr marL="342900" indent="-342900">
              <a:buAutoNum type="arabicPeriod"/>
            </a:pPr>
            <a:r>
              <a:rPr lang="en-US" sz="2000" dirty="0"/>
              <a:t>Create a new account </a:t>
            </a:r>
          </a:p>
          <a:p>
            <a:pPr marL="342900" indent="-342900">
              <a:buAutoNum type="arabicPeriod"/>
            </a:pPr>
            <a:r>
              <a:rPr lang="en-US" sz="2000" dirty="0"/>
              <a:t>Follow the instructions on each page</a:t>
            </a:r>
          </a:p>
          <a:p>
            <a:pPr marL="342900" indent="-342900">
              <a:buAutoNum type="arabicPeriod"/>
            </a:pPr>
            <a:r>
              <a:rPr lang="en-US" sz="2000" dirty="0"/>
              <a:t>Make sure to click submit on the last page or your registration will no go </a:t>
            </a:r>
            <a:r>
              <a:rPr lang="en-US" sz="2000" dirty="0" err="1"/>
              <a:t>throug</a:t>
            </a:r>
            <a:endParaRPr lang="en-US" sz="1600" dirty="0"/>
          </a:p>
          <a:p>
            <a:pPr marL="0" indent="0">
              <a:buNone/>
            </a:pPr>
            <a:r>
              <a:rPr lang="en-US" sz="2800" dirty="0"/>
              <a:t>Contact us today to set up a tryout practice</a:t>
            </a:r>
          </a:p>
          <a:p>
            <a:pPr>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525594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48DF1-87FE-4A7F-90A2-FA5C713BB71B}"/>
              </a:ext>
            </a:extLst>
          </p:cNvPr>
          <p:cNvSpPr>
            <a:spLocks noGrp="1"/>
          </p:cNvSpPr>
          <p:nvPr>
            <p:ph type="title"/>
          </p:nvPr>
        </p:nvSpPr>
        <p:spPr/>
        <p:txBody>
          <a:bodyPr>
            <a:normAutofit/>
          </a:bodyPr>
          <a:lstStyle/>
          <a:p>
            <a:r>
              <a:rPr lang="en-US" sz="4800" dirty="0"/>
              <a:t>Fees at Registration </a:t>
            </a:r>
          </a:p>
        </p:txBody>
      </p:sp>
      <p:sp>
        <p:nvSpPr>
          <p:cNvPr id="3" name="Content Placeholder 2">
            <a:extLst>
              <a:ext uri="{FF2B5EF4-FFF2-40B4-BE49-F238E27FC236}">
                <a16:creationId xmlns:a16="http://schemas.microsoft.com/office/drawing/2014/main" id="{A1E4239B-C26F-4479-8B57-CD40B678CE61}"/>
              </a:ext>
            </a:extLst>
          </p:cNvPr>
          <p:cNvSpPr>
            <a:spLocks noGrp="1"/>
          </p:cNvSpPr>
          <p:nvPr>
            <p:ph idx="1"/>
          </p:nvPr>
        </p:nvSpPr>
        <p:spPr>
          <a:xfrm>
            <a:off x="581192" y="1937609"/>
            <a:ext cx="11029615" cy="4477479"/>
          </a:xfrm>
        </p:spPr>
        <p:txBody>
          <a:bodyPr>
            <a:normAutofit fontScale="92500" lnSpcReduction="10000"/>
          </a:bodyPr>
          <a:lstStyle/>
          <a:p>
            <a:pPr marL="342900" indent="-342900">
              <a:buAutoNum type="arabicPeriod"/>
            </a:pPr>
            <a:r>
              <a:rPr lang="en-US" sz="2400" dirty="0"/>
              <a:t>First month’s practice fees will be charged when you register </a:t>
            </a:r>
          </a:p>
          <a:p>
            <a:pPr marL="342900" indent="-342900">
              <a:buAutoNum type="arabicPeriod"/>
            </a:pPr>
            <a:endParaRPr lang="en-US" sz="2400" dirty="0"/>
          </a:p>
          <a:p>
            <a:pPr marL="342900" indent="-342900">
              <a:buAutoNum type="arabicPeriod"/>
            </a:pPr>
            <a:r>
              <a:rPr lang="en-US" sz="2400" dirty="0"/>
              <a:t>USA Swimming membership registration fee $76.00 (2020- 2021) will be charged when you register. This fee goes directly to USA swimming.  Voltage Aquatics does not collect any of this fee, which makes it nonrefundable after registration. This includes a secondary insurance, a subscription to splash magazine, and the opportunity to compete at USA swimming sectioned events. *</a:t>
            </a:r>
            <a:r>
              <a:rPr lang="en-US" sz="2000" b="0" i="0" dirty="0">
                <a:effectLst/>
                <a:latin typeface="arial" panose="020B0604020202020204" pitchFamily="34" charset="0"/>
              </a:rPr>
              <a:t>This fee is reduced considerably for those swimmers who qualify for free or reduced hot lunch through the school system (letter from school district stating such is required as proof). </a:t>
            </a:r>
          </a:p>
          <a:p>
            <a:pPr marL="342900" indent="-342900">
              <a:buAutoNum type="arabicPeriod"/>
            </a:pPr>
            <a:endParaRPr lang="en-US" sz="2000" dirty="0"/>
          </a:p>
          <a:p>
            <a:pPr marL="342900" indent="-342900">
              <a:buAutoNum type="arabicPeriod"/>
            </a:pPr>
            <a:r>
              <a:rPr lang="en-US" sz="2400" dirty="0"/>
              <a:t>$20.00 team admin registration fee. This fee goes towards covering costs of the admin side of the team. Including processing your registration and supporting the team website. </a:t>
            </a:r>
          </a:p>
          <a:p>
            <a:pPr marL="0" indent="0">
              <a:buNone/>
            </a:pPr>
            <a:endParaRPr lang="en-US" dirty="0"/>
          </a:p>
        </p:txBody>
      </p:sp>
    </p:spTree>
    <p:extLst>
      <p:ext uri="{BB962C8B-B14F-4D97-AF65-F5344CB8AC3E}">
        <p14:creationId xmlns:p14="http://schemas.microsoft.com/office/powerpoint/2010/main" val="681181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a:t>VOLT COACHES </a:t>
            </a:r>
          </a:p>
        </p:txBody>
      </p:sp>
      <p:sp>
        <p:nvSpPr>
          <p:cNvPr id="3" name="Content Placeholder 2"/>
          <p:cNvSpPr>
            <a:spLocks noGrp="1"/>
          </p:cNvSpPr>
          <p:nvPr>
            <p:ph idx="1"/>
          </p:nvPr>
        </p:nvSpPr>
        <p:spPr>
          <a:xfrm>
            <a:off x="433137" y="2000022"/>
            <a:ext cx="11093449" cy="4666785"/>
          </a:xfrm>
        </p:spPr>
        <p:txBody>
          <a:bodyPr>
            <a:normAutofit fontScale="25000" lnSpcReduction="20000"/>
          </a:bodyPr>
          <a:lstStyle/>
          <a:p>
            <a:pPr marL="0" indent="0">
              <a:buNone/>
            </a:pPr>
            <a:endParaRPr lang="en-US" dirty="0"/>
          </a:p>
          <a:p>
            <a:pPr marL="0" indent="0">
              <a:buNone/>
            </a:pPr>
            <a:endParaRPr lang="en-US" dirty="0"/>
          </a:p>
          <a:p>
            <a:pPr marL="0" indent="0">
              <a:buNone/>
            </a:pPr>
            <a:endParaRPr lang="en-US" sz="4000" dirty="0"/>
          </a:p>
          <a:p>
            <a:pPr marL="0" indent="0">
              <a:buNone/>
            </a:pPr>
            <a:r>
              <a:rPr lang="en-US" sz="9600" dirty="0"/>
              <a:t>Head Coach: Phoebe </a:t>
            </a:r>
            <a:r>
              <a:rPr lang="en-US" sz="9600" dirty="0" err="1"/>
              <a:t>Pahis</a:t>
            </a:r>
            <a:r>
              <a:rPr lang="en-US" sz="9600" dirty="0"/>
              <a:t> </a:t>
            </a:r>
          </a:p>
          <a:p>
            <a:pPr marL="0" indent="0">
              <a:buNone/>
            </a:pPr>
            <a:r>
              <a:rPr lang="en-US" sz="9600" dirty="0"/>
              <a:t>Assistant coaches: Tim Wayland, Casi Pahis, Liz Grimes, Christine Dustin</a:t>
            </a:r>
          </a:p>
          <a:p>
            <a:pPr marL="0" indent="0">
              <a:buNone/>
            </a:pPr>
            <a:endParaRPr lang="en-US" sz="9600" dirty="0"/>
          </a:p>
          <a:p>
            <a:pPr marL="0" indent="0">
              <a:buNone/>
            </a:pPr>
            <a:r>
              <a:rPr lang="en-US" sz="7200" dirty="0"/>
              <a:t>Coaches Certification (minimum requirements): </a:t>
            </a:r>
          </a:p>
          <a:p>
            <a:pPr marL="342900" indent="-342900">
              <a:buFont typeface="+mj-lt"/>
              <a:buAutoNum type="arabicPeriod"/>
            </a:pPr>
            <a:r>
              <a:rPr lang="en-US" sz="7200" dirty="0"/>
              <a:t>USA Swimming non-athlete registration </a:t>
            </a:r>
          </a:p>
          <a:p>
            <a:pPr marL="342900" indent="-342900">
              <a:buFont typeface="+mj-lt"/>
              <a:buAutoNum type="arabicPeriod"/>
            </a:pPr>
            <a:r>
              <a:rPr lang="en-US" sz="7200" dirty="0"/>
              <a:t>CPR</a:t>
            </a:r>
          </a:p>
          <a:p>
            <a:pPr marL="342900" indent="-342900">
              <a:buFont typeface="+mj-lt"/>
              <a:buAutoNum type="arabicPeriod"/>
            </a:pPr>
            <a:r>
              <a:rPr lang="en-US" sz="7200" dirty="0"/>
              <a:t>Safety training for swim coaches (include first aid and water rescue)</a:t>
            </a:r>
          </a:p>
          <a:p>
            <a:pPr marL="342900" indent="-342900">
              <a:buFont typeface="+mj-lt"/>
              <a:buAutoNum type="arabicPeriod"/>
            </a:pPr>
            <a:r>
              <a:rPr lang="en-US" sz="7200" dirty="0"/>
              <a:t>Athlete protection ( safe sport training)</a:t>
            </a:r>
          </a:p>
          <a:p>
            <a:pPr marL="342900" indent="-342900">
              <a:buFont typeface="+mj-lt"/>
              <a:buAutoNum type="arabicPeriod"/>
            </a:pPr>
            <a:r>
              <a:rPr lang="en-US" sz="7200" dirty="0"/>
              <a:t>Concussion training </a:t>
            </a:r>
          </a:p>
          <a:p>
            <a:pPr marL="342900" indent="-342900">
              <a:buFont typeface="+mj-lt"/>
              <a:buAutoNum type="arabicPeriod"/>
            </a:pPr>
            <a:r>
              <a:rPr lang="en-US" sz="7200" dirty="0"/>
              <a:t>Background check</a:t>
            </a:r>
          </a:p>
          <a:p>
            <a:pPr marL="342900" indent="-342900">
              <a:buFont typeface="+mj-lt"/>
              <a:buAutoNum type="arabicPeriod"/>
            </a:pPr>
            <a:r>
              <a:rPr lang="en-US" sz="7200" dirty="0"/>
              <a:t>ASCA level 1 part A and B</a:t>
            </a:r>
          </a:p>
          <a:p>
            <a:pPr marL="342900" indent="-342900">
              <a:buFont typeface="+mj-lt"/>
              <a:buAutoNum type="arabicPeriod"/>
            </a:pPr>
            <a:r>
              <a:rPr lang="en-US" sz="7200" dirty="0"/>
              <a:t>Previous Swimming experience and continued </a:t>
            </a:r>
            <a:r>
              <a:rPr lang="en-US" sz="6400" dirty="0"/>
              <a:t>education through USA Swimming or ASCA</a:t>
            </a:r>
          </a:p>
          <a:p>
            <a:pPr marL="0" indent="0">
              <a:buNone/>
            </a:pPr>
            <a:r>
              <a:rPr lang="en-US" sz="6600" dirty="0"/>
              <a:t>All the Voltage coaches have years of competitive swimming experience and competitive coaching experience. </a:t>
            </a:r>
            <a:endParaRPr lang="en-US" sz="5400" dirty="0"/>
          </a:p>
          <a:p>
            <a:pPr marL="0" indent="0">
              <a:buNone/>
            </a:pPr>
            <a:endParaRPr lang="en-US" sz="6400" dirty="0"/>
          </a:p>
          <a:p>
            <a:pPr marL="342900" indent="-342900">
              <a:buFont typeface="+mj-lt"/>
              <a:buAutoNum type="arabicPeriod"/>
            </a:pPr>
            <a:endParaRPr lang="en-US" dirty="0"/>
          </a:p>
          <a:p>
            <a:pPr marL="342900" indent="-342900">
              <a:buFont typeface="+mj-lt"/>
              <a:buAutoNum type="arabicPeriod"/>
            </a:pPr>
            <a:endParaRPr lang="en-US" dirty="0"/>
          </a:p>
          <a:p>
            <a:pPr marL="0" indent="0">
              <a:buNone/>
            </a:pPr>
            <a:endParaRPr lang="en-US" dirty="0"/>
          </a:p>
          <a:p>
            <a:endParaRPr lang="en-US" dirty="0"/>
          </a:p>
        </p:txBody>
      </p:sp>
    </p:spTree>
    <p:extLst>
      <p:ext uri="{BB962C8B-B14F-4D97-AF65-F5344CB8AC3E}">
        <p14:creationId xmlns:p14="http://schemas.microsoft.com/office/powerpoint/2010/main" val="2351247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600" dirty="0"/>
              <a:t>Volt board (volunteer) </a:t>
            </a:r>
          </a:p>
        </p:txBody>
      </p:sp>
      <p:sp>
        <p:nvSpPr>
          <p:cNvPr id="3" name="Content Placeholder 2"/>
          <p:cNvSpPr>
            <a:spLocks noGrp="1"/>
          </p:cNvSpPr>
          <p:nvPr>
            <p:ph idx="1"/>
          </p:nvPr>
        </p:nvSpPr>
        <p:spPr>
          <a:xfrm>
            <a:off x="581192" y="2202873"/>
            <a:ext cx="5736480" cy="4502727"/>
          </a:xfrm>
        </p:spPr>
        <p:txBody>
          <a:bodyPr>
            <a:normAutofit fontScale="85000" lnSpcReduction="20000"/>
          </a:bodyPr>
          <a:lstStyle/>
          <a:p>
            <a:pPr marL="0" indent="0">
              <a:buNone/>
            </a:pPr>
            <a:r>
              <a:rPr lang="en-US" sz="3000" dirty="0"/>
              <a:t>Christy Taylor (President) </a:t>
            </a:r>
          </a:p>
          <a:p>
            <a:pPr marL="0" indent="0">
              <a:buNone/>
            </a:pPr>
            <a:r>
              <a:rPr lang="en-US" sz="3000" dirty="0"/>
              <a:t>William Green (Secretary) </a:t>
            </a:r>
          </a:p>
          <a:p>
            <a:pPr marL="0" indent="0">
              <a:buNone/>
            </a:pPr>
            <a:r>
              <a:rPr lang="en-US" sz="3000" dirty="0"/>
              <a:t>Melinda </a:t>
            </a:r>
            <a:r>
              <a:rPr lang="en-US" sz="3000" dirty="0" err="1"/>
              <a:t>Balsmeier</a:t>
            </a:r>
            <a:r>
              <a:rPr lang="en-US" sz="3000" dirty="0"/>
              <a:t> (Treasurer) </a:t>
            </a:r>
          </a:p>
          <a:p>
            <a:pPr marL="0" indent="0">
              <a:buNone/>
            </a:pPr>
            <a:r>
              <a:rPr lang="en-US" sz="3000" dirty="0"/>
              <a:t>Jennifer </a:t>
            </a:r>
            <a:r>
              <a:rPr lang="en-US" sz="3000" dirty="0" err="1"/>
              <a:t>Ropp</a:t>
            </a:r>
            <a:r>
              <a:rPr lang="en-US" sz="3000" dirty="0"/>
              <a:t> (Fundraising) </a:t>
            </a:r>
          </a:p>
          <a:p>
            <a:pPr marL="0" indent="0">
              <a:buNone/>
            </a:pPr>
            <a:r>
              <a:rPr lang="en-US" sz="3000" dirty="0"/>
              <a:t>Layne McCord (Team activities) </a:t>
            </a:r>
          </a:p>
          <a:p>
            <a:pPr marL="0" indent="0">
              <a:buNone/>
            </a:pPr>
            <a:r>
              <a:rPr lang="en-US" sz="3000" dirty="0"/>
              <a:t>Cheri Weimer (Meets) </a:t>
            </a:r>
          </a:p>
          <a:p>
            <a:pPr marL="0" indent="0">
              <a:buNone/>
            </a:pPr>
            <a:r>
              <a:rPr lang="en-US" sz="3000" dirty="0"/>
              <a:t>Drew Pendlebury (at large - just finished his term as president) </a:t>
            </a:r>
          </a:p>
          <a:p>
            <a:pPr marL="0" indent="0">
              <a:buNone/>
            </a:pPr>
            <a:endParaRPr lang="en-US" sz="2400" dirty="0">
              <a:solidFill>
                <a:schemeClr val="tx2">
                  <a:lumMod val="60000"/>
                  <a:lumOff val="40000"/>
                </a:schemeClr>
              </a:solidFill>
            </a:endParaRPr>
          </a:p>
          <a:p>
            <a:pPr marL="0" indent="0">
              <a:buNone/>
            </a:pPr>
            <a:r>
              <a:rPr lang="en-US" dirty="0"/>
              <a:t> </a:t>
            </a:r>
          </a:p>
          <a:p>
            <a:endParaRPr lang="en-US" dirty="0"/>
          </a:p>
        </p:txBody>
      </p:sp>
      <p:sp>
        <p:nvSpPr>
          <p:cNvPr id="4" name="TextBox 3">
            <a:extLst>
              <a:ext uri="{FF2B5EF4-FFF2-40B4-BE49-F238E27FC236}">
                <a16:creationId xmlns:a16="http://schemas.microsoft.com/office/drawing/2014/main" id="{0AF0C905-3D73-4259-9AEB-AFD426F41D3A}"/>
              </a:ext>
            </a:extLst>
          </p:cNvPr>
          <p:cNvSpPr txBox="1"/>
          <p:nvPr/>
        </p:nvSpPr>
        <p:spPr>
          <a:xfrm>
            <a:off x="6949440" y="1945178"/>
            <a:ext cx="4838007" cy="5016758"/>
          </a:xfrm>
          <a:prstGeom prst="rect">
            <a:avLst/>
          </a:prstGeom>
          <a:noFill/>
          <a:ln>
            <a:solidFill>
              <a:srgbClr val="FFFF00"/>
            </a:solidFill>
          </a:ln>
        </p:spPr>
        <p:txBody>
          <a:bodyPr wrap="square" rtlCol="0">
            <a:spAutoFit/>
          </a:bodyPr>
          <a:lstStyle/>
          <a:p>
            <a:pPr marL="457200" indent="-457200">
              <a:buFont typeface="Arial" panose="020B0604020202020204" pitchFamily="34" charset="0"/>
              <a:buChar char="•"/>
            </a:pPr>
            <a:r>
              <a:rPr lang="en-US" sz="2400" dirty="0">
                <a:solidFill>
                  <a:schemeClr val="tx2"/>
                </a:solidFill>
              </a:rPr>
              <a:t>Voltage Aquatics is run by a volunteer parent board</a:t>
            </a:r>
          </a:p>
          <a:p>
            <a:pPr marL="457200" indent="-457200">
              <a:buFont typeface="Arial" panose="020B0604020202020204" pitchFamily="34" charset="0"/>
              <a:buChar char="•"/>
            </a:pPr>
            <a:r>
              <a:rPr lang="en-US" sz="2400" dirty="0">
                <a:solidFill>
                  <a:schemeClr val="tx2"/>
                </a:solidFill>
              </a:rPr>
              <a:t>All Board members are required to register with USA Swimming and complete a background check. </a:t>
            </a:r>
          </a:p>
          <a:p>
            <a:pPr marL="457200" indent="-457200">
              <a:buFont typeface="Arial" panose="020B0604020202020204" pitchFamily="34" charset="0"/>
              <a:buChar char="•"/>
            </a:pPr>
            <a:r>
              <a:rPr lang="en-US" sz="2400" dirty="0">
                <a:solidFill>
                  <a:schemeClr val="tx2"/>
                </a:solidFill>
              </a:rPr>
              <a:t>All Voltage team members can attend board meetings.</a:t>
            </a:r>
          </a:p>
          <a:p>
            <a:pPr marL="457200" indent="-457200">
              <a:buFont typeface="Arial" panose="020B0604020202020204" pitchFamily="34" charset="0"/>
              <a:buChar char="•"/>
            </a:pPr>
            <a:r>
              <a:rPr lang="en-US" sz="2400" dirty="0">
                <a:solidFill>
                  <a:schemeClr val="tx2"/>
                </a:solidFill>
              </a:rPr>
              <a:t>If you are interested in attending a meeting please reach out for a meeting schedule. </a:t>
            </a:r>
          </a:p>
          <a:p>
            <a:endParaRPr lang="en-US" sz="2800" dirty="0">
              <a:solidFill>
                <a:schemeClr val="tx2"/>
              </a:solidFill>
            </a:endParaRPr>
          </a:p>
          <a:p>
            <a:endParaRPr lang="en-US" sz="2800" dirty="0">
              <a:solidFill>
                <a:schemeClr val="tx2"/>
              </a:solidFill>
            </a:endParaRPr>
          </a:p>
        </p:txBody>
      </p:sp>
    </p:spTree>
    <p:extLst>
      <p:ext uri="{BB962C8B-B14F-4D97-AF65-F5344CB8AC3E}">
        <p14:creationId xmlns:p14="http://schemas.microsoft.com/office/powerpoint/2010/main" val="15608548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7300" dirty="0"/>
              <a:t>Volunteers</a:t>
            </a:r>
            <a:r>
              <a:rPr lang="en-US" sz="4000" dirty="0"/>
              <a:t> </a:t>
            </a:r>
          </a:p>
        </p:txBody>
      </p:sp>
      <p:sp>
        <p:nvSpPr>
          <p:cNvPr id="3" name="Content Placeholder 2"/>
          <p:cNvSpPr>
            <a:spLocks noGrp="1"/>
          </p:cNvSpPr>
          <p:nvPr>
            <p:ph idx="1"/>
          </p:nvPr>
        </p:nvSpPr>
        <p:spPr>
          <a:xfrm>
            <a:off x="581193" y="2180496"/>
            <a:ext cx="6002487" cy="4419809"/>
          </a:xfrm>
        </p:spPr>
        <p:txBody>
          <a:bodyPr/>
          <a:lstStyle/>
          <a:p>
            <a:r>
              <a:rPr lang="en-US" sz="2800" dirty="0"/>
              <a:t>Parent volunteers are needed for the team to be successful.</a:t>
            </a:r>
          </a:p>
          <a:p>
            <a:r>
              <a:rPr lang="en-US" sz="2800" dirty="0"/>
              <a:t>Parent volunteers are needed for</a:t>
            </a:r>
          </a:p>
          <a:p>
            <a:pPr lvl="1"/>
            <a:r>
              <a:rPr lang="en-US" sz="2400" dirty="0"/>
              <a:t>Running meets </a:t>
            </a:r>
          </a:p>
          <a:p>
            <a:pPr lvl="1"/>
            <a:r>
              <a:rPr lang="en-US" sz="2400" dirty="0"/>
              <a:t>Fundraising </a:t>
            </a:r>
          </a:p>
          <a:p>
            <a:pPr lvl="1"/>
            <a:r>
              <a:rPr lang="en-US" sz="2400" dirty="0"/>
              <a:t>Team activities </a:t>
            </a:r>
          </a:p>
          <a:p>
            <a:pPr lvl="1"/>
            <a:r>
              <a:rPr lang="en-US" sz="2400" dirty="0"/>
              <a:t>After and during practice activities </a:t>
            </a:r>
          </a:p>
          <a:p>
            <a:pPr lvl="1"/>
            <a:endParaRPr lang="en-US" dirty="0"/>
          </a:p>
          <a:p>
            <a:pPr lvl="1"/>
            <a:endParaRPr lang="en-US" dirty="0"/>
          </a:p>
        </p:txBody>
      </p:sp>
      <p:pic>
        <p:nvPicPr>
          <p:cNvPr id="5" name="Picture 4" descr="A picture containing clipart&#10;&#10;Description automatically generated">
            <a:extLst>
              <a:ext uri="{FF2B5EF4-FFF2-40B4-BE49-F238E27FC236}">
                <a16:creationId xmlns:a16="http://schemas.microsoft.com/office/drawing/2014/main" id="{BD160E7B-86EC-4FDE-96EB-3E60CF07ABD0}"/>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7031116" y="2576945"/>
            <a:ext cx="3781669" cy="3329517"/>
          </a:xfrm>
          <a:prstGeom prst="rect">
            <a:avLst/>
          </a:prstGeom>
        </p:spPr>
      </p:pic>
    </p:spTree>
    <p:extLst>
      <p:ext uri="{BB962C8B-B14F-4D97-AF65-F5344CB8AC3E}">
        <p14:creationId xmlns:p14="http://schemas.microsoft.com/office/powerpoint/2010/main" val="18362159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600" dirty="0"/>
              <a:t>Volunteers</a:t>
            </a:r>
            <a:r>
              <a:rPr lang="en-US" dirty="0"/>
              <a:t> </a:t>
            </a:r>
          </a:p>
        </p:txBody>
      </p:sp>
      <p:sp>
        <p:nvSpPr>
          <p:cNvPr id="3" name="Content Placeholder 2"/>
          <p:cNvSpPr>
            <a:spLocks noGrp="1"/>
          </p:cNvSpPr>
          <p:nvPr>
            <p:ph idx="1"/>
          </p:nvPr>
        </p:nvSpPr>
        <p:spPr>
          <a:xfrm>
            <a:off x="581192" y="2393361"/>
            <a:ext cx="4622575" cy="4742481"/>
          </a:xfrm>
        </p:spPr>
        <p:txBody>
          <a:bodyPr>
            <a:normAutofit fontScale="85000" lnSpcReduction="20000"/>
          </a:bodyPr>
          <a:lstStyle/>
          <a:p>
            <a:pPr lvl="1"/>
            <a:r>
              <a:rPr lang="en-US" sz="2200" dirty="0"/>
              <a:t>Running meets </a:t>
            </a:r>
          </a:p>
          <a:p>
            <a:pPr lvl="2"/>
            <a:r>
              <a:rPr lang="en-US" sz="1900" dirty="0"/>
              <a:t>Pre planning</a:t>
            </a:r>
          </a:p>
          <a:p>
            <a:pPr lvl="2"/>
            <a:r>
              <a:rPr lang="en-US" sz="1900" dirty="0"/>
              <a:t>Officials </a:t>
            </a:r>
          </a:p>
          <a:p>
            <a:pPr lvl="2"/>
            <a:r>
              <a:rPr lang="en-US" sz="1900" dirty="0"/>
              <a:t>Admin table </a:t>
            </a:r>
          </a:p>
          <a:p>
            <a:pPr lvl="2"/>
            <a:r>
              <a:rPr lang="en-US" sz="1900" dirty="0"/>
              <a:t>Timers </a:t>
            </a:r>
          </a:p>
          <a:p>
            <a:pPr lvl="2"/>
            <a:r>
              <a:rPr lang="en-US" sz="1900" dirty="0"/>
              <a:t>Hospitality</a:t>
            </a:r>
          </a:p>
          <a:p>
            <a:pPr lvl="2"/>
            <a:r>
              <a:rPr lang="en-US" sz="1900" dirty="0"/>
              <a:t>Results and awards  </a:t>
            </a:r>
          </a:p>
          <a:p>
            <a:pPr lvl="2"/>
            <a:r>
              <a:rPr lang="en-US" sz="1900" dirty="0"/>
              <a:t>Concessions </a:t>
            </a:r>
          </a:p>
          <a:p>
            <a:pPr lvl="2"/>
            <a:endParaRPr lang="en-US" sz="1900" dirty="0"/>
          </a:p>
          <a:p>
            <a:pPr lvl="1"/>
            <a:r>
              <a:rPr lang="en-US" sz="2200" dirty="0"/>
              <a:t>Fundraising </a:t>
            </a:r>
          </a:p>
          <a:p>
            <a:pPr lvl="2"/>
            <a:r>
              <a:rPr lang="en-US" sz="1900" dirty="0"/>
              <a:t>Swim a thon </a:t>
            </a:r>
          </a:p>
          <a:p>
            <a:pPr lvl="2"/>
            <a:r>
              <a:rPr lang="en-US" sz="1900" dirty="0"/>
              <a:t>food nights (culvers/panda)</a:t>
            </a:r>
          </a:p>
          <a:p>
            <a:pPr lvl="2"/>
            <a:r>
              <a:rPr lang="en-US" sz="1900" dirty="0"/>
              <a:t>Ice cream sales etc. </a:t>
            </a:r>
          </a:p>
          <a:p>
            <a:pPr lvl="2"/>
            <a:r>
              <a:rPr lang="en-US" sz="1900" dirty="0"/>
              <a:t>Script and amazon smiles </a:t>
            </a:r>
          </a:p>
          <a:p>
            <a:pPr lvl="1"/>
            <a:endParaRPr lang="en-US" dirty="0"/>
          </a:p>
          <a:p>
            <a:pPr lvl="1"/>
            <a:endParaRPr lang="en-US" dirty="0"/>
          </a:p>
          <a:p>
            <a:endParaRPr lang="en-US" dirty="0"/>
          </a:p>
        </p:txBody>
      </p:sp>
      <p:sp>
        <p:nvSpPr>
          <p:cNvPr id="4" name="Content Placeholder 2"/>
          <p:cNvSpPr txBox="1">
            <a:spLocks/>
          </p:cNvSpPr>
          <p:nvPr/>
        </p:nvSpPr>
        <p:spPr>
          <a:xfrm>
            <a:off x="6096000" y="1715956"/>
            <a:ext cx="4068300" cy="4483775"/>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lvl="1"/>
            <a:r>
              <a:rPr lang="en-US" sz="1800" dirty="0"/>
              <a:t>Team activities </a:t>
            </a:r>
          </a:p>
          <a:p>
            <a:pPr lvl="2"/>
            <a:r>
              <a:rPr lang="en-US" sz="1600" dirty="0"/>
              <a:t>Alive after five</a:t>
            </a:r>
          </a:p>
          <a:p>
            <a:pPr lvl="2"/>
            <a:r>
              <a:rPr lang="en-US" sz="1600" dirty="0"/>
              <a:t>Kick off party </a:t>
            </a:r>
          </a:p>
          <a:p>
            <a:pPr lvl="2"/>
            <a:r>
              <a:rPr lang="en-US" sz="1600" dirty="0"/>
              <a:t>Holiday parties </a:t>
            </a:r>
          </a:p>
          <a:p>
            <a:pPr lvl="1"/>
            <a:endParaRPr lang="en-US" sz="1800" dirty="0"/>
          </a:p>
          <a:p>
            <a:pPr lvl="1"/>
            <a:r>
              <a:rPr lang="en-US" sz="1800" dirty="0"/>
              <a:t>After and during practice activities </a:t>
            </a:r>
          </a:p>
          <a:p>
            <a:pPr lvl="2"/>
            <a:r>
              <a:rPr lang="en-US" sz="1600" dirty="0"/>
              <a:t>Holiday hot chocolate </a:t>
            </a:r>
          </a:p>
          <a:p>
            <a:pPr lvl="2"/>
            <a:r>
              <a:rPr lang="en-US" sz="1600" dirty="0"/>
              <a:t>Psych up week</a:t>
            </a:r>
          </a:p>
          <a:p>
            <a:pPr lvl="2"/>
            <a:r>
              <a:rPr lang="en-US" sz="1600" dirty="0"/>
              <a:t>Birthday cupcakes monthly  </a:t>
            </a:r>
          </a:p>
          <a:p>
            <a:pPr lvl="2"/>
            <a:r>
              <a:rPr lang="en-US" sz="1600" dirty="0"/>
              <a:t>We are always open to creative new ideas. </a:t>
            </a:r>
          </a:p>
          <a:p>
            <a:endParaRPr lang="en-US" dirty="0"/>
          </a:p>
        </p:txBody>
      </p:sp>
    </p:spTree>
    <p:extLst>
      <p:ext uri="{BB962C8B-B14F-4D97-AF65-F5344CB8AC3E}">
        <p14:creationId xmlns:p14="http://schemas.microsoft.com/office/powerpoint/2010/main" val="22129448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D8A09-D88B-45D4-8431-09A81A680990}"/>
              </a:ext>
            </a:extLst>
          </p:cNvPr>
          <p:cNvSpPr>
            <a:spLocks noGrp="1"/>
          </p:cNvSpPr>
          <p:nvPr>
            <p:ph type="title"/>
          </p:nvPr>
        </p:nvSpPr>
        <p:spPr>
          <a:xfrm>
            <a:off x="581192" y="702156"/>
            <a:ext cx="11029616" cy="1013800"/>
          </a:xfrm>
        </p:spPr>
        <p:txBody>
          <a:bodyPr vert="horz" lIns="91440" tIns="45720" rIns="91440" bIns="45720" rtlCol="0" anchor="b">
            <a:normAutofit/>
          </a:bodyPr>
          <a:lstStyle/>
          <a:p>
            <a:r>
              <a:rPr lang="en-US" sz="3600" dirty="0"/>
              <a:t>Swim Meets </a:t>
            </a:r>
          </a:p>
        </p:txBody>
      </p:sp>
      <p:sp>
        <p:nvSpPr>
          <p:cNvPr id="3" name="Content Placeholder 2">
            <a:extLst>
              <a:ext uri="{FF2B5EF4-FFF2-40B4-BE49-F238E27FC236}">
                <a16:creationId xmlns:a16="http://schemas.microsoft.com/office/drawing/2014/main" id="{5230E897-686E-4005-8A66-4D19357131A2}"/>
              </a:ext>
            </a:extLst>
          </p:cNvPr>
          <p:cNvSpPr>
            <a:spLocks noGrp="1"/>
          </p:cNvSpPr>
          <p:nvPr>
            <p:ph sz="half" idx="1"/>
          </p:nvPr>
        </p:nvSpPr>
        <p:spPr>
          <a:xfrm>
            <a:off x="293153" y="3912753"/>
            <a:ext cx="7225075" cy="3341716"/>
          </a:xfrm>
        </p:spPr>
        <p:txBody>
          <a:bodyPr vert="horz" lIns="91440" tIns="45720" rIns="91440" bIns="45720" rtlCol="0" anchor="ctr">
            <a:normAutofit fontScale="85000" lnSpcReduction="20000"/>
          </a:bodyPr>
          <a:lstStyle/>
          <a:p>
            <a:pPr marL="0" indent="0">
              <a:buNone/>
            </a:pPr>
            <a:r>
              <a:rPr lang="en-US" sz="3600" b="1" dirty="0"/>
              <a:t>How to sign up for a meet</a:t>
            </a:r>
            <a:r>
              <a:rPr lang="en-US" sz="2400" b="1" dirty="0"/>
              <a:t>?</a:t>
            </a:r>
          </a:p>
          <a:p>
            <a:r>
              <a:rPr lang="en-US" sz="2800" dirty="0"/>
              <a:t>Go to the team website: Voltageaquatics.org </a:t>
            </a:r>
          </a:p>
          <a:p>
            <a:r>
              <a:rPr lang="en-US" sz="2800" dirty="0"/>
              <a:t>Click on the swim meets tab to see available events. Or scroll down the home page to see available events (Desktop and mobile will be slightly different. Make sure you are logged into your account). </a:t>
            </a:r>
          </a:p>
          <a:p>
            <a:r>
              <a:rPr lang="en-US" sz="2800" dirty="0"/>
              <a:t>Click on edit commitment for the event you are interested in. </a:t>
            </a:r>
          </a:p>
          <a:p>
            <a:pPr marL="0" indent="0">
              <a:buNone/>
            </a:pPr>
            <a:endParaRPr lang="en-US" sz="2200" dirty="0"/>
          </a:p>
          <a:p>
            <a:endParaRPr lang="en-US" dirty="0"/>
          </a:p>
          <a:p>
            <a:endParaRPr lang="en-US" dirty="0"/>
          </a:p>
          <a:p>
            <a:endParaRPr lang="en-US" dirty="0"/>
          </a:p>
        </p:txBody>
      </p:sp>
      <p:pic>
        <p:nvPicPr>
          <p:cNvPr id="9" name="Content Placeholder 8" descr="Graphical user interface, application&#10;&#10;Description automatically generated">
            <a:extLst>
              <a:ext uri="{FF2B5EF4-FFF2-40B4-BE49-F238E27FC236}">
                <a16:creationId xmlns:a16="http://schemas.microsoft.com/office/drawing/2014/main" id="{26EA5445-52F8-4732-80C6-706D3DF38E2F}"/>
              </a:ext>
            </a:extLst>
          </p:cNvPr>
          <p:cNvPicPr>
            <a:picLocks noGrp="1" noChangeAspect="1"/>
          </p:cNvPicPr>
          <p:nvPr>
            <p:ph sz="half" idx="2"/>
          </p:nvPr>
        </p:nvPicPr>
        <p:blipFill>
          <a:blip r:embed="rId2"/>
          <a:stretch>
            <a:fillRect/>
          </a:stretch>
        </p:blipFill>
        <p:spPr>
          <a:xfrm>
            <a:off x="7987250" y="2019369"/>
            <a:ext cx="3225080" cy="4296169"/>
          </a:xfrm>
        </p:spPr>
      </p:pic>
      <p:sp>
        <p:nvSpPr>
          <p:cNvPr id="12" name="Oval 11">
            <a:extLst>
              <a:ext uri="{FF2B5EF4-FFF2-40B4-BE49-F238E27FC236}">
                <a16:creationId xmlns:a16="http://schemas.microsoft.com/office/drawing/2014/main" id="{B3ABB941-8206-415C-95EB-3AD1FCC9FA8E}"/>
              </a:ext>
            </a:extLst>
          </p:cNvPr>
          <p:cNvSpPr/>
          <p:nvPr/>
        </p:nvSpPr>
        <p:spPr>
          <a:xfrm>
            <a:off x="8843963" y="5267259"/>
            <a:ext cx="1511654" cy="5429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Arrow: Down 15">
            <a:extLst>
              <a:ext uri="{FF2B5EF4-FFF2-40B4-BE49-F238E27FC236}">
                <a16:creationId xmlns:a16="http://schemas.microsoft.com/office/drawing/2014/main" id="{E85FCCFA-26A4-4EFD-B39E-393438C6BD4D}"/>
              </a:ext>
            </a:extLst>
          </p:cNvPr>
          <p:cNvSpPr/>
          <p:nvPr/>
        </p:nvSpPr>
        <p:spPr>
          <a:xfrm>
            <a:off x="9812692" y="4620273"/>
            <a:ext cx="245708" cy="5429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7006DF31-250E-4832-AB26-9F8D4E0C97C4}"/>
              </a:ext>
            </a:extLst>
          </p:cNvPr>
          <p:cNvSpPr txBox="1"/>
          <p:nvPr/>
        </p:nvSpPr>
        <p:spPr>
          <a:xfrm>
            <a:off x="436813" y="2019369"/>
            <a:ext cx="6445250" cy="1292662"/>
          </a:xfrm>
          <a:prstGeom prst="rect">
            <a:avLst/>
          </a:prstGeom>
          <a:noFill/>
        </p:spPr>
        <p:txBody>
          <a:bodyPr wrap="square" rtlCol="0">
            <a:spAutoFit/>
          </a:bodyPr>
          <a:lstStyle/>
          <a:p>
            <a:r>
              <a:rPr lang="en-US" sz="2000" dirty="0">
                <a:solidFill>
                  <a:schemeClr val="tx2"/>
                </a:solidFill>
              </a:rPr>
              <a:t>The team attends on average1 – 2 meets each month. All meets are optional and have an additional cost.  The cost of each meet is different based on the hosting team. </a:t>
            </a:r>
          </a:p>
          <a:p>
            <a:r>
              <a:rPr lang="en-US" dirty="0"/>
              <a:t> </a:t>
            </a:r>
          </a:p>
        </p:txBody>
      </p:sp>
    </p:spTree>
    <p:extLst>
      <p:ext uri="{BB962C8B-B14F-4D97-AF65-F5344CB8AC3E}">
        <p14:creationId xmlns:p14="http://schemas.microsoft.com/office/powerpoint/2010/main" val="24463234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9C182-1556-4C92-85D3-31E5F17EC319}"/>
              </a:ext>
            </a:extLst>
          </p:cNvPr>
          <p:cNvSpPr>
            <a:spLocks noGrp="1"/>
          </p:cNvSpPr>
          <p:nvPr>
            <p:ph type="title"/>
          </p:nvPr>
        </p:nvSpPr>
        <p:spPr/>
        <p:txBody>
          <a:bodyPr>
            <a:normAutofit/>
          </a:bodyPr>
          <a:lstStyle/>
          <a:p>
            <a:r>
              <a:rPr lang="en-US" sz="3200" dirty="0"/>
              <a:t>Swim Meets continued </a:t>
            </a:r>
          </a:p>
        </p:txBody>
      </p:sp>
      <p:sp>
        <p:nvSpPr>
          <p:cNvPr id="3" name="Content Placeholder 2">
            <a:extLst>
              <a:ext uri="{FF2B5EF4-FFF2-40B4-BE49-F238E27FC236}">
                <a16:creationId xmlns:a16="http://schemas.microsoft.com/office/drawing/2014/main" id="{840CD06B-BEF7-4F95-A9C1-0EB555235FCF}"/>
              </a:ext>
            </a:extLst>
          </p:cNvPr>
          <p:cNvSpPr>
            <a:spLocks noGrp="1"/>
          </p:cNvSpPr>
          <p:nvPr>
            <p:ph sz="half" idx="1"/>
          </p:nvPr>
        </p:nvSpPr>
        <p:spPr>
          <a:xfrm>
            <a:off x="482581" y="2094999"/>
            <a:ext cx="5422390" cy="4438804"/>
          </a:xfrm>
        </p:spPr>
        <p:txBody>
          <a:bodyPr>
            <a:normAutofit/>
          </a:bodyPr>
          <a:lstStyle/>
          <a:p>
            <a:pPr>
              <a:buFont typeface="Wingdings" panose="05000000000000000000" pitchFamily="2" charset="2"/>
              <a:buChar char="q"/>
            </a:pPr>
            <a:r>
              <a:rPr lang="en-US" sz="2400" dirty="0"/>
              <a:t>Declare “yes” for your swimmer to attend the meet </a:t>
            </a:r>
          </a:p>
          <a:p>
            <a:pPr>
              <a:buFont typeface="Wingdings" panose="05000000000000000000" pitchFamily="2" charset="2"/>
              <a:buChar char="q"/>
            </a:pPr>
            <a:r>
              <a:rPr lang="en-US" sz="2400" dirty="0"/>
              <a:t>Choose the events</a:t>
            </a:r>
          </a:p>
          <a:p>
            <a:pPr lvl="1">
              <a:buFont typeface="Wingdings" panose="05000000000000000000" pitchFamily="2" charset="2"/>
              <a:buChar char="q"/>
            </a:pPr>
            <a:r>
              <a:rPr lang="en-US" sz="2000" dirty="0"/>
              <a:t>Or leave blank if you want the coaches to pick their events </a:t>
            </a:r>
            <a:endParaRPr lang="en-US" sz="2200" dirty="0"/>
          </a:p>
          <a:p>
            <a:pPr>
              <a:buFont typeface="Wingdings" panose="05000000000000000000" pitchFamily="2" charset="2"/>
              <a:buChar char="q"/>
            </a:pPr>
            <a:r>
              <a:rPr lang="en-US" sz="2200" dirty="0"/>
              <a:t>Your account will receive an email every time a meet becomes available for registration</a:t>
            </a:r>
          </a:p>
          <a:p>
            <a:pPr>
              <a:buFont typeface="Wingdings" panose="05000000000000000000" pitchFamily="2" charset="2"/>
              <a:buChar char="q"/>
            </a:pPr>
            <a:r>
              <a:rPr lang="en-US" sz="2200" dirty="0"/>
              <a:t>Late entries – entries always have  a deadline. If you miss the deadline we are unable to enter your swimmer in the meet.  </a:t>
            </a:r>
          </a:p>
        </p:txBody>
      </p:sp>
      <p:pic>
        <p:nvPicPr>
          <p:cNvPr id="8" name="Content Placeholder 7" descr="Graphical user interface, text, application, email&#10;&#10;Description automatically generated">
            <a:extLst>
              <a:ext uri="{FF2B5EF4-FFF2-40B4-BE49-F238E27FC236}">
                <a16:creationId xmlns:a16="http://schemas.microsoft.com/office/drawing/2014/main" id="{4B9BFE2A-C470-441C-8AB4-3133BF44DBD1}"/>
              </a:ext>
            </a:extLst>
          </p:cNvPr>
          <p:cNvPicPr>
            <a:picLocks noGrp="1" noChangeAspect="1"/>
          </p:cNvPicPr>
          <p:nvPr>
            <p:ph sz="half" idx="2"/>
          </p:nvPr>
        </p:nvPicPr>
        <p:blipFill>
          <a:blip r:embed="rId2"/>
          <a:stretch>
            <a:fillRect/>
          </a:stretch>
        </p:blipFill>
        <p:spPr>
          <a:xfrm>
            <a:off x="7086600" y="2300287"/>
            <a:ext cx="4057650" cy="4029075"/>
          </a:xfrm>
        </p:spPr>
      </p:pic>
    </p:spTree>
    <p:extLst>
      <p:ext uri="{BB962C8B-B14F-4D97-AF65-F5344CB8AC3E}">
        <p14:creationId xmlns:p14="http://schemas.microsoft.com/office/powerpoint/2010/main" val="1512161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80A79-2209-4238-AF57-A0D88302F83E}"/>
              </a:ext>
            </a:extLst>
          </p:cNvPr>
          <p:cNvSpPr>
            <a:spLocks noGrp="1"/>
          </p:cNvSpPr>
          <p:nvPr>
            <p:ph type="title"/>
          </p:nvPr>
        </p:nvSpPr>
        <p:spPr>
          <a:xfrm>
            <a:off x="581191" y="648368"/>
            <a:ext cx="11029616" cy="1013800"/>
          </a:xfrm>
        </p:spPr>
        <p:txBody>
          <a:bodyPr>
            <a:normAutofit/>
          </a:bodyPr>
          <a:lstStyle/>
          <a:p>
            <a:r>
              <a:rPr lang="en-US" sz="4800"/>
              <a:t>Welcome!</a:t>
            </a:r>
            <a:endParaRPr lang="en-US" sz="4800" dirty="0"/>
          </a:p>
        </p:txBody>
      </p:sp>
      <p:sp>
        <p:nvSpPr>
          <p:cNvPr id="3" name="Content Placeholder 2">
            <a:extLst>
              <a:ext uri="{FF2B5EF4-FFF2-40B4-BE49-F238E27FC236}">
                <a16:creationId xmlns:a16="http://schemas.microsoft.com/office/drawing/2014/main" id="{1E020B0C-625C-4D7A-9159-7A988399E4B5}"/>
              </a:ext>
            </a:extLst>
          </p:cNvPr>
          <p:cNvSpPr>
            <a:spLocks noGrp="1"/>
          </p:cNvSpPr>
          <p:nvPr>
            <p:ph idx="1"/>
          </p:nvPr>
        </p:nvSpPr>
        <p:spPr>
          <a:xfrm>
            <a:off x="581192" y="2180496"/>
            <a:ext cx="11029615" cy="4177442"/>
          </a:xfrm>
        </p:spPr>
        <p:txBody>
          <a:bodyPr>
            <a:normAutofit fontScale="92500" lnSpcReduction="20000"/>
          </a:bodyPr>
          <a:lstStyle/>
          <a:p>
            <a:pPr marL="0" indent="0">
              <a:buNone/>
            </a:pPr>
            <a:endParaRPr lang="en-US" sz="2800" dirty="0"/>
          </a:p>
          <a:p>
            <a:pPr marL="0" indent="0">
              <a:buNone/>
            </a:pPr>
            <a:endParaRPr lang="en-US" sz="2800" dirty="0"/>
          </a:p>
          <a:p>
            <a:pPr marL="0" indent="0">
              <a:buNone/>
            </a:pPr>
            <a:r>
              <a:rPr lang="en-US" sz="2800" dirty="0"/>
              <a:t>Thank you for your interest in Voltage Aquatics. The following slides will give you an insight to our team as well as the world of competitive swimming. </a:t>
            </a:r>
          </a:p>
          <a:p>
            <a:pPr marL="0" indent="0">
              <a:buNone/>
            </a:pPr>
            <a:endParaRPr lang="en-US" sz="2800" dirty="0"/>
          </a:p>
          <a:p>
            <a:pPr marL="0" indent="0">
              <a:buNone/>
            </a:pPr>
            <a:r>
              <a:rPr lang="en-US" sz="2800" dirty="0"/>
              <a:t>If you have not yet registered for the team, please contact us to schedule a tryout practice. </a:t>
            </a:r>
          </a:p>
          <a:p>
            <a:pPr marL="0" indent="0">
              <a:buNone/>
            </a:pPr>
            <a:endParaRPr lang="en-US" sz="2800" dirty="0"/>
          </a:p>
          <a:p>
            <a:pPr marL="0" indent="0">
              <a:buNone/>
            </a:pPr>
            <a:r>
              <a:rPr lang="en-US" sz="2800" dirty="0"/>
              <a:t>Coach Phoebe (208) 521- 6792 pahiphoe@isu.edu</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5997747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a:t>Meets and how are they run </a:t>
            </a:r>
          </a:p>
        </p:txBody>
      </p:sp>
      <p:sp>
        <p:nvSpPr>
          <p:cNvPr id="3" name="Content Placeholder 2"/>
          <p:cNvSpPr>
            <a:spLocks noGrp="1"/>
          </p:cNvSpPr>
          <p:nvPr>
            <p:ph idx="1"/>
          </p:nvPr>
        </p:nvSpPr>
        <p:spPr>
          <a:xfrm>
            <a:off x="581192" y="2180496"/>
            <a:ext cx="11029615" cy="4453060"/>
          </a:xfrm>
        </p:spPr>
        <p:txBody>
          <a:bodyPr>
            <a:normAutofit/>
          </a:bodyPr>
          <a:lstStyle/>
          <a:p>
            <a:r>
              <a:rPr lang="en-US" sz="2400" dirty="0"/>
              <a:t>We currently host 4 meets per year which other teams are invited to </a:t>
            </a:r>
          </a:p>
          <a:p>
            <a:pPr lvl="1"/>
            <a:r>
              <a:rPr lang="en-US" sz="2000" dirty="0"/>
              <a:t>Spook Splash in October </a:t>
            </a:r>
          </a:p>
          <a:p>
            <a:pPr lvl="1"/>
            <a:r>
              <a:rPr lang="en-US" sz="2000" dirty="0"/>
              <a:t>Holiday Classic in December </a:t>
            </a:r>
          </a:p>
          <a:p>
            <a:pPr lvl="1"/>
            <a:r>
              <a:rPr lang="en-US" sz="2000" dirty="0"/>
              <a:t>IMX meet in April</a:t>
            </a:r>
          </a:p>
          <a:p>
            <a:pPr lvl="1"/>
            <a:r>
              <a:rPr lang="en-US" sz="2000" dirty="0"/>
              <a:t>Mashed Potato Dash in June or July </a:t>
            </a:r>
          </a:p>
          <a:p>
            <a:r>
              <a:rPr lang="en-US" sz="2400" dirty="0"/>
              <a:t>We started running intra squad meets this past season </a:t>
            </a:r>
          </a:p>
          <a:p>
            <a:pPr lvl="1"/>
            <a:r>
              <a:rPr lang="en-US" sz="1800" dirty="0"/>
              <a:t>Meets only with our swimmers </a:t>
            </a:r>
          </a:p>
          <a:p>
            <a:r>
              <a:rPr lang="en-US" sz="2400" dirty="0"/>
              <a:t>In order for times to count each meet must be sanctioned by USA Swimming</a:t>
            </a:r>
          </a:p>
        </p:txBody>
      </p:sp>
    </p:spTree>
    <p:extLst>
      <p:ext uri="{BB962C8B-B14F-4D97-AF65-F5344CB8AC3E}">
        <p14:creationId xmlns:p14="http://schemas.microsoft.com/office/powerpoint/2010/main" val="41731006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Meets and how are they run </a:t>
            </a:r>
          </a:p>
        </p:txBody>
      </p:sp>
      <p:sp>
        <p:nvSpPr>
          <p:cNvPr id="3" name="Content Placeholder 2"/>
          <p:cNvSpPr>
            <a:spLocks noGrp="1"/>
          </p:cNvSpPr>
          <p:nvPr>
            <p:ph idx="1"/>
          </p:nvPr>
        </p:nvSpPr>
        <p:spPr>
          <a:xfrm>
            <a:off x="581192" y="2180496"/>
            <a:ext cx="11029615" cy="4359789"/>
          </a:xfrm>
        </p:spPr>
        <p:txBody>
          <a:bodyPr>
            <a:normAutofit/>
          </a:bodyPr>
          <a:lstStyle/>
          <a:p>
            <a:r>
              <a:rPr lang="en-US" sz="2000" dirty="0"/>
              <a:t>Meets are divided into 2 seasons </a:t>
            </a:r>
          </a:p>
          <a:p>
            <a:pPr lvl="1"/>
            <a:r>
              <a:rPr lang="en-US" sz="1800" dirty="0"/>
              <a:t>Short course</a:t>
            </a:r>
            <a:r>
              <a:rPr lang="en-US" sz="1800" dirty="0">
                <a:sym typeface="Wingdings" panose="05000000000000000000" pitchFamily="2" charset="2"/>
              </a:rPr>
              <a:t> (meters) </a:t>
            </a:r>
            <a:r>
              <a:rPr lang="en-US" sz="1800" dirty="0"/>
              <a:t> typically September – March </a:t>
            </a:r>
          </a:p>
          <a:p>
            <a:pPr lvl="1"/>
            <a:r>
              <a:rPr lang="en-US" sz="1800" dirty="0"/>
              <a:t>Long course (yards) typically April – August </a:t>
            </a:r>
          </a:p>
          <a:p>
            <a:r>
              <a:rPr lang="en-US" sz="2000" dirty="0"/>
              <a:t>Meets are run by volunteers</a:t>
            </a:r>
          </a:p>
          <a:p>
            <a:pPr lvl="1"/>
            <a:r>
              <a:rPr lang="en-US" sz="1800" dirty="0"/>
              <a:t>Officials: stroke and turn, starter, ref, administrators </a:t>
            </a:r>
          </a:p>
          <a:p>
            <a:pPr lvl="1"/>
            <a:r>
              <a:rPr lang="en-US" sz="1800" dirty="0"/>
              <a:t>Timers </a:t>
            </a:r>
          </a:p>
          <a:p>
            <a:pPr lvl="1"/>
            <a:r>
              <a:rPr lang="en-US" sz="1800" dirty="0"/>
              <a:t>Concessions and hospitality </a:t>
            </a:r>
          </a:p>
          <a:p>
            <a:pPr lvl="1"/>
            <a:r>
              <a:rPr lang="en-US" sz="1800" dirty="0"/>
              <a:t>Awards </a:t>
            </a:r>
          </a:p>
          <a:p>
            <a:pPr lvl="1"/>
            <a:r>
              <a:rPr lang="en-US" sz="1800" dirty="0"/>
              <a:t>And many more </a:t>
            </a:r>
          </a:p>
          <a:p>
            <a:r>
              <a:rPr lang="en-US" sz="2000" dirty="0"/>
              <a:t>Meets are an extra fee for entry which is determined by the host team</a:t>
            </a:r>
          </a:p>
        </p:txBody>
      </p:sp>
    </p:spTree>
    <p:extLst>
      <p:ext uri="{BB962C8B-B14F-4D97-AF65-F5344CB8AC3E}">
        <p14:creationId xmlns:p14="http://schemas.microsoft.com/office/powerpoint/2010/main" val="39690190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013800"/>
          </a:xfrm>
        </p:spPr>
        <p:txBody>
          <a:bodyPr>
            <a:normAutofit/>
          </a:bodyPr>
          <a:lstStyle/>
          <a:p>
            <a:r>
              <a:rPr lang="en-US" sz="6000"/>
              <a:t>USA Swimming </a:t>
            </a:r>
            <a:endParaRPr lang="en-US" sz="6000" dirty="0"/>
          </a:p>
        </p:txBody>
      </p:sp>
      <p:sp>
        <p:nvSpPr>
          <p:cNvPr id="3" name="Content Placeholder 2"/>
          <p:cNvSpPr>
            <a:spLocks noGrp="1"/>
          </p:cNvSpPr>
          <p:nvPr>
            <p:ph idx="1"/>
          </p:nvPr>
        </p:nvSpPr>
        <p:spPr>
          <a:xfrm>
            <a:off x="581192" y="1715956"/>
            <a:ext cx="11029615" cy="4751346"/>
          </a:xfrm>
        </p:spPr>
        <p:txBody>
          <a:bodyPr>
            <a:normAutofit/>
          </a:bodyPr>
          <a:lstStyle/>
          <a:p>
            <a:pPr>
              <a:buFont typeface="Wingdings" panose="05000000000000000000" pitchFamily="2" charset="2"/>
              <a:buChar char="q"/>
            </a:pPr>
            <a:r>
              <a:rPr lang="en-US" sz="2000" dirty="0"/>
              <a:t>USA Swimming is the National Governing Body of swimming in the United States </a:t>
            </a:r>
          </a:p>
          <a:p>
            <a:pPr>
              <a:buFont typeface="Wingdings" panose="05000000000000000000" pitchFamily="2" charset="2"/>
              <a:buChar char="q"/>
            </a:pPr>
            <a:r>
              <a:rPr lang="en-US" sz="2000" dirty="0"/>
              <a:t>Includes swimmers at an age group level to the Olympic level, coaches and volunteers </a:t>
            </a:r>
          </a:p>
          <a:p>
            <a:pPr>
              <a:buFont typeface="Wingdings" panose="05000000000000000000" pitchFamily="2" charset="2"/>
              <a:buChar char="q"/>
            </a:pPr>
            <a:r>
              <a:rPr lang="en-US" sz="2000" dirty="0"/>
              <a:t>There are more than 2,800 teams</a:t>
            </a:r>
          </a:p>
          <a:p>
            <a:pPr>
              <a:buFont typeface="Wingdings" panose="05000000000000000000" pitchFamily="2" charset="2"/>
              <a:buChar char="q"/>
            </a:pPr>
            <a:r>
              <a:rPr lang="en-US" sz="2000" dirty="0"/>
              <a:t>USA Swimming Goals        </a:t>
            </a:r>
          </a:p>
          <a:p>
            <a:pPr lvl="1">
              <a:buFont typeface="Wingdings" panose="05000000000000000000" pitchFamily="2" charset="2"/>
              <a:buChar char="q"/>
            </a:pPr>
            <a:r>
              <a:rPr lang="en-US" sz="1800" dirty="0"/>
              <a:t>Build a base </a:t>
            </a:r>
          </a:p>
          <a:p>
            <a:pPr lvl="1">
              <a:buFont typeface="Wingdings" panose="05000000000000000000" pitchFamily="2" charset="2"/>
              <a:buChar char="q"/>
            </a:pPr>
            <a:r>
              <a:rPr lang="en-US" sz="1800" dirty="0"/>
              <a:t>Promote the sport</a:t>
            </a:r>
          </a:p>
          <a:p>
            <a:pPr lvl="1">
              <a:buFont typeface="Wingdings" panose="05000000000000000000" pitchFamily="2" charset="2"/>
              <a:buChar char="q"/>
            </a:pPr>
            <a:r>
              <a:rPr lang="en-US" sz="1800" dirty="0"/>
              <a:t>Achieve competitive success </a:t>
            </a:r>
          </a:p>
          <a:p>
            <a:pPr>
              <a:buFont typeface="Wingdings" panose="05000000000000000000" pitchFamily="2" charset="2"/>
              <a:buChar char="q"/>
            </a:pPr>
            <a:r>
              <a:rPr lang="en-US" sz="2000" dirty="0"/>
              <a:t>Non Profit run by a board of directors </a:t>
            </a:r>
          </a:p>
          <a:p>
            <a:pPr>
              <a:buFont typeface="Wingdings" panose="05000000000000000000" pitchFamily="2" charset="2"/>
              <a:buChar char="q"/>
            </a:pPr>
            <a:r>
              <a:rPr lang="en-US" sz="2000" dirty="0"/>
              <a:t>Part of the annual USA Swimming registration fee goes to support this organization  </a:t>
            </a:r>
          </a:p>
        </p:txBody>
      </p:sp>
      <p:pic>
        <p:nvPicPr>
          <p:cNvPr id="6" name="Picture 5" descr="A close up of a sign&#10;&#10;Description automatically generated">
            <a:extLst>
              <a:ext uri="{FF2B5EF4-FFF2-40B4-BE49-F238E27FC236}">
                <a16:creationId xmlns:a16="http://schemas.microsoft.com/office/drawing/2014/main" id="{E778D1F3-579C-4256-987B-F68116EFD606}"/>
              </a:ext>
            </a:extLst>
          </p:cNvPr>
          <p:cNvPicPr>
            <a:picLocks noChangeAspect="1"/>
          </p:cNvPicPr>
          <p:nvPr/>
        </p:nvPicPr>
        <p:blipFill>
          <a:blip r:embed="rId2"/>
          <a:stretch>
            <a:fillRect/>
          </a:stretch>
        </p:blipFill>
        <p:spPr>
          <a:xfrm>
            <a:off x="9107342" y="2942704"/>
            <a:ext cx="2503465" cy="2654903"/>
          </a:xfrm>
          <a:prstGeom prst="rect">
            <a:avLst/>
          </a:prstGeom>
        </p:spPr>
      </p:pic>
    </p:spTree>
    <p:extLst>
      <p:ext uri="{BB962C8B-B14F-4D97-AF65-F5344CB8AC3E}">
        <p14:creationId xmlns:p14="http://schemas.microsoft.com/office/powerpoint/2010/main" val="34284483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a:t>USA Swimming </a:t>
            </a:r>
          </a:p>
        </p:txBody>
      </p:sp>
      <p:sp>
        <p:nvSpPr>
          <p:cNvPr id="3" name="Content Placeholder 2"/>
          <p:cNvSpPr>
            <a:spLocks noGrp="1"/>
          </p:cNvSpPr>
          <p:nvPr>
            <p:ph idx="1"/>
          </p:nvPr>
        </p:nvSpPr>
        <p:spPr>
          <a:xfrm>
            <a:off x="581192" y="2180496"/>
            <a:ext cx="11029615" cy="4536188"/>
          </a:xfrm>
        </p:spPr>
        <p:txBody>
          <a:bodyPr>
            <a:normAutofit lnSpcReduction="10000"/>
          </a:bodyPr>
          <a:lstStyle/>
          <a:p>
            <a:pPr>
              <a:buFont typeface="Wingdings" panose="05000000000000000000" pitchFamily="2" charset="2"/>
              <a:buChar char="q"/>
            </a:pPr>
            <a:r>
              <a:rPr lang="en-US" sz="2200" dirty="0"/>
              <a:t>USA Swimming Registration </a:t>
            </a:r>
          </a:p>
          <a:p>
            <a:pPr lvl="1">
              <a:buFont typeface="Wingdings" panose="05000000000000000000" pitchFamily="2" charset="2"/>
              <a:buChar char="q"/>
            </a:pPr>
            <a:r>
              <a:rPr lang="en-US" sz="1900" dirty="0"/>
              <a:t>Liability insurance required to participate on a USA Swimming sanctioned team </a:t>
            </a:r>
          </a:p>
          <a:p>
            <a:pPr lvl="1">
              <a:buFont typeface="Wingdings" panose="05000000000000000000" pitchFamily="2" charset="2"/>
              <a:buChar char="q"/>
            </a:pPr>
            <a:r>
              <a:rPr lang="en-US" sz="1900" dirty="0"/>
              <a:t>All swimmers, coaches, officials, and any adults that work directly with swimmers </a:t>
            </a:r>
          </a:p>
          <a:p>
            <a:pPr lvl="1">
              <a:buFont typeface="Wingdings" panose="05000000000000000000" pitchFamily="2" charset="2"/>
              <a:buChar char="q"/>
            </a:pPr>
            <a:r>
              <a:rPr lang="en-US" sz="1900" dirty="0"/>
              <a:t>Splash Magazine </a:t>
            </a:r>
          </a:p>
          <a:p>
            <a:pPr lvl="1">
              <a:buFont typeface="Wingdings" panose="05000000000000000000" pitchFamily="2" charset="2"/>
              <a:buChar char="q"/>
            </a:pPr>
            <a:endParaRPr lang="en-US" sz="1900" dirty="0"/>
          </a:p>
          <a:p>
            <a:pPr>
              <a:buFont typeface="Wingdings" panose="05000000000000000000" pitchFamily="2" charset="2"/>
              <a:buChar char="q"/>
            </a:pPr>
            <a:r>
              <a:rPr lang="en-US" sz="2200" dirty="0"/>
              <a:t>House of delegates and Board of Directors</a:t>
            </a:r>
          </a:p>
          <a:p>
            <a:pPr lvl="1">
              <a:buFont typeface="Wingdings" panose="05000000000000000000" pitchFamily="2" charset="2"/>
              <a:buChar char="q"/>
            </a:pPr>
            <a:r>
              <a:rPr lang="en-US" sz="1900" dirty="0"/>
              <a:t>Make decisions about rule changes, fees, meets, etc. </a:t>
            </a:r>
          </a:p>
          <a:p>
            <a:pPr lvl="1">
              <a:buFont typeface="Wingdings" panose="05000000000000000000" pitchFamily="2" charset="2"/>
              <a:buChar char="q"/>
            </a:pPr>
            <a:r>
              <a:rPr lang="en-US" sz="1900" dirty="0"/>
              <a:t>Annual Meeting </a:t>
            </a:r>
          </a:p>
          <a:p>
            <a:pPr lvl="1">
              <a:buFont typeface="Wingdings" panose="05000000000000000000" pitchFamily="2" charset="2"/>
              <a:buChar char="q"/>
            </a:pPr>
            <a:r>
              <a:rPr lang="en-US" sz="1900" dirty="0"/>
              <a:t>Each Local Swimming Committee has votes as part of the delegates</a:t>
            </a:r>
          </a:p>
          <a:p>
            <a:pPr lvl="1">
              <a:buFont typeface="Wingdings" panose="05000000000000000000" pitchFamily="2" charset="2"/>
              <a:buChar char="q"/>
            </a:pPr>
            <a:r>
              <a:rPr lang="en-US" sz="1900" dirty="0"/>
              <a:t>Anyone can be on the board </a:t>
            </a:r>
          </a:p>
          <a:p>
            <a:pPr lvl="1">
              <a:buFont typeface="Wingdings" panose="05000000000000000000" pitchFamily="2" charset="2"/>
              <a:buChar char="q"/>
            </a:pPr>
            <a:r>
              <a:rPr lang="en-US" sz="1900" dirty="0"/>
              <a:t>Mostly volunteer  </a:t>
            </a:r>
          </a:p>
          <a:p>
            <a:endParaRPr lang="en-US" dirty="0"/>
          </a:p>
        </p:txBody>
      </p:sp>
    </p:spTree>
    <p:extLst>
      <p:ext uri="{BB962C8B-B14F-4D97-AF65-F5344CB8AC3E}">
        <p14:creationId xmlns:p14="http://schemas.microsoft.com/office/powerpoint/2010/main" val="41681288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013800"/>
          </a:xfrm>
        </p:spPr>
        <p:txBody>
          <a:bodyPr>
            <a:normAutofit/>
          </a:bodyPr>
          <a:lstStyle/>
          <a:p>
            <a:r>
              <a:rPr lang="en-US" sz="3200" dirty="0"/>
              <a:t>Snake river swimming </a:t>
            </a:r>
          </a:p>
        </p:txBody>
      </p:sp>
      <p:pic>
        <p:nvPicPr>
          <p:cNvPr id="5" name="Picture 4">
            <a:extLst>
              <a:ext uri="{FF2B5EF4-FFF2-40B4-BE49-F238E27FC236}">
                <a16:creationId xmlns:a16="http://schemas.microsoft.com/office/drawing/2014/main" id="{307B42F3-59AF-4E7B-B020-BE64B06DED68}"/>
              </a:ext>
            </a:extLst>
          </p:cNvPr>
          <p:cNvPicPr>
            <a:picLocks noChangeAspect="1"/>
          </p:cNvPicPr>
          <p:nvPr/>
        </p:nvPicPr>
        <p:blipFill>
          <a:blip r:embed="rId2"/>
          <a:stretch>
            <a:fillRect/>
          </a:stretch>
        </p:blipFill>
        <p:spPr>
          <a:xfrm>
            <a:off x="657225" y="2710551"/>
            <a:ext cx="4962525" cy="2950229"/>
          </a:xfrm>
          <a:prstGeom prst="rect">
            <a:avLst/>
          </a:prstGeom>
        </p:spPr>
      </p:pic>
      <p:sp>
        <p:nvSpPr>
          <p:cNvPr id="3" name="Content Placeholder 2"/>
          <p:cNvSpPr>
            <a:spLocks noGrp="1"/>
          </p:cNvSpPr>
          <p:nvPr>
            <p:ph idx="1"/>
          </p:nvPr>
        </p:nvSpPr>
        <p:spPr>
          <a:xfrm>
            <a:off x="6335805" y="2180496"/>
            <a:ext cx="5275001" cy="4045683"/>
          </a:xfrm>
        </p:spPr>
        <p:txBody>
          <a:bodyPr>
            <a:normAutofit lnSpcReduction="10000"/>
          </a:bodyPr>
          <a:lstStyle/>
          <a:p>
            <a:pPr marL="0" indent="0" algn="ctr">
              <a:buNone/>
            </a:pPr>
            <a:r>
              <a:rPr lang="en-US" sz="2800" dirty="0"/>
              <a:t>Our local Swimming Committee (LSC)</a:t>
            </a:r>
          </a:p>
          <a:p>
            <a:pPr marL="0" indent="0" algn="ctr">
              <a:buNone/>
            </a:pPr>
            <a:r>
              <a:rPr lang="en-US" sz="2800" dirty="0"/>
              <a:t>Mission: “STRIVE TOGETHER, THRIVE TOGETHER, helping swimmers to achieve success from the grassroots level to the elite.”</a:t>
            </a:r>
          </a:p>
          <a:p>
            <a:pPr marL="0" indent="0" algn="ctr">
              <a:buNone/>
            </a:pPr>
            <a:endParaRPr lang="en-US" sz="2800" dirty="0"/>
          </a:p>
          <a:p>
            <a:pPr marL="0" indent="0" algn="ctr">
              <a:buNone/>
            </a:pPr>
            <a:r>
              <a:rPr lang="en-US" sz="2800" dirty="0"/>
              <a:t>Vision: “Strive, Rise, Succeed”</a:t>
            </a:r>
          </a:p>
          <a:p>
            <a:pPr marL="0" indent="0">
              <a:buNone/>
            </a:pPr>
            <a:endParaRPr lang="en-US" dirty="0"/>
          </a:p>
        </p:txBody>
      </p:sp>
    </p:spTree>
    <p:extLst>
      <p:ext uri="{BB962C8B-B14F-4D97-AF65-F5344CB8AC3E}">
        <p14:creationId xmlns:p14="http://schemas.microsoft.com/office/powerpoint/2010/main" val="31840089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err="1"/>
              <a:t>SNake</a:t>
            </a:r>
            <a:r>
              <a:rPr lang="en-US" sz="7200" dirty="0"/>
              <a:t> river swimming</a:t>
            </a:r>
          </a:p>
        </p:txBody>
      </p:sp>
      <p:sp>
        <p:nvSpPr>
          <p:cNvPr id="3" name="Content Placeholder 2"/>
          <p:cNvSpPr>
            <a:spLocks noGrp="1"/>
          </p:cNvSpPr>
          <p:nvPr>
            <p:ph idx="1"/>
          </p:nvPr>
        </p:nvSpPr>
        <p:spPr>
          <a:xfrm>
            <a:off x="288102" y="2346751"/>
            <a:ext cx="11189702" cy="4303431"/>
          </a:xfrm>
        </p:spPr>
        <p:txBody>
          <a:bodyPr>
            <a:normAutofit/>
          </a:bodyPr>
          <a:lstStyle/>
          <a:p>
            <a:pPr marL="0" indent="0" algn="ctr">
              <a:buNone/>
            </a:pPr>
            <a:r>
              <a:rPr lang="en-US" sz="3200" dirty="0"/>
              <a:t>     </a:t>
            </a:r>
            <a:r>
              <a:rPr lang="en-US" sz="3200" b="1" u="sng" dirty="0"/>
              <a:t>SRS TEAMS</a:t>
            </a:r>
          </a:p>
          <a:p>
            <a:pPr marL="0" indent="0">
              <a:buNone/>
            </a:pPr>
            <a:r>
              <a:rPr lang="en-US" sz="2400" dirty="0"/>
              <a:t>     	</a:t>
            </a:r>
            <a:r>
              <a:rPr lang="en-US" sz="2800" dirty="0"/>
              <a:t>Voltage Aquatics (Idaho Falls)         </a:t>
            </a:r>
            <a:r>
              <a:rPr lang="en-US" sz="2800" dirty="0" err="1"/>
              <a:t>Portneuf</a:t>
            </a:r>
            <a:r>
              <a:rPr lang="en-US" sz="2800" dirty="0"/>
              <a:t> Valley Swim Team (Pocatello)                      	Magic Valley Marlins (Twin Falls)     	Sun Valley 5B (Sun Valley)                                 	Elko Swim Team (Elko, Nevada)      Boise Swim Club (Boise) 			                          	Boise Y Swim Team (Boise)             Streamliner Aquatics (Meridian)                    	Nampa Swim Team (Nampa)          Caldwell Swim Club (Caldwell)</a:t>
            </a:r>
          </a:p>
          <a:p>
            <a:pPr marL="324000" lvl="1" indent="0">
              <a:buNone/>
            </a:pPr>
            <a:endParaRPr lang="en-US" dirty="0"/>
          </a:p>
          <a:p>
            <a:pPr marL="324000" lvl="1" indent="0">
              <a:buNone/>
            </a:pPr>
            <a:endParaRPr lang="en-US" dirty="0"/>
          </a:p>
          <a:p>
            <a:pPr marL="324000" lvl="1" indent="0">
              <a:buNone/>
            </a:pPr>
            <a:endParaRPr lang="en-US" dirty="0"/>
          </a:p>
          <a:p>
            <a:pPr marL="324000" lvl="1" indent="0">
              <a:buNone/>
            </a:pPr>
            <a:endParaRPr lang="en-US" dirty="0"/>
          </a:p>
        </p:txBody>
      </p:sp>
    </p:spTree>
    <p:extLst>
      <p:ext uri="{BB962C8B-B14F-4D97-AF65-F5344CB8AC3E}">
        <p14:creationId xmlns:p14="http://schemas.microsoft.com/office/powerpoint/2010/main" val="15981017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a:t>Snake river swimming </a:t>
            </a:r>
          </a:p>
        </p:txBody>
      </p:sp>
      <p:sp>
        <p:nvSpPr>
          <p:cNvPr id="3" name="Content Placeholder 2"/>
          <p:cNvSpPr>
            <a:spLocks noGrp="1"/>
          </p:cNvSpPr>
          <p:nvPr>
            <p:ph idx="1"/>
          </p:nvPr>
        </p:nvSpPr>
        <p:spPr>
          <a:xfrm>
            <a:off x="581192" y="2180496"/>
            <a:ext cx="11029615" cy="4336682"/>
          </a:xfrm>
        </p:spPr>
        <p:txBody>
          <a:bodyPr/>
          <a:lstStyle/>
          <a:p>
            <a:pPr marL="0" indent="0">
              <a:buNone/>
            </a:pPr>
            <a:r>
              <a:rPr lang="en-US" sz="3600" dirty="0"/>
              <a:t>Regional Board of Directors and House Of Delegates </a:t>
            </a:r>
          </a:p>
          <a:p>
            <a:pPr lvl="1">
              <a:buFont typeface="Wingdings" panose="05000000000000000000" pitchFamily="2" charset="2"/>
              <a:buChar char="q"/>
            </a:pPr>
            <a:r>
              <a:rPr lang="en-US" sz="2400" dirty="0"/>
              <a:t>Decide rules and changes regarding our LSC in conjunction with the rules set by USA swimming </a:t>
            </a:r>
          </a:p>
          <a:p>
            <a:pPr lvl="1">
              <a:buFont typeface="Wingdings" panose="05000000000000000000" pitchFamily="2" charset="2"/>
              <a:buChar char="q"/>
            </a:pPr>
            <a:r>
              <a:rPr lang="en-US" sz="2400" dirty="0"/>
              <a:t>Meet 2+ times per year </a:t>
            </a:r>
          </a:p>
          <a:p>
            <a:pPr lvl="1">
              <a:buFont typeface="Wingdings" panose="05000000000000000000" pitchFamily="2" charset="2"/>
              <a:buChar char="q"/>
            </a:pPr>
            <a:r>
              <a:rPr lang="en-US" sz="2400" dirty="0"/>
              <a:t>Anyone can get involved </a:t>
            </a:r>
          </a:p>
          <a:p>
            <a:pPr marL="936900" lvl="2" indent="-342900">
              <a:buFont typeface="Wingdings" panose="05000000000000000000" pitchFamily="2" charset="2"/>
              <a:buChar char="q"/>
            </a:pPr>
            <a:r>
              <a:rPr lang="en-US" sz="2000" dirty="0"/>
              <a:t>We have 3 board members on our team, 1 swimmer and 2 parents </a:t>
            </a:r>
          </a:p>
          <a:p>
            <a:pPr marL="936900" lvl="2" indent="-342900">
              <a:buFont typeface="Wingdings" panose="05000000000000000000" pitchFamily="2" charset="2"/>
              <a:buChar char="q"/>
            </a:pPr>
            <a:r>
              <a:rPr lang="en-US" sz="2000" dirty="0"/>
              <a:t>We have fewer members on this side of the state so it is important to have votes </a:t>
            </a:r>
          </a:p>
          <a:p>
            <a:pPr lvl="1">
              <a:buFont typeface="Wingdings" panose="05000000000000000000" pitchFamily="2" charset="2"/>
              <a:buChar char="q"/>
            </a:pPr>
            <a:r>
              <a:rPr lang="en-US" sz="2400" dirty="0"/>
              <a:t>If you want change regionally this is where it happens </a:t>
            </a:r>
          </a:p>
          <a:p>
            <a:endParaRPr lang="en-US" dirty="0"/>
          </a:p>
        </p:txBody>
      </p:sp>
    </p:spTree>
    <p:extLst>
      <p:ext uri="{BB962C8B-B14F-4D97-AF65-F5344CB8AC3E}">
        <p14:creationId xmlns:p14="http://schemas.microsoft.com/office/powerpoint/2010/main" val="40430831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Officials and how  to become one</a:t>
            </a:r>
          </a:p>
        </p:txBody>
      </p:sp>
      <p:sp>
        <p:nvSpPr>
          <p:cNvPr id="3" name="Content Placeholder 2"/>
          <p:cNvSpPr>
            <a:spLocks noGrp="1"/>
          </p:cNvSpPr>
          <p:nvPr>
            <p:ph idx="1"/>
          </p:nvPr>
        </p:nvSpPr>
        <p:spPr>
          <a:xfrm>
            <a:off x="581192" y="2180496"/>
            <a:ext cx="11029615" cy="4403184"/>
          </a:xfrm>
        </p:spPr>
        <p:txBody>
          <a:bodyPr>
            <a:normAutofit lnSpcReduction="10000"/>
          </a:bodyPr>
          <a:lstStyle/>
          <a:p>
            <a:r>
              <a:rPr lang="en-US" sz="2800" dirty="0"/>
              <a:t>Officials are needed to run any sanctioned meet</a:t>
            </a:r>
          </a:p>
          <a:p>
            <a:r>
              <a:rPr lang="en-US" sz="2800" dirty="0"/>
              <a:t>Steps to become an official </a:t>
            </a:r>
          </a:p>
          <a:p>
            <a:pPr lvl="1"/>
            <a:r>
              <a:rPr lang="en-US" sz="2400" dirty="0"/>
              <a:t>Take a course for stroke and turn </a:t>
            </a:r>
          </a:p>
          <a:p>
            <a:pPr lvl="1"/>
            <a:r>
              <a:rPr lang="en-US" sz="2400" dirty="0"/>
              <a:t>Complete training hours</a:t>
            </a:r>
          </a:p>
          <a:p>
            <a:pPr lvl="1"/>
            <a:r>
              <a:rPr lang="en-US" sz="2400" dirty="0"/>
              <a:t>If you want to move on to starter or ref additional training is required </a:t>
            </a:r>
          </a:p>
          <a:p>
            <a:r>
              <a:rPr lang="en-US" sz="2800" dirty="0"/>
              <a:t>All officials also register with USA Swimming and must complete a background check and athlete safety training in order to keep our kids safe.  </a:t>
            </a:r>
          </a:p>
          <a:p>
            <a:pPr marL="324000" lvl="1" indent="0">
              <a:buNone/>
            </a:pPr>
            <a:r>
              <a:rPr lang="en-US" dirty="0"/>
              <a:t> </a:t>
            </a:r>
          </a:p>
          <a:p>
            <a:pPr lvl="1"/>
            <a:endParaRPr lang="en-US" dirty="0"/>
          </a:p>
        </p:txBody>
      </p:sp>
    </p:spTree>
    <p:extLst>
      <p:ext uri="{BB962C8B-B14F-4D97-AF65-F5344CB8AC3E}">
        <p14:creationId xmlns:p14="http://schemas.microsoft.com/office/powerpoint/2010/main" val="40514449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err="1"/>
              <a:t>Usa</a:t>
            </a:r>
            <a:r>
              <a:rPr lang="en-US" sz="4800" dirty="0"/>
              <a:t> swimming meet progression </a:t>
            </a:r>
          </a:p>
        </p:txBody>
      </p:sp>
      <p:sp>
        <p:nvSpPr>
          <p:cNvPr id="3" name="Content Placeholder 2"/>
          <p:cNvSpPr>
            <a:spLocks noGrp="1"/>
          </p:cNvSpPr>
          <p:nvPr>
            <p:ph idx="1"/>
          </p:nvPr>
        </p:nvSpPr>
        <p:spPr>
          <a:xfrm>
            <a:off x="581193" y="2061276"/>
            <a:ext cx="5514808" cy="4293030"/>
          </a:xfrm>
        </p:spPr>
        <p:txBody>
          <a:bodyPr>
            <a:normAutofit/>
          </a:bodyPr>
          <a:lstStyle/>
          <a:p>
            <a:pPr lvl="1">
              <a:buFont typeface="Wingdings" panose="05000000000000000000" pitchFamily="2" charset="2"/>
              <a:buChar char="q"/>
            </a:pPr>
            <a:r>
              <a:rPr lang="en-US" sz="2400" dirty="0"/>
              <a:t>Beginner meets (invitationals) </a:t>
            </a:r>
            <a:endParaRPr lang="en-US" sz="3200" dirty="0"/>
          </a:p>
          <a:p>
            <a:pPr lvl="2">
              <a:buFont typeface="Wingdings" panose="05000000000000000000" pitchFamily="2" charset="2"/>
              <a:buChar char="q"/>
            </a:pPr>
            <a:r>
              <a:rPr lang="en-US" sz="2000" dirty="0"/>
              <a:t>Most local and LSC meets</a:t>
            </a:r>
            <a:endParaRPr lang="en-US" sz="2800" dirty="0"/>
          </a:p>
          <a:p>
            <a:pPr lvl="1">
              <a:buFont typeface="Wingdings" panose="05000000000000000000" pitchFamily="2" charset="2"/>
              <a:buChar char="q"/>
            </a:pPr>
            <a:r>
              <a:rPr lang="en-US" sz="2400" dirty="0"/>
              <a:t>Snake River Winter/Summer championships – qualifying times </a:t>
            </a:r>
            <a:endParaRPr lang="en-US" sz="3200" dirty="0"/>
          </a:p>
          <a:p>
            <a:pPr lvl="1">
              <a:buFont typeface="Wingdings" panose="05000000000000000000" pitchFamily="2" charset="2"/>
              <a:buChar char="q"/>
            </a:pPr>
            <a:r>
              <a:rPr lang="en-US" sz="2400" dirty="0"/>
              <a:t>Age group regionals – qualifying times </a:t>
            </a:r>
            <a:endParaRPr lang="en-US" sz="3200" dirty="0"/>
          </a:p>
          <a:p>
            <a:pPr lvl="1">
              <a:buFont typeface="Wingdings" panose="05000000000000000000" pitchFamily="2" charset="2"/>
              <a:buChar char="q"/>
            </a:pPr>
            <a:r>
              <a:rPr lang="en-US" sz="2400" dirty="0"/>
              <a:t>Age group zones – qualifying times </a:t>
            </a:r>
            <a:endParaRPr lang="en-US" sz="3200" dirty="0"/>
          </a:p>
          <a:p>
            <a:pPr lvl="1">
              <a:buFont typeface="Wingdings" panose="05000000000000000000" pitchFamily="2" charset="2"/>
              <a:buChar char="q"/>
            </a:pPr>
            <a:r>
              <a:rPr lang="en-US" sz="2400" dirty="0"/>
              <a:t>Senior zones – qualifying times </a:t>
            </a:r>
            <a:endParaRPr lang="en-US" sz="3200" dirty="0"/>
          </a:p>
          <a:p>
            <a:endParaRPr lang="en-US" dirty="0"/>
          </a:p>
        </p:txBody>
      </p:sp>
      <p:sp>
        <p:nvSpPr>
          <p:cNvPr id="5" name="TextBox 4">
            <a:extLst>
              <a:ext uri="{FF2B5EF4-FFF2-40B4-BE49-F238E27FC236}">
                <a16:creationId xmlns:a16="http://schemas.microsoft.com/office/drawing/2014/main" id="{E18015C8-2EF4-4EA5-9D2A-7E2B771326A1}"/>
              </a:ext>
            </a:extLst>
          </p:cNvPr>
          <p:cNvSpPr txBox="1"/>
          <p:nvPr/>
        </p:nvSpPr>
        <p:spPr>
          <a:xfrm>
            <a:off x="6301048" y="2372056"/>
            <a:ext cx="4172990" cy="5539978"/>
          </a:xfrm>
          <a:prstGeom prst="rect">
            <a:avLst/>
          </a:prstGeom>
          <a:noFill/>
        </p:spPr>
        <p:txBody>
          <a:bodyPr wrap="square" rtlCol="0">
            <a:spAutoFit/>
          </a:bodyPr>
          <a:lstStyle/>
          <a:p>
            <a:pPr marL="800100" lvl="1" indent="-342900">
              <a:buClr>
                <a:schemeClr val="accent2"/>
              </a:buClr>
              <a:buFont typeface="Wingdings" panose="05000000000000000000" pitchFamily="2" charset="2"/>
              <a:buChar char="q"/>
            </a:pPr>
            <a:r>
              <a:rPr lang="en-US" sz="2400" dirty="0">
                <a:solidFill>
                  <a:schemeClr val="tx2"/>
                </a:solidFill>
              </a:rPr>
              <a:t>Futures- qualifying times </a:t>
            </a:r>
          </a:p>
          <a:p>
            <a:pPr marL="800100" lvl="1" indent="-342900">
              <a:buClr>
                <a:schemeClr val="accent2"/>
              </a:buClr>
              <a:buFont typeface="Wingdings" panose="05000000000000000000" pitchFamily="2" charset="2"/>
              <a:buChar char="q"/>
            </a:pPr>
            <a:r>
              <a:rPr lang="en-US" sz="2400" dirty="0">
                <a:solidFill>
                  <a:schemeClr val="tx2"/>
                </a:solidFill>
              </a:rPr>
              <a:t>Jr. Nationals – qualifying times </a:t>
            </a:r>
            <a:endParaRPr lang="en-US" sz="2800" dirty="0">
              <a:solidFill>
                <a:schemeClr val="tx2"/>
              </a:solidFill>
            </a:endParaRPr>
          </a:p>
          <a:p>
            <a:pPr marL="800100" lvl="1" indent="-342900">
              <a:buClr>
                <a:schemeClr val="accent2"/>
              </a:buClr>
              <a:buFont typeface="Wingdings" panose="05000000000000000000" pitchFamily="2" charset="2"/>
              <a:buChar char="q"/>
            </a:pPr>
            <a:r>
              <a:rPr lang="en-US" sz="2400" dirty="0">
                <a:solidFill>
                  <a:schemeClr val="tx2"/>
                </a:solidFill>
              </a:rPr>
              <a:t>Nationals – qualifying times </a:t>
            </a:r>
            <a:endParaRPr lang="en-US" sz="2800" dirty="0">
              <a:solidFill>
                <a:schemeClr val="tx2"/>
              </a:solidFill>
            </a:endParaRPr>
          </a:p>
          <a:p>
            <a:pPr marL="800100" lvl="1" indent="-342900">
              <a:buClr>
                <a:schemeClr val="accent2"/>
              </a:buClr>
              <a:buFont typeface="Wingdings" panose="05000000000000000000" pitchFamily="2" charset="2"/>
              <a:buChar char="q"/>
            </a:pPr>
            <a:r>
              <a:rPr lang="en-US" sz="2400" dirty="0">
                <a:solidFill>
                  <a:schemeClr val="tx2"/>
                </a:solidFill>
              </a:rPr>
              <a:t>Olympic trials – qualifying times </a:t>
            </a:r>
          </a:p>
          <a:p>
            <a:pPr marL="800100" lvl="1" indent="-342900">
              <a:buClr>
                <a:schemeClr val="accent2"/>
              </a:buClr>
              <a:buFont typeface="Wingdings" panose="05000000000000000000" pitchFamily="2" charset="2"/>
              <a:buChar char="q"/>
            </a:pPr>
            <a:r>
              <a:rPr lang="en-US" sz="2400" dirty="0">
                <a:solidFill>
                  <a:schemeClr val="tx2"/>
                </a:solidFill>
              </a:rPr>
              <a:t>Olympics – top 2 in trials for individual events </a:t>
            </a:r>
          </a:p>
          <a:p>
            <a:pPr lvl="1"/>
            <a:endParaRPr lang="en-US" sz="2000" dirty="0">
              <a:solidFill>
                <a:schemeClr val="tx2"/>
              </a:solidFill>
            </a:endParaRPr>
          </a:p>
          <a:p>
            <a:pPr lvl="1"/>
            <a:endParaRPr lang="en-US" sz="2000" dirty="0">
              <a:solidFill>
                <a:schemeClr val="tx2"/>
              </a:solidFill>
            </a:endParaRPr>
          </a:p>
          <a:p>
            <a:pPr lvl="1"/>
            <a:endParaRPr lang="en-US" sz="2000" dirty="0">
              <a:solidFill>
                <a:schemeClr val="tx2"/>
              </a:solidFill>
            </a:endParaRPr>
          </a:p>
          <a:p>
            <a:pPr lvl="1"/>
            <a:endParaRPr lang="en-US" sz="2000" dirty="0">
              <a:solidFill>
                <a:schemeClr val="tx2"/>
              </a:solidFill>
            </a:endParaRPr>
          </a:p>
          <a:p>
            <a:pPr lvl="1"/>
            <a:endParaRPr lang="en-US" sz="2000" dirty="0">
              <a:solidFill>
                <a:schemeClr val="tx2"/>
              </a:solidFill>
            </a:endParaRPr>
          </a:p>
          <a:p>
            <a:pPr lvl="1"/>
            <a:endParaRPr lang="en-US" sz="2000" dirty="0">
              <a:solidFill>
                <a:schemeClr val="tx2"/>
              </a:solidFill>
            </a:endParaRPr>
          </a:p>
          <a:p>
            <a:endParaRPr lang="en-US" dirty="0"/>
          </a:p>
        </p:txBody>
      </p:sp>
    </p:spTree>
    <p:extLst>
      <p:ext uri="{BB962C8B-B14F-4D97-AF65-F5344CB8AC3E}">
        <p14:creationId xmlns:p14="http://schemas.microsoft.com/office/powerpoint/2010/main" val="10097392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013800"/>
          </a:xfrm>
        </p:spPr>
        <p:txBody>
          <a:bodyPr>
            <a:normAutofit/>
          </a:bodyPr>
          <a:lstStyle/>
          <a:p>
            <a:r>
              <a:rPr lang="en-US" dirty="0"/>
              <a:t>Motivational time standards </a:t>
            </a:r>
          </a:p>
        </p:txBody>
      </p:sp>
      <p:sp>
        <p:nvSpPr>
          <p:cNvPr id="3" name="Content Placeholder 2"/>
          <p:cNvSpPr>
            <a:spLocks noGrp="1"/>
          </p:cNvSpPr>
          <p:nvPr>
            <p:ph idx="1"/>
          </p:nvPr>
        </p:nvSpPr>
        <p:spPr>
          <a:xfrm>
            <a:off x="440266" y="2180496"/>
            <a:ext cx="7366001" cy="3975348"/>
          </a:xfrm>
        </p:spPr>
        <p:txBody>
          <a:bodyPr>
            <a:normAutofit fontScale="92500"/>
          </a:bodyPr>
          <a:lstStyle/>
          <a:p>
            <a:r>
              <a:rPr lang="en-US" sz="2800" dirty="0"/>
              <a:t>USA Swimming motivational time standards </a:t>
            </a:r>
          </a:p>
          <a:p>
            <a:pPr lvl="1"/>
            <a:r>
              <a:rPr lang="en-US" sz="2400" dirty="0"/>
              <a:t>B times </a:t>
            </a:r>
          </a:p>
          <a:p>
            <a:pPr lvl="1"/>
            <a:r>
              <a:rPr lang="en-US" sz="2400" dirty="0"/>
              <a:t>BB times </a:t>
            </a:r>
          </a:p>
          <a:p>
            <a:pPr lvl="1"/>
            <a:r>
              <a:rPr lang="en-US" sz="2400" dirty="0"/>
              <a:t>A times </a:t>
            </a:r>
          </a:p>
          <a:p>
            <a:pPr lvl="1"/>
            <a:r>
              <a:rPr lang="en-US" sz="2400" dirty="0"/>
              <a:t>AA times </a:t>
            </a:r>
          </a:p>
          <a:p>
            <a:pPr lvl="1"/>
            <a:r>
              <a:rPr lang="en-US" sz="2400" dirty="0"/>
              <a:t>AAA times </a:t>
            </a:r>
          </a:p>
          <a:p>
            <a:pPr lvl="1"/>
            <a:r>
              <a:rPr lang="en-US" sz="2400" dirty="0"/>
              <a:t>AAAA times </a:t>
            </a:r>
          </a:p>
          <a:p>
            <a:pPr marL="324000" lvl="1" indent="0">
              <a:buNone/>
            </a:pPr>
            <a:r>
              <a:rPr lang="en-US" sz="2800" dirty="0">
                <a:hlinkClick r:id="rId2" action="ppaction://hlinkfile"/>
              </a:rPr>
              <a:t>Click here to see the motivational time standards </a:t>
            </a:r>
            <a:endParaRPr lang="en-US" sz="2800" dirty="0"/>
          </a:p>
        </p:txBody>
      </p:sp>
      <p:pic>
        <p:nvPicPr>
          <p:cNvPr id="9" name="Picture 8" descr="A group of people in the water&#10;&#10;Description automatically generated">
            <a:extLst>
              <a:ext uri="{FF2B5EF4-FFF2-40B4-BE49-F238E27FC236}">
                <a16:creationId xmlns:a16="http://schemas.microsoft.com/office/drawing/2014/main" id="{33A1B160-06BA-4297-9BE0-EAE130A467D5}"/>
              </a:ext>
            </a:extLst>
          </p:cNvPr>
          <p:cNvPicPr>
            <a:picLocks noChangeAspect="1"/>
          </p:cNvPicPr>
          <p:nvPr/>
        </p:nvPicPr>
        <p:blipFill rotWithShape="1">
          <a:blip r:embed="rId3"/>
          <a:srcRect t="19827" r="2" b="20640"/>
          <a:stretch/>
        </p:blipFill>
        <p:spPr>
          <a:xfrm>
            <a:off x="8051799" y="1892627"/>
            <a:ext cx="3699935" cy="2202738"/>
          </a:xfrm>
          <a:prstGeom prst="rect">
            <a:avLst/>
          </a:prstGeom>
        </p:spPr>
      </p:pic>
      <p:pic>
        <p:nvPicPr>
          <p:cNvPr id="7" name="Picture 6" descr="A picture containing water, wave, sport, surfing&#10;&#10;Description automatically generated">
            <a:extLst>
              <a:ext uri="{FF2B5EF4-FFF2-40B4-BE49-F238E27FC236}">
                <a16:creationId xmlns:a16="http://schemas.microsoft.com/office/drawing/2014/main" id="{EABBC84D-7434-4D74-AB0E-01D97C7013F4}"/>
              </a:ext>
            </a:extLst>
          </p:cNvPr>
          <p:cNvPicPr>
            <a:picLocks noChangeAspect="1"/>
          </p:cNvPicPr>
          <p:nvPr/>
        </p:nvPicPr>
        <p:blipFill rotWithShape="1">
          <a:blip r:embed="rId4"/>
          <a:srcRect t="7051" r="2" b="3760"/>
          <a:stretch/>
        </p:blipFill>
        <p:spPr>
          <a:xfrm>
            <a:off x="8051799" y="4187827"/>
            <a:ext cx="3699935" cy="2202738"/>
          </a:xfrm>
          <a:prstGeom prst="rect">
            <a:avLst/>
          </a:prstGeom>
        </p:spPr>
      </p:pic>
    </p:spTree>
    <p:extLst>
      <p:ext uri="{BB962C8B-B14F-4D97-AF65-F5344CB8AC3E}">
        <p14:creationId xmlns:p14="http://schemas.microsoft.com/office/powerpoint/2010/main" val="3815735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EFD4E-A777-4ABD-9939-08B44CA38DA4}"/>
              </a:ext>
            </a:extLst>
          </p:cNvPr>
          <p:cNvSpPr>
            <a:spLocks noGrp="1"/>
          </p:cNvSpPr>
          <p:nvPr>
            <p:ph type="title"/>
          </p:nvPr>
        </p:nvSpPr>
        <p:spPr>
          <a:xfrm>
            <a:off x="581191" y="999201"/>
            <a:ext cx="11029616" cy="951832"/>
          </a:xfrm>
        </p:spPr>
        <p:txBody>
          <a:bodyPr>
            <a:normAutofit fontScale="90000"/>
          </a:bodyPr>
          <a:lstStyle/>
          <a:p>
            <a:r>
              <a:rPr lang="en-US" sz="5300"/>
              <a:t>About the team </a:t>
            </a:r>
            <a:br>
              <a:rPr lang="en-US"/>
            </a:br>
            <a:endParaRPr lang="en-US" dirty="0"/>
          </a:p>
        </p:txBody>
      </p:sp>
      <p:sp>
        <p:nvSpPr>
          <p:cNvPr id="3" name="Content Placeholder 2">
            <a:extLst>
              <a:ext uri="{FF2B5EF4-FFF2-40B4-BE49-F238E27FC236}">
                <a16:creationId xmlns:a16="http://schemas.microsoft.com/office/drawing/2014/main" id="{0439710C-D7CB-48D1-A689-53B3D99278E7}"/>
              </a:ext>
            </a:extLst>
          </p:cNvPr>
          <p:cNvSpPr>
            <a:spLocks noGrp="1"/>
          </p:cNvSpPr>
          <p:nvPr>
            <p:ph idx="1"/>
          </p:nvPr>
        </p:nvSpPr>
        <p:spPr/>
        <p:txBody>
          <a:bodyPr/>
          <a:lstStyle/>
          <a:p>
            <a:r>
              <a:rPr lang="en-US" sz="2000" i="0" dirty="0">
                <a:effectLst/>
                <a:latin typeface="Arial" panose="020B0604020202020204" pitchFamily="34" charset="0"/>
              </a:rPr>
              <a:t>Voltage Aquatics is a 501(c)3 non-profit organization. It began as the Idaho Falls Cutthroats in 1997. Six years ago the team combined with the Poison Darts in Blackfoot and was renamed Voltage Aquatics. After the city of Blackfoot closed its pool, the team ceased operations in Blackfoot. Just over three years ago the Idaho Falls Piranha Swim Team (IFST) became financially insolvent and dissolved.</a:t>
            </a:r>
            <a:r>
              <a:rPr lang="en-US" sz="2000" dirty="0">
                <a:latin typeface="Arial" panose="020B0604020202020204" pitchFamily="34" charset="0"/>
              </a:rPr>
              <a:t> Many IFST coaches and members joined Voltage at that time. </a:t>
            </a:r>
          </a:p>
          <a:p>
            <a:r>
              <a:rPr lang="en-US" sz="2000" dirty="0">
                <a:latin typeface="Arial" panose="020B0604020202020204" pitchFamily="34" charset="0"/>
              </a:rPr>
              <a:t>Voltage Aquatics is the only USA Swimming sanctioned club in the Idaho Falls area. We offer training groups for all abilities from learn to swim to national level competitions. We look forward to working with your swimmers. </a:t>
            </a:r>
          </a:p>
          <a:p>
            <a:pPr marL="0" indent="0">
              <a:buNone/>
            </a:pPr>
            <a:endParaRPr lang="en-US" sz="2000" dirty="0">
              <a:solidFill>
                <a:srgbClr val="000000"/>
              </a:solidFill>
              <a:latin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40157896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t>College swimming </a:t>
            </a:r>
          </a:p>
        </p:txBody>
      </p:sp>
      <p:sp>
        <p:nvSpPr>
          <p:cNvPr id="3" name="Content Placeholder 2"/>
          <p:cNvSpPr>
            <a:spLocks noGrp="1"/>
          </p:cNvSpPr>
          <p:nvPr>
            <p:ph idx="1"/>
          </p:nvPr>
        </p:nvSpPr>
        <p:spPr>
          <a:xfrm>
            <a:off x="481179" y="2933781"/>
            <a:ext cx="11029615" cy="3495593"/>
          </a:xfrm>
        </p:spPr>
        <p:txBody>
          <a:bodyPr>
            <a:normAutofit/>
          </a:bodyPr>
          <a:lstStyle/>
          <a:p>
            <a:r>
              <a:rPr lang="en-US" sz="2800" dirty="0"/>
              <a:t>We have many swimmers who swim in College and many get partial to full scholarships </a:t>
            </a:r>
          </a:p>
          <a:p>
            <a:r>
              <a:rPr lang="en-US" sz="2800" dirty="0"/>
              <a:t>There are collage swimming programs for a variety of different commitment levels</a:t>
            </a:r>
          </a:p>
          <a:p>
            <a:r>
              <a:rPr lang="en-US" sz="2800" dirty="0"/>
              <a:t>If Collage swimming is one of your goals, we can help you achieve it!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4080839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Resources</a:t>
            </a:r>
            <a:r>
              <a:rPr lang="en-US" dirty="0"/>
              <a:t> </a:t>
            </a:r>
          </a:p>
        </p:txBody>
      </p:sp>
      <p:sp>
        <p:nvSpPr>
          <p:cNvPr id="3" name="Content Placeholder 2"/>
          <p:cNvSpPr>
            <a:spLocks noGrp="1"/>
          </p:cNvSpPr>
          <p:nvPr>
            <p:ph idx="1"/>
          </p:nvPr>
        </p:nvSpPr>
        <p:spPr>
          <a:xfrm>
            <a:off x="581193" y="2144685"/>
            <a:ext cx="11029615" cy="4279380"/>
          </a:xfrm>
        </p:spPr>
        <p:txBody>
          <a:bodyPr/>
          <a:lstStyle/>
          <a:p>
            <a:pPr marL="0" indent="0">
              <a:buNone/>
            </a:pPr>
            <a:r>
              <a:rPr lang="en-US" sz="2800" dirty="0"/>
              <a:t>www. voltageaquatics.org</a:t>
            </a:r>
          </a:p>
          <a:p>
            <a:pPr marL="0" indent="0">
              <a:buNone/>
            </a:pPr>
            <a:r>
              <a:rPr lang="en-US" sz="2800" dirty="0"/>
              <a:t>www.snakeriverswimming.org</a:t>
            </a:r>
          </a:p>
          <a:p>
            <a:pPr marL="0" indent="0">
              <a:buNone/>
            </a:pPr>
            <a:r>
              <a:rPr lang="en-US" sz="2800" dirty="0">
                <a:hlinkClick r:id="rId2"/>
              </a:rPr>
              <a:t>www.usaswimming.org</a:t>
            </a:r>
            <a:endParaRPr lang="en-US" sz="2800" dirty="0"/>
          </a:p>
          <a:p>
            <a:pPr marL="0" indent="0">
              <a:buNone/>
            </a:pPr>
            <a:r>
              <a:rPr lang="en-US" sz="2800" dirty="0"/>
              <a:t>Facebook (VOLT Aquatics) </a:t>
            </a:r>
          </a:p>
          <a:p>
            <a:pPr marL="0" indent="0">
              <a:buNone/>
            </a:pPr>
            <a:r>
              <a:rPr lang="en-US" sz="2800" dirty="0"/>
              <a:t>Instagram (Voltage Aquatics) </a:t>
            </a:r>
          </a:p>
          <a:p>
            <a:pPr marL="0" indent="0">
              <a:buNone/>
            </a:pPr>
            <a:endParaRPr lang="en-US" dirty="0"/>
          </a:p>
        </p:txBody>
      </p:sp>
      <p:pic>
        <p:nvPicPr>
          <p:cNvPr id="5" name="Picture 4" descr="A child swimming in the water&#10;&#10;Description automatically generated">
            <a:extLst>
              <a:ext uri="{FF2B5EF4-FFF2-40B4-BE49-F238E27FC236}">
                <a16:creationId xmlns:a16="http://schemas.microsoft.com/office/drawing/2014/main" id="{6598542D-2F6C-442F-924C-D7ECEAFD2919}"/>
              </a:ext>
            </a:extLst>
          </p:cNvPr>
          <p:cNvPicPr>
            <a:picLocks noChangeAspect="1"/>
          </p:cNvPicPr>
          <p:nvPr/>
        </p:nvPicPr>
        <p:blipFill>
          <a:blip r:embed="rId3"/>
          <a:stretch>
            <a:fillRect/>
          </a:stretch>
        </p:blipFill>
        <p:spPr>
          <a:xfrm>
            <a:off x="7670568" y="2052204"/>
            <a:ext cx="2753591" cy="2753591"/>
          </a:xfrm>
          <a:prstGeom prst="rect">
            <a:avLst/>
          </a:prstGeom>
        </p:spPr>
      </p:pic>
    </p:spTree>
    <p:extLst>
      <p:ext uri="{BB962C8B-B14F-4D97-AF65-F5344CB8AC3E}">
        <p14:creationId xmlns:p14="http://schemas.microsoft.com/office/powerpoint/2010/main" val="1399245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1BD92-E8C1-42A1-BAA4-5C72E1F3D33D}"/>
              </a:ext>
            </a:extLst>
          </p:cNvPr>
          <p:cNvSpPr>
            <a:spLocks noGrp="1"/>
          </p:cNvSpPr>
          <p:nvPr>
            <p:ph type="title"/>
          </p:nvPr>
        </p:nvSpPr>
        <p:spPr/>
        <p:txBody>
          <a:bodyPr>
            <a:normAutofit/>
          </a:bodyPr>
          <a:lstStyle/>
          <a:p>
            <a:r>
              <a:rPr lang="en-US" sz="4800" dirty="0"/>
              <a:t>Voltage Aquatics </a:t>
            </a:r>
          </a:p>
        </p:txBody>
      </p:sp>
      <p:sp>
        <p:nvSpPr>
          <p:cNvPr id="3" name="Content Placeholder 2">
            <a:extLst>
              <a:ext uri="{FF2B5EF4-FFF2-40B4-BE49-F238E27FC236}">
                <a16:creationId xmlns:a16="http://schemas.microsoft.com/office/drawing/2014/main" id="{BE191934-2A69-40BF-A82E-116C846BB705}"/>
              </a:ext>
            </a:extLst>
          </p:cNvPr>
          <p:cNvSpPr>
            <a:spLocks noGrp="1"/>
          </p:cNvSpPr>
          <p:nvPr>
            <p:ph sz="half" idx="1"/>
          </p:nvPr>
        </p:nvSpPr>
        <p:spPr>
          <a:xfrm>
            <a:off x="501185" y="1961996"/>
            <a:ext cx="11189629" cy="4629997"/>
          </a:xfrm>
        </p:spPr>
        <p:txBody>
          <a:bodyPr/>
          <a:lstStyle/>
          <a:p>
            <a:r>
              <a:rPr lang="en-US" sz="2400" dirty="0"/>
              <a:t>Voltage Aquatics caters to ALL athletes.  We offer programs for beginners to those that have dreams of Olympic Gold.  VOLT wants all swimmers, regardless of their level of commitment and ability, to feel good about what they do as a member of our club.  VOLT also recognizes that our athletes have interests outside of swimming and will work with you to find a balance between them. </a:t>
            </a:r>
          </a:p>
          <a:p>
            <a:r>
              <a:rPr lang="en-US" sz="2400" dirty="0"/>
              <a:t>Club swimming helps teach dedication, teamwork, commitment, and hard work.  The quality coaching staff at Voltage Aquatics is committed to these values.  They are eager to work with your child in helping to develop these skills and our coaching staff is well trained in the latest swimming techniques.</a:t>
            </a:r>
          </a:p>
          <a:p>
            <a:pPr marL="0" indent="0">
              <a:buNone/>
            </a:pPr>
            <a:endParaRPr lang="en-US" dirty="0"/>
          </a:p>
        </p:txBody>
      </p:sp>
    </p:spTree>
    <p:extLst>
      <p:ext uri="{BB962C8B-B14F-4D97-AF65-F5344CB8AC3E}">
        <p14:creationId xmlns:p14="http://schemas.microsoft.com/office/powerpoint/2010/main" val="3716800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013800"/>
          </a:xfrm>
        </p:spPr>
        <p:txBody>
          <a:bodyPr>
            <a:normAutofit fontScale="90000"/>
          </a:bodyPr>
          <a:lstStyle/>
          <a:p>
            <a:r>
              <a:rPr lang="en-US" sz="4800" dirty="0"/>
              <a:t>VOLTAGE AQUATICS Mission statement </a:t>
            </a:r>
          </a:p>
        </p:txBody>
      </p:sp>
      <p:sp>
        <p:nvSpPr>
          <p:cNvPr id="10" name="Rectangle 9">
            <a:extLst>
              <a:ext uri="{FF2B5EF4-FFF2-40B4-BE49-F238E27FC236}">
                <a16:creationId xmlns:a16="http://schemas.microsoft.com/office/drawing/2014/main" id="{3FE9758B-E361-4084-8D9F-729FA6C4AD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2180496"/>
            <a:ext cx="5404639" cy="4045683"/>
          </a:xfrm>
          <a:prstGeom prst="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group of people standing in front of a crowd posing for the camera&#10;&#10;Description automatically generated">
            <a:extLst>
              <a:ext uri="{FF2B5EF4-FFF2-40B4-BE49-F238E27FC236}">
                <a16:creationId xmlns:a16="http://schemas.microsoft.com/office/drawing/2014/main" id="{9EF1D70D-A67C-46B7-AF99-4AF952856FC6}"/>
              </a:ext>
            </a:extLst>
          </p:cNvPr>
          <p:cNvPicPr>
            <a:picLocks noChangeAspect="1"/>
          </p:cNvPicPr>
          <p:nvPr/>
        </p:nvPicPr>
        <p:blipFill>
          <a:blip r:embed="rId2"/>
          <a:stretch>
            <a:fillRect/>
          </a:stretch>
        </p:blipFill>
        <p:spPr>
          <a:xfrm>
            <a:off x="446533" y="2300288"/>
            <a:ext cx="5404639" cy="3855556"/>
          </a:xfrm>
          <a:prstGeom prst="rect">
            <a:avLst/>
          </a:prstGeom>
        </p:spPr>
      </p:pic>
      <p:sp>
        <p:nvSpPr>
          <p:cNvPr id="3" name="Content Placeholder 2"/>
          <p:cNvSpPr>
            <a:spLocks noGrp="1"/>
          </p:cNvSpPr>
          <p:nvPr>
            <p:ph idx="1"/>
          </p:nvPr>
        </p:nvSpPr>
        <p:spPr>
          <a:xfrm>
            <a:off x="5978395" y="1961804"/>
            <a:ext cx="5925430" cy="4264375"/>
          </a:xfrm>
        </p:spPr>
        <p:txBody>
          <a:bodyPr>
            <a:normAutofit fontScale="85000" lnSpcReduction="20000"/>
          </a:bodyPr>
          <a:lstStyle/>
          <a:p>
            <a:pPr marL="0" indent="0">
              <a:buNone/>
            </a:pPr>
            <a:r>
              <a:rPr lang="en-US" sz="3000" b="1" dirty="0"/>
              <a:t>Mission</a:t>
            </a:r>
            <a:r>
              <a:rPr lang="en-US" sz="3000" dirty="0"/>
              <a:t>: Strengthen our community through positive development of youth. We embrace and inspire all ability levels of swimmers by providing the best possible environment and resources that will emphasize responsibility, dedication, physical fitness and personal excellence necessary for success in competitive swimming and beyond. </a:t>
            </a:r>
          </a:p>
          <a:p>
            <a:pPr marL="0" indent="0">
              <a:buNone/>
            </a:pPr>
            <a:endParaRPr lang="en-US" sz="1900" dirty="0"/>
          </a:p>
          <a:p>
            <a:pPr marL="0" indent="0">
              <a:buNone/>
            </a:pPr>
            <a:r>
              <a:rPr lang="en-US" sz="3000" b="1" dirty="0"/>
              <a:t>Vision</a:t>
            </a:r>
            <a:r>
              <a:rPr lang="en-US" sz="3000" dirty="0"/>
              <a:t>:  Values, Opportunity, Leaders, Team </a:t>
            </a:r>
          </a:p>
          <a:p>
            <a:pPr marL="0" indent="0">
              <a:buNone/>
            </a:pPr>
            <a:r>
              <a:rPr lang="en-US" sz="3000" dirty="0"/>
              <a:t>             (VOLT) </a:t>
            </a:r>
          </a:p>
        </p:txBody>
      </p:sp>
    </p:spTree>
    <p:extLst>
      <p:ext uri="{BB962C8B-B14F-4D97-AF65-F5344CB8AC3E}">
        <p14:creationId xmlns:p14="http://schemas.microsoft.com/office/powerpoint/2010/main" val="3157423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60642-452E-4E82-B30E-D7360B3810D6}"/>
              </a:ext>
            </a:extLst>
          </p:cNvPr>
          <p:cNvSpPr>
            <a:spLocks noGrp="1"/>
          </p:cNvSpPr>
          <p:nvPr>
            <p:ph type="title"/>
          </p:nvPr>
        </p:nvSpPr>
        <p:spPr/>
        <p:txBody>
          <a:bodyPr>
            <a:normAutofit/>
          </a:bodyPr>
          <a:lstStyle/>
          <a:p>
            <a:r>
              <a:rPr lang="en-US" sz="3600" dirty="0"/>
              <a:t>Voltage training group Breakdown </a:t>
            </a:r>
          </a:p>
        </p:txBody>
      </p:sp>
      <p:sp>
        <p:nvSpPr>
          <p:cNvPr id="3" name="Content Placeholder 2">
            <a:extLst>
              <a:ext uri="{FF2B5EF4-FFF2-40B4-BE49-F238E27FC236}">
                <a16:creationId xmlns:a16="http://schemas.microsoft.com/office/drawing/2014/main" id="{E4B8F5CB-EE3F-4341-8A32-C3BD0F66422A}"/>
              </a:ext>
            </a:extLst>
          </p:cNvPr>
          <p:cNvSpPr>
            <a:spLocks noGrp="1"/>
          </p:cNvSpPr>
          <p:nvPr>
            <p:ph sz="half" idx="1"/>
          </p:nvPr>
        </p:nvSpPr>
        <p:spPr>
          <a:xfrm>
            <a:off x="7198822" y="2111625"/>
            <a:ext cx="4747679" cy="4455430"/>
          </a:xfrm>
        </p:spPr>
        <p:style>
          <a:lnRef idx="2">
            <a:schemeClr val="accent2"/>
          </a:lnRef>
          <a:fillRef idx="1">
            <a:schemeClr val="lt1"/>
          </a:fillRef>
          <a:effectRef idx="0">
            <a:schemeClr val="accent2"/>
          </a:effectRef>
          <a:fontRef idx="minor">
            <a:schemeClr val="dk1"/>
          </a:fontRef>
        </p:style>
        <p:txBody>
          <a:bodyPr>
            <a:normAutofit/>
          </a:bodyPr>
          <a:lstStyle/>
          <a:p>
            <a:pPr>
              <a:buFont typeface="Wingdings" panose="05000000000000000000" pitchFamily="2" charset="2"/>
              <a:buChar char="q"/>
            </a:pPr>
            <a:r>
              <a:rPr lang="en-US" sz="2000" b="1" dirty="0">
                <a:solidFill>
                  <a:schemeClr val="tx2"/>
                </a:solidFill>
              </a:rPr>
              <a:t>Swimmers 12 - 19 years old</a:t>
            </a:r>
          </a:p>
          <a:p>
            <a:pPr lvl="1">
              <a:buFont typeface="Wingdings" panose="05000000000000000000" pitchFamily="2" charset="2"/>
              <a:buChar char="q"/>
            </a:pPr>
            <a:r>
              <a:rPr lang="en-US" sz="1800" b="1" dirty="0">
                <a:solidFill>
                  <a:schemeClr val="tx2"/>
                </a:solidFill>
              </a:rPr>
              <a:t> </a:t>
            </a:r>
            <a:r>
              <a:rPr lang="en-US" sz="1800" dirty="0">
                <a:solidFill>
                  <a:schemeClr val="tx2"/>
                </a:solidFill>
              </a:rPr>
              <a:t> Lightning, Senior 1, Senior 2, Pre Senior </a:t>
            </a:r>
          </a:p>
          <a:p>
            <a:pPr>
              <a:buFont typeface="Wingdings" panose="05000000000000000000" pitchFamily="2" charset="2"/>
              <a:buChar char="q"/>
            </a:pPr>
            <a:r>
              <a:rPr lang="en-US" sz="2000" b="1" dirty="0">
                <a:solidFill>
                  <a:schemeClr val="tx2"/>
                </a:solidFill>
              </a:rPr>
              <a:t>Swimmers 9 - 12 years old 	</a:t>
            </a:r>
          </a:p>
          <a:p>
            <a:pPr lvl="1">
              <a:buFont typeface="Wingdings" panose="05000000000000000000" pitchFamily="2" charset="2"/>
              <a:buChar char="q"/>
            </a:pPr>
            <a:r>
              <a:rPr lang="en-US" sz="1800" b="1" dirty="0">
                <a:solidFill>
                  <a:schemeClr val="tx2"/>
                </a:solidFill>
              </a:rPr>
              <a:t> </a:t>
            </a:r>
            <a:r>
              <a:rPr lang="en-US" sz="1800" dirty="0">
                <a:solidFill>
                  <a:schemeClr val="tx2"/>
                </a:solidFill>
              </a:rPr>
              <a:t>Firebolts 1, Firebolts 2, Firebolts 3 </a:t>
            </a:r>
          </a:p>
          <a:p>
            <a:pPr>
              <a:buFont typeface="Wingdings" panose="05000000000000000000" pitchFamily="2" charset="2"/>
              <a:buChar char="q"/>
            </a:pPr>
            <a:r>
              <a:rPr lang="en-US" sz="2000" b="1" dirty="0">
                <a:solidFill>
                  <a:schemeClr val="tx2"/>
                </a:solidFill>
              </a:rPr>
              <a:t>Swimmers 5 - 9 years old </a:t>
            </a:r>
          </a:p>
          <a:p>
            <a:pPr lvl="1">
              <a:buFont typeface="Wingdings" panose="05000000000000000000" pitchFamily="2" charset="2"/>
              <a:buChar char="q"/>
            </a:pPr>
            <a:r>
              <a:rPr lang="en-US" sz="1800" dirty="0">
                <a:solidFill>
                  <a:schemeClr val="tx2"/>
                </a:solidFill>
              </a:rPr>
              <a:t>Sparks 1, Sparks, 2, Sparks 3 </a:t>
            </a:r>
          </a:p>
          <a:p>
            <a:pPr>
              <a:buFont typeface="Wingdings" panose="05000000000000000000" pitchFamily="2" charset="2"/>
              <a:buChar char="q"/>
            </a:pPr>
            <a:r>
              <a:rPr lang="en-US" sz="2000" b="1" dirty="0">
                <a:solidFill>
                  <a:schemeClr val="tx2"/>
                </a:solidFill>
              </a:rPr>
              <a:t>Swimmers 3 - 6 </a:t>
            </a:r>
          </a:p>
          <a:p>
            <a:pPr lvl="1">
              <a:buFont typeface="Wingdings" panose="05000000000000000000" pitchFamily="2" charset="2"/>
              <a:buChar char="q"/>
            </a:pPr>
            <a:r>
              <a:rPr lang="en-US" sz="1800" dirty="0">
                <a:solidFill>
                  <a:schemeClr val="tx2"/>
                </a:solidFill>
              </a:rPr>
              <a:t>Mini sparks, Future Champions</a:t>
            </a:r>
          </a:p>
          <a:p>
            <a:endParaRPr lang="en-US" dirty="0"/>
          </a:p>
        </p:txBody>
      </p:sp>
      <p:sp>
        <p:nvSpPr>
          <p:cNvPr id="5" name="TextBox 4">
            <a:extLst>
              <a:ext uri="{FF2B5EF4-FFF2-40B4-BE49-F238E27FC236}">
                <a16:creationId xmlns:a16="http://schemas.microsoft.com/office/drawing/2014/main" id="{52299D16-831A-4371-8905-258D622FB61C}"/>
              </a:ext>
            </a:extLst>
          </p:cNvPr>
          <p:cNvSpPr txBox="1"/>
          <p:nvPr/>
        </p:nvSpPr>
        <p:spPr>
          <a:xfrm>
            <a:off x="245498" y="2111625"/>
            <a:ext cx="6612501" cy="4401205"/>
          </a:xfrm>
          <a:prstGeom prst="rect">
            <a:avLst/>
          </a:prstGeom>
          <a:noFill/>
        </p:spPr>
        <p:txBody>
          <a:bodyPr wrap="square" rtlCol="0">
            <a:spAutoFit/>
          </a:bodyPr>
          <a:lstStyle/>
          <a:p>
            <a:r>
              <a:rPr lang="en-US" sz="2000" dirty="0">
                <a:solidFill>
                  <a:schemeClr val="tx2"/>
                </a:solidFill>
              </a:rPr>
              <a:t>The team is split into training groups based on age and ability level</a:t>
            </a:r>
          </a:p>
          <a:p>
            <a:endParaRPr lang="en-US" sz="2000" dirty="0">
              <a:solidFill>
                <a:schemeClr val="tx2"/>
              </a:solidFill>
            </a:endParaRPr>
          </a:p>
          <a:p>
            <a:r>
              <a:rPr lang="en-US" sz="2000" dirty="0">
                <a:solidFill>
                  <a:schemeClr val="tx2"/>
                </a:solidFill>
              </a:rPr>
              <a:t>Athletes are placed into groups based on effort/attitude at practice/ meets, technique, attendance, and age. Group assignments are discussed and decided by the coaching staff. If you have questions, please ask the coach.</a:t>
            </a:r>
          </a:p>
          <a:p>
            <a:endParaRPr lang="en-US" sz="2000" dirty="0">
              <a:solidFill>
                <a:schemeClr val="tx2"/>
              </a:solidFill>
            </a:endParaRPr>
          </a:p>
          <a:p>
            <a:r>
              <a:rPr lang="en-US" sz="2000" dirty="0">
                <a:solidFill>
                  <a:schemeClr val="tx2"/>
                </a:solidFill>
              </a:rPr>
              <a:t>Your child will be placed in the correct training group during their first week of practice</a:t>
            </a:r>
          </a:p>
          <a:p>
            <a:r>
              <a:rPr lang="en-US" sz="2000" dirty="0">
                <a:solidFill>
                  <a:schemeClr val="tx2"/>
                </a:solidFill>
              </a:rPr>
              <a:t> </a:t>
            </a:r>
          </a:p>
          <a:p>
            <a:r>
              <a:rPr lang="en-US" sz="2000" dirty="0">
                <a:solidFill>
                  <a:schemeClr val="tx2"/>
                </a:solidFill>
              </a:rPr>
              <a:t>Swimmers are assessed during practice each month, when ready to move into the next training group the coach will notify the swimmer and parent. </a:t>
            </a:r>
          </a:p>
        </p:txBody>
      </p:sp>
    </p:spTree>
    <p:extLst>
      <p:ext uri="{BB962C8B-B14F-4D97-AF65-F5344CB8AC3E}">
        <p14:creationId xmlns:p14="http://schemas.microsoft.com/office/powerpoint/2010/main" val="1422247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829AE-FCF7-4AD8-B09C-1AC71AC4D13F}"/>
              </a:ext>
            </a:extLst>
          </p:cNvPr>
          <p:cNvSpPr>
            <a:spLocks noGrp="1"/>
          </p:cNvSpPr>
          <p:nvPr>
            <p:ph type="title"/>
          </p:nvPr>
        </p:nvSpPr>
        <p:spPr>
          <a:xfrm>
            <a:off x="642938" y="729658"/>
            <a:ext cx="10967870" cy="988332"/>
          </a:xfrm>
        </p:spPr>
        <p:txBody>
          <a:bodyPr/>
          <a:lstStyle/>
          <a:p>
            <a:r>
              <a:rPr lang="en-US" sz="4800" dirty="0"/>
              <a:t>Required Training Equipment</a:t>
            </a:r>
            <a:r>
              <a:rPr lang="en-US" dirty="0"/>
              <a:t> </a:t>
            </a:r>
          </a:p>
        </p:txBody>
      </p:sp>
      <p:sp>
        <p:nvSpPr>
          <p:cNvPr id="3" name="Content Placeholder 2">
            <a:extLst>
              <a:ext uri="{FF2B5EF4-FFF2-40B4-BE49-F238E27FC236}">
                <a16:creationId xmlns:a16="http://schemas.microsoft.com/office/drawing/2014/main" id="{49BDF035-71CC-4E03-9C0A-E118A1822DF9}"/>
              </a:ext>
            </a:extLst>
          </p:cNvPr>
          <p:cNvSpPr>
            <a:spLocks noGrp="1"/>
          </p:cNvSpPr>
          <p:nvPr>
            <p:ph sz="half" idx="1"/>
          </p:nvPr>
        </p:nvSpPr>
        <p:spPr>
          <a:xfrm>
            <a:off x="581193" y="2228003"/>
            <a:ext cx="4005095" cy="3758460"/>
          </a:xfrm>
        </p:spPr>
        <p:txBody>
          <a:bodyPr>
            <a:normAutofit fontScale="47500" lnSpcReduction="20000"/>
          </a:bodyPr>
          <a:lstStyle/>
          <a:p>
            <a:r>
              <a:rPr lang="en-US" sz="3800" dirty="0"/>
              <a:t>Mini sparks </a:t>
            </a:r>
          </a:p>
          <a:p>
            <a:pPr lvl="1"/>
            <a:r>
              <a:rPr lang="en-US" sz="3400" dirty="0"/>
              <a:t>Goggles and Caps for longer hair </a:t>
            </a:r>
          </a:p>
          <a:p>
            <a:r>
              <a:rPr lang="en-US" sz="3800" dirty="0"/>
              <a:t>Sparks 1 &amp; 2 &amp; 3 &amp; and Firebolts 3 </a:t>
            </a:r>
          </a:p>
          <a:p>
            <a:pPr lvl="1"/>
            <a:r>
              <a:rPr lang="en-US" sz="3400" dirty="0"/>
              <a:t>Goggles and Caps for longer hair </a:t>
            </a:r>
          </a:p>
          <a:p>
            <a:pPr lvl="1"/>
            <a:r>
              <a:rPr lang="en-US" sz="3400" dirty="0"/>
              <a:t>Fins </a:t>
            </a:r>
          </a:p>
          <a:p>
            <a:r>
              <a:rPr lang="en-US" sz="3800" dirty="0"/>
              <a:t>Firebolts 2 </a:t>
            </a:r>
          </a:p>
          <a:p>
            <a:pPr lvl="1"/>
            <a:r>
              <a:rPr lang="en-US" sz="3400" dirty="0"/>
              <a:t>Goggles and Caps for longer hair </a:t>
            </a:r>
          </a:p>
          <a:p>
            <a:pPr lvl="1"/>
            <a:r>
              <a:rPr lang="en-US" sz="3400" dirty="0"/>
              <a:t>Fins </a:t>
            </a:r>
          </a:p>
          <a:p>
            <a:pPr lvl="1"/>
            <a:r>
              <a:rPr lang="en-US" sz="3400" dirty="0"/>
              <a:t>Paddles + buoy (recommended) </a:t>
            </a:r>
          </a:p>
          <a:p>
            <a:pPr lvl="1"/>
            <a:endParaRPr lang="en-US" dirty="0"/>
          </a:p>
          <a:p>
            <a:pPr lvl="1"/>
            <a:endParaRPr lang="en-US" dirty="0"/>
          </a:p>
        </p:txBody>
      </p:sp>
      <p:sp>
        <p:nvSpPr>
          <p:cNvPr id="4" name="Content Placeholder 3">
            <a:extLst>
              <a:ext uri="{FF2B5EF4-FFF2-40B4-BE49-F238E27FC236}">
                <a16:creationId xmlns:a16="http://schemas.microsoft.com/office/drawing/2014/main" id="{B58E63B1-492C-4A5A-8861-463B80E68FBE}"/>
              </a:ext>
            </a:extLst>
          </p:cNvPr>
          <p:cNvSpPr>
            <a:spLocks noGrp="1"/>
          </p:cNvSpPr>
          <p:nvPr>
            <p:ph sz="half" idx="2"/>
          </p:nvPr>
        </p:nvSpPr>
        <p:spPr>
          <a:xfrm>
            <a:off x="8784098" y="1901788"/>
            <a:ext cx="3079672" cy="4329960"/>
          </a:xfrm>
        </p:spPr>
        <p:txBody>
          <a:bodyPr>
            <a:normAutofit fontScale="47500" lnSpcReduction="20000"/>
          </a:bodyPr>
          <a:lstStyle/>
          <a:p>
            <a:r>
              <a:rPr lang="en-US" sz="4200" dirty="0"/>
              <a:t>Lightning </a:t>
            </a:r>
          </a:p>
          <a:p>
            <a:pPr lvl="1"/>
            <a:r>
              <a:rPr lang="en-US" sz="3800" dirty="0"/>
              <a:t>Goggles, and caps for longer hair </a:t>
            </a:r>
          </a:p>
          <a:p>
            <a:pPr lvl="1"/>
            <a:r>
              <a:rPr lang="en-US" sz="3800" dirty="0"/>
              <a:t>Fins </a:t>
            </a:r>
          </a:p>
          <a:p>
            <a:pPr lvl="1"/>
            <a:r>
              <a:rPr lang="en-US" sz="3800" dirty="0"/>
              <a:t>Paddles + Buoy </a:t>
            </a:r>
          </a:p>
          <a:p>
            <a:pPr lvl="1"/>
            <a:r>
              <a:rPr lang="en-US" sz="3800" dirty="0"/>
              <a:t>Snorkel</a:t>
            </a:r>
          </a:p>
          <a:p>
            <a:pPr lvl="1"/>
            <a:r>
              <a:rPr lang="en-US" sz="3800" dirty="0"/>
              <a:t>Socks  </a:t>
            </a:r>
          </a:p>
          <a:p>
            <a:endParaRPr lang="en-US" sz="2700" dirty="0"/>
          </a:p>
          <a:p>
            <a:pPr lvl="1"/>
            <a:endParaRPr lang="en-US" dirty="0"/>
          </a:p>
          <a:p>
            <a:pPr marL="324000" lvl="1" indent="0">
              <a:buNone/>
            </a:pPr>
            <a:r>
              <a:rPr lang="en-US" dirty="0"/>
              <a:t> </a:t>
            </a:r>
          </a:p>
        </p:txBody>
      </p:sp>
      <p:sp>
        <p:nvSpPr>
          <p:cNvPr id="5" name="TextBox 4">
            <a:extLst>
              <a:ext uri="{FF2B5EF4-FFF2-40B4-BE49-F238E27FC236}">
                <a16:creationId xmlns:a16="http://schemas.microsoft.com/office/drawing/2014/main" id="{A848FB91-1D90-4834-A47B-06E9227B3F0C}"/>
              </a:ext>
            </a:extLst>
          </p:cNvPr>
          <p:cNvSpPr txBox="1"/>
          <p:nvPr/>
        </p:nvSpPr>
        <p:spPr>
          <a:xfrm>
            <a:off x="1188695" y="5850077"/>
            <a:ext cx="9629775" cy="707886"/>
          </a:xfrm>
          <a:prstGeom prst="rect">
            <a:avLst/>
          </a:prstGeom>
          <a:noFill/>
        </p:spPr>
        <p:txBody>
          <a:bodyPr wrap="square" rtlCol="0">
            <a:spAutoFit/>
          </a:bodyPr>
          <a:lstStyle/>
          <a:p>
            <a:pPr algn="ctr"/>
            <a:r>
              <a:rPr lang="en-US" sz="2000" dirty="0"/>
              <a:t>Order equipment at our team store at </a:t>
            </a:r>
            <a:r>
              <a:rPr lang="en-US" sz="2000" dirty="0">
                <a:hlinkClick r:id="rId2"/>
              </a:rPr>
              <a:t>www.swimoutlet.com/Affiliate_StoreDetail.asp?sid=9525</a:t>
            </a:r>
            <a:r>
              <a:rPr lang="en-US" sz="2000" dirty="0"/>
              <a:t> </a:t>
            </a:r>
          </a:p>
        </p:txBody>
      </p:sp>
      <p:sp>
        <p:nvSpPr>
          <p:cNvPr id="7" name="Content Placeholder 3">
            <a:extLst>
              <a:ext uri="{FF2B5EF4-FFF2-40B4-BE49-F238E27FC236}">
                <a16:creationId xmlns:a16="http://schemas.microsoft.com/office/drawing/2014/main" id="{B3E17333-4235-4397-9F96-D24CB43E906B}"/>
              </a:ext>
            </a:extLst>
          </p:cNvPr>
          <p:cNvSpPr txBox="1">
            <a:spLocks/>
          </p:cNvSpPr>
          <p:nvPr/>
        </p:nvSpPr>
        <p:spPr>
          <a:xfrm>
            <a:off x="4526042" y="2228003"/>
            <a:ext cx="3079672" cy="4329960"/>
          </a:xfrm>
          <a:prstGeom prst="rect">
            <a:avLst/>
          </a:prstGeom>
        </p:spPr>
        <p:txBody>
          <a:bodyPr vert="horz" lIns="91440" tIns="45720" rIns="91440" bIns="45720" rtlCol="0" anchor="ctr">
            <a:normAutofit fontScale="62500" lnSpcReduction="20000"/>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r>
              <a:rPr lang="en-US" sz="2900" dirty="0"/>
              <a:t>Pre – Senior </a:t>
            </a:r>
          </a:p>
          <a:p>
            <a:pPr lvl="1"/>
            <a:r>
              <a:rPr lang="en-US" sz="2500" dirty="0"/>
              <a:t>Goggles and Caps for longer hair </a:t>
            </a:r>
          </a:p>
          <a:p>
            <a:pPr lvl="1"/>
            <a:r>
              <a:rPr lang="en-US" sz="2500" dirty="0"/>
              <a:t>Fins </a:t>
            </a:r>
          </a:p>
          <a:p>
            <a:r>
              <a:rPr lang="en-US" sz="2900" dirty="0"/>
              <a:t>Senior 1 &amp; 2 </a:t>
            </a:r>
          </a:p>
          <a:p>
            <a:pPr lvl="1"/>
            <a:r>
              <a:rPr lang="en-US" sz="2500" dirty="0"/>
              <a:t>Goggles and Caps for longer hair </a:t>
            </a:r>
          </a:p>
          <a:p>
            <a:pPr lvl="1"/>
            <a:r>
              <a:rPr lang="en-US" sz="2500" dirty="0"/>
              <a:t>Fins </a:t>
            </a:r>
          </a:p>
          <a:p>
            <a:pPr lvl="1"/>
            <a:r>
              <a:rPr lang="en-US" sz="2500" dirty="0"/>
              <a:t>Paddles + buoy </a:t>
            </a:r>
          </a:p>
          <a:p>
            <a:pPr lvl="1"/>
            <a:r>
              <a:rPr lang="en-US" sz="2500" dirty="0"/>
              <a:t>Snorkel ( recommended ) </a:t>
            </a:r>
          </a:p>
          <a:p>
            <a:pPr marL="0" indent="0">
              <a:buNone/>
            </a:pPr>
            <a:endParaRPr lang="en-US" sz="2700" dirty="0"/>
          </a:p>
          <a:p>
            <a:pPr lvl="1"/>
            <a:endParaRPr lang="en-US" dirty="0"/>
          </a:p>
          <a:p>
            <a:pPr marL="324000" lvl="1" indent="0">
              <a:buFont typeface="Wingdings 2" panose="05020102010507070707" pitchFamily="18" charset="2"/>
              <a:buNone/>
            </a:pPr>
            <a:r>
              <a:rPr lang="en-US" dirty="0"/>
              <a:t> </a:t>
            </a:r>
          </a:p>
        </p:txBody>
      </p:sp>
    </p:spTree>
    <p:extLst>
      <p:ext uri="{BB962C8B-B14F-4D97-AF65-F5344CB8AC3E}">
        <p14:creationId xmlns:p14="http://schemas.microsoft.com/office/powerpoint/2010/main" val="3145550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7AE3A-C32B-4D11-A858-FE5730AE73BD}"/>
              </a:ext>
            </a:extLst>
          </p:cNvPr>
          <p:cNvSpPr>
            <a:spLocks noGrp="1"/>
          </p:cNvSpPr>
          <p:nvPr>
            <p:ph type="title"/>
          </p:nvPr>
        </p:nvSpPr>
        <p:spPr/>
        <p:txBody>
          <a:bodyPr>
            <a:normAutofit/>
          </a:bodyPr>
          <a:lstStyle/>
          <a:p>
            <a:r>
              <a:rPr lang="en-US" sz="4800" dirty="0"/>
              <a:t>The learning process </a:t>
            </a:r>
          </a:p>
        </p:txBody>
      </p:sp>
      <p:sp>
        <p:nvSpPr>
          <p:cNvPr id="3" name="Content Placeholder 2">
            <a:extLst>
              <a:ext uri="{FF2B5EF4-FFF2-40B4-BE49-F238E27FC236}">
                <a16:creationId xmlns:a16="http://schemas.microsoft.com/office/drawing/2014/main" id="{3274399D-FB82-4E75-97F0-25CFBDE0ED85}"/>
              </a:ext>
            </a:extLst>
          </p:cNvPr>
          <p:cNvSpPr>
            <a:spLocks noGrp="1"/>
          </p:cNvSpPr>
          <p:nvPr>
            <p:ph sz="half" idx="1"/>
          </p:nvPr>
        </p:nvSpPr>
        <p:spPr>
          <a:xfrm>
            <a:off x="581192" y="2228003"/>
            <a:ext cx="11029615" cy="4501410"/>
          </a:xfrm>
        </p:spPr>
        <p:txBody>
          <a:bodyPr>
            <a:normAutofit fontScale="92500" lnSpcReduction="10000"/>
          </a:bodyPr>
          <a:lstStyle/>
          <a:p>
            <a:pPr algn="l"/>
            <a:r>
              <a:rPr lang="en-US" b="0" i="0" dirty="0">
                <a:effectLst/>
                <a:latin typeface="arial" panose="020B0604020202020204" pitchFamily="34" charset="0"/>
              </a:rPr>
              <a:t>We are happy to be apart of your child’s swimming education.  Just leave the teaching to </a:t>
            </a:r>
            <a:r>
              <a:rPr lang="en-US" b="0" i="0" dirty="0" err="1">
                <a:effectLst/>
                <a:latin typeface="arial" panose="020B0604020202020204" pitchFamily="34" charset="0"/>
              </a:rPr>
              <a:t>us.Your</a:t>
            </a:r>
            <a:r>
              <a:rPr lang="en-US" b="0" i="0" dirty="0">
                <a:effectLst/>
                <a:latin typeface="arial" panose="020B0604020202020204" pitchFamily="34" charset="0"/>
              </a:rPr>
              <a:t> child has been placed in a group with children of similar age and swimming ability.   Our policy is to teach in a positive and structured environment.  While continuous progression is ideal, we are aware that all children excel at different rates.  Please don’t be worried if it seems that your child has reached a plateau and is not progressing in the way you had hoped.  It is common for children to appear to make little progress at some stages, but in most cases this is a short term problem.  Our professional certified coaches work hard to build a trusting relationship with each child, as this makes the learning process much easier.  We cannot tell you ahead of time how long it will take for your child to swim, or compete, or even compete on a high level, but we will do our best to make progress as rapidly as possible.  Please keep in mind that learning to swim requires time and patience.  This is an ongoing process and even once they learn to swim, advanced groups are encouraged.  It is important to give the children positive reinforcement and you as the parent can help by supporting your child’s coach.</a:t>
            </a:r>
            <a:endParaRPr lang="en-US" b="0" i="0" dirty="0">
              <a:effectLst/>
              <a:latin typeface="Verdana" panose="020B0604030504040204" pitchFamily="34" charset="0"/>
            </a:endParaRPr>
          </a:p>
          <a:p>
            <a:pPr algn="l"/>
            <a:r>
              <a:rPr lang="en-US" b="0" i="0" dirty="0">
                <a:effectLst/>
                <a:latin typeface="arial" panose="020B0604020202020204" pitchFamily="34" charset="0"/>
              </a:rPr>
              <a:t>In all our beginner, or developmental groups the coaches are in the water with the children teaching the foundations of swimming. The more advanced groups are designed to help your child learn to compete and are preparing them for racing in a swim meet. Please attend practice regularly and be on time so your child can be ready to learn. Although practices are offered multiple days a week, it is not a requirement to have 100% attendance each month. Depending on what group your child is in, and depending on what their personal goals are, will depend on how much practice time they need.</a:t>
            </a:r>
            <a:endParaRPr lang="en-US" b="0" i="0" dirty="0">
              <a:effectLst/>
              <a:latin typeface="Verdana" panose="020B0604030504040204" pitchFamily="34" charset="0"/>
            </a:endParaRPr>
          </a:p>
          <a:p>
            <a:endParaRPr lang="en-US" dirty="0"/>
          </a:p>
        </p:txBody>
      </p:sp>
    </p:spTree>
    <p:extLst>
      <p:ext uri="{BB962C8B-B14F-4D97-AF65-F5344CB8AC3E}">
        <p14:creationId xmlns:p14="http://schemas.microsoft.com/office/powerpoint/2010/main" val="2587347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2C8BA-F42A-435D-ADF7-D27407BC32DB}"/>
              </a:ext>
            </a:extLst>
          </p:cNvPr>
          <p:cNvSpPr>
            <a:spLocks noGrp="1"/>
          </p:cNvSpPr>
          <p:nvPr>
            <p:ph type="title"/>
          </p:nvPr>
        </p:nvSpPr>
        <p:spPr>
          <a:xfrm>
            <a:off x="581192" y="859318"/>
            <a:ext cx="11029616" cy="1013800"/>
          </a:xfrm>
        </p:spPr>
        <p:txBody>
          <a:bodyPr>
            <a:noAutofit/>
          </a:bodyPr>
          <a:lstStyle/>
          <a:p>
            <a:r>
              <a:rPr lang="en-US" sz="4000" dirty="0"/>
              <a:t>Fees, Fundraising, &amp; Volunteer hours for the 2020- 2021 season  </a:t>
            </a:r>
          </a:p>
        </p:txBody>
      </p:sp>
      <p:sp>
        <p:nvSpPr>
          <p:cNvPr id="3" name="Content Placeholder 2">
            <a:extLst>
              <a:ext uri="{FF2B5EF4-FFF2-40B4-BE49-F238E27FC236}">
                <a16:creationId xmlns:a16="http://schemas.microsoft.com/office/drawing/2014/main" id="{35FE3215-4B53-49B7-9AD8-DAA8F08E6CA8}"/>
              </a:ext>
            </a:extLst>
          </p:cNvPr>
          <p:cNvSpPr>
            <a:spLocks noGrp="1"/>
          </p:cNvSpPr>
          <p:nvPr>
            <p:ph idx="1"/>
          </p:nvPr>
        </p:nvSpPr>
        <p:spPr>
          <a:xfrm>
            <a:off x="581192" y="2957169"/>
            <a:ext cx="4633746" cy="3541232"/>
          </a:xfrm>
        </p:spPr>
        <p:txBody>
          <a:bodyPr>
            <a:normAutofit fontScale="25000" lnSpcReduction="20000"/>
          </a:bodyPr>
          <a:lstStyle/>
          <a:p>
            <a:pPr marL="0" indent="0">
              <a:buNone/>
            </a:pPr>
            <a:endParaRPr lang="en-US" sz="3200" b="1" u="sng" dirty="0"/>
          </a:p>
          <a:p>
            <a:pPr marL="0" indent="0">
              <a:buNone/>
            </a:pPr>
            <a:r>
              <a:rPr lang="en-US" sz="9600" b="1" u="sng" dirty="0"/>
              <a:t>Monthly fees: </a:t>
            </a:r>
            <a:r>
              <a:rPr lang="en-US" sz="9600" dirty="0"/>
              <a:t>Monthly fees are charged on the first of each month. They are based on your swimmers practice group (shown in the chart to the left)</a:t>
            </a:r>
          </a:p>
          <a:p>
            <a:pPr marL="0" indent="0">
              <a:buNone/>
            </a:pPr>
            <a:br>
              <a:rPr lang="en-US" sz="9600" i="0" dirty="0">
                <a:effectLst/>
                <a:latin typeface="arial" panose="020B0604020202020204" pitchFamily="34" charset="0"/>
              </a:rPr>
            </a:br>
            <a:r>
              <a:rPr lang="en-US" sz="9600" i="0" dirty="0">
                <a:effectLst/>
                <a:latin typeface="arial" panose="020B0604020202020204" pitchFamily="34" charset="0"/>
              </a:rPr>
              <a:t>Our team also offers a </a:t>
            </a:r>
            <a:r>
              <a:rPr lang="en-US" sz="9600" i="1" u="sng" dirty="0">
                <a:effectLst/>
                <a:latin typeface="arial" panose="020B0604020202020204" pitchFamily="34" charset="0"/>
              </a:rPr>
              <a:t>family discount</a:t>
            </a:r>
            <a:r>
              <a:rPr lang="en-US" sz="9600" i="0" dirty="0">
                <a:effectLst/>
                <a:latin typeface="arial" panose="020B0604020202020204" pitchFamily="34" charset="0"/>
              </a:rPr>
              <a:t>! The first two swimmers will be charged full price, the third, fourth, fifth, </a:t>
            </a:r>
            <a:r>
              <a:rPr lang="en-US" sz="9600" i="0" dirty="0" err="1">
                <a:effectLst/>
                <a:latin typeface="arial" panose="020B0604020202020204" pitchFamily="34" charset="0"/>
              </a:rPr>
              <a:t>etc</a:t>
            </a:r>
            <a:r>
              <a:rPr lang="en-US" sz="9600" i="0" dirty="0">
                <a:effectLst/>
                <a:latin typeface="arial" panose="020B0604020202020204" pitchFamily="34" charset="0"/>
              </a:rPr>
              <a:t> swimmers will be charged 50% of the monthly fee</a:t>
            </a:r>
            <a:endParaRPr lang="en-US" sz="96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b="1" u="sng" dirty="0"/>
          </a:p>
        </p:txBody>
      </p:sp>
      <p:graphicFrame>
        <p:nvGraphicFramePr>
          <p:cNvPr id="5" name="Table 5">
            <a:extLst>
              <a:ext uri="{FF2B5EF4-FFF2-40B4-BE49-F238E27FC236}">
                <a16:creationId xmlns:a16="http://schemas.microsoft.com/office/drawing/2014/main" id="{7123DB75-C664-4958-93B0-66A028DD5431}"/>
              </a:ext>
            </a:extLst>
          </p:cNvPr>
          <p:cNvGraphicFramePr>
            <a:graphicFrameLocks noGrp="1"/>
          </p:cNvGraphicFramePr>
          <p:nvPr>
            <p:extLst>
              <p:ext uri="{D42A27DB-BD31-4B8C-83A1-F6EECF244321}">
                <p14:modId xmlns:p14="http://schemas.microsoft.com/office/powerpoint/2010/main" val="2590154392"/>
              </p:ext>
            </p:extLst>
          </p:nvPr>
        </p:nvGraphicFramePr>
        <p:xfrm>
          <a:off x="6229350" y="2109281"/>
          <a:ext cx="5200650" cy="4389120"/>
        </p:xfrm>
        <a:graphic>
          <a:graphicData uri="http://schemas.openxmlformats.org/drawingml/2006/table">
            <a:tbl>
              <a:tblPr firstRow="1" bandRow="1">
                <a:tableStyleId>{5C22544A-7EE6-4342-B048-85BDC9FD1C3A}</a:tableStyleId>
              </a:tblPr>
              <a:tblGrid>
                <a:gridCol w="2597276">
                  <a:extLst>
                    <a:ext uri="{9D8B030D-6E8A-4147-A177-3AD203B41FA5}">
                      <a16:colId xmlns:a16="http://schemas.microsoft.com/office/drawing/2014/main" val="313679380"/>
                    </a:ext>
                  </a:extLst>
                </a:gridCol>
                <a:gridCol w="2603374">
                  <a:extLst>
                    <a:ext uri="{9D8B030D-6E8A-4147-A177-3AD203B41FA5}">
                      <a16:colId xmlns:a16="http://schemas.microsoft.com/office/drawing/2014/main" val="983578355"/>
                    </a:ext>
                  </a:extLst>
                </a:gridCol>
              </a:tblGrid>
              <a:tr h="166119">
                <a:tc gridSpan="2">
                  <a:txBody>
                    <a:bodyPr/>
                    <a:lstStyle/>
                    <a:p>
                      <a:r>
                        <a:rPr lang="en-US" dirty="0"/>
                        <a:t>Monthly fees by group </a:t>
                      </a:r>
                    </a:p>
                  </a:txBody>
                  <a:tcPr/>
                </a:tc>
                <a:tc hMerge="1">
                  <a:txBody>
                    <a:bodyPr/>
                    <a:lstStyle/>
                    <a:p>
                      <a:endParaRPr lang="en-US" dirty="0"/>
                    </a:p>
                  </a:txBody>
                  <a:tcPr/>
                </a:tc>
                <a:extLst>
                  <a:ext uri="{0D108BD9-81ED-4DB2-BD59-A6C34878D82A}">
                    <a16:rowId xmlns:a16="http://schemas.microsoft.com/office/drawing/2014/main" val="820441219"/>
                  </a:ext>
                </a:extLst>
              </a:tr>
              <a:tr h="166119">
                <a:tc>
                  <a:txBody>
                    <a:bodyPr/>
                    <a:lstStyle/>
                    <a:p>
                      <a:r>
                        <a:rPr lang="en-US" dirty="0"/>
                        <a:t>Mini sparks </a:t>
                      </a:r>
                    </a:p>
                  </a:txBody>
                  <a:tcPr/>
                </a:tc>
                <a:tc>
                  <a:txBody>
                    <a:bodyPr/>
                    <a:lstStyle/>
                    <a:p>
                      <a:r>
                        <a:rPr lang="en-US" dirty="0"/>
                        <a:t>$60.00 </a:t>
                      </a:r>
                    </a:p>
                  </a:txBody>
                  <a:tcPr/>
                </a:tc>
                <a:extLst>
                  <a:ext uri="{0D108BD9-81ED-4DB2-BD59-A6C34878D82A}">
                    <a16:rowId xmlns:a16="http://schemas.microsoft.com/office/drawing/2014/main" val="1060878694"/>
                  </a:ext>
                </a:extLst>
              </a:tr>
              <a:tr h="166119">
                <a:tc>
                  <a:txBody>
                    <a:bodyPr/>
                    <a:lstStyle/>
                    <a:p>
                      <a:r>
                        <a:rPr lang="en-US" dirty="0"/>
                        <a:t>Sparks 3</a:t>
                      </a:r>
                    </a:p>
                  </a:txBody>
                  <a:tcPr/>
                </a:tc>
                <a:tc>
                  <a:txBody>
                    <a:bodyPr/>
                    <a:lstStyle/>
                    <a:p>
                      <a:r>
                        <a:rPr lang="en-US" dirty="0"/>
                        <a:t>$65.00 </a:t>
                      </a:r>
                    </a:p>
                  </a:txBody>
                  <a:tcPr/>
                </a:tc>
                <a:extLst>
                  <a:ext uri="{0D108BD9-81ED-4DB2-BD59-A6C34878D82A}">
                    <a16:rowId xmlns:a16="http://schemas.microsoft.com/office/drawing/2014/main" val="2465729297"/>
                  </a:ext>
                </a:extLst>
              </a:tr>
              <a:tr h="166119">
                <a:tc>
                  <a:txBody>
                    <a:bodyPr/>
                    <a:lstStyle/>
                    <a:p>
                      <a:r>
                        <a:rPr lang="en-US" dirty="0"/>
                        <a:t>Sparks 2 </a:t>
                      </a:r>
                    </a:p>
                  </a:txBody>
                  <a:tcPr/>
                </a:tc>
                <a:tc>
                  <a:txBody>
                    <a:bodyPr/>
                    <a:lstStyle/>
                    <a:p>
                      <a:r>
                        <a:rPr lang="en-US" dirty="0"/>
                        <a:t>$70.00</a:t>
                      </a:r>
                    </a:p>
                  </a:txBody>
                  <a:tcPr/>
                </a:tc>
                <a:extLst>
                  <a:ext uri="{0D108BD9-81ED-4DB2-BD59-A6C34878D82A}">
                    <a16:rowId xmlns:a16="http://schemas.microsoft.com/office/drawing/2014/main" val="3814582130"/>
                  </a:ext>
                </a:extLst>
              </a:tr>
              <a:tr h="166119">
                <a:tc>
                  <a:txBody>
                    <a:bodyPr/>
                    <a:lstStyle/>
                    <a:p>
                      <a:r>
                        <a:rPr lang="en-US" dirty="0"/>
                        <a:t>Sparks 1 </a:t>
                      </a:r>
                    </a:p>
                  </a:txBody>
                  <a:tcPr/>
                </a:tc>
                <a:tc>
                  <a:txBody>
                    <a:bodyPr/>
                    <a:lstStyle/>
                    <a:p>
                      <a:r>
                        <a:rPr lang="en-US" dirty="0"/>
                        <a:t>$85.00 </a:t>
                      </a:r>
                    </a:p>
                  </a:txBody>
                  <a:tcPr/>
                </a:tc>
                <a:extLst>
                  <a:ext uri="{0D108BD9-81ED-4DB2-BD59-A6C34878D82A}">
                    <a16:rowId xmlns:a16="http://schemas.microsoft.com/office/drawing/2014/main" val="1252250906"/>
                  </a:ext>
                </a:extLst>
              </a:tr>
              <a:tr h="166119">
                <a:tc>
                  <a:txBody>
                    <a:bodyPr/>
                    <a:lstStyle/>
                    <a:p>
                      <a:r>
                        <a:rPr lang="en-US" dirty="0"/>
                        <a:t>Firebolts 3 </a:t>
                      </a:r>
                    </a:p>
                  </a:txBody>
                  <a:tcPr/>
                </a:tc>
                <a:tc>
                  <a:txBody>
                    <a:bodyPr/>
                    <a:lstStyle/>
                    <a:p>
                      <a:r>
                        <a:rPr lang="en-US" dirty="0"/>
                        <a:t>$80.00 </a:t>
                      </a:r>
                    </a:p>
                  </a:txBody>
                  <a:tcPr/>
                </a:tc>
                <a:extLst>
                  <a:ext uri="{0D108BD9-81ED-4DB2-BD59-A6C34878D82A}">
                    <a16:rowId xmlns:a16="http://schemas.microsoft.com/office/drawing/2014/main" val="3159576845"/>
                  </a:ext>
                </a:extLst>
              </a:tr>
              <a:tr h="166119">
                <a:tc>
                  <a:txBody>
                    <a:bodyPr/>
                    <a:lstStyle/>
                    <a:p>
                      <a:r>
                        <a:rPr lang="en-US" dirty="0"/>
                        <a:t>Firebolts 2 </a:t>
                      </a:r>
                    </a:p>
                  </a:txBody>
                  <a:tcPr/>
                </a:tc>
                <a:tc>
                  <a:txBody>
                    <a:bodyPr/>
                    <a:lstStyle/>
                    <a:p>
                      <a:r>
                        <a:rPr lang="en-US" dirty="0"/>
                        <a:t>$90.00 </a:t>
                      </a:r>
                    </a:p>
                  </a:txBody>
                  <a:tcPr/>
                </a:tc>
                <a:extLst>
                  <a:ext uri="{0D108BD9-81ED-4DB2-BD59-A6C34878D82A}">
                    <a16:rowId xmlns:a16="http://schemas.microsoft.com/office/drawing/2014/main" val="3608469598"/>
                  </a:ext>
                </a:extLst>
              </a:tr>
              <a:tr h="166119">
                <a:tc>
                  <a:txBody>
                    <a:bodyPr/>
                    <a:lstStyle/>
                    <a:p>
                      <a:r>
                        <a:rPr lang="en-US" dirty="0"/>
                        <a:t>Firebolts 1 </a:t>
                      </a:r>
                    </a:p>
                  </a:txBody>
                  <a:tcPr/>
                </a:tc>
                <a:tc>
                  <a:txBody>
                    <a:bodyPr/>
                    <a:lstStyle/>
                    <a:p>
                      <a:r>
                        <a:rPr lang="en-US" dirty="0"/>
                        <a:t>$105.00</a:t>
                      </a:r>
                    </a:p>
                  </a:txBody>
                  <a:tcPr/>
                </a:tc>
                <a:extLst>
                  <a:ext uri="{0D108BD9-81ED-4DB2-BD59-A6C34878D82A}">
                    <a16:rowId xmlns:a16="http://schemas.microsoft.com/office/drawing/2014/main" val="1862258489"/>
                  </a:ext>
                </a:extLst>
              </a:tr>
              <a:tr h="16611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Pre senior </a:t>
                      </a:r>
                    </a:p>
                  </a:txBody>
                  <a:tcPr/>
                </a:tc>
                <a:tc>
                  <a:txBody>
                    <a:bodyPr/>
                    <a:lstStyle/>
                    <a:p>
                      <a:r>
                        <a:rPr lang="en-US" dirty="0"/>
                        <a:t>$100.00 </a:t>
                      </a:r>
                    </a:p>
                  </a:txBody>
                  <a:tcPr/>
                </a:tc>
                <a:extLst>
                  <a:ext uri="{0D108BD9-81ED-4DB2-BD59-A6C34878D82A}">
                    <a16:rowId xmlns:a16="http://schemas.microsoft.com/office/drawing/2014/main" val="3558232252"/>
                  </a:ext>
                </a:extLst>
              </a:tr>
              <a:tr h="16611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Senior 2</a:t>
                      </a:r>
                    </a:p>
                  </a:txBody>
                  <a:tcPr/>
                </a:tc>
                <a:tc>
                  <a:txBody>
                    <a:bodyPr/>
                    <a:lstStyle/>
                    <a:p>
                      <a:r>
                        <a:rPr lang="en-US" dirty="0"/>
                        <a:t>$115.00 </a:t>
                      </a:r>
                    </a:p>
                  </a:txBody>
                  <a:tcPr/>
                </a:tc>
                <a:extLst>
                  <a:ext uri="{0D108BD9-81ED-4DB2-BD59-A6C34878D82A}">
                    <a16:rowId xmlns:a16="http://schemas.microsoft.com/office/drawing/2014/main" val="2542650362"/>
                  </a:ext>
                </a:extLst>
              </a:tr>
              <a:tr h="16611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Senior 1 </a:t>
                      </a:r>
                    </a:p>
                  </a:txBody>
                  <a:tcPr/>
                </a:tc>
                <a:tc>
                  <a:txBody>
                    <a:bodyPr/>
                    <a:lstStyle/>
                    <a:p>
                      <a:r>
                        <a:rPr lang="en-US" dirty="0"/>
                        <a:t>$125.00 </a:t>
                      </a:r>
                    </a:p>
                  </a:txBody>
                  <a:tcPr/>
                </a:tc>
                <a:extLst>
                  <a:ext uri="{0D108BD9-81ED-4DB2-BD59-A6C34878D82A}">
                    <a16:rowId xmlns:a16="http://schemas.microsoft.com/office/drawing/2014/main" val="3833600762"/>
                  </a:ext>
                </a:extLst>
              </a:tr>
              <a:tr h="16611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Lightning </a:t>
                      </a:r>
                    </a:p>
                  </a:txBody>
                  <a:tcPr/>
                </a:tc>
                <a:tc>
                  <a:txBody>
                    <a:bodyPr/>
                    <a:lstStyle/>
                    <a:p>
                      <a:r>
                        <a:rPr lang="en-US" dirty="0"/>
                        <a:t>$135.00</a:t>
                      </a:r>
                    </a:p>
                  </a:txBody>
                  <a:tcPr/>
                </a:tc>
                <a:extLst>
                  <a:ext uri="{0D108BD9-81ED-4DB2-BD59-A6C34878D82A}">
                    <a16:rowId xmlns:a16="http://schemas.microsoft.com/office/drawing/2014/main" val="922750763"/>
                  </a:ext>
                </a:extLst>
              </a:tr>
            </a:tbl>
          </a:graphicData>
        </a:graphic>
      </p:graphicFrame>
    </p:spTree>
    <p:extLst>
      <p:ext uri="{BB962C8B-B14F-4D97-AF65-F5344CB8AC3E}">
        <p14:creationId xmlns:p14="http://schemas.microsoft.com/office/powerpoint/2010/main" val="1627957948"/>
      </p:ext>
    </p:extLst>
  </p:cSld>
  <p:clrMapOvr>
    <a:masterClrMapping/>
  </p:clrMapOvr>
</p:sld>
</file>

<file path=ppt/theme/theme1.xml><?xml version="1.0" encoding="utf-8"?>
<a:theme xmlns:a="http://schemas.openxmlformats.org/drawingml/2006/main" name="Dividend">
  <a:themeElements>
    <a:clrScheme name="Custom 2">
      <a:dk1>
        <a:sysClr val="windowText" lastClr="000000"/>
      </a:dk1>
      <a:lt1>
        <a:sysClr val="window" lastClr="FFFFFF"/>
      </a:lt1>
      <a:dk2>
        <a:srgbClr val="220EB8"/>
      </a:dk2>
      <a:lt2>
        <a:srgbClr val="E7E6E6"/>
      </a:lt2>
      <a:accent1>
        <a:srgbClr val="FF0000"/>
      </a:accent1>
      <a:accent2>
        <a:srgbClr val="FFC000"/>
      </a:accent2>
      <a:accent3>
        <a:srgbClr val="220EB8"/>
      </a:accent3>
      <a:accent4>
        <a:srgbClr val="FFFFFF"/>
      </a:accent4>
      <a:accent5>
        <a:srgbClr val="000000"/>
      </a:accent5>
      <a:accent6>
        <a:srgbClr val="7F7F7F"/>
      </a:accent6>
      <a:hlink>
        <a:srgbClr val="0563C1"/>
      </a:hlink>
      <a:folHlink>
        <a:srgbClr val="C00000"/>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7463</TotalTime>
  <Words>2907</Words>
  <Application>Microsoft Office PowerPoint</Application>
  <PresentationFormat>Widescreen</PresentationFormat>
  <Paragraphs>371</Paragraphs>
  <Slides>31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Arial</vt:lpstr>
      <vt:lpstr>Arial</vt:lpstr>
      <vt:lpstr>Calibri</vt:lpstr>
      <vt:lpstr>Gill Sans MT</vt:lpstr>
      <vt:lpstr>Verdana</vt:lpstr>
      <vt:lpstr>Wingdings</vt:lpstr>
      <vt:lpstr>Wingdings 2</vt:lpstr>
      <vt:lpstr>Dividend</vt:lpstr>
      <vt:lpstr>Voltage Aquatics </vt:lpstr>
      <vt:lpstr>Welcome!</vt:lpstr>
      <vt:lpstr>About the team  </vt:lpstr>
      <vt:lpstr>Voltage Aquatics </vt:lpstr>
      <vt:lpstr>VOLTAGE AQUATICS Mission statement </vt:lpstr>
      <vt:lpstr>Voltage training group Breakdown </vt:lpstr>
      <vt:lpstr>Required Training Equipment </vt:lpstr>
      <vt:lpstr>The learning process </vt:lpstr>
      <vt:lpstr>Fees, Fundraising, &amp; Volunteer hours for the 2020- 2021 season  </vt:lpstr>
      <vt:lpstr>Fees, Fundraising, &amp; volenteer hours for the 2020- 2021 season…continued </vt:lpstr>
      <vt:lpstr>Fees, Fundraising, &amp; Volenteer hours for the 2020- 2021 season…continued </vt:lpstr>
      <vt:lpstr>Registration </vt:lpstr>
      <vt:lpstr>Fees at Registration </vt:lpstr>
      <vt:lpstr>VOLT COACHES </vt:lpstr>
      <vt:lpstr>Volt board (volunteer) </vt:lpstr>
      <vt:lpstr>Volunteers </vt:lpstr>
      <vt:lpstr>Volunteers </vt:lpstr>
      <vt:lpstr>Swim Meets </vt:lpstr>
      <vt:lpstr>Swim Meets continued </vt:lpstr>
      <vt:lpstr>Meets and how are they run </vt:lpstr>
      <vt:lpstr>Meets and how are they run </vt:lpstr>
      <vt:lpstr>USA Swimming </vt:lpstr>
      <vt:lpstr>USA Swimming </vt:lpstr>
      <vt:lpstr>Snake river swimming </vt:lpstr>
      <vt:lpstr>SNake river swimming</vt:lpstr>
      <vt:lpstr>Snake river swimming </vt:lpstr>
      <vt:lpstr>Officials and how  to become one</vt:lpstr>
      <vt:lpstr>Usa swimming meet progression </vt:lpstr>
      <vt:lpstr>Motivational time standards </vt:lpstr>
      <vt:lpstr>College swimming </vt:lpstr>
      <vt:lpstr>Resources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Voltage Aquatics</dc:title>
  <dc:creator>phoebe pahis</dc:creator>
  <cp:lastModifiedBy>phoebe pahis</cp:lastModifiedBy>
  <cp:revision>38</cp:revision>
  <dcterms:created xsi:type="dcterms:W3CDTF">2019-09-09T19:24:50Z</dcterms:created>
  <dcterms:modified xsi:type="dcterms:W3CDTF">2021-01-18T21:53:57Z</dcterms:modified>
</cp:coreProperties>
</file>