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viewProps" Target="viewProps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ustomXml" Target="../customXml/item3.xml"/><Relationship Id="rId2" Type="http://schemas.openxmlformats.org/officeDocument/2006/relationships/theme" Target="theme/theme1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ustomXml" Target="../customXml/item2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23" Type="http://schemas.openxmlformats.org/officeDocument/2006/relationships/customXml" Target="../customXml/item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7512" y="640080"/>
            <a:ext cx="6438900" cy="6350"/>
          </a:xfrm>
          <a:custGeom>
            <a:avLst/>
            <a:gdLst/>
            <a:ahLst/>
            <a:cxnLst/>
            <a:rect l="l" t="t" r="r" b="b"/>
            <a:pathLst>
              <a:path w="6438900" h="6350">
                <a:moveTo>
                  <a:pt x="6438645" y="0"/>
                </a:moveTo>
                <a:lnTo>
                  <a:pt x="0" y="0"/>
                </a:lnTo>
                <a:lnTo>
                  <a:pt x="0" y="6096"/>
                </a:lnTo>
                <a:lnTo>
                  <a:pt x="6438645" y="6096"/>
                </a:lnTo>
                <a:lnTo>
                  <a:pt x="643864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0922" y="3508375"/>
            <a:ext cx="1130554" cy="360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7082" y="3935095"/>
            <a:ext cx="315595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2D74B5"/>
                </a:solidFill>
              </a:rPr>
              <a:t>FLORIDA</a:t>
            </a:r>
            <a:r>
              <a:rPr dirty="0" sz="2800" spc="-65">
                <a:solidFill>
                  <a:srgbClr val="2D74B5"/>
                </a:solidFill>
              </a:rPr>
              <a:t> </a:t>
            </a:r>
            <a:r>
              <a:rPr dirty="0" sz="2800" spc="-5">
                <a:solidFill>
                  <a:srgbClr val="2D74B5"/>
                </a:solidFill>
              </a:rPr>
              <a:t>SWIMMING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964182" y="4803775"/>
            <a:ext cx="3839845" cy="1320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solidFill>
                  <a:srgbClr val="2D74B5"/>
                </a:solidFill>
                <a:latin typeface="Calibri"/>
                <a:cs typeface="Calibri"/>
              </a:rPr>
              <a:t>DECK</a:t>
            </a:r>
            <a:r>
              <a:rPr dirty="0" sz="2800" spc="-30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2D74B5"/>
                </a:solidFill>
                <a:latin typeface="Calibri"/>
                <a:cs typeface="Calibri"/>
              </a:rPr>
              <a:t>REFEREE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800" spc="-10" b="1">
                <a:solidFill>
                  <a:srgbClr val="2D74B5"/>
                </a:solidFill>
                <a:latin typeface="Calibri"/>
                <a:cs typeface="Calibri"/>
              </a:rPr>
              <a:t>OFFICIAL’S</a:t>
            </a:r>
            <a:r>
              <a:rPr dirty="0" sz="2800" spc="-5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2D74B5"/>
                </a:solidFill>
                <a:latin typeface="Calibri"/>
                <a:cs typeface="Calibri"/>
              </a:rPr>
              <a:t>CLINIC</a:t>
            </a:r>
            <a:r>
              <a:rPr dirty="0" sz="2800" spc="-5" b="1">
                <a:solidFill>
                  <a:srgbClr val="2D74B5"/>
                </a:solidFill>
                <a:latin typeface="Calibri"/>
                <a:cs typeface="Calibri"/>
              </a:rPr>
              <a:t> PACKET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1748" y="8657031"/>
            <a:ext cx="13677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Revised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May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2021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54401" y="6647942"/>
            <a:ext cx="1863725" cy="168782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72135" y="1058436"/>
            <a:ext cx="2160693" cy="227515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36880"/>
            <a:ext cx="6397625" cy="7305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10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|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1100" spc="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algn="just" marL="698500" marR="152400" indent="-228600">
              <a:lnSpc>
                <a:spcPct val="101699"/>
              </a:lnSpc>
            </a:pPr>
            <a:r>
              <a:rPr dirty="0" sz="1200">
                <a:latin typeface="Calibri"/>
                <a:cs typeface="Calibri"/>
              </a:rPr>
              <a:t>e.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While </a:t>
            </a:r>
            <a:r>
              <a:rPr dirty="0" sz="1200" spc="-5">
                <a:latin typeface="Calibri"/>
                <a:cs typeface="Calibri"/>
              </a:rPr>
              <a:t>you </a:t>
            </a:r>
            <a:r>
              <a:rPr dirty="0" sz="1200">
                <a:latin typeface="Calibri"/>
                <a:cs typeface="Calibri"/>
              </a:rPr>
              <a:t>may ask for </a:t>
            </a:r>
            <a:r>
              <a:rPr dirty="0" sz="1200" spc="-5">
                <a:latin typeface="Calibri"/>
                <a:cs typeface="Calibri"/>
              </a:rPr>
              <a:t>clarification (which hand touched, etc.), </a:t>
            </a:r>
            <a:r>
              <a:rPr dirty="0" sz="1200">
                <a:latin typeface="Calibri"/>
                <a:cs typeface="Calibri"/>
              </a:rPr>
              <a:t>it is </a:t>
            </a:r>
            <a:r>
              <a:rPr dirty="0" sz="1200" spc="-5">
                <a:latin typeface="Calibri"/>
                <a:cs typeface="Calibri"/>
              </a:rPr>
              <a:t>best not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discuss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detail </a:t>
            </a:r>
            <a:r>
              <a:rPr dirty="0" sz="1200">
                <a:latin typeface="Calibri"/>
                <a:cs typeface="Calibri"/>
              </a:rPr>
              <a:t>over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radio.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 you have </a:t>
            </a:r>
            <a:r>
              <a:rPr dirty="0" sz="1200" spc="-5">
                <a:latin typeface="Calibri"/>
                <a:cs typeface="Calibri"/>
              </a:rPr>
              <a:t>questions </a:t>
            </a:r>
            <a:r>
              <a:rPr dirty="0" sz="1200">
                <a:latin typeface="Calibri"/>
                <a:cs typeface="Calibri"/>
              </a:rPr>
              <a:t>tell </a:t>
            </a:r>
            <a:r>
              <a:rPr dirty="0" sz="1200" spc="-5">
                <a:latin typeface="Calibri"/>
                <a:cs typeface="Calibri"/>
              </a:rPr>
              <a:t>the Chief Judge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come see </a:t>
            </a:r>
            <a:r>
              <a:rPr dirty="0" sz="1200">
                <a:latin typeface="Calibri"/>
                <a:cs typeface="Calibri"/>
              </a:rPr>
              <a:t>you.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Chief Judge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did </a:t>
            </a:r>
            <a:r>
              <a:rPr dirty="0" sz="1200" spc="-5">
                <a:latin typeface="Calibri"/>
                <a:cs typeface="Calibri"/>
              </a:rPr>
              <a:t>not recommend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acceptance, follow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same procedure.</a:t>
            </a:r>
            <a:endParaRPr sz="1200">
              <a:latin typeface="Calibri"/>
              <a:cs typeface="Calibri"/>
            </a:endParaRPr>
          </a:p>
          <a:p>
            <a:pPr marL="469900" marR="128905" indent="-228600">
              <a:lnSpc>
                <a:spcPct val="101699"/>
              </a:lnSpc>
              <a:spcBef>
                <a:spcPts val="615"/>
              </a:spcBef>
            </a:pPr>
            <a:r>
              <a:rPr dirty="0" sz="1200">
                <a:latin typeface="Calibri"/>
                <a:cs typeface="Calibri"/>
              </a:rPr>
              <a:t>7.</a:t>
            </a:r>
            <a:r>
              <a:rPr dirty="0" sz="1200" spc="7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not</a:t>
            </a:r>
            <a:r>
              <a:rPr dirty="0" sz="1200" spc="-5">
                <a:latin typeface="Calibri"/>
                <a:cs typeface="Calibri"/>
              </a:rPr>
              <a:t> using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Chief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Judges,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radios </a:t>
            </a:r>
            <a:r>
              <a:rPr dirty="0" sz="1200">
                <a:latin typeface="Calibri"/>
                <a:cs typeface="Calibri"/>
              </a:rPr>
              <a:t>may </a:t>
            </a:r>
            <a:r>
              <a:rPr dirty="0" sz="1200" spc="-5">
                <a:latin typeface="Calibri"/>
                <a:cs typeface="Calibri"/>
              </a:rPr>
              <a:t>be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given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Stroke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5">
                <a:latin typeface="Calibri"/>
                <a:cs typeface="Calibri"/>
              </a:rPr>
              <a:t> Turn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each end.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Protocol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similar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above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observed;</a:t>
            </a:r>
            <a:r>
              <a:rPr dirty="0" sz="1200">
                <a:latin typeface="Calibri"/>
                <a:cs typeface="Calibri"/>
              </a:rPr>
              <a:t> i.e., </a:t>
            </a:r>
            <a:r>
              <a:rPr dirty="0" sz="1200" spc="-5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all</a:t>
            </a:r>
            <a:r>
              <a:rPr dirty="0" sz="1200" spc="-5">
                <a:latin typeface="Calibri"/>
                <a:cs typeface="Calibri"/>
              </a:rPr>
              <a:t> judges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given </a:t>
            </a:r>
            <a:r>
              <a:rPr dirty="0" sz="1200">
                <a:latin typeface="Calibri"/>
                <a:cs typeface="Calibri"/>
              </a:rPr>
              <a:t> radios,</a:t>
            </a:r>
            <a:r>
              <a:rPr dirty="0" sz="1200" spc="-5">
                <a:latin typeface="Calibri"/>
                <a:cs typeface="Calibri"/>
              </a:rPr>
              <a:t> once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have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left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his/her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jurisdiction,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 </a:t>
            </a:r>
            <a:r>
              <a:rPr dirty="0" sz="1200">
                <a:latin typeface="Calibri"/>
                <a:cs typeface="Calibri"/>
              </a:rPr>
              <a:t>making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use 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radio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DQ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identifying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event/heat/lane/end</a:t>
            </a:r>
            <a:r>
              <a:rPr dirty="0" sz="1200">
                <a:latin typeface="Calibri"/>
                <a:cs typeface="Calibri"/>
              </a:rPr>
              <a:t> and</a:t>
            </a:r>
            <a:r>
              <a:rPr dirty="0" sz="1200" spc="-5">
                <a:latin typeface="Calibri"/>
                <a:cs typeface="Calibri"/>
              </a:rPr>
              <a:t> violation.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b="1">
                <a:latin typeface="Calibri"/>
                <a:cs typeface="Calibri"/>
              </a:rPr>
              <a:t>SAFETY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1800"/>
              </a:lnSpc>
              <a:spcBef>
                <a:spcPts val="605"/>
              </a:spcBef>
            </a:pP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key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responsibility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Referee’s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insure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safe environment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all</a:t>
            </a:r>
            <a:r>
              <a:rPr dirty="0" sz="1200" spc="-5">
                <a:latin typeface="Calibri"/>
                <a:cs typeface="Calibri"/>
              </a:rPr>
              <a:t> participants.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observe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</a:t>
            </a:r>
            <a:r>
              <a:rPr dirty="0" sz="1200" spc="-5">
                <a:latin typeface="Calibri"/>
                <a:cs typeface="Calibri"/>
              </a:rPr>
              <a:t> unsafe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condition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must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address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it</a:t>
            </a:r>
            <a:r>
              <a:rPr dirty="0" sz="1200" spc="-5">
                <a:latin typeface="Calibri"/>
                <a:cs typeface="Calibri"/>
              </a:rPr>
              <a:t> immediately,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either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personally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preferably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by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bringing</a:t>
            </a:r>
            <a:r>
              <a:rPr dirty="0" sz="1200">
                <a:latin typeface="Calibri"/>
                <a:cs typeface="Calibri"/>
              </a:rPr>
              <a:t> in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Referee/Meet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Director.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>
                <a:latin typeface="Calibri"/>
                <a:cs typeface="Calibri"/>
              </a:rPr>
              <a:t> Deck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may</a:t>
            </a:r>
            <a:r>
              <a:rPr dirty="0" sz="1200">
                <a:latin typeface="Calibri"/>
                <a:cs typeface="Calibri"/>
              </a:rPr>
              <a:t> be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called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upon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close the </a:t>
            </a:r>
            <a:r>
              <a:rPr dirty="0" sz="1200">
                <a:latin typeface="Calibri"/>
                <a:cs typeface="Calibri"/>
              </a:rPr>
              <a:t> pool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inclement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weather.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This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issue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5">
                <a:latin typeface="Calibri"/>
                <a:cs typeface="Calibri"/>
              </a:rPr>
              <a:t> discussed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 the Meet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before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meet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begins.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Some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pools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(municipal/YMCA)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have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 own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policies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regarding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closure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>
                <a:latin typeface="Calibri"/>
                <a:cs typeface="Calibri"/>
              </a:rPr>
              <a:t> pools</a:t>
            </a:r>
            <a:r>
              <a:rPr dirty="0" sz="1200" spc="-5">
                <a:latin typeface="Calibri"/>
                <a:cs typeface="Calibri"/>
              </a:rPr>
              <a:t> due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lightning.</a:t>
            </a:r>
            <a:r>
              <a:rPr dirty="0" sz="1200" spc="3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While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ultimate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call,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need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not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wait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action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if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feel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weather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immediate threat.</a:t>
            </a:r>
            <a:r>
              <a:rPr dirty="0" sz="1200">
                <a:latin typeface="Calibri"/>
                <a:cs typeface="Calibri"/>
              </a:rPr>
              <a:t> 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always,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keep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the </a:t>
            </a:r>
            <a:r>
              <a:rPr dirty="0" sz="1200">
                <a:latin typeface="Calibri"/>
                <a:cs typeface="Calibri"/>
              </a:rPr>
              <a:t>loop.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Calibri"/>
                <a:cs typeface="Calibri"/>
              </a:rPr>
              <a:t>DECK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REFEREE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CERTIFICATION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PROCESS</a:t>
            </a:r>
            <a:endParaRPr sz="1400">
              <a:latin typeface="Calibri"/>
              <a:cs typeface="Calibri"/>
            </a:endParaRPr>
          </a:p>
          <a:p>
            <a:pPr marL="12700" marR="349250">
              <a:lnSpc>
                <a:spcPct val="101699"/>
              </a:lnSpc>
              <a:spcBef>
                <a:spcPts val="610"/>
              </a:spcBef>
            </a:pP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requirements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be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certified</a:t>
            </a:r>
            <a:r>
              <a:rPr dirty="0" sz="1200">
                <a:latin typeface="Calibri"/>
                <a:cs typeface="Calibri"/>
              </a:rPr>
              <a:t> by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Deck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Florida Swimming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LSC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delineated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Chapter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10.2.4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Florida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Policy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Manual.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applicant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must:</a:t>
            </a:r>
            <a:endParaRPr sz="1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Calibri"/>
                <a:cs typeface="Calibri"/>
              </a:rPr>
              <a:t>Be </a:t>
            </a: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-5">
                <a:latin typeface="Calibri"/>
                <a:cs typeface="Calibri"/>
              </a:rPr>
              <a:t> least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21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years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 age;</a:t>
            </a:r>
            <a:endParaRPr sz="1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Calibri"/>
                <a:cs typeface="Calibri"/>
              </a:rPr>
              <a:t>Attend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clinic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taught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Certified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Clinic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Instructor;</a:t>
            </a:r>
            <a:endParaRPr sz="1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Calibri"/>
                <a:cs typeface="Calibri"/>
              </a:rPr>
              <a:t>Pass (80%)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current </a:t>
            </a:r>
            <a:r>
              <a:rPr dirty="0" sz="1200">
                <a:latin typeface="Calibri"/>
                <a:cs typeface="Calibri"/>
              </a:rPr>
              <a:t>USA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Swimming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Timing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u="sng" sz="12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dirty="0" sz="1200" spc="5" i="1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Clerk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Course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exams;</a:t>
            </a:r>
            <a:endParaRPr sz="1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Calibri"/>
                <a:cs typeface="Calibri"/>
              </a:rPr>
              <a:t>Have,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prior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beginning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their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apprenticeship:</a:t>
            </a:r>
            <a:endParaRPr sz="1200">
              <a:latin typeface="Calibri"/>
              <a:cs typeface="Calibri"/>
            </a:endParaRPr>
          </a:p>
          <a:p>
            <a:pPr lvl="1" marL="515620" indent="-274955">
              <a:lnSpc>
                <a:spcPct val="100000"/>
              </a:lnSpc>
              <a:spcBef>
                <a:spcPts val="434"/>
              </a:spcBef>
              <a:buAutoNum type="alphaLcPeriod"/>
              <a:tabLst>
                <a:tab pos="515620" algn="l"/>
                <a:tab pos="516255" algn="l"/>
              </a:tabLst>
            </a:pPr>
            <a:r>
              <a:rPr dirty="0" sz="1200">
                <a:latin typeface="Calibri"/>
                <a:cs typeface="Calibri"/>
              </a:rPr>
              <a:t>Completed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year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 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certified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Stroke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Turn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certified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Starter;</a:t>
            </a:r>
            <a:endParaRPr sz="1200">
              <a:latin typeface="Calibri"/>
              <a:cs typeface="Calibri"/>
            </a:endParaRPr>
          </a:p>
          <a:p>
            <a:pPr lvl="1" marL="515620" indent="-274955">
              <a:lnSpc>
                <a:spcPct val="100000"/>
              </a:lnSpc>
              <a:spcBef>
                <a:spcPts val="420"/>
              </a:spcBef>
              <a:buAutoNum type="alphaLcPeriod"/>
              <a:tabLst>
                <a:tab pos="515620" algn="l"/>
                <a:tab pos="516255" algn="l"/>
              </a:tabLst>
            </a:pPr>
            <a:r>
              <a:rPr dirty="0" sz="1200" spc="-5">
                <a:latin typeface="Calibri"/>
                <a:cs typeface="Calibri"/>
              </a:rPr>
              <a:t>Worked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15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sessions</a:t>
            </a:r>
            <a:r>
              <a:rPr dirty="0" sz="1200">
                <a:latin typeface="Calibri"/>
                <a:cs typeface="Calibri"/>
              </a:rPr>
              <a:t> as a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Stroke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Turn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>
                <a:latin typeface="Calibri"/>
                <a:cs typeface="Calibri"/>
              </a:rPr>
              <a:t>4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sessions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 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Starter.</a:t>
            </a:r>
            <a:endParaRPr sz="1200">
              <a:latin typeface="Calibri"/>
              <a:cs typeface="Calibri"/>
            </a:endParaRPr>
          </a:p>
          <a:p>
            <a:pPr marL="241300" marR="56515" indent="-229235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Calibri"/>
                <a:cs typeface="Calibri"/>
              </a:rPr>
              <a:t>Complete</a:t>
            </a:r>
            <a:r>
              <a:rPr dirty="0" sz="1200">
                <a:latin typeface="Calibri"/>
                <a:cs typeface="Calibri"/>
              </a:rPr>
              <a:t> 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minimum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>
                <a:latin typeface="Calibri"/>
                <a:cs typeface="Calibri"/>
              </a:rPr>
              <a:t> 20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hours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on deck</a:t>
            </a:r>
            <a:r>
              <a:rPr dirty="0" sz="1200" spc="-5">
                <a:latin typeface="Calibri"/>
                <a:cs typeface="Calibri"/>
              </a:rPr>
              <a:t> apprentice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working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minimum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 </a:t>
            </a:r>
            <a:r>
              <a:rPr dirty="0" sz="1200" spc="-5">
                <a:latin typeface="Calibri"/>
                <a:cs typeface="Calibri"/>
              </a:rPr>
              <a:t>meets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>
                <a:latin typeface="Calibri"/>
                <a:cs typeface="Calibri"/>
              </a:rPr>
              <a:t>5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sessions.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During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apprenticeship,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applicant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must </a:t>
            </a:r>
            <a:r>
              <a:rPr dirty="0" sz="1200">
                <a:latin typeface="Calibri"/>
                <a:cs typeface="Calibri"/>
              </a:rPr>
              <a:t>have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mentored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by </a:t>
            </a:r>
            <a:r>
              <a:rPr dirty="0" sz="1200" spc="-5">
                <a:latin typeface="Calibri"/>
                <a:cs typeface="Calibri"/>
              </a:rPr>
              <a:t>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least </a:t>
            </a:r>
            <a:r>
              <a:rPr dirty="0" sz="1200">
                <a:latin typeface="Calibri"/>
                <a:cs typeface="Calibri"/>
              </a:rPr>
              <a:t>3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different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Referees.</a:t>
            </a:r>
            <a:endParaRPr sz="1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Calibri"/>
                <a:cs typeface="Calibri"/>
              </a:rPr>
              <a:t>Complete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review </a:t>
            </a:r>
            <a:r>
              <a:rPr dirty="0" sz="1200" spc="-5">
                <a:latin typeface="Calibri"/>
                <a:cs typeface="Calibri"/>
              </a:rPr>
              <a:t>with their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final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instructor.</a:t>
            </a:r>
            <a:endParaRPr sz="1200">
              <a:latin typeface="Calibri"/>
              <a:cs typeface="Calibri"/>
            </a:endParaRPr>
          </a:p>
          <a:p>
            <a:pPr algn="just" marL="12700" marR="224790">
              <a:lnSpc>
                <a:spcPct val="101699"/>
              </a:lnSpc>
              <a:spcBef>
                <a:spcPts val="600"/>
              </a:spcBef>
            </a:pPr>
            <a:r>
              <a:rPr dirty="0" sz="1200">
                <a:latin typeface="Calibri"/>
                <a:cs typeface="Calibri"/>
              </a:rPr>
              <a:t>If </a:t>
            </a:r>
            <a:r>
              <a:rPr dirty="0" sz="1200" spc="-5">
                <a:latin typeface="Calibri"/>
                <a:cs typeface="Calibri"/>
              </a:rPr>
              <a:t>the Meet Referee of </a:t>
            </a:r>
            <a:r>
              <a:rPr dirty="0" sz="1200" spc="-1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final meet apprenticed </a:t>
            </a:r>
            <a:r>
              <a:rPr dirty="0" sz="1200">
                <a:latin typeface="Calibri"/>
                <a:cs typeface="Calibri"/>
              </a:rPr>
              <a:t>by </a:t>
            </a:r>
            <a:r>
              <a:rPr dirty="0" sz="1200" spc="-5">
                <a:latin typeface="Calibri"/>
                <a:cs typeface="Calibri"/>
              </a:rPr>
              <a:t>the applicant approves, </a:t>
            </a:r>
            <a:r>
              <a:rPr dirty="0" sz="1200" spc="1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application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then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submitted </a:t>
            </a:r>
            <a:r>
              <a:rPr dirty="0" sz="1200">
                <a:latin typeface="Calibri"/>
                <a:cs typeface="Calibri"/>
              </a:rPr>
              <a:t>to the </a:t>
            </a:r>
            <a:r>
              <a:rPr dirty="0" sz="1200" spc="-5">
                <a:latin typeface="Calibri"/>
                <a:cs typeface="Calibri"/>
              </a:rPr>
              <a:t>applicant’s Area Representative </a:t>
            </a:r>
            <a:r>
              <a:rPr dirty="0" sz="1200">
                <a:latin typeface="Calibri"/>
                <a:cs typeface="Calibri"/>
              </a:rPr>
              <a:t>for </a:t>
            </a:r>
            <a:r>
              <a:rPr dirty="0" sz="1200" spc="-5">
                <a:latin typeface="Calibri"/>
                <a:cs typeface="Calibri"/>
              </a:rPr>
              <a:t>final approval and </a:t>
            </a:r>
            <a:r>
              <a:rPr dirty="0" sz="1200">
                <a:latin typeface="Calibri"/>
                <a:cs typeface="Calibri"/>
              </a:rPr>
              <a:t>certification.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copy of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Application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Apprentice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Log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can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found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Appendix</a:t>
            </a:r>
            <a:r>
              <a:rPr dirty="0" sz="1200">
                <a:latin typeface="Calibri"/>
                <a:cs typeface="Calibri"/>
              </a:rPr>
              <a:t> B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>
                <a:latin typeface="Calibri"/>
                <a:cs typeface="Calibri"/>
              </a:rPr>
              <a:t> this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document.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9302825"/>
            <a:ext cx="140843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DECK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REFEREE CLINIC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PACKET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25139" y="436880"/>
            <a:ext cx="6864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11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|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7512" y="640080"/>
            <a:ext cx="6438900" cy="6350"/>
          </a:xfrm>
          <a:custGeom>
            <a:avLst/>
            <a:gdLst/>
            <a:ahLst/>
            <a:cxnLst/>
            <a:rect l="l" t="t" r="r" b="b"/>
            <a:pathLst>
              <a:path w="6438900" h="6350">
                <a:moveTo>
                  <a:pt x="6438645" y="0"/>
                </a:moveTo>
                <a:lnTo>
                  <a:pt x="0" y="0"/>
                </a:lnTo>
                <a:lnTo>
                  <a:pt x="0" y="6096"/>
                </a:lnTo>
                <a:lnTo>
                  <a:pt x="6438645" y="6096"/>
                </a:lnTo>
                <a:lnTo>
                  <a:pt x="643864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20922" y="3508375"/>
            <a:ext cx="1130300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Appendix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73100" y="9302825"/>
            <a:ext cx="140843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DECK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REFEREE CLINIC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PACKET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904" y="4395342"/>
            <a:ext cx="6041390" cy="58356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55"/>
              </a:spcBef>
            </a:pPr>
            <a:r>
              <a:rPr dirty="0" sz="1200" spc="-5" i="1">
                <a:latin typeface="Calibri"/>
                <a:cs typeface="Calibri"/>
              </a:rPr>
              <a:t>The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following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information</a:t>
            </a:r>
            <a:r>
              <a:rPr dirty="0" sz="1200" spc="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and</a:t>
            </a:r>
            <a:r>
              <a:rPr dirty="0" sz="1200" spc="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forms</a:t>
            </a:r>
            <a:r>
              <a:rPr dirty="0" sz="1200" spc="2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are</a:t>
            </a:r>
            <a:r>
              <a:rPr dirty="0" sz="1200" spc="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the</a:t>
            </a:r>
            <a:r>
              <a:rPr dirty="0" sz="1200" spc="1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items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you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will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need</a:t>
            </a:r>
            <a:r>
              <a:rPr dirty="0" sz="1200" spc="5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to </a:t>
            </a:r>
            <a:r>
              <a:rPr dirty="0" sz="1200" spc="-5" i="1">
                <a:latin typeface="Calibri"/>
                <a:cs typeface="Calibri"/>
              </a:rPr>
              <a:t>complete</a:t>
            </a:r>
            <a:r>
              <a:rPr dirty="0" sz="1200" spc="1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your</a:t>
            </a:r>
            <a:r>
              <a:rPr dirty="0" sz="1200" spc="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apprenticeship.</a:t>
            </a:r>
            <a:endParaRPr sz="1200">
              <a:latin typeface="Calibri"/>
              <a:cs typeface="Calibri"/>
            </a:endParaRPr>
          </a:p>
          <a:p>
            <a:pPr algn="ctr" marL="5080">
              <a:lnSpc>
                <a:spcPct val="100000"/>
              </a:lnSpc>
              <a:spcBef>
                <a:spcPts val="755"/>
              </a:spcBef>
            </a:pPr>
            <a:r>
              <a:rPr dirty="0" sz="1200" spc="-5" i="1">
                <a:latin typeface="Calibri"/>
                <a:cs typeface="Calibri"/>
              </a:rPr>
              <a:t>Additional</a:t>
            </a:r>
            <a:r>
              <a:rPr dirty="0" sz="1200" spc="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copies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can</a:t>
            </a:r>
            <a:r>
              <a:rPr dirty="0" sz="1200" spc="1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be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downloaded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and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printed</a:t>
            </a:r>
            <a:r>
              <a:rPr dirty="0" sz="1200" spc="1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from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the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FL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Swimming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web</a:t>
            </a:r>
            <a:r>
              <a:rPr dirty="0" sz="1200" spc="2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site.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9247" y="8891028"/>
            <a:ext cx="7638415" cy="1009015"/>
            <a:chOff x="79247" y="8891028"/>
            <a:chExt cx="7638415" cy="10090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247" y="8891028"/>
              <a:ext cx="7638287" cy="100887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7002" y="8915098"/>
              <a:ext cx="7543800" cy="914400"/>
            </a:xfrm>
            <a:custGeom>
              <a:avLst/>
              <a:gdLst/>
              <a:ahLst/>
              <a:cxnLst/>
              <a:rect l="l" t="t" r="r" b="b"/>
              <a:pathLst>
                <a:path w="7543800" h="914400">
                  <a:moveTo>
                    <a:pt x="7543800" y="0"/>
                  </a:moveTo>
                  <a:lnTo>
                    <a:pt x="152400" y="0"/>
                  </a:lnTo>
                  <a:lnTo>
                    <a:pt x="104226" y="7769"/>
                  </a:lnTo>
                  <a:lnTo>
                    <a:pt x="62391" y="29405"/>
                  </a:lnTo>
                  <a:lnTo>
                    <a:pt x="29402" y="62396"/>
                  </a:lnTo>
                  <a:lnTo>
                    <a:pt x="7768" y="104231"/>
                  </a:lnTo>
                  <a:lnTo>
                    <a:pt x="0" y="152399"/>
                  </a:lnTo>
                  <a:lnTo>
                    <a:pt x="0" y="914399"/>
                  </a:lnTo>
                  <a:lnTo>
                    <a:pt x="7391400" y="914399"/>
                  </a:lnTo>
                  <a:lnTo>
                    <a:pt x="7439568" y="906630"/>
                  </a:lnTo>
                  <a:lnTo>
                    <a:pt x="7481403" y="884994"/>
                  </a:lnTo>
                  <a:lnTo>
                    <a:pt x="7514394" y="852003"/>
                  </a:lnTo>
                  <a:lnTo>
                    <a:pt x="7536030" y="810168"/>
                  </a:lnTo>
                  <a:lnTo>
                    <a:pt x="7543800" y="761999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B9CD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7002" y="8915098"/>
              <a:ext cx="7543800" cy="914400"/>
            </a:xfrm>
            <a:custGeom>
              <a:avLst/>
              <a:gdLst/>
              <a:ahLst/>
              <a:cxnLst/>
              <a:rect l="l" t="t" r="r" b="b"/>
              <a:pathLst>
                <a:path w="7543800" h="914400">
                  <a:moveTo>
                    <a:pt x="152400" y="0"/>
                  </a:moveTo>
                  <a:lnTo>
                    <a:pt x="7543800" y="0"/>
                  </a:lnTo>
                  <a:lnTo>
                    <a:pt x="7543800" y="761999"/>
                  </a:lnTo>
                  <a:lnTo>
                    <a:pt x="7536030" y="810168"/>
                  </a:lnTo>
                  <a:lnTo>
                    <a:pt x="7514394" y="852003"/>
                  </a:lnTo>
                  <a:lnTo>
                    <a:pt x="7481403" y="884994"/>
                  </a:lnTo>
                  <a:lnTo>
                    <a:pt x="7439568" y="906630"/>
                  </a:lnTo>
                  <a:lnTo>
                    <a:pt x="7391400" y="914399"/>
                  </a:lnTo>
                  <a:lnTo>
                    <a:pt x="0" y="914399"/>
                  </a:lnTo>
                  <a:lnTo>
                    <a:pt x="0" y="152399"/>
                  </a:lnTo>
                  <a:lnTo>
                    <a:pt x="7768" y="104231"/>
                  </a:lnTo>
                  <a:lnTo>
                    <a:pt x="29402" y="62396"/>
                  </a:lnTo>
                  <a:lnTo>
                    <a:pt x="62391" y="29405"/>
                  </a:lnTo>
                  <a:lnTo>
                    <a:pt x="104226" y="7769"/>
                  </a:lnTo>
                  <a:lnTo>
                    <a:pt x="152400" y="0"/>
                  </a:lnTo>
                  <a:close/>
                </a:path>
              </a:pathLst>
            </a:custGeom>
            <a:ln w="9525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50" y="9144317"/>
              <a:ext cx="629284" cy="512442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149352" y="181368"/>
            <a:ext cx="7568565" cy="780415"/>
            <a:chOff x="149352" y="181368"/>
            <a:chExt cx="7568565" cy="78041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9352" y="181368"/>
              <a:ext cx="7568183" cy="78027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96850" y="205740"/>
              <a:ext cx="7473950" cy="685800"/>
            </a:xfrm>
            <a:custGeom>
              <a:avLst/>
              <a:gdLst/>
              <a:ahLst/>
              <a:cxnLst/>
              <a:rect l="l" t="t" r="r" b="b"/>
              <a:pathLst>
                <a:path w="7473950" h="685800">
                  <a:moveTo>
                    <a:pt x="7473950" y="0"/>
                  </a:moveTo>
                  <a:lnTo>
                    <a:pt x="114300" y="0"/>
                  </a:lnTo>
                  <a:lnTo>
                    <a:pt x="69806" y="8981"/>
                  </a:lnTo>
                  <a:lnTo>
                    <a:pt x="33475" y="33475"/>
                  </a:lnTo>
                  <a:lnTo>
                    <a:pt x="8981" y="69806"/>
                  </a:lnTo>
                  <a:lnTo>
                    <a:pt x="0" y="114300"/>
                  </a:lnTo>
                  <a:lnTo>
                    <a:pt x="0" y="685800"/>
                  </a:lnTo>
                  <a:lnTo>
                    <a:pt x="7359650" y="685800"/>
                  </a:lnTo>
                  <a:lnTo>
                    <a:pt x="7404143" y="676818"/>
                  </a:lnTo>
                  <a:lnTo>
                    <a:pt x="7440474" y="652324"/>
                  </a:lnTo>
                  <a:lnTo>
                    <a:pt x="7464968" y="615993"/>
                  </a:lnTo>
                  <a:lnTo>
                    <a:pt x="7473950" y="571500"/>
                  </a:lnTo>
                  <a:lnTo>
                    <a:pt x="7473950" y="0"/>
                  </a:lnTo>
                  <a:close/>
                </a:path>
              </a:pathLst>
            </a:custGeom>
            <a:solidFill>
              <a:srgbClr val="B9CD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96850" y="205738"/>
              <a:ext cx="7473950" cy="685800"/>
            </a:xfrm>
            <a:custGeom>
              <a:avLst/>
              <a:gdLst/>
              <a:ahLst/>
              <a:cxnLst/>
              <a:rect l="l" t="t" r="r" b="b"/>
              <a:pathLst>
                <a:path w="7473950" h="685800">
                  <a:moveTo>
                    <a:pt x="114300" y="0"/>
                  </a:moveTo>
                  <a:lnTo>
                    <a:pt x="7473950" y="0"/>
                  </a:lnTo>
                  <a:lnTo>
                    <a:pt x="7473950" y="571500"/>
                  </a:lnTo>
                  <a:lnTo>
                    <a:pt x="7464968" y="615993"/>
                  </a:lnTo>
                  <a:lnTo>
                    <a:pt x="7440474" y="652324"/>
                  </a:lnTo>
                  <a:lnTo>
                    <a:pt x="7404143" y="676818"/>
                  </a:lnTo>
                  <a:lnTo>
                    <a:pt x="7359650" y="685800"/>
                  </a:lnTo>
                  <a:lnTo>
                    <a:pt x="0" y="685800"/>
                  </a:lnTo>
                  <a:lnTo>
                    <a:pt x="0" y="114300"/>
                  </a:lnTo>
                  <a:lnTo>
                    <a:pt x="8981" y="69806"/>
                  </a:lnTo>
                  <a:lnTo>
                    <a:pt x="33475" y="33475"/>
                  </a:lnTo>
                  <a:lnTo>
                    <a:pt x="69806" y="8981"/>
                  </a:lnTo>
                  <a:lnTo>
                    <a:pt x="114300" y="0"/>
                  </a:lnTo>
                  <a:close/>
                </a:path>
              </a:pathLst>
            </a:custGeom>
            <a:ln w="9525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1285747" y="435356"/>
            <a:ext cx="5203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The</a:t>
            </a:r>
            <a:r>
              <a:rPr dirty="0" sz="1400" spc="-5" b="1">
                <a:latin typeface="Calibri"/>
                <a:cs typeface="Calibri"/>
              </a:rPr>
              <a:t> “Professional”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Deck </a:t>
            </a:r>
            <a:r>
              <a:rPr dirty="0" sz="1400" b="1">
                <a:latin typeface="Calibri"/>
                <a:cs typeface="Calibri"/>
              </a:rPr>
              <a:t>Referee -or- It’s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more </a:t>
            </a:r>
            <a:r>
              <a:rPr dirty="0" sz="1400" spc="-5" b="1">
                <a:latin typeface="Calibri"/>
                <a:cs typeface="Calibri"/>
              </a:rPr>
              <a:t>than blowing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whistle!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100" y="9304014"/>
            <a:ext cx="1640205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USA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Swimming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Officials Committee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16704" y="9304014"/>
            <a:ext cx="56388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March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2020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00" y="1027986"/>
            <a:ext cx="6419850" cy="7514590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1100" b="1">
                <a:latin typeface="Calibri"/>
                <a:cs typeface="Calibri"/>
              </a:rPr>
              <a:t>The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“Professional”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Deck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Referee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should</a:t>
            </a:r>
            <a:r>
              <a:rPr dirty="0" sz="1100" spc="-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39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 b="1">
                <a:latin typeface="Calibri"/>
                <a:cs typeface="Calibri"/>
              </a:rPr>
              <a:t>Know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Rules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official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interpretations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published </a:t>
            </a:r>
            <a:r>
              <a:rPr dirty="0" sz="1000" spc="-10">
                <a:latin typeface="Calibri"/>
                <a:cs typeface="Calibri"/>
              </a:rPr>
              <a:t>by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USA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Rules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Committee</a:t>
            </a:r>
            <a:endParaRPr sz="1000">
              <a:latin typeface="Calibri"/>
              <a:cs typeface="Calibri"/>
            </a:endParaRPr>
          </a:p>
          <a:p>
            <a:pPr marL="469265" marR="25400" indent="-228600">
              <a:lnSpc>
                <a:spcPct val="102000"/>
              </a:lnSpc>
              <a:spcBef>
                <a:spcPts val="4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b="1">
                <a:latin typeface="Calibri"/>
                <a:cs typeface="Calibri"/>
              </a:rPr>
              <a:t>Be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on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time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for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each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session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and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officials’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briefing,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dressed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appropriately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in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professional</a:t>
            </a:r>
            <a:r>
              <a:rPr dirty="0" sz="1000" b="1">
                <a:latin typeface="Calibri"/>
                <a:cs typeface="Calibri"/>
              </a:rPr>
              <a:t> manner</a:t>
            </a:r>
            <a:r>
              <a:rPr dirty="0" sz="1000">
                <a:latin typeface="Calibri"/>
                <a:cs typeface="Calibri"/>
              </a:rPr>
              <a:t>.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aware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that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may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 asked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answer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questions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about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rules.</a:t>
            </a:r>
            <a:endParaRPr sz="1000">
              <a:latin typeface="Calibri"/>
              <a:cs typeface="Calibri"/>
            </a:endParaRPr>
          </a:p>
          <a:p>
            <a:pPr marL="469265" marR="91440" indent="-228600">
              <a:lnSpc>
                <a:spcPct val="102000"/>
              </a:lnSpc>
              <a:spcBef>
                <a:spcPts val="5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b="1">
                <a:latin typeface="Calibri"/>
                <a:cs typeface="Calibri"/>
              </a:rPr>
              <a:t>Be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flexible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and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adaptable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to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all</a:t>
            </a:r>
            <a:r>
              <a:rPr dirty="0" sz="1000" b="1">
                <a:latin typeface="Calibri"/>
                <a:cs typeface="Calibri"/>
              </a:rPr>
              <a:t> procedures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made</a:t>
            </a:r>
            <a:r>
              <a:rPr dirty="0" sz="1000" b="1">
                <a:latin typeface="Calibri"/>
                <a:cs typeface="Calibri"/>
              </a:rPr>
              <a:t> by </a:t>
            </a:r>
            <a:r>
              <a:rPr dirty="0" sz="1000" spc="-5" b="1">
                <a:latin typeface="Calibri"/>
                <a:cs typeface="Calibri"/>
              </a:rPr>
              <a:t>the Meet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Referee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or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Head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Starter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that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may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differ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from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the </a:t>
            </a:r>
            <a:r>
              <a:rPr dirty="0" sz="1000" spc="-2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suggested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guidelines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offered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in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this</a:t>
            </a:r>
            <a:r>
              <a:rPr dirty="0" sz="1000" b="1">
                <a:latin typeface="Calibri"/>
                <a:cs typeface="Calibri"/>
              </a:rPr>
              <a:t> document</a:t>
            </a:r>
            <a:endParaRPr sz="100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170"/>
              </a:spcBef>
              <a:buSzPct val="11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 b="1">
                <a:latin typeface="Calibri"/>
                <a:cs typeface="Calibri"/>
              </a:rPr>
              <a:t>Confirm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assignments,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rotations,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and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invigilating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schedule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with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the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Head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Starter</a:t>
            </a:r>
            <a:endParaRPr sz="100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 b="1">
                <a:latin typeface="Calibri"/>
                <a:cs typeface="Calibri"/>
              </a:rPr>
              <a:t>If assigned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to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invigilate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controlled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warm-up</a:t>
            </a:r>
            <a:r>
              <a:rPr dirty="0" sz="1000" spc="-5">
                <a:latin typeface="Calibri"/>
                <a:cs typeface="Calibri"/>
              </a:rPr>
              <a:t>:</a:t>
            </a:r>
            <a:endParaRPr sz="1000">
              <a:latin typeface="Calibri"/>
              <a:cs typeface="Calibri"/>
            </a:endParaRPr>
          </a:p>
          <a:p>
            <a:pPr lvl="1" marL="926465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000" spc="-5">
                <a:latin typeface="Calibri"/>
                <a:cs typeface="Calibri"/>
              </a:rPr>
              <a:t>Coordinate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assigned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observe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pool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enforce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compliance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warm-up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rules</a:t>
            </a:r>
            <a:endParaRPr sz="1000">
              <a:latin typeface="Calibri"/>
              <a:cs typeface="Calibri"/>
            </a:endParaRPr>
          </a:p>
          <a:p>
            <a:pPr lvl="1" marL="926465" marR="429895" indent="-228600">
              <a:lnSpc>
                <a:spcPct val="101499"/>
              </a:lnSpc>
              <a:spcBef>
                <a:spcPts val="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000" spc="-5">
                <a:latin typeface="Calibri"/>
                <a:cs typeface="Calibri"/>
              </a:rPr>
              <a:t>Open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pace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lanes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racing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lanes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designated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time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accordance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posted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warm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up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procedures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(open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additional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racing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start/sprint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lanes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demand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warrants).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Coordinate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Announcer 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Marshalls</a:t>
            </a:r>
            <a:endParaRPr sz="1000">
              <a:latin typeface="Calibri"/>
              <a:cs typeface="Calibri"/>
            </a:endParaRPr>
          </a:p>
          <a:p>
            <a:pPr lvl="1" marL="926465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000" spc="-5">
                <a:latin typeface="Calibri"/>
                <a:cs typeface="Calibri"/>
              </a:rPr>
              <a:t>Assist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checking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equipment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platforms</a:t>
            </a:r>
            <a:endParaRPr sz="1000">
              <a:latin typeface="Calibri"/>
              <a:cs typeface="Calibri"/>
            </a:endParaRPr>
          </a:p>
          <a:p>
            <a:pPr lvl="1" marL="926465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000" spc="-5">
                <a:latin typeface="Calibri"/>
                <a:cs typeface="Calibri"/>
              </a:rPr>
              <a:t>Review deck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set-up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general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quietly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notify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deficiencies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safety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issues</a:t>
            </a:r>
            <a:endParaRPr sz="10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 b="1">
                <a:latin typeface="Calibri"/>
                <a:cs typeface="Calibri"/>
              </a:rPr>
              <a:t>Coordinate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with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the Meet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Referee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and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other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Deck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Referees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to:</a:t>
            </a:r>
            <a:endParaRPr sz="1000">
              <a:latin typeface="Calibri"/>
              <a:cs typeface="Calibri"/>
            </a:endParaRPr>
          </a:p>
          <a:p>
            <a:pPr lvl="1" marL="926465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000" spc="-5">
                <a:latin typeface="Calibri"/>
                <a:cs typeface="Calibri"/>
              </a:rPr>
              <a:t>Establish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how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will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run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fly-overs,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cleared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pool,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“chase </a:t>
            </a:r>
            <a:r>
              <a:rPr dirty="0" sz="1000" spc="-5">
                <a:latin typeface="Calibri"/>
                <a:cs typeface="Calibri"/>
              </a:rPr>
              <a:t>starts”,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etc.</a:t>
            </a:r>
            <a:endParaRPr sz="1000">
              <a:latin typeface="Calibri"/>
              <a:cs typeface="Calibri"/>
            </a:endParaRPr>
          </a:p>
          <a:p>
            <a:pPr lvl="1" marL="926465" marR="384175" indent="-228600">
              <a:lnSpc>
                <a:spcPts val="1220"/>
              </a:lnSpc>
              <a:spcBef>
                <a:spcPts val="3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000" spc="-5">
                <a:latin typeface="Calibri"/>
                <a:cs typeface="Calibri"/>
              </a:rPr>
              <a:t>Establish “standard”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whistle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protocol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deck”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will</a:t>
            </a:r>
            <a:r>
              <a:rPr dirty="0" sz="1000" spc="5">
                <a:latin typeface="Calibri"/>
                <a:cs typeface="Calibri"/>
              </a:rPr>
              <a:t> be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located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Suggested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protocol:</a:t>
            </a:r>
            <a:endParaRPr sz="1000">
              <a:latin typeface="Calibri"/>
              <a:cs typeface="Calibri"/>
            </a:endParaRPr>
          </a:p>
          <a:p>
            <a:pPr lvl="2" marL="1383665" indent="-229235">
              <a:lnSpc>
                <a:spcPts val="1185"/>
              </a:lnSpc>
              <a:buFont typeface="Wingdings"/>
              <a:buChar char=""/>
              <a:tabLst>
                <a:tab pos="1383665" algn="l"/>
                <a:tab pos="1384300" algn="l"/>
              </a:tabLst>
            </a:pPr>
            <a:r>
              <a:rPr dirty="0" sz="1000" spc="-5">
                <a:latin typeface="Calibri"/>
                <a:cs typeface="Calibri"/>
              </a:rPr>
              <a:t>Short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whistles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-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based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pace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established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endParaRPr sz="1000">
              <a:latin typeface="Calibri"/>
              <a:cs typeface="Calibri"/>
            </a:endParaRPr>
          </a:p>
          <a:p>
            <a:pPr lvl="2" marL="1383665" marR="339725" indent="-228600">
              <a:lnSpc>
                <a:spcPts val="1220"/>
              </a:lnSpc>
              <a:spcBef>
                <a:spcPts val="35"/>
              </a:spcBef>
              <a:buFont typeface="Wingdings"/>
              <a:buChar char=""/>
              <a:tabLst>
                <a:tab pos="1383665" algn="l"/>
                <a:tab pos="1384300" algn="l"/>
              </a:tabLst>
            </a:pPr>
            <a:r>
              <a:rPr dirty="0" sz="1000" spc="-5">
                <a:latin typeface="Calibri"/>
                <a:cs typeface="Calibri"/>
              </a:rPr>
              <a:t>Long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“step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up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in”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whistle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ready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possible,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resolve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issues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before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first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long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whistle)</a:t>
            </a:r>
            <a:endParaRPr sz="1000">
              <a:latin typeface="Calibri"/>
              <a:cs typeface="Calibri"/>
            </a:endParaRPr>
          </a:p>
          <a:p>
            <a:pPr lvl="2" marL="1383030" indent="-228600">
              <a:lnSpc>
                <a:spcPts val="1185"/>
              </a:lnSpc>
              <a:buFont typeface="Wingdings"/>
              <a:buChar char=""/>
              <a:tabLst>
                <a:tab pos="1383030" algn="l"/>
                <a:tab pos="1383665" algn="l"/>
              </a:tabLst>
            </a:pPr>
            <a:r>
              <a:rPr dirty="0" sz="1000" spc="-5">
                <a:latin typeface="Calibri"/>
                <a:cs typeface="Calibri"/>
              </a:rPr>
              <a:t>Second long whistle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 backstroke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</a:t>
            </a:r>
            <a:endParaRPr sz="1000">
              <a:latin typeface="Calibri"/>
              <a:cs typeface="Calibri"/>
            </a:endParaRPr>
          </a:p>
          <a:p>
            <a:pPr lvl="3" marL="1840864" indent="-2292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1840230" algn="l"/>
                <a:tab pos="1841500" algn="l"/>
              </a:tabLst>
            </a:pP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ledges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last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has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returned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wall</a:t>
            </a:r>
            <a:endParaRPr sz="1000">
              <a:latin typeface="Calibri"/>
              <a:cs typeface="Calibri"/>
            </a:endParaRPr>
          </a:p>
          <a:p>
            <a:pPr lvl="3" marL="1840864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1840230" algn="l"/>
                <a:tab pos="1841500" algn="l"/>
              </a:tabLst>
            </a:pPr>
            <a:r>
              <a:rPr dirty="0" sz="1000" spc="-5">
                <a:latin typeface="Calibri"/>
                <a:cs typeface="Calibri"/>
              </a:rPr>
              <a:t>Without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ledges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 when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last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surfaces</a:t>
            </a:r>
            <a:endParaRPr sz="1000">
              <a:latin typeface="Calibri"/>
              <a:cs typeface="Calibri"/>
            </a:endParaRPr>
          </a:p>
          <a:p>
            <a:pPr lvl="1" marL="926465" marR="241300" indent="-228600">
              <a:lnSpc>
                <a:spcPct val="101800"/>
              </a:lnSpc>
              <a:spcBef>
                <a:spcPts val="5"/>
              </a:spcBef>
              <a:buFont typeface="Courier New"/>
              <a:buChar char="o"/>
              <a:tabLst>
                <a:tab pos="925830" algn="l"/>
                <a:tab pos="927100" algn="l"/>
              </a:tabLst>
            </a:pPr>
            <a:r>
              <a:rPr dirty="0" sz="1000" spc="-5">
                <a:latin typeface="Calibri"/>
                <a:cs typeface="Calibri"/>
              </a:rPr>
              <a:t>Turn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over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accounted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for;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either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blocks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lanes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 no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apparent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issues behind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blocks.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(This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should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immediately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after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last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whistle for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most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heats).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Ask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say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“Relax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please”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step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down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issues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can’t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promptly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resolved.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Remember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outstretched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arm </a:t>
            </a:r>
            <a:r>
              <a:rPr dirty="0" sz="1000" spc="-5">
                <a:latin typeface="Calibri"/>
                <a:cs typeface="Calibri"/>
              </a:rPr>
              <a:t>does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necessarily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“close”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heat.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USA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Swimming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rules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specify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“closed”.</a:t>
            </a:r>
            <a:endParaRPr sz="1000">
              <a:latin typeface="Calibri"/>
              <a:cs typeface="Calibri"/>
            </a:endParaRPr>
          </a:p>
          <a:p>
            <a:pPr lvl="1" marL="926465" indent="-229235">
              <a:lnSpc>
                <a:spcPct val="100000"/>
              </a:lnSpc>
              <a:spcBef>
                <a:spcPts val="20"/>
              </a:spcBef>
              <a:buFont typeface="Courier New"/>
              <a:buChar char="o"/>
              <a:tabLst>
                <a:tab pos="925830" algn="l"/>
                <a:tab pos="927100" algn="l"/>
              </a:tabLst>
            </a:pPr>
            <a:r>
              <a:rPr dirty="0" sz="1000" spc="-5">
                <a:latin typeface="Calibri"/>
                <a:cs typeface="Calibri"/>
              </a:rPr>
              <a:t>Let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decide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 </a:t>
            </a:r>
            <a:r>
              <a:rPr dirty="0" sz="1000" spc="-5">
                <a:latin typeface="Calibri"/>
                <a:cs typeface="Calibri"/>
              </a:rPr>
              <a:t>swimmers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ready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start.</a:t>
            </a:r>
            <a:endParaRPr sz="1000">
              <a:latin typeface="Calibri"/>
              <a:cs typeface="Calibri"/>
            </a:endParaRPr>
          </a:p>
          <a:p>
            <a:pPr lvl="1" marL="926465" indent="-229235">
              <a:lnSpc>
                <a:spcPct val="100000"/>
              </a:lnSpc>
              <a:spcBef>
                <a:spcPts val="15"/>
              </a:spcBef>
              <a:buFont typeface="Courier New"/>
              <a:buChar char="o"/>
              <a:tabLst>
                <a:tab pos="925830" algn="l"/>
                <a:tab pos="927100" algn="l"/>
              </a:tabLst>
            </a:pPr>
            <a:r>
              <a:rPr dirty="0" sz="1000" spc="-5">
                <a:latin typeface="Calibri"/>
                <a:cs typeface="Calibri"/>
              </a:rPr>
              <a:t>Manage 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timers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seated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starts,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only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current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front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timers,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etc.</a:t>
            </a:r>
            <a:endParaRPr sz="1000">
              <a:latin typeface="Calibri"/>
              <a:cs typeface="Calibri"/>
            </a:endParaRPr>
          </a:p>
          <a:p>
            <a:pPr marL="468630" indent="-2286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8630" algn="l"/>
                <a:tab pos="469265" algn="l"/>
              </a:tabLst>
            </a:pPr>
            <a:r>
              <a:rPr dirty="0" sz="1000" spc="-5" b="1">
                <a:latin typeface="Calibri"/>
                <a:cs typeface="Calibri"/>
              </a:rPr>
              <a:t>Work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with the Starters:</a:t>
            </a:r>
            <a:endParaRPr sz="1000">
              <a:latin typeface="Calibri"/>
              <a:cs typeface="Calibri"/>
            </a:endParaRPr>
          </a:p>
          <a:p>
            <a:pPr lvl="1" marL="925830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925830" algn="l"/>
                <a:tab pos="926465" algn="l"/>
              </a:tabLst>
            </a:pPr>
            <a:r>
              <a:rPr dirty="0" sz="1000" spc="-5">
                <a:latin typeface="Calibri"/>
                <a:cs typeface="Calibri"/>
              </a:rPr>
              <a:t>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their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preferred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location,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where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will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how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will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turn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over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them</a:t>
            </a:r>
            <a:endParaRPr sz="1000">
              <a:latin typeface="Calibri"/>
              <a:cs typeface="Calibri"/>
            </a:endParaRPr>
          </a:p>
          <a:p>
            <a:pPr lvl="1" marL="925830" marR="189865" indent="-228600">
              <a:lnSpc>
                <a:spcPct val="102000"/>
              </a:lnSpc>
              <a:buFont typeface="Courier New"/>
              <a:buChar char="o"/>
              <a:tabLst>
                <a:tab pos="925830" algn="l"/>
                <a:tab pos="926465" algn="l"/>
              </a:tabLst>
            </a:pPr>
            <a:r>
              <a:rPr dirty="0" sz="1000" spc="-10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decide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how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will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resolve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common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issues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like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“untidy” starting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block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areas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(reduce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chaos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minimum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tone for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meet)</a:t>
            </a:r>
            <a:endParaRPr sz="1000">
              <a:latin typeface="Calibri"/>
              <a:cs typeface="Calibri"/>
            </a:endParaRPr>
          </a:p>
          <a:p>
            <a:pPr lvl="1" marL="925830" indent="-229235">
              <a:lnSpc>
                <a:spcPct val="100000"/>
              </a:lnSpc>
              <a:spcBef>
                <a:spcPts val="10"/>
              </a:spcBef>
              <a:buFont typeface="Courier New"/>
              <a:buChar char="o"/>
              <a:tabLst>
                <a:tab pos="925830" algn="l"/>
                <a:tab pos="926465" algn="l"/>
              </a:tabLst>
            </a:pPr>
            <a:r>
              <a:rPr dirty="0" sz="1000" spc="-5">
                <a:latin typeface="Calibri"/>
                <a:cs typeface="Calibri"/>
              </a:rPr>
              <a:t>On accommodation for disabled swimmers</a:t>
            </a:r>
            <a:endParaRPr sz="1000">
              <a:latin typeface="Calibri"/>
              <a:cs typeface="Calibri"/>
            </a:endParaRPr>
          </a:p>
          <a:p>
            <a:pPr lvl="1" marL="925830" marR="113664" indent="-228600">
              <a:lnSpc>
                <a:spcPct val="102000"/>
              </a:lnSpc>
              <a:buFont typeface="Courier New"/>
              <a:buChar char="o"/>
              <a:tabLst>
                <a:tab pos="925830" algn="l"/>
                <a:tab pos="926465" algn="l"/>
              </a:tabLst>
            </a:pPr>
            <a:r>
              <a:rPr dirty="0" sz="1000" spc="-5">
                <a:latin typeface="Calibri"/>
                <a:cs typeface="Calibri"/>
              </a:rPr>
              <a:t>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how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would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like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advised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problems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area,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equipment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issues,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etc.</a:t>
            </a:r>
            <a:endParaRPr sz="1000">
              <a:latin typeface="Calibri"/>
              <a:cs typeface="Calibri"/>
            </a:endParaRPr>
          </a:p>
          <a:p>
            <a:pPr lvl="1" marL="925830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925830" algn="l"/>
                <a:tab pos="926465" algn="l"/>
              </a:tabLst>
            </a:pPr>
            <a:r>
              <a:rPr dirty="0" sz="1000" spc="-10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verify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“possible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false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start” procedure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protocol</a:t>
            </a:r>
            <a:endParaRPr sz="1000">
              <a:latin typeface="Calibri"/>
              <a:cs typeface="Calibri"/>
            </a:endParaRPr>
          </a:p>
          <a:p>
            <a:pPr marL="468630" indent="-2292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8630" algn="l"/>
                <a:tab pos="469265" algn="l"/>
              </a:tabLst>
            </a:pPr>
            <a:r>
              <a:rPr dirty="0" sz="1000" spc="-5" b="1">
                <a:latin typeface="Calibri"/>
                <a:cs typeface="Calibri"/>
              </a:rPr>
              <a:t>Work with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the Chief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Judges:</a:t>
            </a:r>
            <a:endParaRPr sz="1000">
              <a:latin typeface="Calibri"/>
              <a:cs typeface="Calibri"/>
            </a:endParaRPr>
          </a:p>
          <a:p>
            <a:pPr lvl="1" marL="925830" indent="-229235">
              <a:lnSpc>
                <a:spcPct val="100000"/>
              </a:lnSpc>
              <a:spcBef>
                <a:spcPts val="10"/>
              </a:spcBef>
              <a:buFont typeface="Courier New"/>
              <a:buChar char="o"/>
              <a:tabLst>
                <a:tab pos="925830" algn="l"/>
                <a:tab pos="926465" algn="l"/>
              </a:tabLst>
            </a:pPr>
            <a:r>
              <a:rPr dirty="0" sz="1000" spc="-10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establish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procedures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DQ,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DFS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“No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Show”</a:t>
            </a:r>
            <a:endParaRPr sz="1000">
              <a:latin typeface="Calibri"/>
              <a:cs typeface="Calibri"/>
            </a:endParaRPr>
          </a:p>
          <a:p>
            <a:pPr lvl="1" marL="925830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925830" algn="l"/>
                <a:tab pos="926465" algn="l"/>
              </a:tabLst>
            </a:pPr>
            <a:r>
              <a:rPr dirty="0" sz="1000" spc="-10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establish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notification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procedures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disqualifications</a:t>
            </a:r>
            <a:endParaRPr sz="1000">
              <a:latin typeface="Calibri"/>
              <a:cs typeface="Calibri"/>
            </a:endParaRPr>
          </a:p>
          <a:p>
            <a:pPr lvl="1" marL="925830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925830" algn="l"/>
                <a:tab pos="926465" algn="l"/>
              </a:tabLst>
            </a:pPr>
            <a:r>
              <a:rPr dirty="0" sz="1000" spc="-10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 sure they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understand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radio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protocol</a:t>
            </a:r>
            <a:endParaRPr sz="1000">
              <a:latin typeface="Calibri"/>
              <a:cs typeface="Calibri"/>
            </a:endParaRPr>
          </a:p>
          <a:p>
            <a:pPr marL="46863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8630" algn="l"/>
                <a:tab pos="469265" algn="l"/>
              </a:tabLst>
            </a:pPr>
            <a:r>
              <a:rPr dirty="0" sz="1000" spc="-5" b="1">
                <a:latin typeface="Calibri"/>
                <a:cs typeface="Calibri"/>
              </a:rPr>
              <a:t>Read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and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understand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information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in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the Meet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Announcement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including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warm-up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requirements</a:t>
            </a:r>
            <a:endParaRPr sz="1000">
              <a:latin typeface="Calibri"/>
              <a:cs typeface="Calibri"/>
            </a:endParaRPr>
          </a:p>
          <a:p>
            <a:pPr marL="467995" marR="5080" indent="-228600">
              <a:lnSpc>
                <a:spcPct val="102000"/>
              </a:lnSpc>
              <a:spcBef>
                <a:spcPts val="50"/>
              </a:spcBef>
              <a:buFont typeface="Symbol"/>
              <a:buChar char=""/>
              <a:tabLst>
                <a:tab pos="467995" algn="l"/>
                <a:tab pos="468630" algn="l"/>
              </a:tabLst>
            </a:pPr>
            <a:r>
              <a:rPr dirty="0" sz="1000" spc="-5" b="1">
                <a:latin typeface="Calibri"/>
                <a:cs typeface="Calibri"/>
              </a:rPr>
              <a:t>Check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with</a:t>
            </a:r>
            <a:r>
              <a:rPr dirty="0" sz="1000" spc="3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the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Admin</a:t>
            </a:r>
            <a:r>
              <a:rPr dirty="0" sz="1000" spc="3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Ref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after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your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shift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see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any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ties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need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resolved.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working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on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them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immediately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(before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scratch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deadline).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Consider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ties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last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places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finals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alternates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others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could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move into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contention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 there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 one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more scratches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from,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“no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shows”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finals.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Take into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9247" y="8891028"/>
            <a:ext cx="7638415" cy="1009015"/>
            <a:chOff x="79247" y="8891028"/>
            <a:chExt cx="7638415" cy="10090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247" y="8891028"/>
              <a:ext cx="7638287" cy="100887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7002" y="8915098"/>
              <a:ext cx="7543800" cy="914400"/>
            </a:xfrm>
            <a:custGeom>
              <a:avLst/>
              <a:gdLst/>
              <a:ahLst/>
              <a:cxnLst/>
              <a:rect l="l" t="t" r="r" b="b"/>
              <a:pathLst>
                <a:path w="7543800" h="914400">
                  <a:moveTo>
                    <a:pt x="7543800" y="0"/>
                  </a:moveTo>
                  <a:lnTo>
                    <a:pt x="152400" y="0"/>
                  </a:lnTo>
                  <a:lnTo>
                    <a:pt x="104226" y="7769"/>
                  </a:lnTo>
                  <a:lnTo>
                    <a:pt x="62391" y="29405"/>
                  </a:lnTo>
                  <a:lnTo>
                    <a:pt x="29402" y="62396"/>
                  </a:lnTo>
                  <a:lnTo>
                    <a:pt x="7768" y="104231"/>
                  </a:lnTo>
                  <a:lnTo>
                    <a:pt x="0" y="152399"/>
                  </a:lnTo>
                  <a:lnTo>
                    <a:pt x="0" y="914399"/>
                  </a:lnTo>
                  <a:lnTo>
                    <a:pt x="7391400" y="914399"/>
                  </a:lnTo>
                  <a:lnTo>
                    <a:pt x="7439568" y="906630"/>
                  </a:lnTo>
                  <a:lnTo>
                    <a:pt x="7481403" y="884994"/>
                  </a:lnTo>
                  <a:lnTo>
                    <a:pt x="7514394" y="852003"/>
                  </a:lnTo>
                  <a:lnTo>
                    <a:pt x="7536030" y="810168"/>
                  </a:lnTo>
                  <a:lnTo>
                    <a:pt x="7543800" y="761999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B9CD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7002" y="8915098"/>
              <a:ext cx="7543800" cy="914400"/>
            </a:xfrm>
            <a:custGeom>
              <a:avLst/>
              <a:gdLst/>
              <a:ahLst/>
              <a:cxnLst/>
              <a:rect l="l" t="t" r="r" b="b"/>
              <a:pathLst>
                <a:path w="7543800" h="914400">
                  <a:moveTo>
                    <a:pt x="152400" y="0"/>
                  </a:moveTo>
                  <a:lnTo>
                    <a:pt x="7543800" y="0"/>
                  </a:lnTo>
                  <a:lnTo>
                    <a:pt x="7543800" y="761999"/>
                  </a:lnTo>
                  <a:lnTo>
                    <a:pt x="7536030" y="810168"/>
                  </a:lnTo>
                  <a:lnTo>
                    <a:pt x="7514394" y="852003"/>
                  </a:lnTo>
                  <a:lnTo>
                    <a:pt x="7481403" y="884994"/>
                  </a:lnTo>
                  <a:lnTo>
                    <a:pt x="7439568" y="906630"/>
                  </a:lnTo>
                  <a:lnTo>
                    <a:pt x="7391400" y="914399"/>
                  </a:lnTo>
                  <a:lnTo>
                    <a:pt x="0" y="914399"/>
                  </a:lnTo>
                  <a:lnTo>
                    <a:pt x="0" y="152399"/>
                  </a:lnTo>
                  <a:lnTo>
                    <a:pt x="7768" y="104231"/>
                  </a:lnTo>
                  <a:lnTo>
                    <a:pt x="29402" y="62396"/>
                  </a:lnTo>
                  <a:lnTo>
                    <a:pt x="62391" y="29405"/>
                  </a:lnTo>
                  <a:lnTo>
                    <a:pt x="104226" y="7769"/>
                  </a:lnTo>
                  <a:lnTo>
                    <a:pt x="152400" y="0"/>
                  </a:lnTo>
                  <a:close/>
                </a:path>
              </a:pathLst>
            </a:custGeom>
            <a:ln w="9525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50" y="9144317"/>
              <a:ext cx="629284" cy="512442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149352" y="181368"/>
            <a:ext cx="7568565" cy="780415"/>
            <a:chOff x="149352" y="181368"/>
            <a:chExt cx="7568565" cy="78041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9352" y="181368"/>
              <a:ext cx="7568183" cy="78027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96850" y="205740"/>
              <a:ext cx="7473950" cy="685800"/>
            </a:xfrm>
            <a:custGeom>
              <a:avLst/>
              <a:gdLst/>
              <a:ahLst/>
              <a:cxnLst/>
              <a:rect l="l" t="t" r="r" b="b"/>
              <a:pathLst>
                <a:path w="7473950" h="685800">
                  <a:moveTo>
                    <a:pt x="7473950" y="0"/>
                  </a:moveTo>
                  <a:lnTo>
                    <a:pt x="114300" y="0"/>
                  </a:lnTo>
                  <a:lnTo>
                    <a:pt x="69806" y="8981"/>
                  </a:lnTo>
                  <a:lnTo>
                    <a:pt x="33475" y="33475"/>
                  </a:lnTo>
                  <a:lnTo>
                    <a:pt x="8981" y="69806"/>
                  </a:lnTo>
                  <a:lnTo>
                    <a:pt x="0" y="114300"/>
                  </a:lnTo>
                  <a:lnTo>
                    <a:pt x="0" y="685800"/>
                  </a:lnTo>
                  <a:lnTo>
                    <a:pt x="7359650" y="685800"/>
                  </a:lnTo>
                  <a:lnTo>
                    <a:pt x="7404143" y="676818"/>
                  </a:lnTo>
                  <a:lnTo>
                    <a:pt x="7440474" y="652324"/>
                  </a:lnTo>
                  <a:lnTo>
                    <a:pt x="7464968" y="615993"/>
                  </a:lnTo>
                  <a:lnTo>
                    <a:pt x="7473950" y="571500"/>
                  </a:lnTo>
                  <a:lnTo>
                    <a:pt x="7473950" y="0"/>
                  </a:lnTo>
                  <a:close/>
                </a:path>
              </a:pathLst>
            </a:custGeom>
            <a:solidFill>
              <a:srgbClr val="B9CD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96850" y="205738"/>
              <a:ext cx="7473950" cy="685800"/>
            </a:xfrm>
            <a:custGeom>
              <a:avLst/>
              <a:gdLst/>
              <a:ahLst/>
              <a:cxnLst/>
              <a:rect l="l" t="t" r="r" b="b"/>
              <a:pathLst>
                <a:path w="7473950" h="685800">
                  <a:moveTo>
                    <a:pt x="114300" y="0"/>
                  </a:moveTo>
                  <a:lnTo>
                    <a:pt x="7473950" y="0"/>
                  </a:lnTo>
                  <a:lnTo>
                    <a:pt x="7473950" y="571500"/>
                  </a:lnTo>
                  <a:lnTo>
                    <a:pt x="7464968" y="615993"/>
                  </a:lnTo>
                  <a:lnTo>
                    <a:pt x="7440474" y="652324"/>
                  </a:lnTo>
                  <a:lnTo>
                    <a:pt x="7404143" y="676818"/>
                  </a:lnTo>
                  <a:lnTo>
                    <a:pt x="7359650" y="685800"/>
                  </a:lnTo>
                  <a:lnTo>
                    <a:pt x="0" y="685800"/>
                  </a:lnTo>
                  <a:lnTo>
                    <a:pt x="0" y="114300"/>
                  </a:lnTo>
                  <a:lnTo>
                    <a:pt x="8981" y="69806"/>
                  </a:lnTo>
                  <a:lnTo>
                    <a:pt x="33475" y="33475"/>
                  </a:lnTo>
                  <a:lnTo>
                    <a:pt x="69806" y="8981"/>
                  </a:lnTo>
                  <a:lnTo>
                    <a:pt x="114300" y="0"/>
                  </a:lnTo>
                  <a:close/>
                </a:path>
              </a:pathLst>
            </a:custGeom>
            <a:ln w="9525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901671" y="435356"/>
            <a:ext cx="6169660" cy="82365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624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The</a:t>
            </a:r>
            <a:r>
              <a:rPr dirty="0" sz="1400" spc="-5" b="1">
                <a:latin typeface="Calibri"/>
                <a:cs typeface="Calibri"/>
              </a:rPr>
              <a:t> “Professional”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Deck </a:t>
            </a:r>
            <a:r>
              <a:rPr dirty="0" sz="1400" b="1">
                <a:latin typeface="Calibri"/>
                <a:cs typeface="Calibri"/>
              </a:rPr>
              <a:t>Referee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-or- It’s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more </a:t>
            </a:r>
            <a:r>
              <a:rPr dirty="0" sz="1400" spc="-5" b="1">
                <a:latin typeface="Calibri"/>
                <a:cs typeface="Calibri"/>
              </a:rPr>
              <a:t>than blowing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whistle!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 marL="241300" marR="10160">
              <a:lnSpc>
                <a:spcPct val="101699"/>
              </a:lnSpc>
              <a:spcBef>
                <a:spcPts val="855"/>
              </a:spcBef>
            </a:pPr>
            <a:r>
              <a:rPr dirty="0" sz="1000" spc="-5">
                <a:latin typeface="Calibri"/>
                <a:cs typeface="Calibri"/>
              </a:rPr>
              <a:t>account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restrictions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finals.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(page)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coaches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involved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mediate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resolution.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swim-off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needed,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insist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 within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time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required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rules.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another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method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suggested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the </a:t>
            </a:r>
            <a:r>
              <a:rPr dirty="0" sz="1000" spc="-5">
                <a:latin typeface="Calibri"/>
                <a:cs typeface="Calibri"/>
              </a:rPr>
              <a:t> coaches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(one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defers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another,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toss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other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method),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record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result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convey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Administrative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 scratches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absolutely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remove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need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resolution,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inform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coaches.</a:t>
            </a:r>
            <a:endParaRPr sz="10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000" spc="-5" b="1">
                <a:latin typeface="Calibri"/>
                <a:cs typeface="Calibri"/>
              </a:rPr>
              <a:t>Keep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meet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flowing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but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pressure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“pick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up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pace”</a:t>
            </a:r>
            <a:endParaRPr sz="1000">
              <a:latin typeface="Calibri"/>
              <a:cs typeface="Calibri"/>
            </a:endParaRPr>
          </a:p>
          <a:p>
            <a:pPr marL="240665" marR="46990" indent="-228600">
              <a:lnSpc>
                <a:spcPct val="101000"/>
              </a:lnSpc>
              <a:spcBef>
                <a:spcPts val="7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000" spc="-5" b="1">
                <a:latin typeface="Calibri"/>
                <a:cs typeface="Calibri"/>
              </a:rPr>
              <a:t>Try not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to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turn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away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from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the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pool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while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progress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-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avoid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any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“paperwork”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until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heads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up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after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</a:t>
            </a:r>
            <a:endParaRPr sz="10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000" spc="-5" b="1">
                <a:latin typeface="Calibri"/>
                <a:cs typeface="Calibri"/>
              </a:rPr>
              <a:t>Record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the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start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time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of</a:t>
            </a:r>
            <a:r>
              <a:rPr dirty="0" sz="1000" spc="-10" b="1">
                <a:latin typeface="Calibri"/>
                <a:cs typeface="Calibri"/>
              </a:rPr>
              <a:t> each</a:t>
            </a:r>
            <a:r>
              <a:rPr dirty="0" sz="1000" spc="-5" b="1">
                <a:latin typeface="Calibri"/>
                <a:cs typeface="Calibri"/>
              </a:rPr>
              <a:t> event</a:t>
            </a:r>
            <a:endParaRPr sz="1000">
              <a:latin typeface="Calibri"/>
              <a:cs typeface="Calibri"/>
            </a:endParaRPr>
          </a:p>
          <a:p>
            <a:pPr marL="240665" marR="255904" indent="-228600">
              <a:lnSpc>
                <a:spcPct val="101499"/>
              </a:lnSpc>
              <a:spcBef>
                <a:spcPts val="6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000" spc="-5" b="1">
                <a:latin typeface="Calibri"/>
                <a:cs typeface="Calibri"/>
              </a:rPr>
              <a:t>At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end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of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each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event,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reconcile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DQs,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“no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shows”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and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any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adjustments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with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Admin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or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Admin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Official 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according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methods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defined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-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either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person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nearby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AR,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radio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remote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location.</a:t>
            </a:r>
            <a:endParaRPr sz="1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000" spc="-5" b="1">
                <a:latin typeface="Calibri"/>
                <a:cs typeface="Calibri"/>
              </a:rPr>
              <a:t>Develop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your</a:t>
            </a:r>
            <a:r>
              <a:rPr dirty="0" u="sng" sz="1000" spc="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own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</a:t>
            </a:r>
            <a:r>
              <a:rPr dirty="0" sz="1000" spc="-5" b="1">
                <a:latin typeface="Calibri"/>
                <a:cs typeface="Calibri"/>
              </a:rPr>
              <a:t>mental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check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list”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things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before,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during,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after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duty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session.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example:</a:t>
            </a:r>
            <a:endParaRPr sz="10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dirty="0" sz="1000" spc="-5" b="1" i="1">
                <a:latin typeface="Calibri"/>
                <a:cs typeface="Calibri"/>
              </a:rPr>
              <a:t>Before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the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session:</a:t>
            </a:r>
            <a:endParaRPr sz="1000">
              <a:latin typeface="Calibri"/>
              <a:cs typeface="Calibri"/>
            </a:endParaRPr>
          </a:p>
          <a:p>
            <a:pPr lvl="2" marL="1155065" indent="-22923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1155065" algn="l"/>
                <a:tab pos="1155700" algn="l"/>
              </a:tabLst>
            </a:pPr>
            <a:r>
              <a:rPr dirty="0" sz="1000" spc="-5">
                <a:latin typeface="Calibri"/>
                <a:cs typeface="Calibri"/>
              </a:rPr>
              <a:t>Check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Meet Announcement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sheet:</a:t>
            </a:r>
            <a:endParaRPr sz="1000">
              <a:latin typeface="Calibri"/>
              <a:cs typeface="Calibri"/>
            </a:endParaRPr>
          </a:p>
          <a:p>
            <a:pPr lvl="3" marL="1612265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1612265" algn="l"/>
                <a:tab pos="1612900" algn="l"/>
              </a:tabLst>
            </a:pPr>
            <a:r>
              <a:rPr dirty="0" sz="1000" spc="-5">
                <a:latin typeface="Calibri"/>
                <a:cs typeface="Calibri"/>
              </a:rPr>
              <a:t>Championship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seeding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meet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Preliminary-Final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format</a:t>
            </a:r>
            <a:endParaRPr sz="1000">
              <a:latin typeface="Calibri"/>
              <a:cs typeface="Calibri"/>
            </a:endParaRPr>
          </a:p>
          <a:p>
            <a:pPr lvl="3" marL="1612265" marR="172720" indent="-228600">
              <a:lnSpc>
                <a:spcPct val="102000"/>
              </a:lnSpc>
              <a:spcBef>
                <a:spcPts val="50"/>
              </a:spcBef>
              <a:buFont typeface="Symbol"/>
              <a:buChar char=""/>
              <a:tabLst>
                <a:tab pos="1612265" algn="l"/>
                <a:tab pos="1612900" algn="l"/>
              </a:tabLst>
            </a:pPr>
            <a:r>
              <a:rPr dirty="0" sz="1000" spc="-5">
                <a:latin typeface="Calibri"/>
                <a:cs typeface="Calibri"/>
              </a:rPr>
              <a:t>Transitions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from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slowest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fastest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fastest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slowest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including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alternating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gender</a:t>
            </a:r>
            <a:endParaRPr sz="1000">
              <a:latin typeface="Calibri"/>
              <a:cs typeface="Calibri"/>
            </a:endParaRPr>
          </a:p>
          <a:p>
            <a:pPr lvl="3" marL="1612265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1612265" algn="l"/>
                <a:tab pos="1612900" algn="l"/>
              </a:tabLst>
            </a:pPr>
            <a:r>
              <a:rPr dirty="0" sz="1000" spc="-5">
                <a:latin typeface="Calibri"/>
                <a:cs typeface="Calibri"/>
              </a:rPr>
              <a:t>Breaks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between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events</a:t>
            </a:r>
            <a:endParaRPr sz="1000">
              <a:latin typeface="Calibri"/>
              <a:cs typeface="Calibri"/>
            </a:endParaRPr>
          </a:p>
          <a:p>
            <a:pPr lvl="3" marL="1612265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1612265" algn="l"/>
                <a:tab pos="1612900" algn="l"/>
              </a:tabLst>
            </a:pPr>
            <a:r>
              <a:rPr dirty="0" sz="1000" spc="-5">
                <a:latin typeface="Calibri"/>
                <a:cs typeface="Calibri"/>
              </a:rPr>
              <a:t>Check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sequence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seeded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vs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pre-seeded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events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session</a:t>
            </a:r>
            <a:endParaRPr sz="1000">
              <a:latin typeface="Calibri"/>
              <a:cs typeface="Calibri"/>
            </a:endParaRPr>
          </a:p>
          <a:p>
            <a:pPr lvl="3" marL="1612265" indent="-2292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1612265" algn="l"/>
                <a:tab pos="1612900" algn="l"/>
              </a:tabLst>
            </a:pP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seeded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events;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verify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seeding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has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been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distributed</a:t>
            </a:r>
            <a:endParaRPr sz="1000">
              <a:latin typeface="Calibri"/>
              <a:cs typeface="Calibri"/>
            </a:endParaRPr>
          </a:p>
          <a:p>
            <a:pPr lvl="3" marL="1612265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1612265" algn="l"/>
                <a:tab pos="1612900" algn="l"/>
              </a:tabLst>
            </a:pPr>
            <a:r>
              <a:rPr dirty="0" sz="1000" spc="-5">
                <a:latin typeface="Calibri"/>
                <a:cs typeface="Calibri"/>
              </a:rPr>
              <a:t>Any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others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 others,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have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experienced</a:t>
            </a:r>
            <a:endParaRPr sz="1000">
              <a:latin typeface="Calibri"/>
              <a:cs typeface="Calibri"/>
            </a:endParaRPr>
          </a:p>
          <a:p>
            <a:pPr lvl="1" marL="697865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dirty="0" sz="1000" spc="-5" b="1" i="1">
                <a:latin typeface="Calibri"/>
                <a:cs typeface="Calibri"/>
              </a:rPr>
              <a:t>Before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each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event:</a:t>
            </a:r>
            <a:endParaRPr sz="1000">
              <a:latin typeface="Calibri"/>
              <a:cs typeface="Calibri"/>
            </a:endParaRPr>
          </a:p>
          <a:p>
            <a:pPr lvl="2" marL="1155065" marR="98425" indent="-228600">
              <a:lnSpc>
                <a:spcPct val="102000"/>
              </a:lnSpc>
              <a:buFont typeface="Wingdings"/>
              <a:buChar char=""/>
              <a:tabLst>
                <a:tab pos="1155065" algn="l"/>
                <a:tab pos="1155700" algn="l"/>
              </a:tabLst>
            </a:pPr>
            <a:r>
              <a:rPr dirty="0" sz="1000" spc="-5">
                <a:latin typeface="Calibri"/>
                <a:cs typeface="Calibri"/>
              </a:rPr>
              <a:t>Check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re-seeds.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any,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colored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paper?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announcer,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coaches,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officials,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timers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have them? Have copies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been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posted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conspicuously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swimmers?</a:t>
            </a:r>
            <a:endParaRPr sz="1000">
              <a:latin typeface="Calibri"/>
              <a:cs typeface="Calibri"/>
            </a:endParaRPr>
          </a:p>
          <a:p>
            <a:pPr lvl="2" marL="1155065" indent="-229235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1155065" algn="l"/>
                <a:tab pos="1155700" algn="l"/>
              </a:tabLst>
            </a:pPr>
            <a:r>
              <a:rPr dirty="0" sz="1000" spc="-5">
                <a:latin typeface="Calibri"/>
                <a:cs typeface="Calibri"/>
              </a:rPr>
              <a:t>Ensure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timing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console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set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correct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distance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whenever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change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occurring</a:t>
            </a:r>
            <a:endParaRPr sz="1000">
              <a:latin typeface="Calibri"/>
              <a:cs typeface="Calibri"/>
            </a:endParaRPr>
          </a:p>
          <a:p>
            <a:pPr lvl="2" marL="1155065" indent="-22923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1155065" algn="l"/>
                <a:tab pos="1155700" algn="l"/>
              </a:tabLst>
            </a:pP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you)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ready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CJs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Judges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place</a:t>
            </a:r>
            <a:endParaRPr sz="1000">
              <a:latin typeface="Calibri"/>
              <a:cs typeface="Calibri"/>
            </a:endParaRPr>
          </a:p>
          <a:p>
            <a:pPr lvl="1" marL="697865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dirty="0" sz="1000" spc="-5" b="1" i="1">
                <a:latin typeface="Calibri"/>
                <a:cs typeface="Calibri"/>
              </a:rPr>
              <a:t>Before</a:t>
            </a:r>
            <a:r>
              <a:rPr dirty="0" sz="1000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each</a:t>
            </a:r>
            <a:r>
              <a:rPr dirty="0" sz="1000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race</a:t>
            </a:r>
            <a:r>
              <a:rPr dirty="0" sz="1000" spc="-5" i="1">
                <a:latin typeface="Calibri"/>
                <a:cs typeface="Calibri"/>
              </a:rPr>
              <a:t>: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(All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 this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should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only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take 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second;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two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most)</a:t>
            </a:r>
            <a:endParaRPr sz="1000">
              <a:latin typeface="Calibri"/>
              <a:cs typeface="Calibri"/>
            </a:endParaRPr>
          </a:p>
          <a:p>
            <a:pPr lvl="2" marL="1155065" marR="208915" indent="-228600">
              <a:lnSpc>
                <a:spcPct val="101000"/>
              </a:lnSpc>
              <a:spcBef>
                <a:spcPts val="10"/>
              </a:spcBef>
              <a:buFont typeface="Wingdings"/>
              <a:buChar char=""/>
              <a:tabLst>
                <a:tab pos="1155065" algn="l"/>
                <a:tab pos="1155700" algn="l"/>
              </a:tabLst>
            </a:pPr>
            <a:r>
              <a:rPr dirty="0" sz="1000" spc="-5">
                <a:latin typeface="Calibri"/>
                <a:cs typeface="Calibri"/>
              </a:rPr>
              <a:t>scan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deck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officials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position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equipment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problems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(pads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hanging,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cables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lanes,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people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leaning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backstroke flag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poles,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etc.),</a:t>
            </a:r>
            <a:endParaRPr sz="1000">
              <a:latin typeface="Calibri"/>
              <a:cs typeface="Calibri"/>
            </a:endParaRPr>
          </a:p>
          <a:p>
            <a:pPr lvl="2" marL="1155065" indent="-22923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1155065" algn="l"/>
                <a:tab pos="1155700" algn="l"/>
              </a:tabLst>
            </a:pPr>
            <a:r>
              <a:rPr dirty="0" sz="1000" spc="-5">
                <a:latin typeface="Calibri"/>
                <a:cs typeface="Calibri"/>
              </a:rPr>
              <a:t>glance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starter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see if </a:t>
            </a:r>
            <a:r>
              <a:rPr dirty="0" sz="1000">
                <a:latin typeface="Calibri"/>
                <a:cs typeface="Calibri"/>
              </a:rPr>
              <a:t>issues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have been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observed</a:t>
            </a:r>
            <a:endParaRPr sz="1000">
              <a:latin typeface="Calibri"/>
              <a:cs typeface="Calibri"/>
            </a:endParaRPr>
          </a:p>
          <a:p>
            <a:pPr lvl="2" marL="1155065" indent="-22923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1155065" algn="l"/>
                <a:tab pos="1155700" algn="l"/>
              </a:tabLst>
            </a:pPr>
            <a:r>
              <a:rPr dirty="0" sz="1000" spc="-5">
                <a:latin typeface="Calibri"/>
                <a:cs typeface="Calibri"/>
              </a:rPr>
              <a:t>if finals,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count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swimmers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while parading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being announced</a:t>
            </a:r>
            <a:endParaRPr sz="1000">
              <a:latin typeface="Calibri"/>
              <a:cs typeface="Calibri"/>
            </a:endParaRPr>
          </a:p>
          <a:p>
            <a:pPr lvl="2" marL="1154430" marR="110489" indent="-228600">
              <a:lnSpc>
                <a:spcPts val="1220"/>
              </a:lnSpc>
              <a:spcBef>
                <a:spcPts val="35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check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timing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has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been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reset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(ability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this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will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depend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system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used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location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cues,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 any)</a:t>
            </a:r>
            <a:endParaRPr sz="1000">
              <a:latin typeface="Calibri"/>
              <a:cs typeface="Calibri"/>
            </a:endParaRPr>
          </a:p>
          <a:p>
            <a:pPr lvl="1" marL="697230" indent="-229235">
              <a:lnSpc>
                <a:spcPts val="1185"/>
              </a:lnSpc>
              <a:buFont typeface="Courier New"/>
              <a:buChar char="o"/>
              <a:tabLst>
                <a:tab pos="697230" algn="l"/>
                <a:tab pos="697865" algn="l"/>
              </a:tabLst>
            </a:pPr>
            <a:r>
              <a:rPr dirty="0" sz="1000" spc="-5" b="1" i="1">
                <a:latin typeface="Calibri"/>
                <a:cs typeface="Calibri"/>
              </a:rPr>
              <a:t>After</a:t>
            </a:r>
            <a:r>
              <a:rPr dirty="0" sz="1000" spc="-25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the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start</a:t>
            </a:r>
            <a:r>
              <a:rPr dirty="0" sz="1000" spc="-5" i="1">
                <a:latin typeface="Calibri"/>
                <a:cs typeface="Calibri"/>
              </a:rPr>
              <a:t>:</a:t>
            </a:r>
            <a:endParaRPr sz="1000">
              <a:latin typeface="Calibri"/>
              <a:cs typeface="Calibri"/>
            </a:endParaRPr>
          </a:p>
          <a:p>
            <a:pPr lvl="2" marL="1154430" indent="-22923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glance 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timing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system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(consider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recall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didn’t)</a:t>
            </a:r>
            <a:endParaRPr sz="1000">
              <a:latin typeface="Calibri"/>
              <a:cs typeface="Calibri"/>
            </a:endParaRPr>
          </a:p>
          <a:p>
            <a:pPr lvl="2" marL="1154430" indent="-229235">
              <a:lnSpc>
                <a:spcPct val="100000"/>
              </a:lnSpc>
              <a:spcBef>
                <a:spcPts val="15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watch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heads up</a:t>
            </a:r>
            <a:endParaRPr sz="1000">
              <a:latin typeface="Calibri"/>
              <a:cs typeface="Calibri"/>
            </a:endParaRPr>
          </a:p>
          <a:p>
            <a:pPr lvl="2" marL="1154430" indent="-229235">
              <a:lnSpc>
                <a:spcPct val="100000"/>
              </a:lnSpc>
              <a:spcBef>
                <a:spcPts val="20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move 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few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meters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down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pool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(never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more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than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1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meters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past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backstroke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flags)</a:t>
            </a:r>
            <a:endParaRPr sz="1000">
              <a:latin typeface="Calibri"/>
              <a:cs typeface="Calibri"/>
            </a:endParaRPr>
          </a:p>
          <a:p>
            <a:pPr lvl="2" marL="1154430" indent="-22923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glance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back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 start end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judges</a:t>
            </a:r>
            <a:endParaRPr sz="1000">
              <a:latin typeface="Calibri"/>
              <a:cs typeface="Calibri"/>
            </a:endParaRPr>
          </a:p>
          <a:p>
            <a:pPr lvl="2" marL="1154430" indent="-22923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note start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time (if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first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heat),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empty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lanes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false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starts</a:t>
            </a:r>
            <a:endParaRPr sz="1000">
              <a:latin typeface="Calibri"/>
              <a:cs typeface="Calibri"/>
            </a:endParaRPr>
          </a:p>
          <a:p>
            <a:pPr lvl="2" marL="1154430" indent="-229235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watch swimmers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 stroke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judges</a:t>
            </a:r>
            <a:endParaRPr sz="1000">
              <a:latin typeface="Calibri"/>
              <a:cs typeface="Calibri"/>
            </a:endParaRPr>
          </a:p>
          <a:p>
            <a:pPr lvl="2" marL="1154430" marR="5080" indent="-228600">
              <a:lnSpc>
                <a:spcPct val="102000"/>
              </a:lnSpc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distance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races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check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scoreboard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visible)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missed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touches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incorrect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counters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(use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CJ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 convey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corrections)</a:t>
            </a:r>
            <a:endParaRPr sz="1000">
              <a:latin typeface="Calibri"/>
              <a:cs typeface="Calibri"/>
            </a:endParaRPr>
          </a:p>
          <a:p>
            <a:pPr lvl="2" marL="1154430" indent="-229235">
              <a:lnSpc>
                <a:spcPct val="100000"/>
              </a:lnSpc>
              <a:spcBef>
                <a:spcPts val="15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check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turn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end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judges</a:t>
            </a:r>
            <a:endParaRPr sz="1000">
              <a:latin typeface="Calibri"/>
              <a:cs typeface="Calibri"/>
            </a:endParaRPr>
          </a:p>
          <a:p>
            <a:pPr lvl="2" marL="1154430" indent="-22923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acknowledge 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note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DQs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process them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expeditiously</a:t>
            </a:r>
            <a:endParaRPr sz="1000">
              <a:latin typeface="Calibri"/>
              <a:cs typeface="Calibri"/>
            </a:endParaRPr>
          </a:p>
          <a:p>
            <a:pPr lvl="2" marL="1154430" indent="-22923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move back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incoming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heat</a:t>
            </a:r>
            <a:endParaRPr sz="1000">
              <a:latin typeface="Calibri"/>
              <a:cs typeface="Calibri"/>
            </a:endParaRPr>
          </a:p>
          <a:p>
            <a:pPr lvl="2" marL="1154430" indent="-229235">
              <a:lnSpc>
                <a:spcPct val="100000"/>
              </a:lnSpc>
              <a:spcBef>
                <a:spcPts val="20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glance 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see 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there may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 issues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next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</a:t>
            </a:r>
            <a:endParaRPr sz="1000">
              <a:latin typeface="Calibri"/>
              <a:cs typeface="Calibri"/>
            </a:endParaRPr>
          </a:p>
          <a:p>
            <a:pPr lvl="2" marL="1154430" indent="-229235">
              <a:lnSpc>
                <a:spcPct val="100000"/>
              </a:lnSpc>
              <a:spcBef>
                <a:spcPts val="15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blow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short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whistles, etc.</a:t>
            </a:r>
            <a:endParaRPr sz="1000">
              <a:latin typeface="Calibri"/>
              <a:cs typeface="Calibri"/>
            </a:endParaRPr>
          </a:p>
          <a:p>
            <a:pPr lvl="1" marL="697230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230" algn="l"/>
                <a:tab pos="697865" algn="l"/>
              </a:tabLst>
            </a:pPr>
            <a:r>
              <a:rPr dirty="0" sz="1000" spc="-5" b="1" i="1">
                <a:latin typeface="Calibri"/>
                <a:cs typeface="Calibri"/>
              </a:rPr>
              <a:t>After</a:t>
            </a:r>
            <a:r>
              <a:rPr dirty="0" sz="1000" spc="-25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each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event</a:t>
            </a:r>
            <a:r>
              <a:rPr dirty="0" sz="1000" spc="-5" i="1">
                <a:latin typeface="Calibri"/>
                <a:cs typeface="Calibri"/>
              </a:rPr>
              <a:t>:</a:t>
            </a:r>
            <a:endParaRPr sz="1000">
              <a:latin typeface="Calibri"/>
              <a:cs typeface="Calibri"/>
            </a:endParaRPr>
          </a:p>
          <a:p>
            <a:pPr lvl="2" marL="1154430" indent="-229235">
              <a:lnSpc>
                <a:spcPct val="100000"/>
              </a:lnSpc>
              <a:spcBef>
                <a:spcPts val="20"/>
              </a:spcBef>
              <a:buFont typeface="Wingdings"/>
              <a:buChar char=""/>
              <a:tabLst>
                <a:tab pos="1154430" algn="l"/>
                <a:tab pos="1155065" algn="l"/>
              </a:tabLst>
            </a:pPr>
            <a:r>
              <a:rPr dirty="0" sz="1000" spc="-5">
                <a:latin typeface="Calibri"/>
                <a:cs typeface="Calibri"/>
              </a:rPr>
              <a:t>check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DQs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have been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finalized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(including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</a:t>
            </a:r>
            <a:r>
              <a:rPr dirty="0" sz="1000">
                <a:latin typeface="Calibri"/>
                <a:cs typeface="Calibri"/>
              </a:rPr>
              <a:t> or </a:t>
            </a:r>
            <a:r>
              <a:rPr dirty="0" sz="1000" spc="-5">
                <a:latin typeface="Calibri"/>
                <a:cs typeface="Calibri"/>
              </a:rPr>
              <a:t>coach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notifications)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00" y="9304014"/>
            <a:ext cx="1640205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USA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Swimming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Officials Committee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16704" y="9304014"/>
            <a:ext cx="56388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March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2020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9247" y="8891028"/>
            <a:ext cx="7638415" cy="1009015"/>
            <a:chOff x="79247" y="8891028"/>
            <a:chExt cx="7638415" cy="10090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247" y="8891028"/>
              <a:ext cx="7638287" cy="100887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7002" y="8915098"/>
              <a:ext cx="7543800" cy="914400"/>
            </a:xfrm>
            <a:custGeom>
              <a:avLst/>
              <a:gdLst/>
              <a:ahLst/>
              <a:cxnLst/>
              <a:rect l="l" t="t" r="r" b="b"/>
              <a:pathLst>
                <a:path w="7543800" h="914400">
                  <a:moveTo>
                    <a:pt x="7543800" y="0"/>
                  </a:moveTo>
                  <a:lnTo>
                    <a:pt x="152400" y="0"/>
                  </a:lnTo>
                  <a:lnTo>
                    <a:pt x="104226" y="7769"/>
                  </a:lnTo>
                  <a:lnTo>
                    <a:pt x="62391" y="29405"/>
                  </a:lnTo>
                  <a:lnTo>
                    <a:pt x="29402" y="62396"/>
                  </a:lnTo>
                  <a:lnTo>
                    <a:pt x="7768" y="104231"/>
                  </a:lnTo>
                  <a:lnTo>
                    <a:pt x="0" y="152399"/>
                  </a:lnTo>
                  <a:lnTo>
                    <a:pt x="0" y="914399"/>
                  </a:lnTo>
                  <a:lnTo>
                    <a:pt x="7391400" y="914399"/>
                  </a:lnTo>
                  <a:lnTo>
                    <a:pt x="7439568" y="906630"/>
                  </a:lnTo>
                  <a:lnTo>
                    <a:pt x="7481403" y="884994"/>
                  </a:lnTo>
                  <a:lnTo>
                    <a:pt x="7514394" y="852003"/>
                  </a:lnTo>
                  <a:lnTo>
                    <a:pt x="7536030" y="810168"/>
                  </a:lnTo>
                  <a:lnTo>
                    <a:pt x="7543800" y="761999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B9CD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7002" y="8915098"/>
              <a:ext cx="7543800" cy="914400"/>
            </a:xfrm>
            <a:custGeom>
              <a:avLst/>
              <a:gdLst/>
              <a:ahLst/>
              <a:cxnLst/>
              <a:rect l="l" t="t" r="r" b="b"/>
              <a:pathLst>
                <a:path w="7543800" h="914400">
                  <a:moveTo>
                    <a:pt x="152400" y="0"/>
                  </a:moveTo>
                  <a:lnTo>
                    <a:pt x="7543800" y="0"/>
                  </a:lnTo>
                  <a:lnTo>
                    <a:pt x="7543800" y="761999"/>
                  </a:lnTo>
                  <a:lnTo>
                    <a:pt x="7536030" y="810168"/>
                  </a:lnTo>
                  <a:lnTo>
                    <a:pt x="7514394" y="852003"/>
                  </a:lnTo>
                  <a:lnTo>
                    <a:pt x="7481403" y="884994"/>
                  </a:lnTo>
                  <a:lnTo>
                    <a:pt x="7439568" y="906630"/>
                  </a:lnTo>
                  <a:lnTo>
                    <a:pt x="7391400" y="914399"/>
                  </a:lnTo>
                  <a:lnTo>
                    <a:pt x="0" y="914399"/>
                  </a:lnTo>
                  <a:lnTo>
                    <a:pt x="0" y="152399"/>
                  </a:lnTo>
                  <a:lnTo>
                    <a:pt x="7768" y="104231"/>
                  </a:lnTo>
                  <a:lnTo>
                    <a:pt x="29402" y="62396"/>
                  </a:lnTo>
                  <a:lnTo>
                    <a:pt x="62391" y="29405"/>
                  </a:lnTo>
                  <a:lnTo>
                    <a:pt x="104226" y="7769"/>
                  </a:lnTo>
                  <a:lnTo>
                    <a:pt x="152400" y="0"/>
                  </a:lnTo>
                  <a:close/>
                </a:path>
              </a:pathLst>
            </a:custGeom>
            <a:ln w="9525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50" y="9144317"/>
              <a:ext cx="629284" cy="512442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149352" y="181368"/>
            <a:ext cx="7568565" cy="780415"/>
            <a:chOff x="149352" y="181368"/>
            <a:chExt cx="7568565" cy="78041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9352" y="181368"/>
              <a:ext cx="7568183" cy="78027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96850" y="205740"/>
              <a:ext cx="7473950" cy="685800"/>
            </a:xfrm>
            <a:custGeom>
              <a:avLst/>
              <a:gdLst/>
              <a:ahLst/>
              <a:cxnLst/>
              <a:rect l="l" t="t" r="r" b="b"/>
              <a:pathLst>
                <a:path w="7473950" h="685800">
                  <a:moveTo>
                    <a:pt x="7473950" y="0"/>
                  </a:moveTo>
                  <a:lnTo>
                    <a:pt x="114300" y="0"/>
                  </a:lnTo>
                  <a:lnTo>
                    <a:pt x="69806" y="8981"/>
                  </a:lnTo>
                  <a:lnTo>
                    <a:pt x="33475" y="33475"/>
                  </a:lnTo>
                  <a:lnTo>
                    <a:pt x="8981" y="69806"/>
                  </a:lnTo>
                  <a:lnTo>
                    <a:pt x="0" y="114300"/>
                  </a:lnTo>
                  <a:lnTo>
                    <a:pt x="0" y="685800"/>
                  </a:lnTo>
                  <a:lnTo>
                    <a:pt x="7359650" y="685800"/>
                  </a:lnTo>
                  <a:lnTo>
                    <a:pt x="7404143" y="676818"/>
                  </a:lnTo>
                  <a:lnTo>
                    <a:pt x="7440474" y="652324"/>
                  </a:lnTo>
                  <a:lnTo>
                    <a:pt x="7464968" y="615993"/>
                  </a:lnTo>
                  <a:lnTo>
                    <a:pt x="7473950" y="571500"/>
                  </a:lnTo>
                  <a:lnTo>
                    <a:pt x="7473950" y="0"/>
                  </a:lnTo>
                  <a:close/>
                </a:path>
              </a:pathLst>
            </a:custGeom>
            <a:solidFill>
              <a:srgbClr val="B9CD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96850" y="205738"/>
              <a:ext cx="7473950" cy="685800"/>
            </a:xfrm>
            <a:custGeom>
              <a:avLst/>
              <a:gdLst/>
              <a:ahLst/>
              <a:cxnLst/>
              <a:rect l="l" t="t" r="r" b="b"/>
              <a:pathLst>
                <a:path w="7473950" h="685800">
                  <a:moveTo>
                    <a:pt x="114300" y="0"/>
                  </a:moveTo>
                  <a:lnTo>
                    <a:pt x="7473950" y="0"/>
                  </a:lnTo>
                  <a:lnTo>
                    <a:pt x="7473950" y="571500"/>
                  </a:lnTo>
                  <a:lnTo>
                    <a:pt x="7464968" y="615993"/>
                  </a:lnTo>
                  <a:lnTo>
                    <a:pt x="7440474" y="652324"/>
                  </a:lnTo>
                  <a:lnTo>
                    <a:pt x="7404143" y="676818"/>
                  </a:lnTo>
                  <a:lnTo>
                    <a:pt x="7359650" y="685800"/>
                  </a:lnTo>
                  <a:lnTo>
                    <a:pt x="0" y="685800"/>
                  </a:lnTo>
                  <a:lnTo>
                    <a:pt x="0" y="114300"/>
                  </a:lnTo>
                  <a:lnTo>
                    <a:pt x="8981" y="69806"/>
                  </a:lnTo>
                  <a:lnTo>
                    <a:pt x="33475" y="33475"/>
                  </a:lnTo>
                  <a:lnTo>
                    <a:pt x="69806" y="8981"/>
                  </a:lnTo>
                  <a:lnTo>
                    <a:pt x="114300" y="0"/>
                  </a:lnTo>
                  <a:close/>
                </a:path>
              </a:pathLst>
            </a:custGeom>
            <a:ln w="9525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901291" y="435356"/>
            <a:ext cx="6102985" cy="4765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687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The</a:t>
            </a:r>
            <a:r>
              <a:rPr dirty="0" sz="1400" spc="-5" b="1">
                <a:latin typeface="Calibri"/>
                <a:cs typeface="Calibri"/>
              </a:rPr>
              <a:t> “Professional”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Deck </a:t>
            </a:r>
            <a:r>
              <a:rPr dirty="0" sz="1400" b="1">
                <a:latin typeface="Calibri"/>
                <a:cs typeface="Calibri"/>
              </a:rPr>
              <a:t>Referee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-or- It’s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more </a:t>
            </a:r>
            <a:r>
              <a:rPr dirty="0" sz="1400" spc="-5" b="1">
                <a:latin typeface="Calibri"/>
                <a:cs typeface="Calibri"/>
              </a:rPr>
              <a:t>than blowing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whistle!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 marL="1155700" indent="-229235">
              <a:lnSpc>
                <a:spcPct val="100000"/>
              </a:lnSpc>
              <a:spcBef>
                <a:spcPts val="880"/>
              </a:spcBef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1000" spc="-5">
                <a:latin typeface="Calibri"/>
                <a:cs typeface="Calibri"/>
              </a:rPr>
              <a:t>reconcile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DQs,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DFSs,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Shows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adjustments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admin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so </a:t>
            </a:r>
            <a:r>
              <a:rPr dirty="0" sz="1000" spc="-5">
                <a:latin typeface="Calibri"/>
                <a:cs typeface="Calibri"/>
              </a:rPr>
              <a:t>the event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 “closed”</a:t>
            </a:r>
            <a:endParaRPr sz="1000">
              <a:latin typeface="Calibri"/>
              <a:cs typeface="Calibri"/>
            </a:endParaRPr>
          </a:p>
          <a:p>
            <a:pPr marL="1155700" indent="-229235">
              <a:lnSpc>
                <a:spcPct val="100000"/>
              </a:lnSpc>
              <a:spcBef>
                <a:spcPts val="20"/>
              </a:spcBef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1000" spc="-5">
                <a:latin typeface="Calibri"/>
                <a:cs typeface="Calibri"/>
              </a:rPr>
              <a:t>check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admin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potential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“swim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offs”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resolve positions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finals</a:t>
            </a:r>
            <a:endParaRPr sz="1000">
              <a:latin typeface="Calibri"/>
              <a:cs typeface="Calibri"/>
            </a:endParaRPr>
          </a:p>
          <a:p>
            <a:pPr marL="1155700" indent="-22923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1000" spc="-5">
                <a:latin typeface="Calibri"/>
                <a:cs typeface="Calibri"/>
              </a:rPr>
              <a:t>take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well-earned break</a:t>
            </a:r>
            <a:endParaRPr sz="1000">
              <a:latin typeface="Calibri"/>
              <a:cs typeface="Calibri"/>
            </a:endParaRPr>
          </a:p>
          <a:p>
            <a:pPr marL="1155700" indent="-229235">
              <a:lnSpc>
                <a:spcPct val="100000"/>
              </a:lnSpc>
              <a:spcBef>
                <a:spcPts val="15"/>
              </a:spcBef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1000" spc="-5">
                <a:latin typeface="Calibri"/>
                <a:cs typeface="Calibri"/>
              </a:rPr>
              <a:t>return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“next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up”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duties,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which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may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include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assisting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the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current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endParaRPr sz="10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000" spc="-5" b="1">
                <a:latin typeface="Calibri"/>
                <a:cs typeface="Calibri"/>
              </a:rPr>
              <a:t>Important things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to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consider: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8500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Be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neatly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uniformed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project</a:t>
            </a:r>
            <a:r>
              <a:rPr dirty="0" sz="1000" spc="-5">
                <a:latin typeface="Calibri"/>
                <a:cs typeface="Calibri"/>
              </a:rPr>
              <a:t> confidence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8500" algn="l"/>
                <a:tab pos="699135" algn="l"/>
              </a:tabLst>
            </a:pPr>
            <a:r>
              <a:rPr dirty="0" sz="1000" spc="-10">
                <a:latin typeface="Calibri"/>
                <a:cs typeface="Calibri"/>
              </a:rPr>
              <a:t>Try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face the pool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standing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anywhere near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it,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even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duty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0"/>
              </a:spcBef>
              <a:buFont typeface="Courier New"/>
              <a:buChar char="o"/>
              <a:tabLst>
                <a:tab pos="698500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Be alert,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attentive,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focused,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calm,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professional,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approachable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5"/>
              </a:spcBef>
              <a:buFont typeface="Courier New"/>
              <a:buChar char="o"/>
              <a:tabLst>
                <a:tab pos="698500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Always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 “friendly”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helpful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coaches,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swimmers,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other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officials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8500" algn="l"/>
                <a:tab pos="699135" algn="l"/>
              </a:tabLst>
            </a:pPr>
            <a:r>
              <a:rPr dirty="0" sz="1000" spc="-10">
                <a:latin typeface="Calibri"/>
                <a:cs typeface="Calibri"/>
              </a:rPr>
              <a:t>Try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take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discussions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and</a:t>
            </a:r>
            <a:r>
              <a:rPr dirty="0" sz="1000" spc="-5">
                <a:latin typeface="Calibri"/>
                <a:cs typeface="Calibri"/>
              </a:rPr>
              <a:t> emotional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issues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off-deck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away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from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front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center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0"/>
              </a:spcBef>
              <a:buFont typeface="Courier New"/>
              <a:buChar char="o"/>
              <a:tabLst>
                <a:tab pos="698500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issues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resolved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discussed,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consider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turning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the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heats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over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“next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up”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Similarly,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ready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step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“next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up”.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Watch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listen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that you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don’t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summoned.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5"/>
              </a:spcBef>
              <a:buFont typeface="Courier New"/>
              <a:buChar char="o"/>
              <a:tabLst>
                <a:tab pos="697865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Maintain your sense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humor</a:t>
            </a:r>
            <a:endParaRPr sz="10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000" b="1">
                <a:latin typeface="Calibri"/>
                <a:cs typeface="Calibri"/>
              </a:rPr>
              <a:t>Remember,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the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Professional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Deck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Referee: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can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adapt 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meet</a:t>
            </a:r>
            <a:r>
              <a:rPr dirty="0" sz="1000" spc="-5">
                <a:latin typeface="Calibri"/>
                <a:cs typeface="Calibri"/>
              </a:rPr>
              <a:t> conditions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needs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-10">
                <a:latin typeface="Calibri"/>
                <a:cs typeface="Calibri"/>
              </a:rPr>
              <a:t> willing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learn</a:t>
            </a:r>
            <a:endParaRPr sz="1000">
              <a:latin typeface="Calibri"/>
              <a:cs typeface="Calibri"/>
            </a:endParaRPr>
          </a:p>
          <a:p>
            <a:pPr lvl="1" marL="697865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dirty="0" sz="1000" spc="-5">
                <a:latin typeface="Calibri"/>
                <a:cs typeface="Calibri"/>
              </a:rPr>
              <a:t>doesn’t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read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more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rules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than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written,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generously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applies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common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sense</a:t>
            </a:r>
            <a:endParaRPr sz="1000">
              <a:latin typeface="Calibri"/>
              <a:cs typeface="Calibri"/>
            </a:endParaRPr>
          </a:p>
          <a:p>
            <a:pPr lvl="1" marL="697865" indent="-229235">
              <a:lnSpc>
                <a:spcPct val="100000"/>
              </a:lnSpc>
              <a:spcBef>
                <a:spcPts val="10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dirty="0" sz="1000" spc="-5">
                <a:latin typeface="Calibri"/>
                <a:cs typeface="Calibri"/>
              </a:rPr>
              <a:t>makes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sure the benefit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 the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doubt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goes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finds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ways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(within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rules)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compete,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doesn’t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over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interpret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procedural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rules</a:t>
            </a:r>
            <a:endParaRPr sz="1000">
              <a:latin typeface="Calibri"/>
              <a:cs typeface="Calibri"/>
            </a:endParaRPr>
          </a:p>
          <a:p>
            <a:pPr lvl="1" marL="698500" marR="5080" indent="-228600">
              <a:lnSpc>
                <a:spcPct val="102000"/>
              </a:lnSpc>
              <a:buFont typeface="Courier New"/>
              <a:buChar char="o"/>
              <a:tabLst>
                <a:tab pos="697865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appreciates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coaches,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officials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volunteers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levels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interacts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them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respectfully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occasions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0"/>
              </a:spcBef>
              <a:buFont typeface="Courier New"/>
              <a:buChar char="o"/>
              <a:tabLst>
                <a:tab pos="697865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neatly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uniformed,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looks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confident, is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competent</a:t>
            </a:r>
            <a:endParaRPr sz="1000">
              <a:latin typeface="Calibri"/>
              <a:cs typeface="Calibri"/>
            </a:endParaRPr>
          </a:p>
          <a:p>
            <a:pPr lvl="1" marL="698500" marR="207645" indent="-228600">
              <a:lnSpc>
                <a:spcPct val="102000"/>
              </a:lnSpc>
              <a:buFont typeface="Courier New"/>
              <a:buChar char="o"/>
              <a:tabLst>
                <a:tab pos="698500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advises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non-routine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decisions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made.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possible,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involves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them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those decisions</a:t>
            </a:r>
            <a:endParaRPr sz="1000">
              <a:latin typeface="Calibri"/>
              <a:cs typeface="Calibri"/>
            </a:endParaRPr>
          </a:p>
          <a:p>
            <a:pPr lvl="1" marL="698500" marR="216535" indent="-229235">
              <a:lnSpc>
                <a:spcPts val="1220"/>
              </a:lnSpc>
              <a:spcBef>
                <a:spcPts val="35"/>
              </a:spcBef>
              <a:buFont typeface="Courier New"/>
              <a:buChar char="o"/>
              <a:tabLst>
                <a:tab pos="698500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does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job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well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doesn’t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overstep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those responsibilities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unless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asked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by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endParaRPr sz="1000">
              <a:latin typeface="Calibri"/>
              <a:cs typeface="Calibri"/>
            </a:endParaRPr>
          </a:p>
          <a:p>
            <a:pPr lvl="1" marL="698500" indent="-229235">
              <a:lnSpc>
                <a:spcPts val="1185"/>
              </a:lnSpc>
              <a:buFont typeface="Courier New"/>
              <a:buChar char="o"/>
              <a:tabLst>
                <a:tab pos="698500" algn="l"/>
                <a:tab pos="699135" algn="l"/>
              </a:tabLst>
            </a:pPr>
            <a:r>
              <a:rPr dirty="0" sz="1000" spc="-5">
                <a:latin typeface="Calibri"/>
                <a:cs typeface="Calibri"/>
              </a:rPr>
              <a:t>self-evaluates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after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shifts,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sessions,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00" y="9304014"/>
            <a:ext cx="1640205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USA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Swimming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Officials Committee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16704" y="9304014"/>
            <a:ext cx="56388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March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2020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9247" y="8891028"/>
            <a:ext cx="7638415" cy="1009015"/>
            <a:chOff x="79247" y="8891028"/>
            <a:chExt cx="7638415" cy="10090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247" y="8891028"/>
              <a:ext cx="7638287" cy="100887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7002" y="8915098"/>
              <a:ext cx="7543800" cy="914400"/>
            </a:xfrm>
            <a:custGeom>
              <a:avLst/>
              <a:gdLst/>
              <a:ahLst/>
              <a:cxnLst/>
              <a:rect l="l" t="t" r="r" b="b"/>
              <a:pathLst>
                <a:path w="7543800" h="914400">
                  <a:moveTo>
                    <a:pt x="7543800" y="0"/>
                  </a:moveTo>
                  <a:lnTo>
                    <a:pt x="152400" y="0"/>
                  </a:lnTo>
                  <a:lnTo>
                    <a:pt x="104226" y="7769"/>
                  </a:lnTo>
                  <a:lnTo>
                    <a:pt x="62391" y="29405"/>
                  </a:lnTo>
                  <a:lnTo>
                    <a:pt x="29402" y="62396"/>
                  </a:lnTo>
                  <a:lnTo>
                    <a:pt x="7768" y="104231"/>
                  </a:lnTo>
                  <a:lnTo>
                    <a:pt x="0" y="152399"/>
                  </a:lnTo>
                  <a:lnTo>
                    <a:pt x="0" y="914399"/>
                  </a:lnTo>
                  <a:lnTo>
                    <a:pt x="7391400" y="914399"/>
                  </a:lnTo>
                  <a:lnTo>
                    <a:pt x="7439568" y="906630"/>
                  </a:lnTo>
                  <a:lnTo>
                    <a:pt x="7481403" y="884994"/>
                  </a:lnTo>
                  <a:lnTo>
                    <a:pt x="7514394" y="852003"/>
                  </a:lnTo>
                  <a:lnTo>
                    <a:pt x="7536030" y="810168"/>
                  </a:lnTo>
                  <a:lnTo>
                    <a:pt x="7543800" y="761999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B9CD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7002" y="8915098"/>
              <a:ext cx="7543800" cy="914400"/>
            </a:xfrm>
            <a:custGeom>
              <a:avLst/>
              <a:gdLst/>
              <a:ahLst/>
              <a:cxnLst/>
              <a:rect l="l" t="t" r="r" b="b"/>
              <a:pathLst>
                <a:path w="7543800" h="914400">
                  <a:moveTo>
                    <a:pt x="152400" y="0"/>
                  </a:moveTo>
                  <a:lnTo>
                    <a:pt x="7543800" y="0"/>
                  </a:lnTo>
                  <a:lnTo>
                    <a:pt x="7543800" y="761999"/>
                  </a:lnTo>
                  <a:lnTo>
                    <a:pt x="7536030" y="810168"/>
                  </a:lnTo>
                  <a:lnTo>
                    <a:pt x="7514394" y="852003"/>
                  </a:lnTo>
                  <a:lnTo>
                    <a:pt x="7481403" y="884994"/>
                  </a:lnTo>
                  <a:lnTo>
                    <a:pt x="7439568" y="906630"/>
                  </a:lnTo>
                  <a:lnTo>
                    <a:pt x="7391400" y="914399"/>
                  </a:lnTo>
                  <a:lnTo>
                    <a:pt x="0" y="914399"/>
                  </a:lnTo>
                  <a:lnTo>
                    <a:pt x="0" y="152399"/>
                  </a:lnTo>
                  <a:lnTo>
                    <a:pt x="7768" y="104231"/>
                  </a:lnTo>
                  <a:lnTo>
                    <a:pt x="29402" y="62396"/>
                  </a:lnTo>
                  <a:lnTo>
                    <a:pt x="62391" y="29405"/>
                  </a:lnTo>
                  <a:lnTo>
                    <a:pt x="104226" y="7769"/>
                  </a:lnTo>
                  <a:lnTo>
                    <a:pt x="152400" y="0"/>
                  </a:lnTo>
                  <a:close/>
                </a:path>
              </a:pathLst>
            </a:custGeom>
            <a:ln w="9525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50" y="9144317"/>
              <a:ext cx="629284" cy="512442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149352" y="181368"/>
            <a:ext cx="7568565" cy="780415"/>
            <a:chOff x="149352" y="181368"/>
            <a:chExt cx="7568565" cy="78041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9352" y="181368"/>
              <a:ext cx="7568183" cy="78027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96850" y="205740"/>
              <a:ext cx="7473950" cy="685800"/>
            </a:xfrm>
            <a:custGeom>
              <a:avLst/>
              <a:gdLst/>
              <a:ahLst/>
              <a:cxnLst/>
              <a:rect l="l" t="t" r="r" b="b"/>
              <a:pathLst>
                <a:path w="7473950" h="685800">
                  <a:moveTo>
                    <a:pt x="7473950" y="0"/>
                  </a:moveTo>
                  <a:lnTo>
                    <a:pt x="114300" y="0"/>
                  </a:lnTo>
                  <a:lnTo>
                    <a:pt x="69806" y="8981"/>
                  </a:lnTo>
                  <a:lnTo>
                    <a:pt x="33475" y="33475"/>
                  </a:lnTo>
                  <a:lnTo>
                    <a:pt x="8981" y="69806"/>
                  </a:lnTo>
                  <a:lnTo>
                    <a:pt x="0" y="114300"/>
                  </a:lnTo>
                  <a:lnTo>
                    <a:pt x="0" y="685800"/>
                  </a:lnTo>
                  <a:lnTo>
                    <a:pt x="7359650" y="685800"/>
                  </a:lnTo>
                  <a:lnTo>
                    <a:pt x="7404143" y="676818"/>
                  </a:lnTo>
                  <a:lnTo>
                    <a:pt x="7440474" y="652324"/>
                  </a:lnTo>
                  <a:lnTo>
                    <a:pt x="7464968" y="615993"/>
                  </a:lnTo>
                  <a:lnTo>
                    <a:pt x="7473950" y="571500"/>
                  </a:lnTo>
                  <a:lnTo>
                    <a:pt x="7473950" y="0"/>
                  </a:lnTo>
                  <a:close/>
                </a:path>
              </a:pathLst>
            </a:custGeom>
            <a:solidFill>
              <a:srgbClr val="B9CD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96850" y="205738"/>
              <a:ext cx="7473950" cy="685800"/>
            </a:xfrm>
            <a:custGeom>
              <a:avLst/>
              <a:gdLst/>
              <a:ahLst/>
              <a:cxnLst/>
              <a:rect l="l" t="t" r="r" b="b"/>
              <a:pathLst>
                <a:path w="7473950" h="685800">
                  <a:moveTo>
                    <a:pt x="114300" y="0"/>
                  </a:moveTo>
                  <a:lnTo>
                    <a:pt x="7473950" y="0"/>
                  </a:lnTo>
                  <a:lnTo>
                    <a:pt x="7473950" y="571500"/>
                  </a:lnTo>
                  <a:lnTo>
                    <a:pt x="7464968" y="615993"/>
                  </a:lnTo>
                  <a:lnTo>
                    <a:pt x="7440474" y="652324"/>
                  </a:lnTo>
                  <a:lnTo>
                    <a:pt x="7404143" y="676818"/>
                  </a:lnTo>
                  <a:lnTo>
                    <a:pt x="7359650" y="685800"/>
                  </a:lnTo>
                  <a:lnTo>
                    <a:pt x="0" y="685800"/>
                  </a:lnTo>
                  <a:lnTo>
                    <a:pt x="0" y="114300"/>
                  </a:lnTo>
                  <a:lnTo>
                    <a:pt x="8981" y="69806"/>
                  </a:lnTo>
                  <a:lnTo>
                    <a:pt x="33475" y="33475"/>
                  </a:lnTo>
                  <a:lnTo>
                    <a:pt x="69806" y="8981"/>
                  </a:lnTo>
                  <a:lnTo>
                    <a:pt x="114300" y="0"/>
                  </a:lnTo>
                  <a:close/>
                </a:path>
              </a:pathLst>
            </a:custGeom>
            <a:ln w="9525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672622" y="435356"/>
            <a:ext cx="6381750" cy="7976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The</a:t>
            </a:r>
            <a:r>
              <a:rPr dirty="0" sz="1400" spc="-5" b="1">
                <a:latin typeface="Calibri"/>
                <a:cs typeface="Calibri"/>
              </a:rPr>
              <a:t> “Professional”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Deck </a:t>
            </a:r>
            <a:r>
              <a:rPr dirty="0" sz="1400" b="1">
                <a:latin typeface="Calibri"/>
                <a:cs typeface="Calibri"/>
              </a:rPr>
              <a:t>Referee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-or- It’s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more </a:t>
            </a:r>
            <a:r>
              <a:rPr dirty="0" sz="1400" spc="-5" b="1">
                <a:latin typeface="Calibri"/>
                <a:cs typeface="Calibri"/>
              </a:rPr>
              <a:t>than blowing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whistle!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000" spc="-5" b="1">
                <a:latin typeface="Calibri"/>
                <a:cs typeface="Calibri"/>
              </a:rPr>
              <a:t>N2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Deck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Referee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–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Prerequisites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for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requesting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Evaluation: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LSC certified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Deck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least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16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sessions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N2 </a:t>
            </a:r>
            <a:r>
              <a:rPr dirty="0" sz="1000" spc="-5">
                <a:latin typeface="Calibri"/>
                <a:cs typeface="Calibri"/>
              </a:rPr>
              <a:t>Stroke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&amp;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Turn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certified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Must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work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least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4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sessions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OQM,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least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3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evaluation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sessions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000" spc="-5" b="1">
                <a:latin typeface="Calibri"/>
                <a:cs typeface="Calibri"/>
              </a:rPr>
              <a:t>N2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Deck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Referee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-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Performance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Requirements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for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Advancing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Evaluation: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Has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read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Announcement,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absorbed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Instructions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from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applies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them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Knows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stroke,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turn, starting,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relay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exchange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rules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their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interpretations</a:t>
            </a:r>
            <a:endParaRPr sz="1000">
              <a:latin typeface="Calibri"/>
              <a:cs typeface="Calibri"/>
            </a:endParaRPr>
          </a:p>
          <a:p>
            <a:pPr marL="469900" marR="369570" indent="-228600">
              <a:lnSpc>
                <a:spcPct val="101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Understands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basic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protocols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procedures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running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events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meets;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keeps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“timeline”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meet </a:t>
            </a:r>
            <a:r>
              <a:rPr dirty="0" sz="1000" spc="-5">
                <a:latin typeface="Calibri"/>
                <a:cs typeface="Calibri"/>
              </a:rPr>
              <a:t> rhythm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tempo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required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Meet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endParaRPr sz="1000">
              <a:latin typeface="Calibri"/>
              <a:cs typeface="Calibri"/>
            </a:endParaRPr>
          </a:p>
          <a:p>
            <a:pPr marL="469900" marR="273685" indent="-228600">
              <a:lnSpc>
                <a:spcPct val="102000"/>
              </a:lnSpc>
              <a:spcBef>
                <a:spcPts val="5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Works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other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Starters,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Chief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Judges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 Stroke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Turn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Judges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“team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player”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during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warm-up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(invigilating),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pre-meet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session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meetings,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 during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Arrives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meetings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time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Uses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recommended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radio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protocol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conversing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CJs,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Meet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Handles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DQs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related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“paperwork”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promptly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appropriately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Recognizes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records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“false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starts”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Promptly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closes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out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each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event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resolves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any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ties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positions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finals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accordance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rules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Remains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ready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assist </a:t>
            </a:r>
            <a:r>
              <a:rPr dirty="0" sz="1000" spc="-5">
                <a:latin typeface="Calibri"/>
                <a:cs typeface="Calibri"/>
              </a:rPr>
              <a:t>other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when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necessary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Understands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</a:t>
            </a:r>
            <a:r>
              <a:rPr dirty="0" sz="1000" spc="-10">
                <a:latin typeface="Calibri"/>
                <a:cs typeface="Calibri"/>
              </a:rPr>
              <a:t>meet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 the swimmers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neatly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correctly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uniformed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has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calm,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confident,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polite,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professional demeanor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000" spc="-5" b="1">
                <a:latin typeface="Calibri"/>
                <a:cs typeface="Calibri"/>
              </a:rPr>
              <a:t>N3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initial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Deck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Referee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Evaluation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FF0000"/>
                </a:solidFill>
                <a:latin typeface="Calibri"/>
                <a:cs typeface="Calibri"/>
              </a:rPr>
              <a:t>(this</a:t>
            </a:r>
            <a:r>
              <a:rPr dirty="0" sz="1000" spc="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dirty="0" sz="1000" spc="1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dirty="0" sz="1000" spc="1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1000" spc="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FF0000"/>
                </a:solidFill>
                <a:latin typeface="Calibri"/>
                <a:cs typeface="Calibri"/>
              </a:rPr>
              <a:t>certification</a:t>
            </a:r>
            <a:r>
              <a:rPr dirty="0" sz="1000" spc="2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FF0000"/>
                </a:solidFill>
                <a:latin typeface="Calibri"/>
                <a:cs typeface="Calibri"/>
              </a:rPr>
              <a:t>level)</a:t>
            </a:r>
            <a:r>
              <a:rPr dirty="0" sz="1000" spc="1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–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Prerequisites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for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requesting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evaluation: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3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>
                <a:latin typeface="Calibri"/>
                <a:cs typeface="Calibri"/>
              </a:rPr>
              <a:t>N2 </a:t>
            </a: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 certification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N3 </a:t>
            </a:r>
            <a:r>
              <a:rPr dirty="0" sz="1000" spc="-5">
                <a:latin typeface="Calibri"/>
                <a:cs typeface="Calibri"/>
              </a:rPr>
              <a:t>Stroke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&amp;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Turn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certification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Active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official in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LSC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 all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levels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meets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least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8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sessions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recorded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OTS,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since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N2 </a:t>
            </a:r>
            <a:r>
              <a:rPr dirty="0" sz="1000" spc="-5">
                <a:latin typeface="Calibri"/>
                <a:cs typeface="Calibri"/>
              </a:rPr>
              <a:t>certification</a:t>
            </a:r>
            <a:endParaRPr sz="1000">
              <a:latin typeface="Calibri"/>
              <a:cs typeface="Calibri"/>
            </a:endParaRPr>
          </a:p>
          <a:p>
            <a:pPr marL="12700" marR="465455">
              <a:lnSpc>
                <a:spcPct val="102000"/>
              </a:lnSpc>
              <a:spcBef>
                <a:spcPts val="300"/>
              </a:spcBef>
            </a:pPr>
            <a:r>
              <a:rPr dirty="0" sz="1000" spc="-5" b="1">
                <a:latin typeface="Calibri"/>
                <a:cs typeface="Calibri"/>
              </a:rPr>
              <a:t>N3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initial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Deck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Referee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Evaluation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-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Performance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Requirements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for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recommendation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to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proceed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to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N3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final </a:t>
            </a:r>
            <a:r>
              <a:rPr dirty="0" sz="1000" spc="-2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Evaluation: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3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Applies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requirements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expected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 the</a:t>
            </a:r>
            <a:r>
              <a:rPr dirty="0" sz="1000">
                <a:latin typeface="Calibri"/>
                <a:cs typeface="Calibri"/>
              </a:rPr>
              <a:t> N2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without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reminders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Knows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understands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the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positions,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functions,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protocols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used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National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Championship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meets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Works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comfortably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team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doesn’t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unnecessarily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interfere 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their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duties</a:t>
            </a:r>
            <a:endParaRPr sz="1000">
              <a:latin typeface="Calibri"/>
              <a:cs typeface="Calibri"/>
            </a:endParaRPr>
          </a:p>
          <a:p>
            <a:pPr marL="469900" marR="5080" indent="-228600">
              <a:lnSpc>
                <a:spcPct val="101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Understands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needs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swimmers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before,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during,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after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swim,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accommodates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rules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requirements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established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Meet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Understands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role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needs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Administrative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timing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system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operator,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Announcer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Controls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tempo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rhythm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event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accordance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Referee’s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instructions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Understands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different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protocols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used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high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level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meets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 Replay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protocols,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etc.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Appropriately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applies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safety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related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procedures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invigilating,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attention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pool,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general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vigilance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Comfortably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uses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recommended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radio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protocol</a:t>
            </a:r>
            <a:endParaRPr sz="10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000" spc="-5">
                <a:latin typeface="Calibri"/>
                <a:cs typeface="Calibri"/>
              </a:rPr>
              <a:t>Looks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acts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like 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very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experienced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000" spc="-5" b="1">
                <a:latin typeface="Calibri"/>
                <a:cs typeface="Calibri"/>
              </a:rPr>
              <a:t>N3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final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Deck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Referee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Evaluation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–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Prerequisites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for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requesting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an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evaluation:</a:t>
            </a:r>
            <a:endParaRPr sz="1000">
              <a:latin typeface="Calibri"/>
              <a:cs typeface="Calibri"/>
            </a:endParaRPr>
          </a:p>
          <a:p>
            <a:pPr marL="469265" marR="12065" indent="-228600">
              <a:lnSpc>
                <a:spcPct val="102000"/>
              </a:lnSpc>
              <a:spcBef>
                <a:spcPts val="5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>
                <a:latin typeface="Calibri"/>
                <a:cs typeface="Calibri"/>
              </a:rPr>
              <a:t>Worked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least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8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sessions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recorded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OTS,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after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receiving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“recommendation”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N3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initial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Deck </a:t>
            </a:r>
            <a:r>
              <a:rPr dirty="0" sz="1000" spc="-5">
                <a:latin typeface="Calibri"/>
                <a:cs typeface="Calibri"/>
              </a:rPr>
              <a:t> Referee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evaluation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00" spc="-5" b="1">
                <a:latin typeface="Calibri"/>
                <a:cs typeface="Calibri"/>
              </a:rPr>
              <a:t>N3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final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Deck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Referee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Evaluation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-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Performance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Requirements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for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Certification:</a:t>
            </a:r>
            <a:endParaRPr sz="10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>
                <a:latin typeface="Calibri"/>
                <a:cs typeface="Calibri"/>
              </a:rPr>
              <a:t>Very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comfortably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applies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 requirements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expected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N2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N3 </a:t>
            </a:r>
            <a:r>
              <a:rPr dirty="0" sz="1000" spc="-5">
                <a:latin typeface="Calibri"/>
                <a:cs typeface="Calibri"/>
              </a:rPr>
              <a:t>initial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evaluations</a:t>
            </a:r>
            <a:endParaRPr sz="10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>
                <a:latin typeface="Calibri"/>
                <a:cs typeface="Calibri"/>
              </a:rPr>
              <a:t>Fully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understands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demonstrates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role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Deck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Referee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National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Championships</a:t>
            </a:r>
            <a:endParaRPr sz="10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>
                <a:latin typeface="Calibri"/>
                <a:cs typeface="Calibri"/>
              </a:rPr>
              <a:t>Regularly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works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lower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level</a:t>
            </a:r>
            <a:r>
              <a:rPr dirty="0" sz="1000">
                <a:latin typeface="Calibri"/>
                <a:cs typeface="Calibri"/>
              </a:rPr>
              <a:t> 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LSC meets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deck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roles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helps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develop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and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mentor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officials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levels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 marR="273050">
              <a:lnSpc>
                <a:spcPct val="101800"/>
              </a:lnSpc>
              <a:spcBef>
                <a:spcPts val="1065"/>
              </a:spcBef>
            </a:pPr>
            <a:r>
              <a:rPr dirty="0" sz="1100" b="1">
                <a:latin typeface="Calibri"/>
                <a:cs typeface="Calibri"/>
              </a:rPr>
              <a:t>If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your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evaluation</a:t>
            </a:r>
            <a:r>
              <a:rPr dirty="0" sz="1100" b="1">
                <a:latin typeface="Calibri"/>
                <a:cs typeface="Calibri"/>
              </a:rPr>
              <a:t> is</a:t>
            </a:r>
            <a:r>
              <a:rPr dirty="0" sz="1100" spc="-5" b="1">
                <a:latin typeface="Calibri"/>
                <a:cs typeface="Calibri"/>
              </a:rPr>
              <a:t> satisfactory,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and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all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other requirements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are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met,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you </a:t>
            </a:r>
            <a:r>
              <a:rPr dirty="0" sz="1100" spc="-5" b="1">
                <a:latin typeface="Calibri"/>
                <a:cs typeface="Calibri"/>
              </a:rPr>
              <a:t>will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need</a:t>
            </a:r>
            <a:r>
              <a:rPr dirty="0" sz="1100" b="1">
                <a:latin typeface="Calibri"/>
                <a:cs typeface="Calibri"/>
              </a:rPr>
              <a:t> to submit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a </a:t>
            </a:r>
            <a:r>
              <a:rPr dirty="0" sz="1100" spc="-5" b="1">
                <a:latin typeface="Calibri"/>
                <a:cs typeface="Calibri"/>
              </a:rPr>
              <a:t>“National </a:t>
            </a:r>
            <a:r>
              <a:rPr dirty="0" sz="1100" spc="-229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Certification Application”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using </a:t>
            </a:r>
            <a:r>
              <a:rPr dirty="0" sz="1100" b="1">
                <a:latin typeface="Calibri"/>
                <a:cs typeface="Calibri"/>
              </a:rPr>
              <a:t>the </a:t>
            </a:r>
            <a:r>
              <a:rPr dirty="0" sz="1100" spc="-5" b="1">
                <a:latin typeface="Calibri"/>
                <a:cs typeface="Calibri"/>
              </a:rPr>
              <a:t>OTS.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00" y="9304014"/>
            <a:ext cx="1640205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USA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Swimming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Officials Committee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16704" y="9304014"/>
            <a:ext cx="56388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March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2020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62560"/>
            <a:ext cx="6159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1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|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1100" spc="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365759"/>
            <a:ext cx="6896100" cy="6350"/>
          </a:xfrm>
          <a:custGeom>
            <a:avLst/>
            <a:gdLst/>
            <a:ahLst/>
            <a:cxnLst/>
            <a:rect l="l" t="t" r="r" b="b"/>
            <a:pathLst>
              <a:path w="6896100" h="6350">
                <a:moveTo>
                  <a:pt x="6895846" y="0"/>
                </a:moveTo>
                <a:lnTo>
                  <a:pt x="0" y="0"/>
                </a:lnTo>
                <a:lnTo>
                  <a:pt x="0" y="6096"/>
                </a:lnTo>
                <a:lnTo>
                  <a:pt x="6895846" y="6096"/>
                </a:lnTo>
                <a:lnTo>
                  <a:pt x="68958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520699"/>
            <a:ext cx="6645275" cy="1604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3812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FLORIDA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SWIMMING</a:t>
            </a:r>
            <a:endParaRPr sz="1400">
              <a:latin typeface="Calibri"/>
              <a:cs typeface="Calibri"/>
            </a:endParaRPr>
          </a:p>
          <a:p>
            <a:pPr algn="ctr" marL="237490">
              <a:lnSpc>
                <a:spcPct val="100000"/>
              </a:lnSpc>
              <a:spcBef>
                <a:spcPts val="1010"/>
              </a:spcBef>
            </a:pPr>
            <a:r>
              <a:rPr dirty="0" sz="1400" spc="-5" b="1" i="1">
                <a:latin typeface="Calibri"/>
                <a:cs typeface="Calibri"/>
              </a:rPr>
              <a:t>DECK REFEREE</a:t>
            </a:r>
            <a:r>
              <a:rPr dirty="0" sz="1400" spc="5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CERTIFICATION</a:t>
            </a:r>
            <a:r>
              <a:rPr dirty="0" sz="1400" spc="5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APPLICATION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Name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applicant: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400">
                <a:latin typeface="Calibri"/>
                <a:cs typeface="Calibri"/>
              </a:rPr>
              <a:t>Address: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3717925" algn="l"/>
                <a:tab pos="3881120" algn="l"/>
                <a:tab pos="6631940" algn="l"/>
              </a:tabLst>
            </a:pPr>
            <a:r>
              <a:rPr dirty="0" sz="1400" spc="-5">
                <a:latin typeface="Calibri"/>
                <a:cs typeface="Calibri"/>
              </a:rPr>
              <a:t>E-mail: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sz="1400" spc="-5">
                <a:latin typeface="Calibri"/>
                <a:cs typeface="Calibri"/>
              </a:rPr>
              <a:t>	Telephone: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2100427"/>
            <a:ext cx="2680335" cy="614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7900"/>
              </a:lnSpc>
              <a:spcBef>
                <a:spcPts val="95"/>
              </a:spcBef>
              <a:tabLst>
                <a:tab pos="571500" algn="l"/>
                <a:tab pos="2547620" algn="l"/>
                <a:tab pos="2667000" algn="l"/>
              </a:tabLst>
            </a:pPr>
            <a:r>
              <a:rPr dirty="0" sz="1400">
                <a:latin typeface="Calibri"/>
                <a:cs typeface="Calibri"/>
              </a:rPr>
              <a:t>Area: 	</a:t>
            </a:r>
            <a:r>
              <a:rPr dirty="0" u="heavy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	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linic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Dat</a:t>
            </a:r>
            <a:r>
              <a:rPr dirty="0" sz="1400" spc="-10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88335" y="2100427"/>
            <a:ext cx="3583940" cy="614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897255">
              <a:lnSpc>
                <a:spcPct val="137900"/>
              </a:lnSpc>
              <a:spcBef>
                <a:spcPts val="95"/>
              </a:spcBef>
              <a:tabLst>
                <a:tab pos="2706370" algn="l"/>
                <a:tab pos="3570604" algn="l"/>
              </a:tabLst>
            </a:pPr>
            <a:r>
              <a:rPr dirty="0" sz="1400" spc="-5">
                <a:latin typeface="Calibri"/>
                <a:cs typeface="Calibri"/>
              </a:rPr>
              <a:t>Club: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	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Instructor: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25450" y="2903854"/>
          <a:ext cx="4182110" cy="612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5300"/>
                <a:gridCol w="1315085"/>
                <a:gridCol w="1101089"/>
              </a:tblGrid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ts val="13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Date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Tests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Completed: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33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Referee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1335"/>
                        </a:lnSpc>
                        <a:tabLst>
                          <a:tab pos="946150" algn="l"/>
                        </a:tabLst>
                      </a:pP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17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49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Clerk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Course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490"/>
                        </a:lnSpc>
                        <a:tabLst>
                          <a:tab pos="946150" algn="l"/>
                        </a:tabLst>
                      </a:pP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7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45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Timing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Judge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1455"/>
                        </a:lnSpc>
                        <a:tabLst>
                          <a:tab pos="946150" algn="l"/>
                        </a:tabLst>
                      </a:pP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404617" y="3715638"/>
            <a:ext cx="29654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APPRENTICE</a:t>
            </a:r>
            <a:r>
              <a:rPr dirty="0" u="sng" sz="14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RECORD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ON</a:t>
            </a:r>
            <a:r>
              <a:rPr dirty="0" u="sng" sz="14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DECK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TIME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48055" y="4170298"/>
          <a:ext cx="6887209" cy="4668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5510"/>
                <a:gridCol w="1715135"/>
                <a:gridCol w="1715135"/>
                <a:gridCol w="1715135"/>
                <a:gridCol w="809625"/>
              </a:tblGrid>
              <a:tr h="464820">
                <a:tc>
                  <a:txBody>
                    <a:bodyPr/>
                    <a:lstStyle/>
                    <a:p>
                      <a:pPr marL="27686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Date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49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Meet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49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Meet</a:t>
                      </a:r>
                      <a:r>
                        <a:rPr dirty="0" sz="14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Referee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49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4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Deck</a:t>
                      </a:r>
                      <a:r>
                        <a:rPr dirty="0" sz="14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Mentor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49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Hours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49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990725" y="1466850"/>
            <a:ext cx="4733925" cy="47625"/>
          </a:xfrm>
          <a:custGeom>
            <a:avLst/>
            <a:gdLst/>
            <a:ahLst/>
            <a:cxnLst/>
            <a:rect l="l" t="t" r="r" b="b"/>
            <a:pathLst>
              <a:path w="4733925" h="47625">
                <a:moveTo>
                  <a:pt x="0" y="47625"/>
                </a:moveTo>
                <a:lnTo>
                  <a:pt x="47339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95804" y="1790700"/>
            <a:ext cx="4762500" cy="35560"/>
          </a:xfrm>
          <a:custGeom>
            <a:avLst/>
            <a:gdLst/>
            <a:ahLst/>
            <a:cxnLst/>
            <a:rect l="l" t="t" r="r" b="b"/>
            <a:pathLst>
              <a:path w="4762500" h="35560">
                <a:moveTo>
                  <a:pt x="0" y="35559"/>
                </a:moveTo>
                <a:lnTo>
                  <a:pt x="47625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4500" y="9548571"/>
            <a:ext cx="218694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z="1100" spc="-5">
                <a:latin typeface="Calibri"/>
                <a:cs typeface="Calibri"/>
              </a:rPr>
              <a:t>Florida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Swimming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Deck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Referee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Certification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Application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62560"/>
            <a:ext cx="6159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2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|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1100" spc="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365759"/>
            <a:ext cx="6896100" cy="6350"/>
          </a:xfrm>
          <a:custGeom>
            <a:avLst/>
            <a:gdLst/>
            <a:ahLst/>
            <a:cxnLst/>
            <a:rect l="l" t="t" r="r" b="b"/>
            <a:pathLst>
              <a:path w="6896100" h="6350">
                <a:moveTo>
                  <a:pt x="6895846" y="0"/>
                </a:moveTo>
                <a:lnTo>
                  <a:pt x="0" y="0"/>
                </a:lnTo>
                <a:lnTo>
                  <a:pt x="0" y="6096"/>
                </a:lnTo>
                <a:lnTo>
                  <a:pt x="6895846" y="6096"/>
                </a:lnTo>
                <a:lnTo>
                  <a:pt x="68958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520699"/>
            <a:ext cx="6811645" cy="3644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74295">
              <a:lnSpc>
                <a:spcPct val="100000"/>
              </a:lnSpc>
              <a:spcBef>
                <a:spcPts val="100"/>
              </a:spcBef>
            </a:pP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APPRENTICE</a:t>
            </a:r>
            <a:r>
              <a:rPr dirty="0" u="sng" sz="1400" spc="-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PROCEDURE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day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report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Referee: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Present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Official’s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Certification Card.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You </a:t>
            </a:r>
            <a:r>
              <a:rPr dirty="0" sz="1200" spc="-5">
                <a:latin typeface="Calibri"/>
                <a:cs typeface="Calibri"/>
              </a:rPr>
              <a:t>will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assigned</a:t>
            </a:r>
            <a:r>
              <a:rPr dirty="0" sz="1200">
                <a:latin typeface="Calibri"/>
                <a:cs typeface="Calibri"/>
              </a:rPr>
              <a:t> an</a:t>
            </a:r>
            <a:r>
              <a:rPr dirty="0" sz="1200" spc="-5">
                <a:latin typeface="Calibri"/>
                <a:cs typeface="Calibri"/>
              </a:rPr>
              <a:t> on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 mentor.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5">
                <a:latin typeface="Calibri"/>
                <a:cs typeface="Calibri"/>
              </a:rPr>
              <a:t>apprentice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limited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your</a:t>
            </a:r>
            <a:r>
              <a:rPr dirty="0" sz="1200" spc="-5">
                <a:latin typeface="Calibri"/>
                <a:cs typeface="Calibri"/>
              </a:rPr>
              <a:t> authority.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mentor</a:t>
            </a:r>
            <a:r>
              <a:rPr dirty="0" sz="1200" spc="-5">
                <a:latin typeface="Calibri"/>
                <a:cs typeface="Calibri"/>
              </a:rPr>
              <a:t> will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explain.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SzPct val="116666"/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conclusion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5">
                <a:latin typeface="Calibri"/>
                <a:cs typeface="Calibri"/>
              </a:rPr>
              <a:t> the session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mentor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>
                <a:latin typeface="Calibri"/>
                <a:cs typeface="Calibri"/>
              </a:rPr>
              <a:t>meet</a:t>
            </a:r>
            <a:r>
              <a:rPr dirty="0" sz="1200" spc="-5">
                <a:latin typeface="Calibri"/>
                <a:cs typeface="Calibri"/>
              </a:rPr>
              <a:t> 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will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 </a:t>
            </a:r>
            <a:r>
              <a:rPr dirty="0" sz="1200" spc="-10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form.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CERTIFICATION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REQUIREMENTS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DECK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REFEREE</a:t>
            </a: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5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Attend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clinic.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Complete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online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tests</a:t>
            </a:r>
            <a:r>
              <a:rPr dirty="0" sz="1200">
                <a:latin typeface="Calibri"/>
                <a:cs typeface="Calibri"/>
              </a:rPr>
              <a:t> for</a:t>
            </a:r>
            <a:r>
              <a:rPr dirty="0" sz="1200" spc="-5">
                <a:latin typeface="Calibri"/>
                <a:cs typeface="Calibri"/>
              </a:rPr>
              <a:t> Referee,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Timing</a:t>
            </a:r>
            <a:r>
              <a:rPr dirty="0" sz="1200" spc="-5">
                <a:latin typeface="Calibri"/>
                <a:cs typeface="Calibri"/>
              </a:rPr>
              <a:t> Judge,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Clerk of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Course.</a:t>
            </a:r>
            <a:endParaRPr sz="1200">
              <a:latin typeface="Calibri"/>
              <a:cs typeface="Calibri"/>
            </a:endParaRPr>
          </a:p>
          <a:p>
            <a:pPr marL="241300" marR="191770" indent="-228600">
              <a:lnSpc>
                <a:spcPct val="101699"/>
              </a:lnSpc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Apprentice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minimum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</a:t>
            </a:r>
            <a:r>
              <a:rPr dirty="0" sz="1200" spc="-5">
                <a:latin typeface="Calibri"/>
                <a:cs typeface="Calibri"/>
              </a:rPr>
              <a:t> hours </a:t>
            </a: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more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meets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>
                <a:latin typeface="Calibri"/>
                <a:cs typeface="Calibri"/>
              </a:rPr>
              <a:t> 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mentored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on deck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by </a:t>
            </a:r>
            <a:r>
              <a:rPr dirty="0" sz="1200" spc="-5">
                <a:latin typeface="Calibri"/>
                <a:cs typeface="Calibri"/>
              </a:rPr>
              <a:t>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least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</a:t>
            </a:r>
            <a:r>
              <a:rPr dirty="0" sz="1200" spc="-5">
                <a:latin typeface="Calibri"/>
                <a:cs typeface="Calibri"/>
              </a:rPr>
              <a:t> different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Instructors.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Note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apprentices</a:t>
            </a:r>
            <a:r>
              <a:rPr dirty="0" sz="1200">
                <a:latin typeface="Calibri"/>
                <a:cs typeface="Calibri"/>
              </a:rPr>
              <a:t> may </a:t>
            </a:r>
            <a:r>
              <a:rPr dirty="0" sz="1200" spc="-5">
                <a:latin typeface="Calibri"/>
                <a:cs typeface="Calibri"/>
              </a:rPr>
              <a:t>not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apprentice </a:t>
            </a: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LSC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Championships.</a:t>
            </a:r>
            <a:endParaRPr sz="1200">
              <a:latin typeface="Calibri"/>
              <a:cs typeface="Calibri"/>
            </a:endParaRPr>
          </a:p>
          <a:p>
            <a:pPr marL="241300" marR="5080" indent="-228600">
              <a:lnSpc>
                <a:spcPts val="1470"/>
              </a:lnSpc>
              <a:spcBef>
                <a:spcPts val="45"/>
              </a:spcBef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After </a:t>
            </a:r>
            <a:r>
              <a:rPr dirty="0" sz="1200" spc="-5">
                <a:latin typeface="Calibri"/>
                <a:cs typeface="Calibri"/>
              </a:rPr>
              <a:t>completing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items</a:t>
            </a:r>
            <a:r>
              <a:rPr dirty="0" sz="1200">
                <a:latin typeface="Calibri"/>
                <a:cs typeface="Calibri"/>
              </a:rPr>
              <a:t> 1-3, the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-5">
                <a:latin typeface="Calibri"/>
                <a:cs typeface="Calibri"/>
              </a:rPr>
              <a:t> their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designee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complete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Deck </a:t>
            </a:r>
            <a:r>
              <a:rPr dirty="0" sz="1200" spc="-5">
                <a:latin typeface="Calibri"/>
                <a:cs typeface="Calibri"/>
              </a:rPr>
              <a:t>Referee Review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below.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Meet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then</a:t>
            </a:r>
            <a:r>
              <a:rPr dirty="0" sz="1200">
                <a:latin typeface="Calibri"/>
                <a:cs typeface="Calibri"/>
              </a:rPr>
              <a:t> may,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based </a:t>
            </a:r>
            <a:r>
              <a:rPr dirty="0" sz="1200" spc="-5">
                <a:latin typeface="Calibri"/>
                <a:cs typeface="Calibri"/>
              </a:rPr>
              <a:t>upon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their </a:t>
            </a:r>
            <a:r>
              <a:rPr dirty="0" sz="1200" spc="-5">
                <a:latin typeface="Calibri"/>
                <a:cs typeface="Calibri"/>
              </a:rPr>
              <a:t>judgment,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recommend certification.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ts val="1405"/>
              </a:lnSpc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When all </a:t>
            </a:r>
            <a:r>
              <a:rPr dirty="0" sz="1200" spc="-5">
                <a:latin typeface="Calibri"/>
                <a:cs typeface="Calibri"/>
              </a:rPr>
              <a:t>requirements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met,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submit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form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Representative</a:t>
            </a:r>
            <a:r>
              <a:rPr dirty="0" sz="1200">
                <a:latin typeface="Calibri"/>
                <a:cs typeface="Calibri"/>
              </a:rPr>
              <a:t> for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final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approval.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DECK</a:t>
            </a:r>
            <a:r>
              <a:rPr dirty="0" u="sng" sz="14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REFEREE</a:t>
            </a:r>
            <a:r>
              <a:rPr dirty="0" u="sng" sz="14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REVIEW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46531" y="4241927"/>
          <a:ext cx="6896100" cy="3036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9005"/>
                <a:gridCol w="808354"/>
                <a:gridCol w="612775"/>
                <a:gridCol w="708659"/>
              </a:tblGrid>
              <a:tr h="295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Fair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Good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Excellent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332105" algn="l"/>
                        </a:tabLst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1.	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Attentive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everything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occurring in/around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pool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332105" algn="l"/>
                        </a:tabLst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2.	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Alert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observing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swimmers/timers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readiness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compete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332105" algn="l"/>
                        </a:tabLst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3.	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Knowledge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rules and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procedures.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332105" algn="l"/>
                        </a:tabLst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4.	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Demeanor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coaches/swimmers/volunteers.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332105" algn="l"/>
                        </a:tabLst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5.	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Knowledge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disqualification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terminology.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332105" algn="l"/>
                        </a:tabLst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6.	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Observation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all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swimmers/officials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during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meet.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332105" algn="l"/>
                        </a:tabLst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7.	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Professional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appearance.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332105" algn="l"/>
                        </a:tabLst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8.	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Control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the pool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during decision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making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558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32105" algn="l"/>
                        </a:tabLst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9.	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Management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of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officials’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team.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9890">
                <a:tc>
                  <a:txBody>
                    <a:bodyPr/>
                    <a:lstStyle/>
                    <a:p>
                      <a:pPr marL="297180" marR="385445" indent="-228600">
                        <a:lnSpc>
                          <a:spcPts val="1460"/>
                        </a:lnSpc>
                        <a:spcBef>
                          <a:spcPts val="4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10.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Paperwork-notes start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times,</a:t>
                      </a:r>
                      <a:r>
                        <a:rPr dirty="0" sz="12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shows,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DQ’s,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delays,</a:t>
                      </a:r>
                      <a:r>
                        <a:rPr dirty="0" sz="12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across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200" spc="-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boards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44500" y="7496936"/>
            <a:ext cx="57461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0300" algn="l"/>
                <a:tab pos="5732780" algn="l"/>
              </a:tabLst>
            </a:pPr>
            <a:r>
              <a:rPr dirty="0" sz="1400" b="1">
                <a:latin typeface="Calibri"/>
                <a:cs typeface="Calibri"/>
              </a:rPr>
              <a:t>Signed	</a:t>
            </a:r>
            <a:r>
              <a:rPr dirty="0" sz="1400" spc="-5" b="1">
                <a:latin typeface="Calibri"/>
                <a:cs typeface="Calibri"/>
              </a:rPr>
              <a:t>Date </a:t>
            </a:r>
            <a:r>
              <a:rPr dirty="0" sz="1400" spc="-85" b="1">
                <a:latin typeface="Calibri"/>
                <a:cs typeface="Calibri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7931657"/>
            <a:ext cx="5347970" cy="1108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MEET</a:t>
            </a:r>
            <a:r>
              <a:rPr dirty="0" u="sng" sz="14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REFER</a:t>
            </a:r>
            <a:r>
              <a:rPr dirty="0" sz="1400" b="1">
                <a:latin typeface="Calibri"/>
                <a:cs typeface="Calibri"/>
              </a:rPr>
              <a:t>EE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REVIEW</a:t>
            </a: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0"/>
              </a:spcBef>
              <a:buAutoNum type="arabicPeriod"/>
              <a:tabLst>
                <a:tab pos="241300" algn="l"/>
              </a:tabLst>
            </a:pPr>
            <a:r>
              <a:rPr dirty="0" sz="1400" b="1">
                <a:latin typeface="Calibri"/>
                <a:cs typeface="Calibri"/>
              </a:rPr>
              <a:t>It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is my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opinion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that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this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person</a:t>
            </a:r>
            <a:r>
              <a:rPr dirty="0" sz="1400" b="1">
                <a:latin typeface="Calibri"/>
                <a:cs typeface="Calibri"/>
              </a:rPr>
              <a:t> needs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more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deck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time</a:t>
            </a: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241300" algn="l"/>
              </a:tabLst>
            </a:pPr>
            <a:r>
              <a:rPr dirty="0" sz="1400" b="1">
                <a:latin typeface="Calibri"/>
                <a:cs typeface="Calibri"/>
              </a:rPr>
              <a:t>It is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my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opinion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that this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person</a:t>
            </a:r>
            <a:r>
              <a:rPr dirty="0" sz="1400" b="1">
                <a:latin typeface="Calibri"/>
                <a:cs typeface="Calibri"/>
              </a:rPr>
              <a:t> is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ready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for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certification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as a </a:t>
            </a:r>
            <a:r>
              <a:rPr dirty="0" sz="1400" spc="-5" b="1">
                <a:latin typeface="Calibri"/>
                <a:cs typeface="Calibri"/>
              </a:rPr>
              <a:t>Referee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770629" algn="l"/>
                <a:tab pos="4128135" algn="l"/>
              </a:tabLst>
            </a:pPr>
            <a:r>
              <a:rPr dirty="0" sz="1400" b="1">
                <a:latin typeface="Calibri"/>
                <a:cs typeface="Calibri"/>
              </a:rPr>
              <a:t>Signed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sz="1400" b="1">
                <a:latin typeface="Calibri"/>
                <a:cs typeface="Calibri"/>
              </a:rPr>
              <a:t>	</a:t>
            </a:r>
            <a:r>
              <a:rPr dirty="0" sz="1400" spc="-5" b="1">
                <a:latin typeface="Calibri"/>
                <a:cs typeface="Calibri"/>
              </a:rPr>
              <a:t>Date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11419" y="7931657"/>
            <a:ext cx="760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9270" algn="l"/>
              </a:tabLst>
            </a:pPr>
            <a:r>
              <a:rPr dirty="0" sz="1400" b="1">
                <a:latin typeface="Calibri"/>
                <a:cs typeface="Calibri"/>
              </a:rPr>
              <a:t>YES</a:t>
            </a:r>
            <a:r>
              <a:rPr dirty="0" sz="1400" b="1">
                <a:latin typeface="Calibri"/>
                <a:cs typeface="Calibri"/>
              </a:rPr>
              <a:t>	</a:t>
            </a:r>
            <a:r>
              <a:rPr dirty="0" sz="1400" spc="-5" b="1">
                <a:latin typeface="Calibri"/>
                <a:cs typeface="Calibri"/>
              </a:rPr>
              <a:t>NO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57275" y="7690484"/>
            <a:ext cx="2657475" cy="19050"/>
          </a:xfrm>
          <a:custGeom>
            <a:avLst/>
            <a:gdLst/>
            <a:ahLst/>
            <a:cxnLst/>
            <a:rect l="l" t="t" r="r" b="b"/>
            <a:pathLst>
              <a:path w="2657475" h="19050">
                <a:moveTo>
                  <a:pt x="0" y="19050"/>
                </a:moveTo>
                <a:lnTo>
                  <a:pt x="26574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67300" y="9048750"/>
            <a:ext cx="1962150" cy="9525"/>
          </a:xfrm>
          <a:custGeom>
            <a:avLst/>
            <a:gdLst/>
            <a:ahLst/>
            <a:cxnLst/>
            <a:rect l="l" t="t" r="r" b="b"/>
            <a:pathLst>
              <a:path w="1962150" h="9525">
                <a:moveTo>
                  <a:pt x="0" y="0"/>
                </a:moveTo>
                <a:lnTo>
                  <a:pt x="1962150" y="95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99809" y="8204834"/>
            <a:ext cx="140970" cy="163830"/>
          </a:xfrm>
          <a:custGeom>
            <a:avLst/>
            <a:gdLst/>
            <a:ahLst/>
            <a:cxnLst/>
            <a:rect l="l" t="t" r="r" b="b"/>
            <a:pathLst>
              <a:path w="140970" h="163829">
                <a:moveTo>
                  <a:pt x="0" y="163830"/>
                </a:moveTo>
                <a:lnTo>
                  <a:pt x="140970" y="163830"/>
                </a:lnTo>
                <a:lnTo>
                  <a:pt x="140970" y="0"/>
                </a:lnTo>
                <a:lnTo>
                  <a:pt x="0" y="0"/>
                </a:lnTo>
                <a:lnTo>
                  <a:pt x="0" y="16383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96000" y="8444865"/>
            <a:ext cx="140970" cy="163830"/>
          </a:xfrm>
          <a:custGeom>
            <a:avLst/>
            <a:gdLst/>
            <a:ahLst/>
            <a:cxnLst/>
            <a:rect l="l" t="t" r="r" b="b"/>
            <a:pathLst>
              <a:path w="140970" h="163829">
                <a:moveTo>
                  <a:pt x="0" y="163829"/>
                </a:moveTo>
                <a:lnTo>
                  <a:pt x="140970" y="163829"/>
                </a:lnTo>
                <a:lnTo>
                  <a:pt x="140970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577330" y="8200390"/>
            <a:ext cx="140970" cy="163830"/>
          </a:xfrm>
          <a:custGeom>
            <a:avLst/>
            <a:gdLst/>
            <a:ahLst/>
            <a:cxnLst/>
            <a:rect l="l" t="t" r="r" b="b"/>
            <a:pathLst>
              <a:path w="140970" h="163829">
                <a:moveTo>
                  <a:pt x="0" y="163829"/>
                </a:moveTo>
                <a:lnTo>
                  <a:pt x="140970" y="163829"/>
                </a:lnTo>
                <a:lnTo>
                  <a:pt x="140970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78600" y="8440419"/>
            <a:ext cx="140970" cy="163830"/>
          </a:xfrm>
          <a:custGeom>
            <a:avLst/>
            <a:gdLst/>
            <a:ahLst/>
            <a:cxnLst/>
            <a:rect l="l" t="t" r="r" b="b"/>
            <a:pathLst>
              <a:path w="140970" h="163829">
                <a:moveTo>
                  <a:pt x="0" y="163829"/>
                </a:moveTo>
                <a:lnTo>
                  <a:pt x="140970" y="163829"/>
                </a:lnTo>
                <a:lnTo>
                  <a:pt x="140970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44500" y="9548571"/>
            <a:ext cx="218694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z="1100" spc="-5">
                <a:latin typeface="Calibri"/>
                <a:cs typeface="Calibri"/>
              </a:rPr>
              <a:t>Florida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Swimming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Deck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Referee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Certification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Application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0190" y="436880"/>
            <a:ext cx="6159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2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|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1100" spc="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7512" y="640080"/>
            <a:ext cx="6438900" cy="6350"/>
          </a:xfrm>
          <a:custGeom>
            <a:avLst/>
            <a:gdLst/>
            <a:ahLst/>
            <a:cxnLst/>
            <a:rect l="l" t="t" r="r" b="b"/>
            <a:pathLst>
              <a:path w="6438900" h="6350">
                <a:moveTo>
                  <a:pt x="6438645" y="0"/>
                </a:moveTo>
                <a:lnTo>
                  <a:pt x="0" y="0"/>
                </a:lnTo>
                <a:lnTo>
                  <a:pt x="0" y="6096"/>
                </a:lnTo>
                <a:lnTo>
                  <a:pt x="6438645" y="6096"/>
                </a:lnTo>
                <a:lnTo>
                  <a:pt x="643864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04696" y="928497"/>
          <a:ext cx="5678805" cy="4629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1110"/>
                <a:gridCol w="1877060"/>
              </a:tblGrid>
              <a:tr h="273685">
                <a:tc>
                  <a:txBody>
                    <a:bodyPr/>
                    <a:lstStyle/>
                    <a:p>
                      <a:pPr marL="127000">
                        <a:lnSpc>
                          <a:spcPts val="133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Role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Deck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Referee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53390">
                        <a:lnSpc>
                          <a:spcPts val="133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6830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Before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Competition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Begins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/>
                </a:tc>
                <a:tc>
                  <a:txBody>
                    <a:bodyPr/>
                    <a:lstStyle/>
                    <a:p>
                      <a:pPr algn="r" marR="453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/>
                </a:tc>
              </a:tr>
              <a:tr h="36830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During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Competition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r" marR="4533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</a:tr>
              <a:tr h="368300">
                <a:tc>
                  <a:txBody>
                    <a:bodyPr/>
                    <a:lstStyle/>
                    <a:p>
                      <a:pPr marL="5835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Start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r" marR="4533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</a:tr>
              <a:tr h="369570">
                <a:tc>
                  <a:txBody>
                    <a:bodyPr/>
                    <a:lstStyle/>
                    <a:p>
                      <a:pPr marL="5835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False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Starts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Recalls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r" marR="4533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</a:tr>
              <a:tr h="368935">
                <a:tc>
                  <a:txBody>
                    <a:bodyPr/>
                    <a:lstStyle/>
                    <a:p>
                      <a:pPr marL="58356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Managing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Deck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/>
                </a:tc>
                <a:tc>
                  <a:txBody>
                    <a:bodyPr/>
                    <a:lstStyle/>
                    <a:p>
                      <a:pPr algn="r" marR="453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/>
                </a:tc>
              </a:tr>
              <a:tr h="372745">
                <a:tc>
                  <a:txBody>
                    <a:bodyPr/>
                    <a:lstStyle/>
                    <a:p>
                      <a:pPr marL="5835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Disqualifications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r" marR="4533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</a:tr>
              <a:tr h="37655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After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Competition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r" marR="45339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5244"/>
                </a:tc>
              </a:tr>
              <a:tr h="37211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Radio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Protocol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4610"/>
                </a:tc>
                <a:tc>
                  <a:txBody>
                    <a:bodyPr/>
                    <a:lstStyle/>
                    <a:p>
                      <a:pPr algn="r" marR="45339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4610"/>
                </a:tc>
              </a:tr>
              <a:tr h="37147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Safety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r" marR="4095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</a:tr>
              <a:tr h="37465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Deck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Referee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Certification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Process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r" marR="4089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3975"/>
                </a:tc>
              </a:tr>
              <a:tr h="37147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Professional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Deck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Referee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Appendix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3975"/>
                </a:tc>
              </a:tr>
              <a:tr h="273050">
                <a:tc>
                  <a:txBody>
                    <a:bodyPr/>
                    <a:lstStyle/>
                    <a:p>
                      <a:pPr marL="127000">
                        <a:lnSpc>
                          <a:spcPts val="1650"/>
                        </a:lnSpc>
                        <a:spcBef>
                          <a:spcPts val="40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Deck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Referee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Certification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Application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ts val="1650"/>
                        </a:lnSpc>
                        <a:spcBef>
                          <a:spcPts val="40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Appendix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73100" y="9302825"/>
            <a:ext cx="140843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DECK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REFEREE CLINIC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PACKET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36880"/>
            <a:ext cx="6389370" cy="8792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3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|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Calibri"/>
                <a:cs typeface="Calibri"/>
              </a:rPr>
              <a:t>THE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ROLE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OF THE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DECK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REFEREE</a:t>
            </a:r>
            <a:endParaRPr sz="1400">
              <a:latin typeface="Calibri"/>
              <a:cs typeface="Calibri"/>
            </a:endParaRPr>
          </a:p>
          <a:p>
            <a:pPr marL="12700" marR="31750">
              <a:lnSpc>
                <a:spcPct val="101699"/>
              </a:lnSpc>
              <a:spcBef>
                <a:spcPts val="620"/>
              </a:spcBef>
            </a:pP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5">
                <a:latin typeface="Calibri"/>
                <a:cs typeface="Calibri"/>
              </a:rPr>
              <a:t> responsible for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managing the </a:t>
            </a:r>
            <a:r>
              <a:rPr dirty="0" sz="1200">
                <a:latin typeface="Calibri"/>
                <a:cs typeface="Calibri"/>
              </a:rPr>
              <a:t>pool</a:t>
            </a:r>
            <a:r>
              <a:rPr dirty="0" sz="1200" spc="-5">
                <a:latin typeface="Calibri"/>
                <a:cs typeface="Calibri"/>
              </a:rPr>
              <a:t> and</a:t>
            </a:r>
            <a:r>
              <a:rPr dirty="0" sz="1200">
                <a:latin typeface="Calibri"/>
                <a:cs typeface="Calibri"/>
              </a:rPr>
              <a:t> deck </a:t>
            </a:r>
            <a:r>
              <a:rPr dirty="0" sz="1200" spc="-5">
                <a:latin typeface="Calibri"/>
                <a:cs typeface="Calibri"/>
              </a:rPr>
              <a:t>during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competition.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that capacity, 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implements 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Referee’s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instructions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insures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meet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5">
                <a:latin typeface="Calibri"/>
                <a:cs typeface="Calibri"/>
              </a:rPr>
              <a:t> run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 accordance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5">
                <a:latin typeface="Calibri"/>
                <a:cs typeface="Calibri"/>
              </a:rPr>
              <a:t> meet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letter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rules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procedures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adopted</a:t>
            </a:r>
            <a:r>
              <a:rPr dirty="0" sz="1200">
                <a:latin typeface="Calibri"/>
                <a:cs typeface="Calibri"/>
              </a:rPr>
              <a:t> by USA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Florida Swimming. </a:t>
            </a:r>
            <a:r>
              <a:rPr dirty="0" sz="1200">
                <a:latin typeface="Calibri"/>
                <a:cs typeface="Calibri"/>
              </a:rPr>
              <a:t> The </a:t>
            </a:r>
            <a:r>
              <a:rPr dirty="0" sz="1200" spc="-5">
                <a:latin typeface="Calibri"/>
                <a:cs typeface="Calibri"/>
              </a:rPr>
              <a:t>duties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responsibilities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fulfilling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role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>
                <a:latin typeface="Calibri"/>
                <a:cs typeface="Calibri"/>
              </a:rPr>
              <a:t> many,</a:t>
            </a:r>
            <a:r>
              <a:rPr dirty="0" sz="1200" spc="-5">
                <a:latin typeface="Calibri"/>
                <a:cs typeface="Calibri"/>
              </a:rPr>
              <a:t> perhaps </a:t>
            </a:r>
            <a:r>
              <a:rPr dirty="0" sz="1200">
                <a:latin typeface="Calibri"/>
                <a:cs typeface="Calibri"/>
              </a:rPr>
              <a:t>too</a:t>
            </a:r>
            <a:r>
              <a:rPr dirty="0" sz="1200" spc="-5">
                <a:latin typeface="Calibri"/>
                <a:cs typeface="Calibri"/>
              </a:rPr>
              <a:t> many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cover</a:t>
            </a:r>
            <a:r>
              <a:rPr dirty="0" sz="1200">
                <a:latin typeface="Calibri"/>
                <a:cs typeface="Calibri"/>
              </a:rPr>
              <a:t> in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packet.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Experience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will teach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far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more </a:t>
            </a:r>
            <a:r>
              <a:rPr dirty="0" sz="1200" spc="-5">
                <a:latin typeface="Calibri"/>
                <a:cs typeface="Calibri"/>
              </a:rPr>
              <a:t>than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could hope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learn</a:t>
            </a:r>
            <a:r>
              <a:rPr dirty="0" sz="1200" spc="-5">
                <a:latin typeface="Calibri"/>
                <a:cs typeface="Calibri"/>
              </a:rPr>
              <a:t> here.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There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also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several </a:t>
            </a:r>
            <a:r>
              <a:rPr dirty="0" sz="1200">
                <a:latin typeface="Calibri"/>
                <a:cs typeface="Calibri"/>
              </a:rPr>
              <a:t>good </a:t>
            </a:r>
            <a:r>
              <a:rPr dirty="0" sz="1200" spc="-5">
                <a:latin typeface="Calibri"/>
                <a:cs typeface="Calibri"/>
              </a:rPr>
              <a:t>reference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materials </a:t>
            </a:r>
            <a:r>
              <a:rPr dirty="0" sz="1200">
                <a:latin typeface="Calibri"/>
                <a:cs typeface="Calibri"/>
              </a:rPr>
              <a:t>on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USA</a:t>
            </a:r>
            <a:r>
              <a:rPr dirty="0" sz="1200" spc="-5">
                <a:latin typeface="Calibri"/>
                <a:cs typeface="Calibri"/>
              </a:rPr>
              <a:t> Swimming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website,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including “The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Professional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Referee”,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which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serves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as</a:t>
            </a:r>
            <a:r>
              <a:rPr dirty="0" sz="1200">
                <a:latin typeface="Calibri"/>
                <a:cs typeface="Calibri"/>
              </a:rPr>
              <a:t> a </a:t>
            </a:r>
            <a:r>
              <a:rPr dirty="0" sz="1200" spc="-5">
                <a:latin typeface="Calibri"/>
                <a:cs typeface="Calibri"/>
              </a:rPr>
              <a:t>checklist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what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5">
                <a:latin typeface="Calibri"/>
                <a:cs typeface="Calibri"/>
              </a:rPr>
              <a:t> expected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both </a:t>
            </a:r>
            <a:r>
              <a:rPr dirty="0" sz="1200">
                <a:latin typeface="Calibri"/>
                <a:cs typeface="Calibri"/>
              </a:rPr>
              <a:t>locally 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at</a:t>
            </a:r>
            <a:r>
              <a:rPr dirty="0" sz="1200">
                <a:latin typeface="Calibri"/>
                <a:cs typeface="Calibri"/>
              </a:rPr>
              <a:t> the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national </a:t>
            </a:r>
            <a:r>
              <a:rPr dirty="0" sz="1200">
                <a:latin typeface="Calibri"/>
                <a:cs typeface="Calibri"/>
              </a:rPr>
              <a:t>level </a:t>
            </a:r>
            <a:r>
              <a:rPr dirty="0" sz="1200" spc="-5">
                <a:latin typeface="Calibri"/>
                <a:cs typeface="Calibri"/>
              </a:rPr>
              <a:t>(Appendix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A).</a:t>
            </a:r>
            <a:endParaRPr sz="1200">
              <a:latin typeface="Calibri"/>
              <a:cs typeface="Calibri"/>
            </a:endParaRPr>
          </a:p>
          <a:p>
            <a:pPr algn="just" marL="12700" marR="60960">
              <a:lnSpc>
                <a:spcPct val="101699"/>
              </a:lnSpc>
              <a:spcBef>
                <a:spcPts val="600"/>
              </a:spcBef>
            </a:pP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USA </a:t>
            </a:r>
            <a:r>
              <a:rPr dirty="0" sz="1200" spc="-5">
                <a:latin typeface="Calibri"/>
                <a:cs typeface="Calibri"/>
              </a:rPr>
              <a:t>Swimming </a:t>
            </a:r>
            <a:r>
              <a:rPr dirty="0" sz="1200">
                <a:latin typeface="Calibri"/>
                <a:cs typeface="Calibri"/>
              </a:rPr>
              <a:t>Rulebook </a:t>
            </a:r>
            <a:r>
              <a:rPr dirty="0" sz="1200" spc="-5">
                <a:latin typeface="Calibri"/>
                <a:cs typeface="Calibri"/>
              </a:rPr>
              <a:t>sets forth </a:t>
            </a:r>
            <a:r>
              <a:rPr dirty="0" sz="1200">
                <a:latin typeface="Calibri"/>
                <a:cs typeface="Calibri"/>
              </a:rPr>
              <a:t>the authority and </a:t>
            </a:r>
            <a:r>
              <a:rPr dirty="0" sz="1200" spc="-5">
                <a:latin typeface="Calibri"/>
                <a:cs typeface="Calibri"/>
              </a:rPr>
              <a:t>duties of </a:t>
            </a:r>
            <a:r>
              <a:rPr dirty="0" sz="1200">
                <a:latin typeface="Calibri"/>
                <a:cs typeface="Calibri"/>
              </a:rPr>
              <a:t>the Referee in Articles </a:t>
            </a:r>
            <a:r>
              <a:rPr dirty="0" sz="1200" spc="-5">
                <a:latin typeface="Calibri"/>
                <a:cs typeface="Calibri"/>
              </a:rPr>
              <a:t>101.1.2A-B </a:t>
            </a:r>
            <a:r>
              <a:rPr dirty="0" sz="1200">
                <a:latin typeface="Calibri"/>
                <a:cs typeface="Calibri"/>
              </a:rPr>
              <a:t> and </a:t>
            </a:r>
            <a:r>
              <a:rPr dirty="0" sz="1200" spc="-5">
                <a:latin typeface="Calibri"/>
                <a:cs typeface="Calibri"/>
              </a:rPr>
              <a:t>102.11.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doing so,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Rulebook does </a:t>
            </a:r>
            <a:r>
              <a:rPr dirty="0" sz="1200">
                <a:latin typeface="Calibri"/>
                <a:cs typeface="Calibri"/>
              </a:rPr>
              <a:t>not </a:t>
            </a:r>
            <a:r>
              <a:rPr dirty="0" sz="1200" spc="-5">
                <a:latin typeface="Calibri"/>
                <a:cs typeface="Calibri"/>
              </a:rPr>
              <a:t>distinguish between Meet </a:t>
            </a:r>
            <a:r>
              <a:rPr dirty="0" sz="1200">
                <a:latin typeface="Calibri"/>
                <a:cs typeface="Calibri"/>
              </a:rPr>
              <a:t>Referee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-5">
                <a:latin typeface="Calibri"/>
                <a:cs typeface="Calibri"/>
              </a:rPr>
              <a:t>Referee.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Although some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those </a:t>
            </a:r>
            <a:r>
              <a:rPr dirty="0" sz="1200">
                <a:latin typeface="Calibri"/>
                <a:cs typeface="Calibri"/>
              </a:rPr>
              <a:t>rules </a:t>
            </a:r>
            <a:r>
              <a:rPr dirty="0" sz="1200" spc="-5">
                <a:latin typeface="Calibri"/>
                <a:cs typeface="Calibri"/>
              </a:rPr>
              <a:t>are interchangeable, </a:t>
            </a:r>
            <a:r>
              <a:rPr dirty="0" sz="1200">
                <a:latin typeface="Calibri"/>
                <a:cs typeface="Calibri"/>
              </a:rPr>
              <a:t>only </a:t>
            </a:r>
            <a:r>
              <a:rPr dirty="0" sz="1200" spc="-5">
                <a:latin typeface="Calibri"/>
                <a:cs typeface="Calibri"/>
              </a:rPr>
              <a:t>those relating directly </a:t>
            </a:r>
            <a:r>
              <a:rPr dirty="0" sz="1200">
                <a:latin typeface="Calibri"/>
                <a:cs typeface="Calibri"/>
              </a:rPr>
              <a:t>to your </a:t>
            </a:r>
            <a:r>
              <a:rPr dirty="0" sz="1200" spc="-5">
                <a:latin typeface="Calibri"/>
                <a:cs typeface="Calibri"/>
              </a:rPr>
              <a:t>performance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will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5">
                <a:latin typeface="Calibri"/>
                <a:cs typeface="Calibri"/>
              </a:rPr>
              <a:t> discussed </a:t>
            </a:r>
            <a:r>
              <a:rPr dirty="0" sz="1200">
                <a:latin typeface="Calibri"/>
                <a:cs typeface="Calibri"/>
              </a:rPr>
              <a:t>here.</a:t>
            </a:r>
            <a:endParaRPr sz="1200">
              <a:latin typeface="Calibri"/>
              <a:cs typeface="Calibri"/>
            </a:endParaRPr>
          </a:p>
          <a:p>
            <a:pPr algn="just" marL="12700" marR="665480">
              <a:lnSpc>
                <a:spcPct val="101699"/>
              </a:lnSpc>
              <a:spcBef>
                <a:spcPts val="615"/>
              </a:spcBef>
            </a:pP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duties </a:t>
            </a:r>
            <a:r>
              <a:rPr dirty="0" sz="1200">
                <a:latin typeface="Calibri"/>
                <a:cs typeface="Calibri"/>
              </a:rPr>
              <a:t>of a </a:t>
            </a:r>
            <a:r>
              <a:rPr dirty="0" sz="1200" spc="-5">
                <a:latin typeface="Calibri"/>
                <a:cs typeface="Calibri"/>
              </a:rPr>
              <a:t>Deck Referee </a:t>
            </a:r>
            <a:r>
              <a:rPr dirty="0" sz="1200" spc="-10">
                <a:latin typeface="Calibri"/>
                <a:cs typeface="Calibri"/>
              </a:rPr>
              <a:t>can </a:t>
            </a:r>
            <a:r>
              <a:rPr dirty="0" sz="1200" spc="-5">
                <a:latin typeface="Calibri"/>
                <a:cs typeface="Calibri"/>
              </a:rPr>
              <a:t>be divided into three main </a:t>
            </a:r>
            <a:r>
              <a:rPr dirty="0" sz="1200">
                <a:latin typeface="Calibri"/>
                <a:cs typeface="Calibri"/>
              </a:rPr>
              <a:t>areas: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before, during, and after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competition.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BEFORE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COMPETITION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BEGINS</a:t>
            </a:r>
            <a:endParaRPr sz="1400">
              <a:latin typeface="Calibri"/>
              <a:cs typeface="Calibri"/>
            </a:endParaRPr>
          </a:p>
          <a:p>
            <a:pPr marL="12700" marR="578485">
              <a:lnSpc>
                <a:spcPct val="101699"/>
              </a:lnSpc>
              <a:spcBef>
                <a:spcPts val="605"/>
              </a:spcBef>
            </a:pPr>
            <a:r>
              <a:rPr dirty="0" sz="1200" spc="-5">
                <a:latin typeface="Calibri"/>
                <a:cs typeface="Calibri"/>
              </a:rPr>
              <a:t>Once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assigned, there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several tasks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perform prior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competition:</a:t>
            </a:r>
            <a:endParaRPr sz="1200">
              <a:latin typeface="Calibri"/>
              <a:cs typeface="Calibri"/>
            </a:endParaRPr>
          </a:p>
          <a:p>
            <a:pPr marL="241300" marR="297180" indent="-229235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Calibri"/>
                <a:cs typeface="Calibri"/>
              </a:rPr>
              <a:t>Be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familiar</a:t>
            </a:r>
            <a:r>
              <a:rPr dirty="0" sz="1200" spc="-5">
                <a:latin typeface="Calibri"/>
                <a:cs typeface="Calibri"/>
              </a:rPr>
              <a:t> with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meet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letter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keep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handy.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sets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forth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5">
                <a:latin typeface="Calibri"/>
                <a:cs typeface="Calibri"/>
              </a:rPr>
              <a:t> procedures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all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participants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must </a:t>
            </a:r>
            <a:r>
              <a:rPr dirty="0" sz="1200" spc="-5">
                <a:latin typeface="Calibri"/>
                <a:cs typeface="Calibri"/>
              </a:rPr>
              <a:t>abide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during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meet.</a:t>
            </a:r>
            <a:endParaRPr sz="1200">
              <a:latin typeface="Calibri"/>
              <a:cs typeface="Calibri"/>
            </a:endParaRPr>
          </a:p>
          <a:p>
            <a:pPr marL="241300" marR="81915" indent="-229235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241935" algn="l"/>
              </a:tabLst>
            </a:pPr>
            <a:r>
              <a:rPr dirty="0" sz="1200">
                <a:latin typeface="Calibri"/>
                <a:cs typeface="Calibri"/>
              </a:rPr>
              <a:t>Talk to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Referee.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Good </a:t>
            </a:r>
            <a:r>
              <a:rPr dirty="0" sz="1200" spc="-5">
                <a:latin typeface="Calibri"/>
                <a:cs typeface="Calibri"/>
              </a:rPr>
              <a:t>communication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imperative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and</a:t>
            </a:r>
            <a:r>
              <a:rPr dirty="0" sz="1200">
                <a:latin typeface="Calibri"/>
                <a:cs typeface="Calibri"/>
              </a:rPr>
              <a:t> you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>
                <a:latin typeface="Calibri"/>
                <a:cs typeface="Calibri"/>
              </a:rPr>
              <a:t> be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familiar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Meet</a:t>
            </a:r>
            <a:r>
              <a:rPr dirty="0" sz="1200" spc="-5">
                <a:latin typeface="Calibri"/>
                <a:cs typeface="Calibri"/>
              </a:rPr>
              <a:t> Referee’s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expectations.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will prevent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bad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precedents from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being set.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example:</a:t>
            </a:r>
            <a:endParaRPr sz="1200">
              <a:latin typeface="Calibri"/>
              <a:cs typeface="Calibri"/>
            </a:endParaRPr>
          </a:p>
          <a:p>
            <a:pPr lvl="1" marL="469900" indent="-229235">
              <a:lnSpc>
                <a:spcPct val="100000"/>
              </a:lnSpc>
              <a:spcBef>
                <a:spcPts val="434"/>
              </a:spcBef>
              <a:buAutoNum type="alphaLcPeriod"/>
              <a:tabLst>
                <a:tab pos="470534" algn="l"/>
              </a:tabLst>
            </a:pPr>
            <a:r>
              <a:rPr dirty="0" sz="1200" spc="-5">
                <a:latin typeface="Calibri"/>
                <a:cs typeface="Calibri"/>
              </a:rPr>
              <a:t>Pace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meet.</a:t>
            </a:r>
            <a:r>
              <a:rPr dirty="0" sz="1200" spc="28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timeline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issues?</a:t>
            </a:r>
            <a:r>
              <a:rPr dirty="0" sz="1200" spc="2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they</a:t>
            </a:r>
            <a:r>
              <a:rPr dirty="0" sz="1200" spc="-5">
                <a:latin typeface="Calibri"/>
                <a:cs typeface="Calibri"/>
              </a:rPr>
              <a:t> want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whistled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up?</a:t>
            </a:r>
            <a:endParaRPr sz="1200">
              <a:latin typeface="Calibri"/>
              <a:cs typeface="Calibri"/>
            </a:endParaRPr>
          </a:p>
          <a:p>
            <a:pPr lvl="1" marL="469900" marR="62230" indent="-228600">
              <a:lnSpc>
                <a:spcPct val="101699"/>
              </a:lnSpc>
              <a:spcBef>
                <a:spcPts val="395"/>
              </a:spcBef>
              <a:buAutoNum type="alphaL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When are</a:t>
            </a:r>
            <a:r>
              <a:rPr dirty="0" sz="1200" spc="-5">
                <a:latin typeface="Calibri"/>
                <a:cs typeface="Calibri"/>
              </a:rPr>
              <a:t> heats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closed?</a:t>
            </a:r>
            <a:r>
              <a:rPr dirty="0" sz="1200">
                <a:latin typeface="Calibri"/>
                <a:cs typeface="Calibri"/>
              </a:rPr>
              <a:t> What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 </a:t>
            </a: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if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>
                <a:latin typeface="Calibri"/>
                <a:cs typeface="Calibri"/>
              </a:rPr>
              <a:t> 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late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appear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after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closed?</a:t>
            </a:r>
            <a:endParaRPr sz="1200">
              <a:latin typeface="Calibri"/>
              <a:cs typeface="Calibri"/>
            </a:endParaRPr>
          </a:p>
          <a:p>
            <a:pPr lvl="1" marL="469900" indent="-229235">
              <a:lnSpc>
                <a:spcPct val="100000"/>
              </a:lnSpc>
              <a:spcBef>
                <a:spcPts val="434"/>
              </a:spcBef>
              <a:buAutoNum type="alphaL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What </a:t>
            </a:r>
            <a:r>
              <a:rPr dirty="0" sz="1200" spc="-5">
                <a:latin typeface="Calibri"/>
                <a:cs typeface="Calibri"/>
              </a:rPr>
              <a:t>should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done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with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miss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 heats?</a:t>
            </a:r>
            <a:endParaRPr sz="1200">
              <a:latin typeface="Calibri"/>
              <a:cs typeface="Calibri"/>
            </a:endParaRPr>
          </a:p>
          <a:p>
            <a:pPr lvl="1" marL="469900" marR="292100" indent="-228600">
              <a:lnSpc>
                <a:spcPct val="101699"/>
              </a:lnSpc>
              <a:spcBef>
                <a:spcPts val="395"/>
              </a:spcBef>
              <a:buAutoNum type="alphaL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What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type</a:t>
            </a:r>
            <a:r>
              <a:rPr dirty="0" sz="1200" spc="-5">
                <a:latin typeface="Calibri"/>
                <a:cs typeface="Calibri"/>
              </a:rPr>
              <a:t> of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paperwork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maintained?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 </a:t>
            </a:r>
            <a:r>
              <a:rPr dirty="0" sz="1200">
                <a:latin typeface="Calibri"/>
                <a:cs typeface="Calibri"/>
              </a:rPr>
              <a:t>they </a:t>
            </a:r>
            <a:r>
              <a:rPr dirty="0" sz="1200" spc="-5">
                <a:latin typeface="Calibri"/>
                <a:cs typeface="Calibri"/>
              </a:rPr>
              <a:t>want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separate order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finish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(OOF)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sheets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maintained?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want </a:t>
            </a: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close out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events?</a:t>
            </a:r>
            <a:endParaRPr sz="1200">
              <a:latin typeface="Calibri"/>
              <a:cs typeface="Calibri"/>
            </a:endParaRPr>
          </a:p>
          <a:p>
            <a:pPr lvl="1" marL="469900" marR="289560" indent="-228600">
              <a:lnSpc>
                <a:spcPct val="101699"/>
              </a:lnSpc>
              <a:spcBef>
                <a:spcPts val="405"/>
              </a:spcBef>
              <a:buAutoNum type="alphaLcPeriod"/>
              <a:tabLst>
                <a:tab pos="470534" algn="l"/>
              </a:tabLst>
            </a:pPr>
            <a:r>
              <a:rPr dirty="0" sz="1200" spc="-5">
                <a:latin typeface="Calibri"/>
                <a:cs typeface="Calibri"/>
              </a:rPr>
              <a:t>How will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 Deck </a:t>
            </a:r>
            <a:r>
              <a:rPr dirty="0" sz="1200" spc="-5">
                <a:latin typeface="Calibri"/>
                <a:cs typeface="Calibri"/>
              </a:rPr>
              <a:t>Referee/Starter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teams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divide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heats?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Often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Meet</a:t>
            </a:r>
            <a:r>
              <a:rPr dirty="0" sz="1200" spc="-5">
                <a:latin typeface="Calibri"/>
                <a:cs typeface="Calibri"/>
              </a:rPr>
              <a:t> Referee will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leave </a:t>
            </a:r>
            <a:r>
              <a:rPr dirty="0" sz="1200" spc="-5">
                <a:latin typeface="Calibri"/>
                <a:cs typeface="Calibri"/>
              </a:rPr>
              <a:t>this </a:t>
            </a:r>
            <a:r>
              <a:rPr dirty="0" sz="1200">
                <a:latin typeface="Calibri"/>
                <a:cs typeface="Calibri"/>
              </a:rPr>
              <a:t>up 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teams,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but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wise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include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decision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made.</a:t>
            </a:r>
            <a:endParaRPr sz="1200">
              <a:latin typeface="Calibri"/>
              <a:cs typeface="Calibri"/>
            </a:endParaRPr>
          </a:p>
          <a:p>
            <a:pPr marL="241300" marR="5080" indent="-229235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241935" algn="l"/>
              </a:tabLst>
            </a:pPr>
            <a:r>
              <a:rPr dirty="0" sz="1200">
                <a:latin typeface="Calibri"/>
                <a:cs typeface="Calibri"/>
              </a:rPr>
              <a:t>Talk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 Starter.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working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relationship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your</a:t>
            </a:r>
            <a:r>
              <a:rPr dirty="0" sz="1200" spc="-5">
                <a:latin typeface="Calibri"/>
                <a:cs typeface="Calibri"/>
              </a:rPr>
              <a:t> Starter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key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smooth operation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>
                <a:latin typeface="Calibri"/>
                <a:cs typeface="Calibri"/>
              </a:rPr>
              <a:t> it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5">
                <a:latin typeface="Calibri"/>
                <a:cs typeface="Calibri"/>
              </a:rPr>
              <a:t> important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cover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issues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that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might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crop </a:t>
            </a:r>
            <a:r>
              <a:rPr dirty="0" sz="1200">
                <a:latin typeface="Calibri"/>
                <a:cs typeface="Calibri"/>
              </a:rPr>
              <a:t>up</a:t>
            </a:r>
            <a:r>
              <a:rPr dirty="0" sz="1200" spc="-5">
                <a:latin typeface="Calibri"/>
                <a:cs typeface="Calibri"/>
              </a:rPr>
              <a:t> so there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surprises.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 </a:t>
            </a:r>
            <a:r>
              <a:rPr dirty="0" sz="1200">
                <a:latin typeface="Calibri"/>
                <a:cs typeface="Calibri"/>
              </a:rPr>
              <a:t> example:</a:t>
            </a:r>
            <a:endParaRPr sz="1200">
              <a:latin typeface="Calibri"/>
              <a:cs typeface="Calibri"/>
            </a:endParaRPr>
          </a:p>
          <a:p>
            <a:pPr algn="just" lvl="1" marL="469900" marR="30480" indent="-228600">
              <a:lnSpc>
                <a:spcPct val="101699"/>
              </a:lnSpc>
              <a:spcBef>
                <a:spcPts val="400"/>
              </a:spcBef>
              <a:buAutoNum type="alphaLcPeriod"/>
              <a:tabLst>
                <a:tab pos="470534" algn="l"/>
              </a:tabLst>
            </a:pPr>
            <a:r>
              <a:rPr dirty="0" sz="1200" spc="-5">
                <a:latin typeface="Calibri"/>
                <a:cs typeface="Calibri"/>
              </a:rPr>
              <a:t>Discuss which verbal </a:t>
            </a:r>
            <a:r>
              <a:rPr dirty="0" sz="1200">
                <a:latin typeface="Calibri"/>
                <a:cs typeface="Calibri"/>
              </a:rPr>
              <a:t>commands </a:t>
            </a:r>
            <a:r>
              <a:rPr dirty="0" sz="1200" spc="-5">
                <a:latin typeface="Calibri"/>
                <a:cs typeface="Calibri"/>
              </a:rPr>
              <a:t>the Starter </a:t>
            </a:r>
            <a:r>
              <a:rPr dirty="0" sz="1200">
                <a:latin typeface="Calibri"/>
                <a:cs typeface="Calibri"/>
              </a:rPr>
              <a:t>may </a:t>
            </a:r>
            <a:r>
              <a:rPr dirty="0" sz="1200" spc="-5">
                <a:latin typeface="Calibri"/>
                <a:cs typeface="Calibri"/>
              </a:rPr>
              <a:t>give without your permission.</a:t>
            </a:r>
            <a:r>
              <a:rPr dirty="0" sz="1200">
                <a:latin typeface="Calibri"/>
                <a:cs typeface="Calibri"/>
              </a:rPr>
              <a:t> Will </a:t>
            </a:r>
            <a:r>
              <a:rPr dirty="0" sz="1200" spc="-5">
                <a:latin typeface="Calibri"/>
                <a:cs typeface="Calibri"/>
              </a:rPr>
              <a:t>the Starter </a:t>
            </a:r>
            <a:r>
              <a:rPr dirty="0" sz="1200">
                <a:latin typeface="Calibri"/>
                <a:cs typeface="Calibri"/>
              </a:rPr>
              <a:t> be </a:t>
            </a:r>
            <a:r>
              <a:rPr dirty="0" sz="1200" spc="-5">
                <a:latin typeface="Calibri"/>
                <a:cs typeface="Calibri"/>
              </a:rPr>
              <a:t>responsible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announcing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event/heat?</a:t>
            </a:r>
            <a:endParaRPr sz="1200">
              <a:latin typeface="Calibri"/>
              <a:cs typeface="Calibri"/>
            </a:endParaRPr>
          </a:p>
          <a:p>
            <a:pPr algn="just" lvl="1" marL="469900" indent="-229235">
              <a:lnSpc>
                <a:spcPct val="100000"/>
              </a:lnSpc>
              <a:spcBef>
                <a:spcPts val="430"/>
              </a:spcBef>
              <a:buAutoNum type="alphaLcPeriod"/>
              <a:tabLst>
                <a:tab pos="470534" algn="l"/>
              </a:tabLst>
            </a:pPr>
            <a:r>
              <a:rPr dirty="0" sz="1200" spc="-5">
                <a:latin typeface="Calibri"/>
                <a:cs typeface="Calibri"/>
              </a:rPr>
              <a:t>Discuss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false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recall protocol.</a:t>
            </a:r>
            <a:endParaRPr sz="1200">
              <a:latin typeface="Calibri"/>
              <a:cs typeface="Calibri"/>
            </a:endParaRPr>
          </a:p>
          <a:p>
            <a:pPr algn="just" lvl="1" marL="469900" marR="147320" indent="-228600">
              <a:lnSpc>
                <a:spcPct val="101699"/>
              </a:lnSpc>
              <a:spcBef>
                <a:spcPts val="395"/>
              </a:spcBef>
              <a:buAutoNum type="alphaL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Determine </a:t>
            </a:r>
            <a:r>
              <a:rPr dirty="0" sz="1200" spc="-5">
                <a:latin typeface="Calibri"/>
                <a:cs typeface="Calibri"/>
              </a:rPr>
              <a:t>where the Starter will stand during starts.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 get </a:t>
            </a:r>
            <a:r>
              <a:rPr dirty="0" sz="1200">
                <a:latin typeface="Calibri"/>
                <a:cs typeface="Calibri"/>
              </a:rPr>
              <a:t>first </a:t>
            </a:r>
            <a:r>
              <a:rPr dirty="0" sz="1200" spc="-5">
                <a:latin typeface="Calibri"/>
                <a:cs typeface="Calibri"/>
              </a:rPr>
              <a:t>choice and </a:t>
            </a:r>
            <a:r>
              <a:rPr dirty="0" sz="1200" spc="-10">
                <a:latin typeface="Calibri"/>
                <a:cs typeface="Calibri"/>
              </a:rPr>
              <a:t>it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important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 </a:t>
            </a:r>
            <a:r>
              <a:rPr dirty="0" sz="1200">
                <a:latin typeface="Calibri"/>
                <a:cs typeface="Calibri"/>
              </a:rPr>
              <a:t>you </a:t>
            </a:r>
            <a:r>
              <a:rPr dirty="0" sz="1200" spc="-5">
                <a:latin typeface="Calibri"/>
                <a:cs typeface="Calibri"/>
              </a:rPr>
              <a:t>adopt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position where </a:t>
            </a:r>
            <a:r>
              <a:rPr dirty="0" sz="1200">
                <a:latin typeface="Calibri"/>
                <a:cs typeface="Calibri"/>
              </a:rPr>
              <a:t>your arm is </a:t>
            </a:r>
            <a:r>
              <a:rPr dirty="0" sz="1200" spc="-5">
                <a:latin typeface="Calibri"/>
                <a:cs typeface="Calibri"/>
              </a:rPr>
              <a:t>visible without their </a:t>
            </a:r>
            <a:r>
              <a:rPr dirty="0" sz="1200">
                <a:latin typeface="Calibri"/>
                <a:cs typeface="Calibri"/>
              </a:rPr>
              <a:t>having </a:t>
            </a:r>
            <a:r>
              <a:rPr dirty="0" sz="1200" spc="-5">
                <a:latin typeface="Calibri"/>
                <a:cs typeface="Calibri"/>
              </a:rPr>
              <a:t>to take their </a:t>
            </a:r>
            <a:r>
              <a:rPr dirty="0" sz="1200" spc="10">
                <a:latin typeface="Calibri"/>
                <a:cs typeface="Calibri"/>
              </a:rPr>
              <a:t>eyes </a:t>
            </a:r>
            <a:r>
              <a:rPr dirty="0" sz="1200" spc="-5">
                <a:latin typeface="Calibri"/>
                <a:cs typeface="Calibri"/>
              </a:rPr>
              <a:t>off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9302825"/>
            <a:ext cx="140843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DECK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REFEREE CLINIC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PACKET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36880"/>
            <a:ext cx="6366510" cy="833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3495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4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|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L="469900" marR="5715" indent="-228600">
              <a:lnSpc>
                <a:spcPct val="101800"/>
              </a:lnSpc>
            </a:pPr>
            <a:r>
              <a:rPr dirty="0" sz="1200">
                <a:latin typeface="Calibri"/>
                <a:cs typeface="Calibri"/>
              </a:rPr>
              <a:t>d.</a:t>
            </a:r>
            <a:r>
              <a:rPr dirty="0" sz="1200" spc="7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Discuss</a:t>
            </a:r>
            <a:r>
              <a:rPr dirty="0" sz="1200">
                <a:latin typeface="Calibri"/>
                <a:cs typeface="Calibri"/>
              </a:rPr>
              <a:t> how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special needs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will be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accommodated.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Always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check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Meet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Referee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determine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-5">
                <a:latin typeface="Calibri"/>
                <a:cs typeface="Calibri"/>
              </a:rPr>
              <a:t> there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such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meet.</a:t>
            </a:r>
            <a:endParaRPr sz="1200">
              <a:latin typeface="Calibri"/>
              <a:cs typeface="Calibri"/>
            </a:endParaRPr>
          </a:p>
          <a:p>
            <a:pPr marL="241300" marR="144145" indent="-229235">
              <a:lnSpc>
                <a:spcPct val="102099"/>
              </a:lnSpc>
              <a:spcBef>
                <a:spcPts val="595"/>
              </a:spcBef>
              <a:buAutoNum type="arabicPeriod" startAt="4"/>
              <a:tabLst>
                <a:tab pos="241935" algn="l"/>
              </a:tabLst>
            </a:pPr>
            <a:r>
              <a:rPr dirty="0" sz="1200">
                <a:latin typeface="Calibri"/>
                <a:cs typeface="Calibri"/>
              </a:rPr>
              <a:t>Talk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fellow</a:t>
            </a:r>
            <a:r>
              <a:rPr dirty="0" sz="1200">
                <a:latin typeface="Calibri"/>
                <a:cs typeface="Calibri"/>
              </a:rPr>
              <a:t> Deck</a:t>
            </a:r>
            <a:r>
              <a:rPr dirty="0" sz="1200" spc="-5">
                <a:latin typeface="Calibri"/>
                <a:cs typeface="Calibri"/>
              </a:rPr>
              <a:t> Referee(s).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5">
                <a:latin typeface="Calibri"/>
                <a:cs typeface="Calibri"/>
              </a:rPr>
              <a:t> noted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above,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teams</a:t>
            </a:r>
            <a:r>
              <a:rPr dirty="0" sz="1200" spc="-5">
                <a:latin typeface="Calibri"/>
                <a:cs typeface="Calibri"/>
              </a:rPr>
              <a:t> often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divide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events up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amongst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themselves.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-5">
                <a:latin typeface="Calibri"/>
                <a:cs typeface="Calibri"/>
              </a:rPr>
              <a:t> there</a:t>
            </a:r>
            <a:r>
              <a:rPr dirty="0" sz="1200">
                <a:latin typeface="Calibri"/>
                <a:cs typeface="Calibri"/>
              </a:rPr>
              <a:t> are </a:t>
            </a:r>
            <a:r>
              <a:rPr dirty="0" sz="1200" spc="-5">
                <a:latin typeface="Calibri"/>
                <a:cs typeface="Calibri"/>
              </a:rPr>
              <a:t>enough </a:t>
            </a:r>
            <a:r>
              <a:rPr dirty="0" sz="1200">
                <a:latin typeface="Calibri"/>
                <a:cs typeface="Calibri"/>
              </a:rPr>
              <a:t>teams,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off-duty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team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might</a:t>
            </a:r>
            <a:r>
              <a:rPr dirty="0" sz="1200">
                <a:latin typeface="Calibri"/>
                <a:cs typeface="Calibri"/>
              </a:rPr>
              <a:t> be</a:t>
            </a:r>
            <a:r>
              <a:rPr dirty="0" sz="1200" spc="-5">
                <a:latin typeface="Calibri"/>
                <a:cs typeface="Calibri"/>
              </a:rPr>
              <a:t> assigned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keep 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order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finish.</a:t>
            </a:r>
            <a:endParaRPr sz="1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AutoNum type="arabicPeriod" startAt="4"/>
              <a:tabLst>
                <a:tab pos="241935" algn="l"/>
              </a:tabLst>
            </a:pPr>
            <a:r>
              <a:rPr dirty="0" sz="1200" spc="-5">
                <a:latin typeface="Calibri"/>
                <a:cs typeface="Calibri"/>
              </a:rPr>
              <a:t>Finally,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check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pool/deck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equipment.</a:t>
            </a:r>
            <a:endParaRPr sz="1200">
              <a:latin typeface="Calibri"/>
              <a:cs typeface="Calibri"/>
            </a:endParaRPr>
          </a:p>
          <a:p>
            <a:pPr lvl="1" marL="469900" marR="5080" indent="-228600">
              <a:lnSpc>
                <a:spcPct val="101699"/>
              </a:lnSpc>
              <a:spcBef>
                <a:spcPts val="400"/>
              </a:spcBef>
              <a:buAutoNum type="alphaL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Is the</a:t>
            </a:r>
            <a:r>
              <a:rPr dirty="0" sz="1200" spc="-5">
                <a:latin typeface="Calibri"/>
                <a:cs typeface="Calibri"/>
              </a:rPr>
              <a:t> starting system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running?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Perform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sound</a:t>
            </a:r>
            <a:r>
              <a:rPr dirty="0" sz="1200" spc="-5">
                <a:latin typeface="Calibri"/>
                <a:cs typeface="Calibri"/>
              </a:rPr>
              <a:t> check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starter.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necessary,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conduct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test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insure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timing </a:t>
            </a:r>
            <a:r>
              <a:rPr dirty="0" sz="1200" spc="-5">
                <a:latin typeface="Calibri"/>
                <a:cs typeface="Calibri"/>
              </a:rPr>
              <a:t>system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scoreboard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-5">
                <a:latin typeface="Calibri"/>
                <a:cs typeface="Calibri"/>
              </a:rPr>
              <a:t> operating.</a:t>
            </a:r>
            <a:endParaRPr sz="1200">
              <a:latin typeface="Calibri"/>
              <a:cs typeface="Calibri"/>
            </a:endParaRPr>
          </a:p>
          <a:p>
            <a:pPr lvl="1" marL="469900" indent="-229235">
              <a:lnSpc>
                <a:spcPct val="100000"/>
              </a:lnSpc>
              <a:spcBef>
                <a:spcPts val="430"/>
              </a:spcBef>
              <a:buAutoNum type="alphaL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Visually</a:t>
            </a:r>
            <a:r>
              <a:rPr dirty="0" sz="1200" spc="-5">
                <a:latin typeface="Calibri"/>
                <a:cs typeface="Calibri"/>
              </a:rPr>
              <a:t> inspect the timing</a:t>
            </a:r>
            <a:r>
              <a:rPr dirty="0" sz="1200">
                <a:latin typeface="Calibri"/>
                <a:cs typeface="Calibri"/>
              </a:rPr>
              <a:t> pads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sure </a:t>
            </a:r>
            <a:r>
              <a:rPr dirty="0" sz="1200">
                <a:latin typeface="Calibri"/>
                <a:cs typeface="Calibri"/>
              </a:rPr>
              <a:t>they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secure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centered.</a:t>
            </a:r>
            <a:endParaRPr sz="1200">
              <a:latin typeface="Calibri"/>
              <a:cs typeface="Calibri"/>
            </a:endParaRPr>
          </a:p>
          <a:p>
            <a:pPr lvl="1" marL="469900" marR="267970" indent="-228600">
              <a:lnSpc>
                <a:spcPct val="101699"/>
              </a:lnSpc>
              <a:spcBef>
                <a:spcPts val="395"/>
              </a:spcBef>
              <a:buAutoNum type="alphaLcPeriod"/>
              <a:tabLst>
                <a:tab pos="470534" algn="l"/>
              </a:tabLst>
            </a:pP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lane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lines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tight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15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meter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clearly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marked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(if</a:t>
            </a:r>
            <a:r>
              <a:rPr dirty="0" sz="1200">
                <a:latin typeface="Calibri"/>
                <a:cs typeface="Calibri"/>
              </a:rPr>
              <a:t> not,</a:t>
            </a:r>
            <a:r>
              <a:rPr dirty="0" sz="1200" spc="-5">
                <a:latin typeface="Calibri"/>
                <a:cs typeface="Calibri"/>
              </a:rPr>
              <a:t> establish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which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lane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marker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furthest from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blocks).</a:t>
            </a:r>
            <a:endParaRPr sz="1200">
              <a:latin typeface="Calibri"/>
              <a:cs typeface="Calibri"/>
            </a:endParaRPr>
          </a:p>
          <a:p>
            <a:pPr lvl="1" marL="469900" marR="299085" indent="-228600">
              <a:lnSpc>
                <a:spcPct val="101899"/>
              </a:lnSpc>
              <a:spcBef>
                <a:spcPts val="395"/>
              </a:spcBef>
              <a:buAutoNum type="alphaL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there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problem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backstroke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flags</a:t>
            </a:r>
            <a:r>
              <a:rPr dirty="0" sz="1200" spc="-5">
                <a:latin typeface="Calibri"/>
                <a:cs typeface="Calibri"/>
              </a:rPr>
              <a:t> (not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5">
                <a:latin typeface="Calibri"/>
                <a:cs typeface="Calibri"/>
              </a:rPr>
              <a:t> specified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distance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pool</a:t>
            </a:r>
            <a:r>
              <a:rPr dirty="0" sz="1200" spc="-5">
                <a:latin typeface="Calibri"/>
                <a:cs typeface="Calibri"/>
              </a:rPr>
              <a:t> end,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missing,</a:t>
            </a:r>
            <a:r>
              <a:rPr dirty="0" sz="1200" spc="-5">
                <a:latin typeface="Calibri"/>
                <a:cs typeface="Calibri"/>
              </a:rPr>
              <a:t> too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low)?</a:t>
            </a:r>
            <a:endParaRPr sz="1200">
              <a:latin typeface="Calibri"/>
              <a:cs typeface="Calibri"/>
            </a:endParaRPr>
          </a:p>
          <a:p>
            <a:pPr lvl="1" marL="469900" indent="-229235">
              <a:lnSpc>
                <a:spcPct val="100000"/>
              </a:lnSpc>
              <a:spcBef>
                <a:spcPts val="430"/>
              </a:spcBef>
              <a:buAutoNum type="alphaLcPeriod"/>
              <a:tabLst>
                <a:tab pos="470534" algn="l"/>
              </a:tabLst>
            </a:pPr>
            <a:r>
              <a:rPr dirty="0" sz="1200" spc="-5">
                <a:latin typeface="Calibri"/>
                <a:cs typeface="Calibri"/>
              </a:rPr>
              <a:t>Finally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establish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you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will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position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yourselves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during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starts.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Calibri"/>
              <a:buAutoNum type="alphaLcPeriod"/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DURING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THE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COMPETITON</a:t>
            </a:r>
            <a:endParaRPr sz="1400">
              <a:latin typeface="Calibri"/>
              <a:cs typeface="Calibri"/>
            </a:endParaRPr>
          </a:p>
          <a:p>
            <a:pPr marL="12700" marR="199390">
              <a:lnSpc>
                <a:spcPct val="101699"/>
              </a:lnSpc>
              <a:spcBef>
                <a:spcPts val="610"/>
              </a:spcBef>
            </a:pPr>
            <a:r>
              <a:rPr dirty="0" sz="1200" spc="-5">
                <a:latin typeface="Calibri"/>
                <a:cs typeface="Calibri"/>
              </a:rPr>
              <a:t>Competition </a:t>
            </a:r>
            <a:r>
              <a:rPr dirty="0" sz="1200">
                <a:latin typeface="Calibri"/>
                <a:cs typeface="Calibri"/>
              </a:rPr>
              <a:t>may begin </a:t>
            </a:r>
            <a:r>
              <a:rPr dirty="0" sz="1200" spc="-5">
                <a:latin typeface="Calibri"/>
                <a:cs typeface="Calibri"/>
              </a:rPr>
              <a:t>when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Meet Referee </a:t>
            </a:r>
            <a:r>
              <a:rPr dirty="0" sz="1200">
                <a:latin typeface="Calibri"/>
                <a:cs typeface="Calibri"/>
              </a:rPr>
              <a:t>has </a:t>
            </a:r>
            <a:r>
              <a:rPr dirty="0" sz="1200" spc="-5">
                <a:latin typeface="Calibri"/>
                <a:cs typeface="Calibri"/>
              </a:rPr>
              <a:t>given </a:t>
            </a:r>
            <a:r>
              <a:rPr dirty="0" sz="1200">
                <a:latin typeface="Calibri"/>
                <a:cs typeface="Calibri"/>
              </a:rPr>
              <a:t>you permission to </a:t>
            </a:r>
            <a:r>
              <a:rPr dirty="0" sz="1200" spc="-5">
                <a:latin typeface="Calibri"/>
                <a:cs typeface="Calibri"/>
              </a:rPr>
              <a:t>proceed, </a:t>
            </a:r>
            <a:r>
              <a:rPr dirty="0" sz="1200">
                <a:latin typeface="Calibri"/>
                <a:cs typeface="Calibri"/>
              </a:rPr>
              <a:t>all the </a:t>
            </a:r>
            <a:r>
              <a:rPr dirty="0" sz="1200" spc="-5">
                <a:latin typeface="Calibri"/>
                <a:cs typeface="Calibri"/>
              </a:rPr>
              <a:t>timers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officials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place,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5">
                <a:latin typeface="Calibri"/>
                <a:cs typeface="Calibri"/>
              </a:rPr>
              <a:t> the </a:t>
            </a:r>
            <a:r>
              <a:rPr dirty="0" sz="1200">
                <a:latin typeface="Calibri"/>
                <a:cs typeface="Calibri"/>
              </a:rPr>
              <a:t>first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heat’s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>
                <a:latin typeface="Calibri"/>
                <a:cs typeface="Calibri"/>
              </a:rPr>
              <a:t> are</a:t>
            </a:r>
            <a:r>
              <a:rPr dirty="0" sz="1200" spc="-5">
                <a:latin typeface="Calibri"/>
                <a:cs typeface="Calibri"/>
              </a:rPr>
              <a:t> present.</a:t>
            </a:r>
            <a:endParaRPr sz="12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635"/>
              </a:spcBef>
            </a:pPr>
            <a:r>
              <a:rPr dirty="0" u="sng" sz="12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</a:t>
            </a:r>
            <a:r>
              <a:rPr dirty="0" u="sng" sz="1200" spc="-4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Start</a:t>
            </a:r>
            <a:endParaRPr sz="1200">
              <a:latin typeface="Calibri"/>
              <a:cs typeface="Calibri"/>
            </a:endParaRPr>
          </a:p>
          <a:p>
            <a:pPr marL="241300" marR="102235">
              <a:lnSpc>
                <a:spcPct val="101699"/>
              </a:lnSpc>
              <a:spcBef>
                <a:spcPts val="600"/>
              </a:spcBef>
            </a:pPr>
            <a:r>
              <a:rPr dirty="0" sz="1200">
                <a:latin typeface="Calibri"/>
                <a:cs typeface="Calibri"/>
              </a:rPr>
              <a:t>USA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Swimming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Rule,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Article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102.11.3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states that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“Shall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signal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before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each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race</a:t>
            </a:r>
            <a:r>
              <a:rPr dirty="0" sz="1200" spc="-5">
                <a:latin typeface="Calibri"/>
                <a:cs typeface="Calibri"/>
              </a:rPr>
              <a:t> that</a:t>
            </a:r>
            <a:r>
              <a:rPr dirty="0" sz="1200">
                <a:latin typeface="Calibri"/>
                <a:cs typeface="Calibri"/>
              </a:rPr>
              <a:t> all </a:t>
            </a:r>
            <a:r>
              <a:rPr dirty="0" sz="1200" spc="-5">
                <a:latin typeface="Calibri"/>
                <a:cs typeface="Calibri"/>
              </a:rPr>
              <a:t>officials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position,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course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clear,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5">
                <a:latin typeface="Calibri"/>
                <a:cs typeface="Calibri"/>
              </a:rPr>
              <a:t> that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competition can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begin”.</a:t>
            </a:r>
            <a:endParaRPr sz="1200">
              <a:latin typeface="Calibri"/>
              <a:cs typeface="Calibri"/>
            </a:endParaRPr>
          </a:p>
          <a:p>
            <a:pPr lvl="2" marL="469900" marR="172085" indent="-228600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Meet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 will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usually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instruct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Deck</a:t>
            </a:r>
            <a:r>
              <a:rPr dirty="0" sz="1200" spc="-5">
                <a:latin typeface="Calibri"/>
                <a:cs typeface="Calibri"/>
              </a:rPr>
              <a:t> Referee/Starter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teams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about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pace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>
                <a:latin typeface="Calibri"/>
                <a:cs typeface="Calibri"/>
              </a:rPr>
              <a:t> the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meet,</a:t>
            </a:r>
            <a:r>
              <a:rPr dirty="0" sz="1200" spc="-5">
                <a:latin typeface="Calibri"/>
                <a:cs typeface="Calibri"/>
              </a:rPr>
              <a:t> including when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give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ready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whistles.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example, </a:t>
            </a:r>
            <a:r>
              <a:rPr dirty="0" sz="1200">
                <a:latin typeface="Calibri"/>
                <a:cs typeface="Calibri"/>
              </a:rPr>
              <a:t>this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last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</a:t>
            </a:r>
            <a:r>
              <a:rPr dirty="0" sz="1200">
                <a:latin typeface="Calibri"/>
                <a:cs typeface="Calibri"/>
              </a:rPr>
              <a:t> coming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finish</a:t>
            </a:r>
            <a:r>
              <a:rPr dirty="0" sz="1200" spc="-5">
                <a:latin typeface="Calibri"/>
                <a:cs typeface="Calibri"/>
              </a:rPr>
              <a:t> reaches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flags.</a:t>
            </a:r>
            <a:endParaRPr sz="1200">
              <a:latin typeface="Calibri"/>
              <a:cs typeface="Calibri"/>
            </a:endParaRPr>
          </a:p>
          <a:p>
            <a:pPr lvl="2" marL="469900" marR="614680" indent="-228600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As Deck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responsible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actions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 all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officials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during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competition.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sure </a:t>
            </a:r>
            <a:r>
              <a:rPr dirty="0" sz="1200">
                <a:latin typeface="Calibri"/>
                <a:cs typeface="Calibri"/>
              </a:rPr>
              <a:t>they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place </a:t>
            </a:r>
            <a:r>
              <a:rPr dirty="0" sz="1200" spc="-5">
                <a:latin typeface="Calibri"/>
                <a:cs typeface="Calibri"/>
              </a:rPr>
              <a:t>before </a:t>
            </a: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race.</a:t>
            </a:r>
            <a:endParaRPr sz="1200">
              <a:latin typeface="Calibri"/>
              <a:cs typeface="Calibri"/>
            </a:endParaRPr>
          </a:p>
          <a:p>
            <a:pPr lvl="2" marL="469900" marR="345440" indent="-228600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470534" algn="l"/>
              </a:tabLst>
            </a:pP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sure 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timing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system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ready.  </a:t>
            </a:r>
            <a:r>
              <a:rPr dirty="0" sz="1200" spc="-5">
                <a:latin typeface="Calibri"/>
                <a:cs typeface="Calibri"/>
              </a:rPr>
              <a:t>Some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systems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have</a:t>
            </a:r>
            <a:r>
              <a:rPr dirty="0" sz="1200" spc="-5">
                <a:latin typeface="Calibri"/>
                <a:cs typeface="Calibri"/>
              </a:rPr>
              <a:t> indicators that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show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system</a:t>
            </a:r>
            <a:r>
              <a:rPr dirty="0" sz="1200">
                <a:latin typeface="Calibri"/>
                <a:cs typeface="Calibri"/>
              </a:rPr>
              <a:t> is </a:t>
            </a:r>
            <a:r>
              <a:rPr dirty="0" sz="1200" spc="-5">
                <a:latin typeface="Calibri"/>
                <a:cs typeface="Calibri"/>
              </a:rPr>
              <a:t>reset.</a:t>
            </a:r>
            <a:endParaRPr sz="1200">
              <a:latin typeface="Calibri"/>
              <a:cs typeface="Calibri"/>
            </a:endParaRPr>
          </a:p>
          <a:p>
            <a:pPr lvl="2" marL="469900" marR="127635" indent="-228600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Is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next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ready?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missing? 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good </a:t>
            </a:r>
            <a:r>
              <a:rPr dirty="0" sz="1200" spc="-5">
                <a:latin typeface="Calibri"/>
                <a:cs typeface="Calibri"/>
              </a:rPr>
              <a:t>Starter will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know </a:t>
            </a:r>
            <a:r>
              <a:rPr dirty="0" sz="1200" spc="-10">
                <a:latin typeface="Calibri"/>
                <a:cs typeface="Calibri"/>
              </a:rPr>
              <a:t>if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upcoming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</a:t>
            </a:r>
            <a:r>
              <a:rPr dirty="0" sz="1200">
                <a:latin typeface="Calibri"/>
                <a:cs typeface="Calibri"/>
              </a:rPr>
              <a:t> has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issues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like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missing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swimmers,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 the</a:t>
            </a:r>
            <a:r>
              <a:rPr dirty="0" sz="1200" spc="-5">
                <a:latin typeface="Calibri"/>
                <a:cs typeface="Calibri"/>
              </a:rPr>
              <a:t> wrong lanes,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questionable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suits, bandages,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etc.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5">
                <a:latin typeface="Calibri"/>
                <a:cs typeface="Calibri"/>
              </a:rPr>
              <a:t> where </a:t>
            </a:r>
            <a:r>
              <a:rPr dirty="0" sz="1200">
                <a:latin typeface="Calibri"/>
                <a:cs typeface="Calibri"/>
              </a:rPr>
              <a:t>pre-meet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discussions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5">
                <a:latin typeface="Calibri"/>
                <a:cs typeface="Calibri"/>
              </a:rPr>
              <a:t> Meet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vital.</a:t>
            </a:r>
            <a:endParaRPr sz="1200">
              <a:latin typeface="Calibri"/>
              <a:cs typeface="Calibri"/>
            </a:endParaRPr>
          </a:p>
          <a:p>
            <a:pPr lvl="2" marL="469900" marR="127000" indent="-228600">
              <a:lnSpc>
                <a:spcPct val="101699"/>
              </a:lnSpc>
              <a:spcBef>
                <a:spcPts val="615"/>
              </a:spcBef>
              <a:buAutoNum type="arabicPeriod"/>
              <a:tabLst>
                <a:tab pos="470534" algn="l"/>
              </a:tabLst>
            </a:pPr>
            <a:r>
              <a:rPr dirty="0" sz="1200" spc="-5">
                <a:latin typeface="Calibri"/>
                <a:cs typeface="Calibri"/>
              </a:rPr>
              <a:t>Once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 has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determined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 the pool</a:t>
            </a:r>
            <a:r>
              <a:rPr dirty="0" sz="1200">
                <a:latin typeface="Calibri"/>
                <a:cs typeface="Calibri"/>
              </a:rPr>
              <a:t> is </a:t>
            </a:r>
            <a:r>
              <a:rPr dirty="0" sz="1200" spc="-5">
                <a:latin typeface="Calibri"/>
                <a:cs typeface="Calibri"/>
              </a:rPr>
              <a:t>ready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-5">
                <a:latin typeface="Calibri"/>
                <a:cs typeface="Calibri"/>
              </a:rPr>
              <a:t> the </a:t>
            </a:r>
            <a:r>
              <a:rPr dirty="0" sz="1200">
                <a:latin typeface="Calibri"/>
                <a:cs typeface="Calibri"/>
              </a:rPr>
              <a:t>next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heat,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>
                <a:latin typeface="Calibri"/>
                <a:cs typeface="Calibri"/>
              </a:rPr>
              <a:t> may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initiate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sequence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accordance with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protocol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forth</a:t>
            </a:r>
            <a:r>
              <a:rPr dirty="0" sz="1200">
                <a:latin typeface="Calibri"/>
                <a:cs typeface="Calibri"/>
              </a:rPr>
              <a:t> by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USA-S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Rule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101.1.2.A:</a:t>
            </a:r>
            <a:endParaRPr sz="1200">
              <a:latin typeface="Calibri"/>
              <a:cs typeface="Calibri"/>
            </a:endParaRPr>
          </a:p>
          <a:p>
            <a:pPr lvl="3" marL="698500" marR="215900" indent="-228600">
              <a:lnSpc>
                <a:spcPct val="101699"/>
              </a:lnSpc>
              <a:spcBef>
                <a:spcPts val="395"/>
              </a:spcBef>
              <a:buAutoNum type="alphaLcPeriod"/>
              <a:tabLst>
                <a:tab pos="699135" algn="l"/>
              </a:tabLst>
            </a:pP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signals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by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series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5">
                <a:latin typeface="Calibri"/>
                <a:cs typeface="Calibri"/>
              </a:rPr>
              <a:t> short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whistles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(four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more)</a:t>
            </a:r>
            <a:r>
              <a:rPr dirty="0" sz="1200">
                <a:latin typeface="Calibri"/>
                <a:cs typeface="Calibri"/>
              </a:rPr>
              <a:t> to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remove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clothing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except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swimwear.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9302825"/>
            <a:ext cx="140843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DECK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REFEREE CLINIC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PACKET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6880"/>
            <a:ext cx="6190615" cy="8835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5019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5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|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L="469265" marR="86360" indent="-228600">
              <a:lnSpc>
                <a:spcPct val="101699"/>
              </a:lnSpc>
              <a:buAutoNum type="alphaLcPeriod" startAt="2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Once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satisfied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>
                <a:latin typeface="Calibri"/>
                <a:cs typeface="Calibri"/>
              </a:rPr>
              <a:t> place </a:t>
            </a:r>
            <a:r>
              <a:rPr dirty="0" sz="1200" spc="-10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ready,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shall </a:t>
            </a:r>
            <a:r>
              <a:rPr dirty="0" sz="1200">
                <a:latin typeface="Calibri"/>
                <a:cs typeface="Calibri"/>
              </a:rPr>
              <a:t>blow </a:t>
            </a:r>
            <a:r>
              <a:rPr dirty="0" sz="1200" spc="-5">
                <a:latin typeface="Calibri"/>
                <a:cs typeface="Calibri"/>
              </a:rPr>
              <a:t>one </a:t>
            </a:r>
            <a:r>
              <a:rPr dirty="0" sz="1200">
                <a:latin typeface="Calibri"/>
                <a:cs typeface="Calibri"/>
              </a:rPr>
              <a:t> long </a:t>
            </a:r>
            <a:r>
              <a:rPr dirty="0" sz="1200" spc="-5">
                <a:latin typeface="Calibri"/>
                <a:cs typeface="Calibri"/>
              </a:rPr>
              <a:t>whistle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signaling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swimmers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 they should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take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>
                <a:latin typeface="Calibri"/>
                <a:cs typeface="Calibri"/>
              </a:rPr>
              <a:t> positions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on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starting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platforms.</a:t>
            </a:r>
            <a:endParaRPr sz="1200">
              <a:latin typeface="Calibri"/>
              <a:cs typeface="Calibri"/>
            </a:endParaRPr>
          </a:p>
          <a:p>
            <a:pPr marL="469265" marR="201930" indent="-228600">
              <a:lnSpc>
                <a:spcPct val="101699"/>
              </a:lnSpc>
              <a:spcBef>
                <a:spcPts val="409"/>
              </a:spcBef>
              <a:buAutoNum type="alphaLcPeriod" startAt="2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backstroke starts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first </a:t>
            </a:r>
            <a:r>
              <a:rPr dirty="0" sz="1200" spc="-5">
                <a:latin typeface="Calibri"/>
                <a:cs typeface="Calibri"/>
              </a:rPr>
              <a:t>long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whistle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signals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swimmers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enter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water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second,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whistle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(when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all</a:t>
            </a:r>
            <a:r>
              <a:rPr dirty="0" sz="1200" spc="-5">
                <a:latin typeface="Calibri"/>
                <a:cs typeface="Calibri"/>
              </a:rPr>
              <a:t> heads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above</a:t>
            </a:r>
            <a:r>
              <a:rPr dirty="0" sz="1200">
                <a:latin typeface="Calibri"/>
                <a:cs typeface="Calibri"/>
              </a:rPr>
              <a:t> water)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signals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return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position</a:t>
            </a:r>
            <a:r>
              <a:rPr dirty="0" sz="1200">
                <a:latin typeface="Calibri"/>
                <a:cs typeface="Calibri"/>
              </a:rPr>
              <a:t> on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wall.</a:t>
            </a:r>
            <a:endParaRPr sz="1200">
              <a:latin typeface="Calibri"/>
              <a:cs typeface="Calibri"/>
            </a:endParaRPr>
          </a:p>
          <a:p>
            <a:pPr marL="469265" marR="91440" indent="-228600">
              <a:lnSpc>
                <a:spcPct val="101699"/>
              </a:lnSpc>
              <a:spcBef>
                <a:spcPts val="395"/>
              </a:spcBef>
              <a:buAutoNum type="alphaLcPeriod" startAt="2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Whistles </a:t>
            </a:r>
            <a:r>
              <a:rPr dirty="0" sz="1200" spc="-5">
                <a:latin typeface="Calibri"/>
                <a:cs typeface="Calibri"/>
              </a:rPr>
              <a:t>should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distinct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even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tone.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only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5">
                <a:latin typeface="Calibri"/>
                <a:cs typeface="Calibri"/>
              </a:rPr>
              <a:t>loud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necessary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heard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by </a:t>
            </a:r>
            <a:r>
              <a:rPr dirty="0" sz="1200" spc="-5">
                <a:latin typeface="Calibri"/>
                <a:cs typeface="Calibri"/>
              </a:rPr>
              <a:t>all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lanes.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kind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Starter, </a:t>
            </a:r>
            <a:r>
              <a:rPr dirty="0" sz="1200">
                <a:latin typeface="Calibri"/>
                <a:cs typeface="Calibri"/>
              </a:rPr>
              <a:t>try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blow in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ear.</a:t>
            </a:r>
            <a:endParaRPr sz="1200">
              <a:latin typeface="Calibri"/>
              <a:cs typeface="Calibri"/>
            </a:endParaRPr>
          </a:p>
          <a:p>
            <a:pPr marL="241300" marR="29845" indent="-228600">
              <a:lnSpc>
                <a:spcPct val="101699"/>
              </a:lnSpc>
              <a:spcBef>
                <a:spcPts val="610"/>
              </a:spcBef>
              <a:buAutoNum type="arabicPeriod" startAt="6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Once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Deck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satisfied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officials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ready,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he/she </a:t>
            </a:r>
            <a:r>
              <a:rPr dirty="0" sz="1200" spc="5">
                <a:latin typeface="Calibri"/>
                <a:cs typeface="Calibri"/>
              </a:rPr>
              <a:t>shall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signal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</a:t>
            </a:r>
            <a:r>
              <a:rPr dirty="0" sz="1200" spc="-5">
                <a:latin typeface="Calibri"/>
                <a:cs typeface="Calibri"/>
              </a:rPr>
              <a:t> out-stretched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 that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heat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under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Starter’s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control.</a:t>
            </a:r>
            <a:endParaRPr sz="1200">
              <a:latin typeface="Calibri"/>
              <a:cs typeface="Calibri"/>
            </a:endParaRPr>
          </a:p>
          <a:p>
            <a:pPr lvl="1" marL="469265" marR="5080" indent="-182880">
              <a:lnSpc>
                <a:spcPct val="101800"/>
              </a:lnSpc>
              <a:spcBef>
                <a:spcPts val="395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 turn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 </a:t>
            </a:r>
            <a:r>
              <a:rPr dirty="0" sz="1200">
                <a:latin typeface="Calibri"/>
                <a:cs typeface="Calibri"/>
              </a:rPr>
              <a:t>over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</a:t>
            </a:r>
            <a:r>
              <a:rPr dirty="0" sz="1200">
                <a:latin typeface="Calibri"/>
                <a:cs typeface="Calibri"/>
              </a:rPr>
              <a:t> as </a:t>
            </a:r>
            <a:r>
              <a:rPr dirty="0" sz="1200" spc="-5">
                <a:latin typeface="Calibri"/>
                <a:cs typeface="Calibri"/>
              </a:rPr>
              <a:t>soon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5">
                <a:latin typeface="Calibri"/>
                <a:cs typeface="Calibri"/>
              </a:rPr>
              <a:t> possible, preferably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last </a:t>
            </a:r>
            <a:r>
              <a:rPr dirty="0" sz="1200" spc="-5">
                <a:latin typeface="Calibri"/>
                <a:cs typeface="Calibri"/>
              </a:rPr>
              <a:t>swimmer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up on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blocks.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Starter’s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responsibility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 sure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proper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position.</a:t>
            </a:r>
            <a:endParaRPr sz="1200">
              <a:latin typeface="Calibri"/>
              <a:cs typeface="Calibri"/>
            </a:endParaRPr>
          </a:p>
          <a:p>
            <a:pPr lvl="1" marL="469265" marR="16510" indent="-182880">
              <a:lnSpc>
                <a:spcPct val="101699"/>
              </a:lnSpc>
              <a:spcBef>
                <a:spcPts val="405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some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reason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necessary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take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heat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back,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Deck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>
                <a:latin typeface="Calibri"/>
                <a:cs typeface="Calibri"/>
              </a:rPr>
              <a:t> drop</a:t>
            </a:r>
            <a:r>
              <a:rPr dirty="0" sz="1200" spc="-5">
                <a:latin typeface="Calibri"/>
                <a:cs typeface="Calibri"/>
              </a:rPr>
              <a:t> their </a:t>
            </a:r>
            <a:r>
              <a:rPr dirty="0" sz="1200">
                <a:latin typeface="Calibri"/>
                <a:cs typeface="Calibri"/>
              </a:rPr>
              <a:t> arm.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Since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most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Starters</a:t>
            </a:r>
            <a:r>
              <a:rPr dirty="0" sz="1200">
                <a:latin typeface="Calibri"/>
                <a:cs typeface="Calibri"/>
              </a:rPr>
              <a:t> are</a:t>
            </a:r>
            <a:r>
              <a:rPr dirty="0" sz="1200" spc="-5">
                <a:latin typeface="Calibri"/>
                <a:cs typeface="Calibri"/>
              </a:rPr>
              <a:t> focused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blocks</a:t>
            </a:r>
            <a:r>
              <a:rPr dirty="0" sz="1200">
                <a:latin typeface="Calibri"/>
                <a:cs typeface="Calibri"/>
              </a:rPr>
              <a:t> and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may </a:t>
            </a:r>
            <a:r>
              <a:rPr dirty="0" sz="1200" spc="-5">
                <a:latin typeface="Calibri"/>
                <a:cs typeface="Calibri"/>
              </a:rPr>
              <a:t>not notice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this,</a:t>
            </a:r>
            <a:r>
              <a:rPr dirty="0" sz="1200">
                <a:latin typeface="Calibri"/>
                <a:cs typeface="Calibri"/>
              </a:rPr>
              <a:t> 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also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use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some sort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verbal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command.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protocol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taking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heats </a:t>
            </a:r>
            <a:r>
              <a:rPr dirty="0" sz="1200">
                <a:latin typeface="Calibri"/>
                <a:cs typeface="Calibri"/>
              </a:rPr>
              <a:t>back</a:t>
            </a:r>
            <a:r>
              <a:rPr dirty="0" sz="1200" spc="-5">
                <a:latin typeface="Calibri"/>
                <a:cs typeface="Calibri"/>
              </a:rPr>
              <a:t> should</a:t>
            </a:r>
            <a:r>
              <a:rPr dirty="0" sz="1200">
                <a:latin typeface="Calibri"/>
                <a:cs typeface="Calibri"/>
              </a:rPr>
              <a:t> be</a:t>
            </a:r>
            <a:r>
              <a:rPr dirty="0" sz="1200" spc="-5">
                <a:latin typeface="Calibri"/>
                <a:cs typeface="Calibri"/>
              </a:rPr>
              <a:t> discussed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Starter before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begins.</a:t>
            </a:r>
            <a:endParaRPr sz="1200">
              <a:latin typeface="Calibri"/>
              <a:cs typeface="Calibri"/>
            </a:endParaRPr>
          </a:p>
          <a:p>
            <a:pPr lvl="1" marL="469265" marR="168275" indent="-182880">
              <a:lnSpc>
                <a:spcPct val="101699"/>
              </a:lnSpc>
              <a:spcBef>
                <a:spcPts val="400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As Deck</a:t>
            </a:r>
            <a:r>
              <a:rPr dirty="0" sz="1200" spc="-5">
                <a:latin typeface="Calibri"/>
                <a:cs typeface="Calibri"/>
              </a:rPr>
              <a:t> Referee,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 responsible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“closing”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showing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at 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blocks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after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heat</a:t>
            </a:r>
            <a:r>
              <a:rPr dirty="0" sz="1200">
                <a:latin typeface="Calibri"/>
                <a:cs typeface="Calibri"/>
              </a:rPr>
              <a:t> is </a:t>
            </a:r>
            <a:r>
              <a:rPr dirty="0" sz="1200" spc="-5">
                <a:latin typeface="Calibri"/>
                <a:cs typeface="Calibri"/>
              </a:rPr>
              <a:t>closed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barred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swimming</a:t>
            </a:r>
            <a:r>
              <a:rPr dirty="0" sz="1200">
                <a:latin typeface="Calibri"/>
                <a:cs typeface="Calibri"/>
              </a:rPr>
              <a:t> in </a:t>
            </a:r>
            <a:r>
              <a:rPr dirty="0" sz="1200" spc="-5">
                <a:latin typeface="Calibri"/>
                <a:cs typeface="Calibri"/>
              </a:rPr>
              <a:t>that heat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will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considered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show.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Again,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this</a:t>
            </a:r>
            <a:r>
              <a:rPr dirty="0" sz="1200">
                <a:latin typeface="Calibri"/>
                <a:cs typeface="Calibri"/>
              </a:rPr>
              <a:t> is</a:t>
            </a:r>
            <a:r>
              <a:rPr dirty="0" sz="1200" spc="-5">
                <a:latin typeface="Calibri"/>
                <a:cs typeface="Calibri"/>
              </a:rPr>
              <a:t> something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you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 discuss</a:t>
            </a:r>
            <a:r>
              <a:rPr dirty="0" sz="1200">
                <a:latin typeface="Calibri"/>
                <a:cs typeface="Calibri"/>
              </a:rPr>
              <a:t> with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prior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beginning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meet.</a:t>
            </a:r>
            <a:endParaRPr sz="1200">
              <a:latin typeface="Calibri"/>
              <a:cs typeface="Calibri"/>
            </a:endParaRPr>
          </a:p>
          <a:p>
            <a:pPr lvl="2" marL="697865" marR="234950" indent="-228600">
              <a:lnSpc>
                <a:spcPct val="101699"/>
              </a:lnSpc>
              <a:spcBef>
                <a:spcPts val="405"/>
              </a:spcBef>
              <a:buAutoNum type="arabicParenR"/>
              <a:tabLst>
                <a:tab pos="698500" algn="l"/>
              </a:tabLst>
            </a:pPr>
            <a:r>
              <a:rPr dirty="0" sz="1200">
                <a:latin typeface="Calibri"/>
                <a:cs typeface="Calibri"/>
              </a:rPr>
              <a:t>It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common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practice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consider</a:t>
            </a:r>
            <a:r>
              <a:rPr dirty="0" sz="1200">
                <a:latin typeface="Calibri"/>
                <a:cs typeface="Calibri"/>
              </a:rPr>
              <a:t> 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heat </a:t>
            </a:r>
            <a:r>
              <a:rPr dirty="0" sz="1200" spc="-5">
                <a:latin typeface="Calibri"/>
                <a:cs typeface="Calibri"/>
              </a:rPr>
              <a:t>closed when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Deck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extends</a:t>
            </a:r>
            <a:r>
              <a:rPr dirty="0" sz="1200" spc="5">
                <a:latin typeface="Calibri"/>
                <a:cs typeface="Calibri"/>
              </a:rPr>
              <a:t> their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signaling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Starter that they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now</a:t>
            </a:r>
            <a:r>
              <a:rPr dirty="0" sz="1200" spc="-5">
                <a:latin typeface="Calibri"/>
                <a:cs typeface="Calibri"/>
              </a:rPr>
              <a:t> control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truth, there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stated </a:t>
            </a:r>
            <a:r>
              <a:rPr dirty="0" sz="1200">
                <a:latin typeface="Calibri"/>
                <a:cs typeface="Calibri"/>
              </a:rPr>
              <a:t> moment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signal that indicates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</a:t>
            </a:r>
            <a:r>
              <a:rPr dirty="0" sz="1200">
                <a:latin typeface="Calibri"/>
                <a:cs typeface="Calibri"/>
              </a:rPr>
              <a:t> has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been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closed.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something 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discussed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Referee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before the meet begins.</a:t>
            </a:r>
            <a:endParaRPr sz="1200">
              <a:latin typeface="Calibri"/>
              <a:cs typeface="Calibri"/>
            </a:endParaRPr>
          </a:p>
          <a:p>
            <a:pPr lvl="2" marL="697865" marR="5715" indent="-228600">
              <a:lnSpc>
                <a:spcPct val="101699"/>
              </a:lnSpc>
              <a:spcBef>
                <a:spcPts val="395"/>
              </a:spcBef>
              <a:buAutoNum type="arabicParenR"/>
              <a:tabLst>
                <a:tab pos="698500" algn="l"/>
              </a:tabLst>
            </a:pP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some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meets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Meet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may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adopt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“everybody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swims”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policy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miss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will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allowed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later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heats</a:t>
            </a:r>
            <a:r>
              <a:rPr dirty="0" sz="1200">
                <a:latin typeface="Calibri"/>
                <a:cs typeface="Calibri"/>
              </a:rPr>
              <a:t> if </a:t>
            </a:r>
            <a:r>
              <a:rPr dirty="0" sz="1200" spc="-5">
                <a:latin typeface="Calibri"/>
                <a:cs typeface="Calibri"/>
              </a:rPr>
              <a:t>space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available.</a:t>
            </a:r>
            <a:endParaRPr sz="1200">
              <a:latin typeface="Calibri"/>
              <a:cs typeface="Calibri"/>
            </a:endParaRPr>
          </a:p>
          <a:p>
            <a:pPr lvl="2" marL="697865" marR="192405" indent="-228600">
              <a:lnSpc>
                <a:spcPct val="101699"/>
              </a:lnSpc>
              <a:spcBef>
                <a:spcPts val="409"/>
              </a:spcBef>
              <a:buFont typeface="Calibri"/>
              <a:buAutoNum type="arabicParenR"/>
              <a:tabLst>
                <a:tab pos="733425" algn="l"/>
                <a:tab pos="734060" algn="l"/>
              </a:tabLst>
            </a:pPr>
            <a:r>
              <a:rPr dirty="0"/>
              <a:t>	</a:t>
            </a:r>
            <a:r>
              <a:rPr dirty="0" sz="1200">
                <a:latin typeface="Calibri"/>
                <a:cs typeface="Calibri"/>
              </a:rPr>
              <a:t>At </a:t>
            </a:r>
            <a:r>
              <a:rPr dirty="0" sz="1200" spc="-5">
                <a:latin typeface="Calibri"/>
                <a:cs typeface="Calibri"/>
              </a:rPr>
              <a:t>other </a:t>
            </a:r>
            <a:r>
              <a:rPr dirty="0" sz="1200">
                <a:latin typeface="Calibri"/>
                <a:cs typeface="Calibri"/>
              </a:rPr>
              <a:t>meets, it is </a:t>
            </a:r>
            <a:r>
              <a:rPr dirty="0" sz="1200" spc="-5">
                <a:latin typeface="Calibri"/>
                <a:cs typeface="Calibri"/>
              </a:rPr>
              <a:t>left </a:t>
            </a:r>
            <a:r>
              <a:rPr dirty="0" sz="1200">
                <a:latin typeface="Calibri"/>
                <a:cs typeface="Calibri"/>
              </a:rPr>
              <a:t>up to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-5">
                <a:latin typeface="Calibri"/>
                <a:cs typeface="Calibri"/>
              </a:rPr>
              <a:t>Referee’s discretion.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It </a:t>
            </a:r>
            <a:r>
              <a:rPr dirty="0" sz="1200">
                <a:latin typeface="Calibri"/>
                <a:cs typeface="Calibri"/>
              </a:rPr>
              <a:t>is the </a:t>
            </a:r>
            <a:r>
              <a:rPr dirty="0" sz="1200" spc="-5">
                <a:latin typeface="Calibri"/>
                <a:cs typeface="Calibri"/>
              </a:rPr>
              <a:t>Deck </a:t>
            </a:r>
            <a:r>
              <a:rPr dirty="0" sz="1200">
                <a:latin typeface="Calibri"/>
                <a:cs typeface="Calibri"/>
              </a:rPr>
              <a:t>Referee’s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responsibility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determine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what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caused</a:t>
            </a:r>
            <a:r>
              <a:rPr dirty="0" sz="1200">
                <a:latin typeface="Calibri"/>
                <a:cs typeface="Calibri"/>
              </a:rPr>
              <a:t> the </a:t>
            </a:r>
            <a:r>
              <a:rPr dirty="0" sz="1200" spc="-5">
                <a:latin typeface="Calibri"/>
                <a:cs typeface="Calibri"/>
              </a:rPr>
              <a:t>swimmer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miss</a:t>
            </a:r>
            <a:r>
              <a:rPr dirty="0" sz="1200" spc="-5">
                <a:latin typeface="Calibri"/>
                <a:cs typeface="Calibri"/>
              </a:rPr>
              <a:t> their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</a:t>
            </a:r>
            <a:r>
              <a:rPr dirty="0" sz="1200">
                <a:latin typeface="Calibri"/>
                <a:cs typeface="Calibri"/>
              </a:rPr>
              <a:t> and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whether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they</a:t>
            </a:r>
            <a:r>
              <a:rPr dirty="0" sz="1200" spc="-5">
                <a:latin typeface="Calibri"/>
                <a:cs typeface="Calibri"/>
              </a:rPr>
              <a:t> should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allowed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swim.</a:t>
            </a:r>
            <a:endParaRPr sz="1200">
              <a:latin typeface="Calibri"/>
              <a:cs typeface="Calibri"/>
            </a:endParaRPr>
          </a:p>
          <a:p>
            <a:pPr marL="1082040" marR="511809" indent="-558165">
              <a:lnSpc>
                <a:spcPct val="102099"/>
              </a:lnSpc>
              <a:spcBef>
                <a:spcPts val="375"/>
              </a:spcBef>
            </a:pPr>
            <a:r>
              <a:rPr dirty="0" sz="1400" spc="-5" b="1" i="1">
                <a:latin typeface="Calibri"/>
                <a:cs typeface="Calibri"/>
              </a:rPr>
              <a:t>**Remember, whatever </a:t>
            </a:r>
            <a:r>
              <a:rPr dirty="0" sz="1400" b="1" i="1">
                <a:latin typeface="Calibri"/>
                <a:cs typeface="Calibri"/>
              </a:rPr>
              <a:t>you do </a:t>
            </a:r>
            <a:r>
              <a:rPr dirty="0" sz="1400" spc="-5" b="1" i="1">
                <a:latin typeface="Calibri"/>
                <a:cs typeface="Calibri"/>
              </a:rPr>
              <a:t>you will be </a:t>
            </a:r>
            <a:r>
              <a:rPr dirty="0" sz="1400" b="1" i="1">
                <a:latin typeface="Calibri"/>
                <a:cs typeface="Calibri"/>
              </a:rPr>
              <a:t>setting a </a:t>
            </a:r>
            <a:r>
              <a:rPr dirty="0" sz="1400" spc="-5" b="1" i="1">
                <a:latin typeface="Calibri"/>
                <a:cs typeface="Calibri"/>
              </a:rPr>
              <a:t>precedent for the </a:t>
            </a:r>
            <a:r>
              <a:rPr dirty="0" sz="1400" spc="-305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remainder</a:t>
            </a:r>
            <a:r>
              <a:rPr dirty="0" sz="1400" spc="-1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of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the meet</a:t>
            </a:r>
            <a:r>
              <a:rPr dirty="0" sz="1400" spc="5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for that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specific</a:t>
            </a:r>
            <a:r>
              <a:rPr dirty="0" sz="1400" spc="-1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circumstance</a:t>
            </a:r>
            <a:r>
              <a:rPr dirty="0" sz="1400" spc="-5">
                <a:latin typeface="Calibri"/>
                <a:cs typeface="Calibri"/>
              </a:rPr>
              <a:t>**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u="sng" sz="12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False</a:t>
            </a:r>
            <a:r>
              <a:rPr dirty="0" u="sng" sz="1200" spc="-1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Starts</a:t>
            </a:r>
            <a:r>
              <a:rPr dirty="0" u="sng" sz="1200" spc="-1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dirty="0" u="sng" sz="1200" spc="-2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Recalls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Calibri"/>
                <a:cs typeface="Calibri"/>
              </a:rPr>
              <a:t>Rule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101.1.3.A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states </a:t>
            </a:r>
            <a:r>
              <a:rPr dirty="0" sz="1200" spc="-10">
                <a:latin typeface="Calibri"/>
                <a:cs typeface="Calibri"/>
              </a:rPr>
              <a:t>that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“any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starting before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starting signal</a:t>
            </a:r>
            <a:r>
              <a:rPr dirty="0" sz="1200">
                <a:latin typeface="Calibri"/>
                <a:cs typeface="Calibri"/>
              </a:rPr>
              <a:t> 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given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shall </a:t>
            </a:r>
            <a:r>
              <a:rPr dirty="0" sz="1200">
                <a:latin typeface="Calibri"/>
                <a:cs typeface="Calibri"/>
              </a:rPr>
              <a:t>be</a:t>
            </a:r>
            <a:endParaRPr sz="1200">
              <a:latin typeface="Calibri"/>
              <a:cs typeface="Calibri"/>
            </a:endParaRPr>
          </a:p>
          <a:p>
            <a:pPr marL="12700" marR="243840">
              <a:lnSpc>
                <a:spcPct val="101699"/>
              </a:lnSpc>
              <a:spcBef>
                <a:spcPts val="5"/>
              </a:spcBef>
            </a:pPr>
            <a:r>
              <a:rPr dirty="0" sz="1200" spc="-5">
                <a:latin typeface="Calibri"/>
                <a:cs typeface="Calibri"/>
              </a:rPr>
              <a:t>disqualified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if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5">
                <a:latin typeface="Calibri"/>
                <a:cs typeface="Calibri"/>
              </a:rPr>
              <a:t> 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independently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observes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confirms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5">
                <a:latin typeface="Calibri"/>
                <a:cs typeface="Calibri"/>
              </a:rPr>
              <a:t> Starter’s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observation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violation</a:t>
            </a:r>
            <a:r>
              <a:rPr dirty="0" sz="1200">
                <a:latin typeface="Calibri"/>
                <a:cs typeface="Calibri"/>
              </a:rPr>
              <a:t> has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occurred”.</a:t>
            </a:r>
            <a:endParaRPr sz="1200">
              <a:latin typeface="Calibri"/>
              <a:cs typeface="Calibri"/>
            </a:endParaRPr>
          </a:p>
          <a:p>
            <a:pPr marL="241300" marR="13335" indent="-228600">
              <a:lnSpc>
                <a:spcPct val="101699"/>
              </a:lnSpc>
              <a:spcBef>
                <a:spcPts val="610"/>
              </a:spcBef>
            </a:pPr>
            <a:r>
              <a:rPr dirty="0" sz="1200">
                <a:latin typeface="Calibri"/>
                <a:cs typeface="Calibri"/>
              </a:rPr>
              <a:t>1.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Disqualification </a:t>
            </a:r>
            <a:r>
              <a:rPr dirty="0" sz="1200">
                <a:latin typeface="Calibri"/>
                <a:cs typeface="Calibri"/>
              </a:rPr>
              <a:t>for </a:t>
            </a:r>
            <a:r>
              <a:rPr dirty="0" sz="1200" spc="-5">
                <a:latin typeface="Calibri"/>
                <a:cs typeface="Calibri"/>
              </a:rPr>
              <a:t>false </a:t>
            </a:r>
            <a:r>
              <a:rPr dirty="0" sz="1200">
                <a:latin typeface="Calibri"/>
                <a:cs typeface="Calibri"/>
              </a:rPr>
              <a:t>starts </a:t>
            </a:r>
            <a:r>
              <a:rPr dirty="0" sz="1200" spc="-5">
                <a:latin typeface="Calibri"/>
                <a:cs typeface="Calibri"/>
              </a:rPr>
              <a:t>requires independent confirmation.</a:t>
            </a:r>
            <a:r>
              <a:rPr dirty="0" sz="1200">
                <a:latin typeface="Calibri"/>
                <a:cs typeface="Calibri"/>
              </a:rPr>
              <a:t> It is </a:t>
            </a:r>
            <a:r>
              <a:rPr dirty="0" sz="1200" spc="-5">
                <a:latin typeface="Calibri"/>
                <a:cs typeface="Calibri"/>
              </a:rPr>
              <a:t>important that both the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keep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same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routine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each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regardless</a:t>
            </a:r>
            <a:r>
              <a:rPr dirty="0" sz="1200">
                <a:latin typeface="Calibri"/>
                <a:cs typeface="Calibri"/>
              </a:rPr>
              <a:t> of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whether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false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 </a:t>
            </a:r>
            <a:r>
              <a:rPr dirty="0" sz="1200">
                <a:latin typeface="Calibri"/>
                <a:cs typeface="Calibri"/>
              </a:rPr>
              <a:t>has</a:t>
            </a:r>
            <a:r>
              <a:rPr dirty="0" sz="1200" spc="-5">
                <a:latin typeface="Calibri"/>
                <a:cs typeface="Calibri"/>
              </a:rPr>
              <a:t> occurred.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observe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potential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false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start,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Starter should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mark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offending </a:t>
            </a:r>
            <a:r>
              <a:rPr dirty="0" sz="1200">
                <a:latin typeface="Calibri"/>
                <a:cs typeface="Calibri"/>
              </a:rPr>
              <a:t> lane </a:t>
            </a:r>
            <a:r>
              <a:rPr dirty="0" sz="1200" spc="-5">
                <a:latin typeface="Calibri"/>
                <a:cs typeface="Calibri"/>
              </a:rPr>
              <a:t>on their </a:t>
            </a:r>
            <a:r>
              <a:rPr dirty="0" sz="1200">
                <a:latin typeface="Calibri"/>
                <a:cs typeface="Calibri"/>
              </a:rPr>
              <a:t>heat</a:t>
            </a:r>
            <a:r>
              <a:rPr dirty="0" sz="1200" spc="-5">
                <a:latin typeface="Calibri"/>
                <a:cs typeface="Calibri"/>
              </a:rPr>
              <a:t> sheet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show</a:t>
            </a:r>
            <a:r>
              <a:rPr dirty="0" sz="1200">
                <a:latin typeface="Calibri"/>
                <a:cs typeface="Calibri"/>
              </a:rPr>
              <a:t> it</a:t>
            </a:r>
            <a:r>
              <a:rPr dirty="0" sz="1200" spc="-5">
                <a:latin typeface="Calibri"/>
                <a:cs typeface="Calibri"/>
              </a:rPr>
              <a:t> 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you.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-5">
                <a:latin typeface="Calibri"/>
                <a:cs typeface="Calibri"/>
              </a:rPr>
              <a:t> 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have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marked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same </a:t>
            </a:r>
            <a:r>
              <a:rPr dirty="0" sz="1200">
                <a:latin typeface="Calibri"/>
                <a:cs typeface="Calibri"/>
              </a:rPr>
              <a:t>lane,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false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confirmed.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9302825"/>
            <a:ext cx="140843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DECK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REFEREE CLINIC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PACKET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6880"/>
            <a:ext cx="6189980" cy="8830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49554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6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|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Calibri"/>
              <a:cs typeface="Calibri"/>
            </a:endParaRPr>
          </a:p>
          <a:p>
            <a:pPr marL="469265" marR="219075" indent="-228600">
              <a:lnSpc>
                <a:spcPct val="101899"/>
              </a:lnSpc>
              <a:spcBef>
                <a:spcPts val="5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 enters </a:t>
            </a:r>
            <a:r>
              <a:rPr dirty="0" sz="1200" spc="-10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water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after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“take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mark”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command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but before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signal </a:t>
            </a:r>
            <a:r>
              <a:rPr dirty="0" sz="1200">
                <a:latin typeface="Calibri"/>
                <a:cs typeface="Calibri"/>
              </a:rPr>
              <a:t>has</a:t>
            </a:r>
            <a:r>
              <a:rPr dirty="0" sz="1200" spc="-5">
                <a:latin typeface="Calibri"/>
                <a:cs typeface="Calibri"/>
              </a:rPr>
              <a:t> been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given, </a:t>
            </a:r>
            <a:r>
              <a:rPr dirty="0" sz="1200" spc="-5">
                <a:latin typeface="Calibri"/>
                <a:cs typeface="Calibri"/>
              </a:rPr>
              <a:t>the Starter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instruct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 stand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false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confirmed,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offending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must</a:t>
            </a:r>
            <a:r>
              <a:rPr dirty="0" sz="1200">
                <a:latin typeface="Calibri"/>
                <a:cs typeface="Calibri"/>
              </a:rPr>
              <a:t> be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removed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from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blocks.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-5">
                <a:latin typeface="Calibri"/>
                <a:cs typeface="Calibri"/>
              </a:rPr>
              <a:t> the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false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confirmed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after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signal,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heat is </a:t>
            </a:r>
            <a:r>
              <a:rPr dirty="0" sz="1200" spc="-5">
                <a:latin typeface="Calibri"/>
                <a:cs typeface="Calibri"/>
              </a:rPr>
              <a:t>allowed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continue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the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5">
                <a:latin typeface="Calibri"/>
                <a:cs typeface="Calibri"/>
              </a:rPr>
              <a:t> notified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conclusion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race.</a:t>
            </a:r>
            <a:endParaRPr sz="1200">
              <a:latin typeface="Calibri"/>
              <a:cs typeface="Calibri"/>
            </a:endParaRPr>
          </a:p>
          <a:p>
            <a:pPr marL="469265" marR="236854" indent="-228600">
              <a:lnSpc>
                <a:spcPct val="101699"/>
              </a:lnSpc>
              <a:spcBef>
                <a:spcPts val="395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 </a:t>
            </a:r>
            <a:r>
              <a:rPr dirty="0" sz="1200">
                <a:latin typeface="Calibri"/>
                <a:cs typeface="Calibri"/>
              </a:rPr>
              <a:t>never </a:t>
            </a:r>
            <a:r>
              <a:rPr dirty="0" sz="1200" spc="-5">
                <a:latin typeface="Calibri"/>
                <a:cs typeface="Calibri"/>
              </a:rPr>
              <a:t>discuss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false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 were not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dual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confirmed.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This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could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adversely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affect their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independence.</a:t>
            </a:r>
            <a:endParaRPr sz="1200">
              <a:latin typeface="Calibri"/>
              <a:cs typeface="Calibri"/>
            </a:endParaRPr>
          </a:p>
          <a:p>
            <a:pPr marL="241300" marR="5080" indent="-228600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Rules</a:t>
            </a:r>
            <a:r>
              <a:rPr dirty="0" sz="1200">
                <a:latin typeface="Calibri"/>
                <a:cs typeface="Calibri"/>
              </a:rPr>
              <a:t> do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not </a:t>
            </a:r>
            <a:r>
              <a:rPr dirty="0" sz="1200" spc="-5">
                <a:latin typeface="Calibri"/>
                <a:cs typeface="Calibri"/>
              </a:rPr>
              <a:t>specify when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heat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>
                <a:latin typeface="Calibri"/>
                <a:cs typeface="Calibri"/>
              </a:rPr>
              <a:t> be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recalled,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however</a:t>
            </a:r>
            <a:r>
              <a:rPr dirty="0" sz="1200" spc="10">
                <a:latin typeface="Calibri"/>
                <a:cs typeface="Calibri"/>
              </a:rPr>
              <a:t> it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customary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recall </a:t>
            </a:r>
            <a:r>
              <a:rPr dirty="0" sz="1200">
                <a:latin typeface="Calibri"/>
                <a:cs typeface="Calibri"/>
              </a:rPr>
              <a:t>heats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opinion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 Referee,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there was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</a:t>
            </a:r>
            <a:r>
              <a:rPr dirty="0" sz="1200" spc="-5">
                <a:latin typeface="Calibri"/>
                <a:cs typeface="Calibri"/>
              </a:rPr>
              <a:t> unfair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start.</a:t>
            </a:r>
            <a:endParaRPr sz="1200">
              <a:latin typeface="Calibri"/>
              <a:cs typeface="Calibri"/>
            </a:endParaRPr>
          </a:p>
          <a:p>
            <a:pPr lvl="1" marL="469265" marR="13970" indent="-228600">
              <a:lnSpc>
                <a:spcPct val="101699"/>
              </a:lnSpc>
              <a:spcBef>
                <a:spcPts val="405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If only a few </a:t>
            </a:r>
            <a:r>
              <a:rPr dirty="0" sz="1200" spc="-5">
                <a:latin typeface="Calibri"/>
                <a:cs typeface="Calibri"/>
              </a:rPr>
              <a:t>swimmers are affected </a:t>
            </a:r>
            <a:r>
              <a:rPr dirty="0" sz="1200">
                <a:latin typeface="Calibri"/>
                <a:cs typeface="Calibri"/>
              </a:rPr>
              <a:t>by </a:t>
            </a:r>
            <a:r>
              <a:rPr dirty="0" sz="1200" spc="-5">
                <a:latin typeface="Calibri"/>
                <a:cs typeface="Calibri"/>
              </a:rPr>
              <a:t>the unfair condition, </a:t>
            </a:r>
            <a:r>
              <a:rPr dirty="0" sz="1200">
                <a:latin typeface="Calibri"/>
                <a:cs typeface="Calibri"/>
              </a:rPr>
              <a:t>it is </a:t>
            </a:r>
            <a:r>
              <a:rPr dirty="0" sz="1200" spc="-5">
                <a:latin typeface="Calibri"/>
                <a:cs typeface="Calibri"/>
              </a:rPr>
              <a:t>better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let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heat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continue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re-swims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u="sng" sz="12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entire</a:t>
            </a:r>
            <a:r>
              <a:rPr dirty="0" sz="1200" spc="-10" b="1" i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heat at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conclusion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race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(see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"e"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below).</a:t>
            </a:r>
            <a:endParaRPr sz="1200">
              <a:latin typeface="Calibri"/>
              <a:cs typeface="Calibri"/>
            </a:endParaRPr>
          </a:p>
          <a:p>
            <a:pPr marL="1560830">
              <a:lnSpc>
                <a:spcPct val="100000"/>
              </a:lnSpc>
              <a:spcBef>
                <a:spcPts val="414"/>
              </a:spcBef>
            </a:pPr>
            <a:r>
              <a:rPr dirty="0" sz="1400" spc="-5" b="1" i="1">
                <a:latin typeface="Calibri"/>
                <a:cs typeface="Calibri"/>
              </a:rPr>
              <a:t>**A swimmer’s</a:t>
            </a:r>
            <a:r>
              <a:rPr dirty="0" sz="1400" spc="-1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first start</a:t>
            </a:r>
            <a:r>
              <a:rPr dirty="0" sz="1400" b="1" i="1">
                <a:latin typeface="Calibri"/>
                <a:cs typeface="Calibri"/>
              </a:rPr>
              <a:t> is</a:t>
            </a:r>
            <a:r>
              <a:rPr dirty="0" sz="1400" spc="-2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usually</a:t>
            </a:r>
            <a:r>
              <a:rPr dirty="0" sz="1400" spc="-1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their</a:t>
            </a:r>
            <a:r>
              <a:rPr dirty="0" sz="1400" spc="-20" b="1" i="1">
                <a:latin typeface="Calibri"/>
                <a:cs typeface="Calibri"/>
              </a:rPr>
              <a:t> </a:t>
            </a:r>
            <a:r>
              <a:rPr dirty="0" sz="1400" b="1" i="1">
                <a:latin typeface="Calibri"/>
                <a:cs typeface="Calibri"/>
              </a:rPr>
              <a:t>best.**</a:t>
            </a:r>
            <a:endParaRPr sz="1400">
              <a:latin typeface="Calibri"/>
              <a:cs typeface="Calibri"/>
            </a:endParaRPr>
          </a:p>
          <a:p>
            <a:pPr lvl="1" marL="469265" marR="104775" indent="-229870">
              <a:lnSpc>
                <a:spcPct val="101699"/>
              </a:lnSpc>
              <a:spcBef>
                <a:spcPts val="415"/>
              </a:spcBef>
              <a:buAutoNum type="alphaLcPeriod" startAt="2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If the entire </a:t>
            </a:r>
            <a:r>
              <a:rPr dirty="0" sz="1200" spc="-5">
                <a:latin typeface="Calibri"/>
                <a:cs typeface="Calibri"/>
              </a:rPr>
              <a:t>heat </a:t>
            </a:r>
            <a:r>
              <a:rPr dirty="0" sz="1200">
                <a:latin typeface="Calibri"/>
                <a:cs typeface="Calibri"/>
              </a:rPr>
              <a:t>is impacted, it is </a:t>
            </a:r>
            <a:r>
              <a:rPr dirty="0" sz="1200" spc="-5">
                <a:latin typeface="Calibri"/>
                <a:cs typeface="Calibri"/>
              </a:rPr>
              <a:t>probably best </a:t>
            </a:r>
            <a:r>
              <a:rPr dirty="0" sz="1200">
                <a:latin typeface="Calibri"/>
                <a:cs typeface="Calibri"/>
              </a:rPr>
              <a:t>to recall the </a:t>
            </a:r>
            <a:r>
              <a:rPr dirty="0" sz="1200" spc="-5">
                <a:latin typeface="Calibri"/>
                <a:cs typeface="Calibri"/>
              </a:rPr>
              <a:t>heat </a:t>
            </a:r>
            <a:r>
              <a:rPr dirty="0" sz="1200">
                <a:latin typeface="Calibri"/>
                <a:cs typeface="Calibri"/>
              </a:rPr>
              <a:t>and restart the race.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false start should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charged 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unfair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condition impacted all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swimmers.</a:t>
            </a:r>
            <a:endParaRPr sz="1200">
              <a:latin typeface="Calibri"/>
              <a:cs typeface="Calibri"/>
            </a:endParaRPr>
          </a:p>
          <a:p>
            <a:pPr lvl="1" marL="469265" marR="227329" indent="-213995">
              <a:lnSpc>
                <a:spcPct val="101699"/>
              </a:lnSpc>
              <a:spcBef>
                <a:spcPts val="395"/>
              </a:spcBef>
              <a:buAutoNum type="alphaLcPeriod" startAt="2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Any </a:t>
            </a:r>
            <a:r>
              <a:rPr dirty="0" sz="1200" spc="-5">
                <a:latin typeface="Calibri"/>
                <a:cs typeface="Calibri"/>
              </a:rPr>
              <a:t>swimmer </a:t>
            </a:r>
            <a:r>
              <a:rPr dirty="0" sz="1200">
                <a:latin typeface="Calibri"/>
                <a:cs typeface="Calibri"/>
              </a:rPr>
              <a:t>who </a:t>
            </a:r>
            <a:r>
              <a:rPr dirty="0" sz="1200" spc="-5">
                <a:latin typeface="Calibri"/>
                <a:cs typeface="Calibri"/>
              </a:rPr>
              <a:t>starts before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starting signal </a:t>
            </a:r>
            <a:r>
              <a:rPr dirty="0" sz="1200">
                <a:latin typeface="Calibri"/>
                <a:cs typeface="Calibri"/>
              </a:rPr>
              <a:t>is given must </a:t>
            </a:r>
            <a:r>
              <a:rPr dirty="0" sz="1200" spc="-5">
                <a:latin typeface="Calibri"/>
                <a:cs typeface="Calibri"/>
              </a:rPr>
              <a:t>be disqualified for </a:t>
            </a:r>
            <a:r>
              <a:rPr dirty="0" sz="1200">
                <a:latin typeface="Calibri"/>
                <a:cs typeface="Calibri"/>
              </a:rPr>
              <a:t>that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 </a:t>
            </a:r>
            <a:r>
              <a:rPr dirty="0" sz="1200">
                <a:latin typeface="Calibri"/>
                <a:cs typeface="Calibri"/>
              </a:rPr>
              <a:t>if the </a:t>
            </a:r>
            <a:r>
              <a:rPr dirty="0" sz="1200" spc="-5">
                <a:latin typeface="Calibri"/>
                <a:cs typeface="Calibri"/>
              </a:rPr>
              <a:t>false start </a:t>
            </a:r>
            <a:r>
              <a:rPr dirty="0" sz="1200">
                <a:latin typeface="Calibri"/>
                <a:cs typeface="Calibri"/>
              </a:rPr>
              <a:t>was independently confirmed </a:t>
            </a:r>
            <a:r>
              <a:rPr dirty="0" sz="1200" spc="-5">
                <a:latin typeface="Calibri"/>
                <a:cs typeface="Calibri"/>
              </a:rPr>
              <a:t>by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Starter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Deck </a:t>
            </a:r>
            <a:r>
              <a:rPr dirty="0" sz="1200">
                <a:latin typeface="Calibri"/>
                <a:cs typeface="Calibri"/>
              </a:rPr>
              <a:t>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cause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impact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unfair</a:t>
            </a:r>
            <a:r>
              <a:rPr dirty="0" sz="1200">
                <a:latin typeface="Calibri"/>
                <a:cs typeface="Calibri"/>
              </a:rPr>
              <a:t> condition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observed.</a:t>
            </a:r>
            <a:endParaRPr sz="1200">
              <a:latin typeface="Calibri"/>
              <a:cs typeface="Calibri"/>
            </a:endParaRPr>
          </a:p>
          <a:p>
            <a:pPr lvl="1" marL="469265" marR="340995" indent="-229870">
              <a:lnSpc>
                <a:spcPct val="101699"/>
              </a:lnSpc>
              <a:spcBef>
                <a:spcPts val="409"/>
              </a:spcBef>
              <a:buAutoNum type="alphaLcPeriod" startAt="2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"If the recall </a:t>
            </a:r>
            <a:r>
              <a:rPr dirty="0" sz="1200" spc="-5">
                <a:latin typeface="Calibri"/>
                <a:cs typeface="Calibri"/>
              </a:rPr>
              <a:t>signal </a:t>
            </a:r>
            <a:r>
              <a:rPr dirty="0" sz="1200">
                <a:latin typeface="Calibri"/>
                <a:cs typeface="Calibri"/>
              </a:rPr>
              <a:t>is activated inadvertently, </a:t>
            </a:r>
            <a:r>
              <a:rPr dirty="0" sz="1200" spc="-5">
                <a:latin typeface="Calibri"/>
                <a:cs typeface="Calibri"/>
              </a:rPr>
              <a:t>no swimmer shall be </a:t>
            </a:r>
            <a:r>
              <a:rPr dirty="0" sz="1200">
                <a:latin typeface="Calibri"/>
                <a:cs typeface="Calibri"/>
              </a:rPr>
              <a:t>charged with a </a:t>
            </a:r>
            <a:r>
              <a:rPr dirty="0" sz="1200" spc="-5">
                <a:latin typeface="Calibri"/>
                <a:cs typeface="Calibri"/>
              </a:rPr>
              <a:t>false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start" (per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101.1.3C </a:t>
            </a:r>
            <a:r>
              <a:rPr dirty="0" sz="1200" spc="-5">
                <a:latin typeface="Calibri"/>
                <a:cs typeface="Calibri"/>
              </a:rPr>
              <a:t>of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rulebook).</a:t>
            </a:r>
            <a:endParaRPr sz="1200">
              <a:latin typeface="Calibri"/>
              <a:cs typeface="Calibri"/>
            </a:endParaRPr>
          </a:p>
          <a:p>
            <a:pPr lvl="1" marL="469265" marR="191770" indent="-225425">
              <a:lnSpc>
                <a:spcPct val="101000"/>
              </a:lnSpc>
              <a:spcBef>
                <a:spcPts val="585"/>
              </a:spcBef>
              <a:buFont typeface="Calibri"/>
              <a:buAutoNum type="alphaLcPeriod" startAt="2"/>
              <a:tabLst>
                <a:tab pos="469900" algn="l"/>
              </a:tabLst>
            </a:pPr>
            <a:r>
              <a:rPr dirty="0" sz="1200" spc="-5" b="1" i="1">
                <a:latin typeface="Calibri"/>
                <a:cs typeface="Calibri"/>
              </a:rPr>
              <a:t>Re-swims should </a:t>
            </a:r>
            <a:r>
              <a:rPr dirty="0" sz="1200" b="1" i="1">
                <a:latin typeface="Calibri"/>
                <a:cs typeface="Calibri"/>
              </a:rPr>
              <a:t>always be </a:t>
            </a:r>
            <a:r>
              <a:rPr dirty="0" sz="1200" spc="-5" b="1" i="1">
                <a:latin typeface="Calibri"/>
                <a:cs typeface="Calibri"/>
              </a:rPr>
              <a:t>offered </a:t>
            </a:r>
            <a:r>
              <a:rPr dirty="0" sz="1200" b="1" i="1">
                <a:latin typeface="Calibri"/>
                <a:cs typeface="Calibri"/>
              </a:rPr>
              <a:t>to the </a:t>
            </a:r>
            <a:r>
              <a:rPr dirty="0" u="sng" sz="12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entire</a:t>
            </a:r>
            <a:r>
              <a:rPr dirty="0" sz="1200" spc="-5" b="1" i="1">
                <a:latin typeface="Calibri"/>
                <a:cs typeface="Calibri"/>
              </a:rPr>
              <a:t> heat </a:t>
            </a:r>
            <a:r>
              <a:rPr dirty="0" sz="1200">
                <a:latin typeface="Calibri"/>
                <a:cs typeface="Calibri"/>
              </a:rPr>
              <a:t>as the </a:t>
            </a:r>
            <a:r>
              <a:rPr dirty="0" sz="1200" spc="-5">
                <a:latin typeface="Calibri"/>
                <a:cs typeface="Calibri"/>
              </a:rPr>
              <a:t>Deck </a:t>
            </a:r>
            <a:r>
              <a:rPr dirty="0" sz="1200">
                <a:latin typeface="Calibri"/>
                <a:cs typeface="Calibri"/>
              </a:rPr>
              <a:t>Referee and </a:t>
            </a:r>
            <a:r>
              <a:rPr dirty="0" sz="1200" spc="-5">
                <a:latin typeface="Calibri"/>
                <a:cs typeface="Calibri"/>
              </a:rPr>
              <a:t>Starter </a:t>
            </a:r>
            <a:r>
              <a:rPr dirty="0" sz="1200">
                <a:latin typeface="Calibri"/>
                <a:cs typeface="Calibri"/>
              </a:rPr>
              <a:t> cannot always </a:t>
            </a:r>
            <a:r>
              <a:rPr dirty="0" sz="1200" spc="-5">
                <a:latin typeface="Calibri"/>
                <a:cs typeface="Calibri"/>
              </a:rPr>
              <a:t>determine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circumstances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obviously affecting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swimmer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might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also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have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affected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heat.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sng" sz="12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Managing</a:t>
            </a:r>
            <a:r>
              <a:rPr dirty="0" u="sng" sz="1200" spc="-4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</a:t>
            </a:r>
            <a:r>
              <a:rPr dirty="0" u="sng" sz="1200" spc="-2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Deck</a:t>
            </a:r>
            <a:endParaRPr sz="1200">
              <a:latin typeface="Calibri"/>
              <a:cs typeface="Calibri"/>
            </a:endParaRPr>
          </a:p>
          <a:p>
            <a:pPr marL="12700" marR="50800">
              <a:lnSpc>
                <a:spcPct val="101699"/>
              </a:lnSpc>
              <a:spcBef>
                <a:spcPts val="600"/>
              </a:spcBef>
            </a:pPr>
            <a:r>
              <a:rPr dirty="0" sz="1200" spc="-5">
                <a:latin typeface="Calibri"/>
                <a:cs typeface="Calibri"/>
              </a:rPr>
              <a:t>Once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water,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</a:t>
            </a:r>
            <a:r>
              <a:rPr dirty="0" sz="1200">
                <a:latin typeface="Calibri"/>
                <a:cs typeface="Calibri"/>
              </a:rPr>
              <a:t> Referee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resumes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control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 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responsible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managing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pool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surrounding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deck.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follows</a:t>
            </a:r>
            <a:r>
              <a:rPr dirty="0" sz="1200">
                <a:latin typeface="Calibri"/>
                <a:cs typeface="Calibri"/>
              </a:rPr>
              <a:t> is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brief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list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issues</a:t>
            </a:r>
            <a:r>
              <a:rPr dirty="0" sz="1200">
                <a:latin typeface="Calibri"/>
                <a:cs typeface="Calibri"/>
              </a:rPr>
              <a:t> a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must </a:t>
            </a:r>
            <a:r>
              <a:rPr dirty="0" sz="1200">
                <a:latin typeface="Calibri"/>
                <a:cs typeface="Calibri"/>
              </a:rPr>
              <a:t>deal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during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competition:</a:t>
            </a:r>
            <a:endParaRPr sz="1200">
              <a:latin typeface="Calibri"/>
              <a:cs typeface="Calibri"/>
            </a:endParaRPr>
          </a:p>
          <a:p>
            <a:pPr marL="241300" marR="399415" indent="-228600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timing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system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operating properly?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not </a:t>
            </a:r>
            <a:r>
              <a:rPr dirty="0" sz="1200" spc="-5">
                <a:latin typeface="Calibri"/>
                <a:cs typeface="Calibri"/>
              </a:rPr>
              <a:t>notify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Administrative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Official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immediately.</a:t>
            </a:r>
            <a:endParaRPr sz="1200">
              <a:latin typeface="Calibri"/>
              <a:cs typeface="Calibri"/>
            </a:endParaRPr>
          </a:p>
          <a:p>
            <a:pPr marL="241300" marR="67310" indent="-228600">
              <a:lnSpc>
                <a:spcPct val="101699"/>
              </a:lnSpc>
              <a:spcBef>
                <a:spcPts val="610"/>
              </a:spcBef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timing</a:t>
            </a:r>
            <a:r>
              <a:rPr dirty="0" sz="1200" spc="-5">
                <a:latin typeface="Calibri"/>
                <a:cs typeface="Calibri"/>
              </a:rPr>
              <a:t> system</a:t>
            </a:r>
            <a:r>
              <a:rPr dirty="0" sz="1200">
                <a:latin typeface="Calibri"/>
                <a:cs typeface="Calibri"/>
              </a:rPr>
              <a:t> did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not </a:t>
            </a:r>
            <a:r>
              <a:rPr dirty="0" sz="1200" spc="-5">
                <a:latin typeface="Calibri"/>
                <a:cs typeface="Calibri"/>
              </a:rPr>
              <a:t>start</a:t>
            </a:r>
            <a:r>
              <a:rPr dirty="0" sz="1200">
                <a:latin typeface="Calibri"/>
                <a:cs typeface="Calibri"/>
              </a:rPr>
              <a:t> for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heat, immediately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instruct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timing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system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operator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manually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system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if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possible.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5">
                <a:latin typeface="Calibri"/>
                <a:cs typeface="Calibri"/>
              </a:rPr>
              <a:t> much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easier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timing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adjustment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 times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equally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wrong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-5">
                <a:latin typeface="Calibri"/>
                <a:cs typeface="Calibri"/>
              </a:rPr>
              <a:t> there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electronic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time.</a:t>
            </a:r>
            <a:endParaRPr sz="1200">
              <a:latin typeface="Calibri"/>
              <a:cs typeface="Calibri"/>
            </a:endParaRPr>
          </a:p>
          <a:p>
            <a:pPr marL="241300" marR="20955" indent="-228600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sure </a:t>
            </a:r>
            <a:r>
              <a:rPr dirty="0" sz="1200">
                <a:latin typeface="Calibri"/>
                <a:cs typeface="Calibri"/>
              </a:rPr>
              <a:t>you have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</a:t>
            </a:r>
            <a:r>
              <a:rPr dirty="0" sz="1200" spc="-5">
                <a:latin typeface="Calibri"/>
                <a:cs typeface="Calibri"/>
              </a:rPr>
              <a:t> unobstructed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view</a:t>
            </a:r>
            <a:r>
              <a:rPr dirty="0" sz="1200">
                <a:latin typeface="Calibri"/>
                <a:cs typeface="Calibri"/>
              </a:rPr>
              <a:t> of </a:t>
            </a:r>
            <a:r>
              <a:rPr dirty="0" sz="1200" spc="-5">
                <a:latin typeface="Calibri"/>
                <a:cs typeface="Calibri"/>
              </a:rPr>
              <a:t>the entire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pool.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While</a:t>
            </a:r>
            <a:r>
              <a:rPr dirty="0" sz="1200" spc="-5">
                <a:latin typeface="Calibri"/>
                <a:cs typeface="Calibri"/>
              </a:rPr>
              <a:t> Deck </a:t>
            </a:r>
            <a:r>
              <a:rPr dirty="0" sz="1200">
                <a:latin typeface="Calibri"/>
                <a:cs typeface="Calibri"/>
              </a:rPr>
              <a:t>Referees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move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about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during</a:t>
            </a:r>
            <a:r>
              <a:rPr dirty="0" sz="1200">
                <a:latin typeface="Calibri"/>
                <a:cs typeface="Calibri"/>
              </a:rPr>
              <a:t> 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race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divergence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5">
                <a:latin typeface="Calibri"/>
                <a:cs typeface="Calibri"/>
              </a:rPr>
              <a:t> opinion</a:t>
            </a:r>
            <a:r>
              <a:rPr dirty="0" sz="1200" spc="5">
                <a:latin typeface="Calibri"/>
                <a:cs typeface="Calibri"/>
              </a:rPr>
              <a:t> about </a:t>
            </a:r>
            <a:r>
              <a:rPr dirty="0" sz="1200" spc="-5">
                <a:latin typeface="Calibri"/>
                <a:cs typeface="Calibri"/>
              </a:rPr>
              <a:t>just how </a:t>
            </a:r>
            <a:r>
              <a:rPr dirty="0" sz="1200">
                <a:latin typeface="Calibri"/>
                <a:cs typeface="Calibri"/>
              </a:rPr>
              <a:t>far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they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go.</a:t>
            </a:r>
            <a:endParaRPr sz="1200">
              <a:latin typeface="Calibri"/>
              <a:cs typeface="Calibri"/>
            </a:endParaRPr>
          </a:p>
          <a:p>
            <a:pPr lvl="1" marL="469265" marR="62865" indent="-228600">
              <a:lnSpc>
                <a:spcPct val="101699"/>
              </a:lnSpc>
              <a:spcBef>
                <a:spcPts val="400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need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be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position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see </a:t>
            </a:r>
            <a:r>
              <a:rPr dirty="0" sz="1200">
                <a:latin typeface="Calibri"/>
                <a:cs typeface="Calibri"/>
              </a:rPr>
              <a:t>all </a:t>
            </a:r>
            <a:r>
              <a:rPr dirty="0" sz="1200" spc="-5">
                <a:latin typeface="Calibri"/>
                <a:cs typeface="Calibri"/>
              </a:rPr>
              <a:t>lanes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throughout the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race.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This</a:t>
            </a:r>
            <a:r>
              <a:rPr dirty="0" sz="1200">
                <a:latin typeface="Calibri"/>
                <a:cs typeface="Calibri"/>
              </a:rPr>
              <a:t> may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require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them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take positions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away</a:t>
            </a:r>
            <a:r>
              <a:rPr dirty="0" sz="1200">
                <a:latin typeface="Calibri"/>
                <a:cs typeface="Calibri"/>
              </a:rPr>
              <a:t> from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Starter’s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box.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Typically,</a:t>
            </a:r>
            <a:r>
              <a:rPr dirty="0" sz="1200" spc="-5">
                <a:latin typeface="Calibri"/>
                <a:cs typeface="Calibri"/>
              </a:rPr>
              <a:t> however,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not stray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far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past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back</a:t>
            </a:r>
            <a:r>
              <a:rPr dirty="0" sz="1200" spc="-5">
                <a:latin typeface="Calibri"/>
                <a:cs typeface="Calibri"/>
              </a:rPr>
              <a:t> stroke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flags.</a:t>
            </a:r>
            <a:endParaRPr sz="1200">
              <a:latin typeface="Calibri"/>
              <a:cs typeface="Calibri"/>
            </a:endParaRPr>
          </a:p>
          <a:p>
            <a:pPr lvl="1" marL="469265" marR="6350" indent="-228600">
              <a:lnSpc>
                <a:spcPct val="101699"/>
              </a:lnSpc>
              <a:spcBef>
                <a:spcPts val="405"/>
              </a:spcBef>
              <a:buAutoNum type="alphaLcPeriod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Sometimes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moving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far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down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pool,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especially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course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meets,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gives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appearance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also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serving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side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judge.</a:t>
            </a:r>
            <a:r>
              <a:rPr dirty="0" sz="1200" spc="29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While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Referees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have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 authority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calls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infractions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they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personally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observe,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this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may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give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appearance that those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lanes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closest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-5">
                <a:latin typeface="Calibri"/>
                <a:cs typeface="Calibri"/>
              </a:rPr>
              <a:t> being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over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9302825"/>
            <a:ext cx="140843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DECK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REFEREE CLINIC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PACKET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6880"/>
            <a:ext cx="6174740" cy="8451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34315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7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|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L="469265" marR="183515" indent="-228600">
              <a:lnSpc>
                <a:spcPct val="101800"/>
              </a:lnSpc>
            </a:pPr>
            <a:r>
              <a:rPr dirty="0" sz="1200" spc="-5">
                <a:latin typeface="Calibri"/>
                <a:cs typeface="Calibri"/>
              </a:rPr>
              <a:t>c.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Chief Judges, coaches, and the Meet Referee will </a:t>
            </a:r>
            <a:r>
              <a:rPr dirty="0" sz="1200">
                <a:latin typeface="Calibri"/>
                <a:cs typeface="Calibri"/>
              </a:rPr>
              <a:t>look </a:t>
            </a:r>
            <a:r>
              <a:rPr dirty="0" sz="1200" spc="-5">
                <a:latin typeface="Calibri"/>
                <a:cs typeface="Calibri"/>
              </a:rPr>
              <a:t>for </a:t>
            </a:r>
            <a:r>
              <a:rPr dirty="0" sz="1200">
                <a:latin typeface="Calibri"/>
                <a:cs typeface="Calibri"/>
              </a:rPr>
              <a:t>the Deck </a:t>
            </a:r>
            <a:r>
              <a:rPr dirty="0" sz="1200" spc="-5">
                <a:latin typeface="Calibri"/>
                <a:cs typeface="Calibri"/>
              </a:rPr>
              <a:t>Referee </a:t>
            </a:r>
            <a:r>
              <a:rPr dirty="0" sz="1200">
                <a:latin typeface="Calibri"/>
                <a:cs typeface="Calibri"/>
              </a:rPr>
              <a:t>in or near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Starter’s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box.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 need 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readily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available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need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you.</a:t>
            </a:r>
            <a:endParaRPr sz="1200">
              <a:latin typeface="Calibri"/>
              <a:cs typeface="Calibri"/>
            </a:endParaRPr>
          </a:p>
          <a:p>
            <a:pPr marL="241300" marR="62865" indent="-228600">
              <a:lnSpc>
                <a:spcPct val="102499"/>
              </a:lnSpc>
              <a:spcBef>
                <a:spcPts val="590"/>
              </a:spcBef>
              <a:buAutoNum type="arabicPeriod" startAt="4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Don’t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allow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yourself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-5">
                <a:latin typeface="Calibri"/>
                <a:cs typeface="Calibri"/>
              </a:rPr>
              <a:t> be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distracted;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keep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conversations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</a:t>
            </a:r>
            <a:r>
              <a:rPr dirty="0" sz="1200">
                <a:latin typeface="Calibri"/>
                <a:cs typeface="Calibri"/>
              </a:rPr>
              <a:t> and </a:t>
            </a:r>
            <a:r>
              <a:rPr dirty="0" sz="1200" spc="-5">
                <a:latin typeface="Calibri"/>
                <a:cs typeface="Calibri"/>
              </a:rPr>
              <a:t>other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officials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matters </a:t>
            </a: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-5">
                <a:latin typeface="Calibri"/>
                <a:cs typeface="Calibri"/>
              </a:rPr>
              <a:t> hand.</a:t>
            </a:r>
            <a:endParaRPr sz="1200">
              <a:latin typeface="Calibri"/>
              <a:cs typeface="Calibri"/>
            </a:endParaRPr>
          </a:p>
          <a:p>
            <a:pPr marL="241300" marR="285115" indent="-228600">
              <a:lnSpc>
                <a:spcPct val="101699"/>
              </a:lnSpc>
              <a:spcBef>
                <a:spcPts val="595"/>
              </a:spcBef>
              <a:buAutoNum type="arabicPeriod" startAt="4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Watch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officials.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>
                <a:latin typeface="Calibri"/>
                <a:cs typeface="Calibri"/>
              </a:rPr>
              <a:t> in</a:t>
            </a:r>
            <a:r>
              <a:rPr dirty="0" sz="1200" spc="-5">
                <a:latin typeface="Calibri"/>
                <a:cs typeface="Calibri"/>
              </a:rPr>
              <a:t> the proper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position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observe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their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jurisdiction?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follow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appropriate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protocol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watching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pool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 making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calls?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 Deck</a:t>
            </a:r>
            <a:r>
              <a:rPr dirty="0" sz="1200" spc="-5">
                <a:latin typeface="Calibri"/>
                <a:cs typeface="Calibri"/>
              </a:rPr>
              <a:t> Referee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both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leader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mentor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officials</a:t>
            </a:r>
            <a:r>
              <a:rPr dirty="0" sz="1200">
                <a:latin typeface="Calibri"/>
                <a:cs typeface="Calibri"/>
              </a:rPr>
              <a:t> assigned 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your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deck.</a:t>
            </a:r>
            <a:endParaRPr sz="1200">
              <a:latin typeface="Calibri"/>
              <a:cs typeface="Calibri"/>
            </a:endParaRPr>
          </a:p>
          <a:p>
            <a:pPr marL="241300" marR="258445" indent="-228600">
              <a:lnSpc>
                <a:spcPct val="101699"/>
              </a:lnSpc>
              <a:spcBef>
                <a:spcPts val="600"/>
              </a:spcBef>
              <a:buAutoNum type="arabicPeriod" startAt="4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sure the </a:t>
            </a:r>
            <a:r>
              <a:rPr dirty="0" sz="1200">
                <a:latin typeface="Calibri"/>
                <a:cs typeface="Calibri"/>
              </a:rPr>
              <a:t>timers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paying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attention.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need</a:t>
            </a:r>
            <a:r>
              <a:rPr dirty="0" sz="1200">
                <a:latin typeface="Calibri"/>
                <a:cs typeface="Calibri"/>
              </a:rPr>
              <a:t> be, have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head timer,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Chief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or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remind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them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heat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finishing.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especially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important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longer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events.</a:t>
            </a:r>
            <a:endParaRPr sz="1200">
              <a:latin typeface="Calibri"/>
              <a:cs typeface="Calibri"/>
            </a:endParaRPr>
          </a:p>
          <a:p>
            <a:pPr marL="241300" marR="23495" indent="-228600">
              <a:lnSpc>
                <a:spcPct val="101699"/>
              </a:lnSpc>
              <a:spcBef>
                <a:spcPts val="600"/>
              </a:spcBef>
              <a:buAutoNum type="arabicPeriod" startAt="4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Keep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track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times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5">
                <a:latin typeface="Calibri"/>
                <a:cs typeface="Calibri"/>
              </a:rPr>
              <a:t> each </a:t>
            </a:r>
            <a:r>
              <a:rPr dirty="0" sz="1200">
                <a:latin typeface="Calibri"/>
                <a:cs typeface="Calibri"/>
              </a:rPr>
              <a:t>event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ending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time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session,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unusual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delays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(weather,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computer), </a:t>
            </a:r>
            <a:r>
              <a:rPr dirty="0" sz="1200">
                <a:latin typeface="Calibri"/>
                <a:cs typeface="Calibri"/>
              </a:rPr>
              <a:t>no</a:t>
            </a:r>
            <a:r>
              <a:rPr dirty="0" sz="1200" spc="-5">
                <a:latin typeface="Calibri"/>
                <a:cs typeface="Calibri"/>
              </a:rPr>
              <a:t> shows,</a:t>
            </a:r>
            <a:r>
              <a:rPr dirty="0" sz="1200">
                <a:latin typeface="Calibri"/>
                <a:cs typeface="Calibri"/>
              </a:rPr>
              <a:t> order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>
                <a:latin typeface="Calibri"/>
                <a:cs typeface="Calibri"/>
              </a:rPr>
              <a:t> finish,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lane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changes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disqualifications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 heat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sheet.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There should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one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master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sheet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which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passed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each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successive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team.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will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become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part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permanent paperwork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will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used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preparing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Meet </a:t>
            </a:r>
            <a:r>
              <a:rPr dirty="0" sz="1200">
                <a:latin typeface="Calibri"/>
                <a:cs typeface="Calibri"/>
              </a:rPr>
              <a:t>Report</a:t>
            </a:r>
            <a:r>
              <a:rPr dirty="0" sz="1200" spc="-5">
                <a:latin typeface="Calibri"/>
                <a:cs typeface="Calibri"/>
              </a:rPr>
              <a:t> for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Florida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Swimming.</a:t>
            </a:r>
            <a:endParaRPr sz="1200">
              <a:latin typeface="Calibri"/>
              <a:cs typeface="Calibri"/>
            </a:endParaRPr>
          </a:p>
          <a:p>
            <a:pPr lvl="1" marL="469265" marR="5080" indent="-228600">
              <a:lnSpc>
                <a:spcPct val="101699"/>
              </a:lnSpc>
              <a:spcBef>
                <a:spcPts val="409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finish,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record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order</a:t>
            </a:r>
            <a:r>
              <a:rPr dirty="0" sz="1200">
                <a:latin typeface="Calibri"/>
                <a:cs typeface="Calibri"/>
              </a:rPr>
              <a:t> of</a:t>
            </a:r>
            <a:r>
              <a:rPr dirty="0" sz="1200" spc="-5">
                <a:latin typeface="Calibri"/>
                <a:cs typeface="Calibri"/>
              </a:rPr>
              <a:t> finish</a:t>
            </a:r>
            <a:r>
              <a:rPr dirty="0" sz="1200">
                <a:latin typeface="Calibri"/>
                <a:cs typeface="Calibri"/>
              </a:rPr>
              <a:t> 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 </a:t>
            </a:r>
            <a:r>
              <a:rPr dirty="0" sz="1200">
                <a:latin typeface="Calibri"/>
                <a:cs typeface="Calibri"/>
              </a:rPr>
              <a:t>heat </a:t>
            </a:r>
            <a:r>
              <a:rPr dirty="0" sz="1200" spc="-5">
                <a:latin typeface="Calibri"/>
                <a:cs typeface="Calibri"/>
              </a:rPr>
              <a:t>sheet.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-5">
                <a:latin typeface="Calibri"/>
                <a:cs typeface="Calibri"/>
              </a:rPr>
              <a:t> some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duty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referee/starter </a:t>
            </a:r>
            <a:r>
              <a:rPr dirty="0" sz="1200">
                <a:latin typeface="Calibri"/>
                <a:cs typeface="Calibri"/>
              </a:rPr>
              <a:t>may be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assigned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perform this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task.</a:t>
            </a:r>
            <a:endParaRPr sz="1200">
              <a:latin typeface="Calibri"/>
              <a:cs typeface="Calibri"/>
            </a:endParaRPr>
          </a:p>
          <a:p>
            <a:pPr lvl="1" marL="469265" marR="160655" indent="-228600">
              <a:lnSpc>
                <a:spcPct val="101699"/>
              </a:lnSpc>
              <a:spcBef>
                <a:spcPts val="395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some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will be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required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close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event</a:t>
            </a:r>
            <a:r>
              <a:rPr dirty="0" sz="1200">
                <a:latin typeface="Calibri"/>
                <a:cs typeface="Calibri"/>
              </a:rPr>
              <a:t> by</a:t>
            </a:r>
            <a:r>
              <a:rPr dirty="0" sz="1200" spc="-5">
                <a:latin typeface="Calibri"/>
                <a:cs typeface="Calibri"/>
              </a:rPr>
              <a:t> notifying the Administrative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Official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shows,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declared</a:t>
            </a:r>
            <a:r>
              <a:rPr dirty="0" sz="1200" spc="-5">
                <a:latin typeface="Calibri"/>
                <a:cs typeface="Calibri"/>
              </a:rPr>
              <a:t> false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starts,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disqualifications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and/or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lane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changes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occurred during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event.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 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will</a:t>
            </a:r>
            <a:r>
              <a:rPr dirty="0" sz="1200">
                <a:latin typeface="Calibri"/>
                <a:cs typeface="Calibri"/>
              </a:rPr>
              <a:t> advise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protocol.</a:t>
            </a:r>
            <a:endParaRPr sz="1200">
              <a:latin typeface="Calibri"/>
              <a:cs typeface="Calibri"/>
            </a:endParaRPr>
          </a:p>
          <a:p>
            <a:pPr marL="241300" marR="42545" indent="-228600">
              <a:lnSpc>
                <a:spcPct val="102000"/>
              </a:lnSpc>
              <a:spcBef>
                <a:spcPts val="595"/>
              </a:spcBef>
              <a:buAutoNum type="arabicPeriod" startAt="4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Crowd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control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5">
                <a:latin typeface="Calibri"/>
                <a:cs typeface="Calibri"/>
              </a:rPr>
              <a:t> generally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province</a:t>
            </a:r>
            <a:r>
              <a:rPr dirty="0" sz="1200">
                <a:latin typeface="Calibri"/>
                <a:cs typeface="Calibri"/>
              </a:rPr>
              <a:t> of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Marshal.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However,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Referee’s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responsibility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make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sure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can</a:t>
            </a:r>
            <a:r>
              <a:rPr dirty="0" sz="1200">
                <a:latin typeface="Calibri"/>
                <a:cs typeface="Calibri"/>
              </a:rPr>
              <a:t> get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blocks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unimpeded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that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timers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officials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perform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duties.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</a:t>
            </a:r>
            <a:r>
              <a:rPr dirty="0" sz="1200">
                <a:latin typeface="Calibri"/>
                <a:cs typeface="Calibri"/>
              </a:rPr>
              <a:t> Referee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your</a:t>
            </a:r>
            <a:r>
              <a:rPr dirty="0" sz="1200" spc="-5">
                <a:latin typeface="Calibri"/>
                <a:cs typeface="Calibri"/>
              </a:rPr>
              <a:t> primary</a:t>
            </a:r>
            <a:r>
              <a:rPr dirty="0" sz="1200">
                <a:latin typeface="Calibri"/>
                <a:cs typeface="Calibri"/>
              </a:rPr>
              <a:t> focus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 </a:t>
            </a:r>
            <a:r>
              <a:rPr dirty="0" sz="1200">
                <a:latin typeface="Calibri"/>
                <a:cs typeface="Calibri"/>
              </a:rPr>
              <a:t>be on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pool;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necessary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deal</a:t>
            </a:r>
            <a:r>
              <a:rPr dirty="0" sz="1200" spc="-5">
                <a:latin typeface="Calibri"/>
                <a:cs typeface="Calibri"/>
              </a:rPr>
              <a:t> with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crowds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get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 Referee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involved.</a:t>
            </a:r>
            <a:endParaRPr sz="1200">
              <a:latin typeface="Calibri"/>
              <a:cs typeface="Calibri"/>
            </a:endParaRPr>
          </a:p>
          <a:p>
            <a:pPr marL="241300" marR="27305" indent="-228600">
              <a:lnSpc>
                <a:spcPct val="101699"/>
              </a:lnSpc>
              <a:spcBef>
                <a:spcPts val="600"/>
              </a:spcBef>
              <a:buAutoNum type="arabicPeriod" startAt="4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 must </a:t>
            </a:r>
            <a:r>
              <a:rPr dirty="0" sz="1200" spc="-5">
                <a:latin typeface="Calibri"/>
                <a:cs typeface="Calibri"/>
              </a:rPr>
              <a:t>address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coaches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-5">
                <a:latin typeface="Calibri"/>
                <a:cs typeface="Calibri"/>
              </a:rPr>
              <a:t> parents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always</a:t>
            </a:r>
            <a:r>
              <a:rPr dirty="0" sz="1200">
                <a:latin typeface="Calibri"/>
                <a:cs typeface="Calibri"/>
              </a:rPr>
              <a:t> do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 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calm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professional manner.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goal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educate, not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berate,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treating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people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courteously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will</a:t>
            </a:r>
            <a:r>
              <a:rPr dirty="0" sz="1200">
                <a:latin typeface="Calibri"/>
                <a:cs typeface="Calibri"/>
              </a:rPr>
              <a:t> go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long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way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from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defusing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potential confrontations.</a:t>
            </a:r>
            <a:endParaRPr sz="1200">
              <a:latin typeface="Calibri"/>
              <a:cs typeface="Calibri"/>
            </a:endParaRPr>
          </a:p>
          <a:p>
            <a:pPr lvl="1" marL="469265" marR="56515" indent="-228600">
              <a:lnSpc>
                <a:spcPct val="101699"/>
              </a:lnSpc>
              <a:spcBef>
                <a:spcPts val="395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Avoid </a:t>
            </a:r>
            <a:r>
              <a:rPr dirty="0" sz="1200" spc="-5">
                <a:latin typeface="Calibri"/>
                <a:cs typeface="Calibri"/>
              </a:rPr>
              <a:t>discussing disqualifications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 parents.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 they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inquire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tell</a:t>
            </a:r>
            <a:r>
              <a:rPr dirty="0" sz="1200">
                <a:latin typeface="Calibri"/>
                <a:cs typeface="Calibri"/>
              </a:rPr>
              <a:t> them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 </a:t>
            </a:r>
            <a:r>
              <a:rPr dirty="0" sz="1200">
                <a:latin typeface="Calibri"/>
                <a:cs typeface="Calibri"/>
              </a:rPr>
              <a:t> talk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their coach</a:t>
            </a:r>
            <a:r>
              <a:rPr dirty="0" sz="1200">
                <a:latin typeface="Calibri"/>
                <a:cs typeface="Calibri"/>
              </a:rPr>
              <a:t> first</a:t>
            </a:r>
            <a:r>
              <a:rPr dirty="0" sz="1200" spc="-5">
                <a:latin typeface="Calibri"/>
                <a:cs typeface="Calibri"/>
              </a:rPr>
              <a:t> and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coach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address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questions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about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you.</a:t>
            </a:r>
            <a:endParaRPr sz="1200">
              <a:latin typeface="Calibri"/>
              <a:cs typeface="Calibri"/>
            </a:endParaRPr>
          </a:p>
          <a:p>
            <a:pPr lvl="1" marL="469265" marR="163830" indent="-228600">
              <a:lnSpc>
                <a:spcPct val="101699"/>
              </a:lnSpc>
              <a:spcBef>
                <a:spcPts val="405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necessary,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ask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</a:t>
            </a:r>
            <a:r>
              <a:rPr dirty="0" sz="1200" spc="-5">
                <a:latin typeface="Calibri"/>
                <a:cs typeface="Calibri"/>
              </a:rPr>
              <a:t> off-duty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step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relieve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while </a:t>
            </a: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discuss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 with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coach.</a:t>
            </a:r>
            <a:endParaRPr sz="1200">
              <a:latin typeface="Calibri"/>
              <a:cs typeface="Calibri"/>
            </a:endParaRPr>
          </a:p>
          <a:p>
            <a:pPr lvl="1" marL="469265" marR="71755" indent="-228600">
              <a:lnSpc>
                <a:spcPct val="101699"/>
              </a:lnSpc>
              <a:spcBef>
                <a:spcPts val="400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Move the </a:t>
            </a:r>
            <a:r>
              <a:rPr dirty="0" sz="1200" spc="-5">
                <a:latin typeface="Calibri"/>
                <a:cs typeface="Calibri"/>
              </a:rPr>
              <a:t>discussion out </a:t>
            </a:r>
            <a:r>
              <a:rPr dirty="0" sz="1200">
                <a:latin typeface="Calibri"/>
                <a:cs typeface="Calibri"/>
              </a:rPr>
              <a:t>of the </a:t>
            </a:r>
            <a:r>
              <a:rPr dirty="0" sz="1200" spc="-5">
                <a:latin typeface="Calibri"/>
                <a:cs typeface="Calibri"/>
              </a:rPr>
              <a:t>starting </a:t>
            </a:r>
            <a:r>
              <a:rPr dirty="0" sz="1200">
                <a:latin typeface="Calibri"/>
                <a:cs typeface="Calibri"/>
              </a:rPr>
              <a:t>area to an area </a:t>
            </a:r>
            <a:r>
              <a:rPr dirty="0" sz="1200" spc="-5">
                <a:latin typeface="Calibri"/>
                <a:cs typeface="Calibri"/>
              </a:rPr>
              <a:t>where the discussion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not likely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 </a:t>
            </a:r>
            <a:r>
              <a:rPr dirty="0" sz="1200" spc="-5">
                <a:latin typeface="Calibri"/>
                <a:cs typeface="Calibri"/>
              </a:rPr>
              <a:t>overheard </a:t>
            </a:r>
            <a:r>
              <a:rPr dirty="0" sz="1200">
                <a:latin typeface="Calibri"/>
                <a:cs typeface="Calibri"/>
              </a:rPr>
              <a:t>by </a:t>
            </a:r>
            <a:r>
              <a:rPr dirty="0" sz="1200" spc="-5">
                <a:latin typeface="Calibri"/>
                <a:cs typeface="Calibri"/>
              </a:rPr>
              <a:t>others.</a:t>
            </a:r>
            <a:endParaRPr sz="1200">
              <a:latin typeface="Calibri"/>
              <a:cs typeface="Calibri"/>
            </a:endParaRPr>
          </a:p>
          <a:p>
            <a:pPr lvl="1" marL="469265" marR="29209" indent="-228600">
              <a:lnSpc>
                <a:spcPct val="101899"/>
              </a:lnSpc>
              <a:spcBef>
                <a:spcPts val="400"/>
              </a:spcBef>
              <a:buAutoNum type="alphaLcPeriod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Listen</a:t>
            </a:r>
            <a:r>
              <a:rPr dirty="0" sz="1200">
                <a:latin typeface="Calibri"/>
                <a:cs typeface="Calibri"/>
              </a:rPr>
              <a:t> to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coach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determine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what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steps </a:t>
            </a: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-5">
                <a:latin typeface="Calibri"/>
                <a:cs typeface="Calibri"/>
              </a:rPr>
              <a:t> need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take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address </a:t>
            </a:r>
            <a:r>
              <a:rPr dirty="0" sz="1200">
                <a:latin typeface="Calibri"/>
                <a:cs typeface="Calibri"/>
              </a:rPr>
              <a:t>their</a:t>
            </a:r>
            <a:r>
              <a:rPr dirty="0" sz="1200" spc="-5">
                <a:latin typeface="Calibri"/>
                <a:cs typeface="Calibri"/>
              </a:rPr>
              <a:t> concerns.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-5">
                <a:latin typeface="Calibri"/>
                <a:cs typeface="Calibri"/>
              </a:rPr>
              <a:t> understand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position </a:t>
            </a:r>
            <a:r>
              <a:rPr dirty="0" sz="1200">
                <a:latin typeface="Calibri"/>
                <a:cs typeface="Calibri"/>
              </a:rPr>
              <a:t>tell</a:t>
            </a:r>
            <a:r>
              <a:rPr dirty="0" sz="1200" spc="-5">
                <a:latin typeface="Calibri"/>
                <a:cs typeface="Calibri"/>
              </a:rPr>
              <a:t> them that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 </a:t>
            </a:r>
            <a:r>
              <a:rPr dirty="0" sz="1200" spc="-5">
                <a:latin typeface="Calibri"/>
                <a:cs typeface="Calibri"/>
              </a:rPr>
              <a:t>will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consider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get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back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them.</a:t>
            </a:r>
            <a:endParaRPr sz="1200">
              <a:latin typeface="Calibri"/>
              <a:cs typeface="Calibri"/>
            </a:endParaRPr>
          </a:p>
          <a:p>
            <a:pPr lvl="1" marL="469265" marR="87630" indent="-228600">
              <a:lnSpc>
                <a:spcPct val="101699"/>
              </a:lnSpc>
              <a:spcBef>
                <a:spcPts val="400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If you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did</a:t>
            </a:r>
            <a:r>
              <a:rPr dirty="0" sz="1200" spc="-5">
                <a:latin typeface="Calibri"/>
                <a:cs typeface="Calibri"/>
              </a:rPr>
              <a:t> not make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speak with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Chief </a:t>
            </a:r>
            <a:r>
              <a:rPr dirty="0" sz="1200">
                <a:latin typeface="Calibri"/>
                <a:cs typeface="Calibri"/>
              </a:rPr>
              <a:t>Judge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Stroke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Turn </a:t>
            </a:r>
            <a:r>
              <a:rPr dirty="0" sz="1200">
                <a:latin typeface="Calibri"/>
                <a:cs typeface="Calibri"/>
              </a:rPr>
              <a:t>Judge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were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involved.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Review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rule.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Once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satisfied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have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information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back</a:t>
            </a:r>
            <a:r>
              <a:rPr dirty="0" sz="1200" spc="-5">
                <a:latin typeface="Calibri"/>
                <a:cs typeface="Calibri"/>
              </a:rPr>
              <a:t> with 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coach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>
                <a:latin typeface="Calibri"/>
                <a:cs typeface="Calibri"/>
              </a:rPr>
              <a:t>advise</a:t>
            </a:r>
            <a:r>
              <a:rPr dirty="0" sz="1200" spc="-5">
                <a:latin typeface="Calibri"/>
                <a:cs typeface="Calibri"/>
              </a:rPr>
              <a:t> him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your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decision.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coach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wishes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appeal,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notify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 </a:t>
            </a:r>
            <a:r>
              <a:rPr dirty="0" sz="1200">
                <a:latin typeface="Calibri"/>
                <a:cs typeface="Calibri"/>
              </a:rPr>
              <a:t> Referee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situation.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9302825"/>
            <a:ext cx="140843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DECK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REFEREE CLINIC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PACKET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6880"/>
            <a:ext cx="6200140" cy="8747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59715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8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|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L="469265" marR="10795" indent="-228600">
              <a:lnSpc>
                <a:spcPct val="101699"/>
              </a:lnSpc>
              <a:tabLst>
                <a:tab pos="469265" algn="l"/>
              </a:tabLst>
            </a:pPr>
            <a:r>
              <a:rPr dirty="0" sz="1200">
                <a:latin typeface="Calibri"/>
                <a:cs typeface="Calibri"/>
              </a:rPr>
              <a:t>f.	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rare</a:t>
            </a:r>
            <a:r>
              <a:rPr dirty="0" sz="1200" spc="-5">
                <a:latin typeface="Calibri"/>
                <a:cs typeface="Calibri"/>
              </a:rPr>
              <a:t> occasions,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coach’s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behavior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cross</a:t>
            </a:r>
            <a:r>
              <a:rPr dirty="0" sz="1200">
                <a:latin typeface="Calibri"/>
                <a:cs typeface="Calibri"/>
              </a:rPr>
              <a:t> a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line</a:t>
            </a:r>
            <a:r>
              <a:rPr dirty="0" sz="1200" spc="-5">
                <a:latin typeface="Calibri"/>
                <a:cs typeface="Calibri"/>
              </a:rPr>
              <a:t> between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reasoned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yet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impassioned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argument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verbal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abuse.</a:t>
            </a:r>
            <a:r>
              <a:rPr dirty="0" sz="1200" spc="3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Never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get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an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argument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coach,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especially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on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deck. 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When </a:t>
            </a:r>
            <a:r>
              <a:rPr dirty="0" sz="1200" spc="-5">
                <a:latin typeface="Calibri"/>
                <a:cs typeface="Calibri"/>
              </a:rPr>
              <a:t>this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happens, you should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involve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Referee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5">
                <a:latin typeface="Calibri"/>
                <a:cs typeface="Calibri"/>
              </a:rPr>
              <a:t>soon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possible.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u="sng" sz="12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Disqualifications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1699"/>
              </a:lnSpc>
              <a:spcBef>
                <a:spcPts val="600"/>
              </a:spcBef>
            </a:pPr>
            <a:r>
              <a:rPr dirty="0" sz="1200">
                <a:latin typeface="Calibri"/>
                <a:cs typeface="Calibri"/>
              </a:rPr>
              <a:t>Under Article </a:t>
            </a:r>
            <a:r>
              <a:rPr dirty="0" sz="1200" spc="-5">
                <a:latin typeface="Calibri"/>
                <a:cs typeface="Calibri"/>
              </a:rPr>
              <a:t>102.11.1,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-5">
                <a:latin typeface="Calibri"/>
                <a:cs typeface="Calibri"/>
              </a:rPr>
              <a:t>Referees </a:t>
            </a:r>
            <a:r>
              <a:rPr dirty="0" sz="1200">
                <a:latin typeface="Calibri"/>
                <a:cs typeface="Calibri"/>
              </a:rPr>
              <a:t>may </a:t>
            </a:r>
            <a:r>
              <a:rPr dirty="0" sz="1200" spc="-5">
                <a:latin typeface="Calibri"/>
                <a:cs typeface="Calibri"/>
              </a:rPr>
              <a:t>“…overrule </a:t>
            </a:r>
            <a:r>
              <a:rPr dirty="0" sz="1200">
                <a:latin typeface="Calibri"/>
                <a:cs typeface="Calibri"/>
              </a:rPr>
              <a:t>any </a:t>
            </a:r>
            <a:r>
              <a:rPr dirty="0" sz="1200" spc="-5">
                <a:latin typeface="Calibri"/>
                <a:cs typeface="Calibri"/>
              </a:rPr>
              <a:t>meet official on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point </a:t>
            </a:r>
            <a:r>
              <a:rPr dirty="0" sz="1200">
                <a:latin typeface="Calibri"/>
                <a:cs typeface="Calibri"/>
              </a:rPr>
              <a:t>of rule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interpretation, </a:t>
            </a:r>
            <a:r>
              <a:rPr dirty="0" sz="1200">
                <a:latin typeface="Calibri"/>
                <a:cs typeface="Calibri"/>
              </a:rPr>
              <a:t>or on a </a:t>
            </a:r>
            <a:r>
              <a:rPr dirty="0" sz="1200" spc="-5">
                <a:latin typeface="Calibri"/>
                <a:cs typeface="Calibri"/>
              </a:rPr>
              <a:t>judgment </a:t>
            </a:r>
            <a:r>
              <a:rPr dirty="0" sz="1200">
                <a:latin typeface="Calibri"/>
                <a:cs typeface="Calibri"/>
              </a:rPr>
              <a:t>decision </a:t>
            </a:r>
            <a:r>
              <a:rPr dirty="0" sz="1200" spc="-5">
                <a:latin typeface="Calibri"/>
                <a:cs typeface="Calibri"/>
              </a:rPr>
              <a:t>pertaining to </a:t>
            </a:r>
            <a:r>
              <a:rPr dirty="0" sz="1200">
                <a:latin typeface="Calibri"/>
                <a:cs typeface="Calibri"/>
              </a:rPr>
              <a:t>an </a:t>
            </a:r>
            <a:r>
              <a:rPr dirty="0" sz="1200" spc="-5">
                <a:latin typeface="Calibri"/>
                <a:cs typeface="Calibri"/>
              </a:rPr>
              <a:t>action </a:t>
            </a:r>
            <a:r>
              <a:rPr dirty="0" sz="1200" spc="5">
                <a:latin typeface="Calibri"/>
                <a:cs typeface="Calibri"/>
              </a:rPr>
              <a:t>that </a:t>
            </a:r>
            <a:r>
              <a:rPr dirty="0" sz="1200">
                <a:latin typeface="Calibri"/>
                <a:cs typeface="Calibri"/>
              </a:rPr>
              <a:t>the Referee has </a:t>
            </a:r>
            <a:r>
              <a:rPr dirty="0" sz="1200" spc="-5">
                <a:latin typeface="Calibri"/>
                <a:cs typeface="Calibri"/>
              </a:rPr>
              <a:t>personally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observed”.</a:t>
            </a:r>
            <a:r>
              <a:rPr dirty="0" sz="1200" spc="30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other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words,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responsible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vetting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accuracy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all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calls </a:t>
            </a:r>
            <a:r>
              <a:rPr dirty="0" sz="1200">
                <a:latin typeface="Calibri"/>
                <a:cs typeface="Calibri"/>
              </a:rPr>
              <a:t> made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Stroke </a:t>
            </a:r>
            <a:r>
              <a:rPr dirty="0" sz="1200">
                <a:latin typeface="Calibri"/>
                <a:cs typeface="Calibri"/>
              </a:rPr>
              <a:t>&amp; </a:t>
            </a:r>
            <a:r>
              <a:rPr dirty="0" sz="1200" spc="-5">
                <a:latin typeface="Calibri"/>
                <a:cs typeface="Calibri"/>
              </a:rPr>
              <a:t>Turn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Judges during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shift</a:t>
            </a:r>
            <a:r>
              <a:rPr dirty="0" sz="1200">
                <a:latin typeface="Calibri"/>
                <a:cs typeface="Calibri"/>
              </a:rPr>
              <a:t> on</a:t>
            </a:r>
            <a:r>
              <a:rPr dirty="0" sz="1200" spc="-5">
                <a:latin typeface="Calibri"/>
                <a:cs typeface="Calibri"/>
              </a:rPr>
              <a:t> deck.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doing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acting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swimmer’s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advocate,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insuring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all</a:t>
            </a:r>
            <a:r>
              <a:rPr dirty="0" sz="1200" spc="-5">
                <a:latin typeface="Calibri"/>
                <a:cs typeface="Calibri"/>
              </a:rPr>
              <a:t> parties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have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followed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proper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rules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procedures </a:t>
            </a:r>
            <a:r>
              <a:rPr dirty="0" sz="1200">
                <a:latin typeface="Calibri"/>
                <a:cs typeface="Calibri"/>
              </a:rPr>
              <a:t> 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making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reporting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call.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protocol for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taking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processing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may vary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depending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upon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level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competition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(championship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age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group),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but</a:t>
            </a:r>
            <a:r>
              <a:rPr dirty="0" sz="1200">
                <a:latin typeface="Calibri"/>
                <a:cs typeface="Calibri"/>
              </a:rPr>
              <a:t> in</a:t>
            </a:r>
            <a:r>
              <a:rPr dirty="0" sz="1200" spc="-5">
                <a:latin typeface="Calibri"/>
                <a:cs typeface="Calibri"/>
              </a:rPr>
              <a:t> general </a:t>
            </a:r>
            <a:r>
              <a:rPr dirty="0" sz="1200" spc="1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process</a:t>
            </a:r>
            <a:r>
              <a:rPr dirty="0" sz="1200">
                <a:latin typeface="Calibri"/>
                <a:cs typeface="Calibri"/>
              </a:rPr>
              <a:t> 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5">
                <a:latin typeface="Calibri"/>
                <a:cs typeface="Calibri"/>
              </a:rPr>
              <a:t> follows:</a:t>
            </a:r>
            <a:endParaRPr sz="1200">
              <a:latin typeface="Calibri"/>
              <a:cs typeface="Calibri"/>
            </a:endParaRPr>
          </a:p>
          <a:p>
            <a:pPr marL="241300" marR="66675" indent="-228600">
              <a:lnSpc>
                <a:spcPct val="101800"/>
              </a:lnSpc>
              <a:spcBef>
                <a:spcPts val="600"/>
              </a:spcBef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When a </a:t>
            </a:r>
            <a:r>
              <a:rPr dirty="0" sz="1200" spc="-5">
                <a:latin typeface="Calibri"/>
                <a:cs typeface="Calibri"/>
              </a:rPr>
              <a:t>Stroke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Turn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raises</a:t>
            </a:r>
            <a:r>
              <a:rPr dirty="0" sz="1200" spc="-5">
                <a:latin typeface="Calibri"/>
                <a:cs typeface="Calibri"/>
              </a:rPr>
              <a:t> their </a:t>
            </a:r>
            <a:r>
              <a:rPr dirty="0" sz="1200">
                <a:latin typeface="Calibri"/>
                <a:cs typeface="Calibri"/>
              </a:rPr>
              <a:t>arm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signaling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have</a:t>
            </a:r>
            <a:r>
              <a:rPr dirty="0" sz="1200" spc="-5">
                <a:latin typeface="Calibri"/>
                <a:cs typeface="Calibri"/>
              </a:rPr>
              <a:t> observed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potential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infraction</a:t>
            </a:r>
            <a:r>
              <a:rPr dirty="0" sz="1200">
                <a:latin typeface="Calibri"/>
                <a:cs typeface="Calibri"/>
              </a:rPr>
              <a:t> of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rules,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 should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note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on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sheet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jurisdiction</a:t>
            </a:r>
            <a:r>
              <a:rPr dirty="0" sz="1200">
                <a:latin typeface="Calibri"/>
                <a:cs typeface="Calibri"/>
              </a:rPr>
              <a:t> 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Stroke</a:t>
            </a:r>
            <a:r>
              <a:rPr dirty="0" sz="1200">
                <a:latin typeface="Calibri"/>
                <a:cs typeface="Calibri"/>
              </a:rPr>
              <a:t> &amp;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Turn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know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look </a:t>
            </a:r>
            <a:r>
              <a:rPr dirty="0" sz="1200" spc="5">
                <a:latin typeface="Calibri"/>
                <a:cs typeface="Calibri"/>
              </a:rPr>
              <a:t>for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DQ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Report.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When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 </a:t>
            </a:r>
            <a:r>
              <a:rPr dirty="0" sz="1200" spc="-5">
                <a:latin typeface="Calibri"/>
                <a:cs typeface="Calibri"/>
              </a:rPr>
              <a:t>receive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5">
                <a:latin typeface="Calibri"/>
                <a:cs typeface="Calibri"/>
              </a:rPr>
              <a:t> Report, check</a:t>
            </a:r>
            <a:r>
              <a:rPr dirty="0" sz="1200">
                <a:latin typeface="Calibri"/>
                <a:cs typeface="Calibri"/>
              </a:rPr>
              <a:t> it </a:t>
            </a:r>
            <a:r>
              <a:rPr dirty="0" sz="1200" spc="-5">
                <a:latin typeface="Calibri"/>
                <a:cs typeface="Calibri"/>
              </a:rPr>
              <a:t>for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completeness 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accuracy.</a:t>
            </a:r>
            <a:endParaRPr sz="1200">
              <a:latin typeface="Calibri"/>
              <a:cs typeface="Calibri"/>
            </a:endParaRPr>
          </a:p>
          <a:p>
            <a:pPr lvl="1" marL="413384" marR="32384" indent="-182880">
              <a:lnSpc>
                <a:spcPct val="101699"/>
              </a:lnSpc>
              <a:spcBef>
                <a:spcPts val="405"/>
              </a:spcBef>
              <a:buAutoNum type="alphaLcPeriod"/>
              <a:tabLst>
                <a:tab pos="414020" algn="l"/>
              </a:tabLst>
            </a:pPr>
            <a:r>
              <a:rPr dirty="0" sz="1200">
                <a:latin typeface="Calibri"/>
                <a:cs typeface="Calibri"/>
              </a:rPr>
              <a:t>Is the </a:t>
            </a:r>
            <a:r>
              <a:rPr dirty="0" sz="1200" spc="-5">
                <a:latin typeface="Calibri"/>
                <a:cs typeface="Calibri"/>
              </a:rPr>
              <a:t>swimmer correctly identified?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Does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event/heat/lane </a:t>
            </a:r>
            <a:r>
              <a:rPr dirty="0" sz="1200">
                <a:latin typeface="Calibri"/>
                <a:cs typeface="Calibri"/>
              </a:rPr>
              <a:t>match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name?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Do </a:t>
            </a:r>
            <a:r>
              <a:rPr dirty="0" sz="1200" spc="-5">
                <a:latin typeface="Calibri"/>
                <a:cs typeface="Calibri"/>
              </a:rPr>
              <a:t>they </a:t>
            </a:r>
            <a:r>
              <a:rPr dirty="0" sz="1200">
                <a:latin typeface="Calibri"/>
                <a:cs typeface="Calibri"/>
              </a:rPr>
              <a:t> match </a:t>
            </a:r>
            <a:r>
              <a:rPr dirty="0" sz="1200" spc="-10">
                <a:latin typeface="Calibri"/>
                <a:cs typeface="Calibri"/>
              </a:rPr>
              <a:t>what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sheet?</a:t>
            </a:r>
            <a:r>
              <a:rPr dirty="0" sz="1200" spc="2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-5">
                <a:latin typeface="Calibri"/>
                <a:cs typeface="Calibri"/>
              </a:rPr>
              <a:t> the </a:t>
            </a:r>
            <a:r>
              <a:rPr dirty="0" sz="1200">
                <a:latin typeface="Calibri"/>
                <a:cs typeface="Calibri"/>
              </a:rPr>
              <a:t>name</a:t>
            </a:r>
            <a:r>
              <a:rPr dirty="0" sz="1200" spc="-5">
                <a:latin typeface="Calibri"/>
                <a:cs typeface="Calibri"/>
              </a:rPr>
              <a:t> does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match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event/heat/lane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you 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must</a:t>
            </a:r>
            <a:r>
              <a:rPr dirty="0" sz="1200" spc="-5">
                <a:latin typeface="Calibri"/>
                <a:cs typeface="Calibri"/>
              </a:rPr>
              <a:t> question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Stroke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5">
                <a:latin typeface="Calibri"/>
                <a:cs typeface="Calibri"/>
              </a:rPr>
              <a:t> Turn Judge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possibly</a:t>
            </a:r>
            <a:r>
              <a:rPr dirty="0" sz="1200">
                <a:latin typeface="Calibri"/>
                <a:cs typeface="Calibri"/>
              </a:rPr>
              <a:t> review</a:t>
            </a:r>
            <a:r>
              <a:rPr dirty="0" sz="1200" spc="-5">
                <a:latin typeface="Calibri"/>
                <a:cs typeface="Calibri"/>
              </a:rPr>
              <a:t> his/her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 sheet 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see what,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anything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they </a:t>
            </a:r>
            <a:r>
              <a:rPr dirty="0" sz="1200" spc="-5">
                <a:latin typeface="Calibri"/>
                <a:cs typeface="Calibri"/>
              </a:rPr>
              <a:t>wrote</a:t>
            </a:r>
            <a:r>
              <a:rPr dirty="0" sz="1200">
                <a:latin typeface="Calibri"/>
                <a:cs typeface="Calibri"/>
              </a:rPr>
              <a:t> at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>
                <a:latin typeface="Calibri"/>
                <a:cs typeface="Calibri"/>
              </a:rPr>
              <a:t> time.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Remember,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gets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benefit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doubt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not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able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properly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identify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violated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5">
                <a:latin typeface="Calibri"/>
                <a:cs typeface="Calibri"/>
              </a:rPr>
              <a:t> rules,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20">
                <a:latin typeface="Calibri"/>
                <a:cs typeface="Calibri"/>
              </a:rPr>
              <a:t>DQ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must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reversed.</a:t>
            </a:r>
            <a:endParaRPr sz="1200">
              <a:latin typeface="Calibri"/>
              <a:cs typeface="Calibri"/>
            </a:endParaRPr>
          </a:p>
          <a:p>
            <a:pPr algn="just" lvl="1" marL="413384" marR="132715" indent="-182880">
              <a:lnSpc>
                <a:spcPct val="102099"/>
              </a:lnSpc>
              <a:spcBef>
                <a:spcPts val="390"/>
              </a:spcBef>
              <a:buAutoNum type="alphaLcPeriod"/>
              <a:tabLst>
                <a:tab pos="414020" algn="l"/>
              </a:tabLst>
            </a:pPr>
            <a:r>
              <a:rPr dirty="0" sz="1200">
                <a:latin typeface="Calibri"/>
                <a:cs typeface="Calibri"/>
              </a:rPr>
              <a:t>Is the </a:t>
            </a:r>
            <a:r>
              <a:rPr dirty="0" sz="1200" spc="-5">
                <a:latin typeface="Calibri"/>
                <a:cs typeface="Calibri"/>
              </a:rPr>
              <a:t>infraction properly identified?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Did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10">
                <a:latin typeface="Calibri"/>
                <a:cs typeface="Calibri"/>
              </a:rPr>
              <a:t>Stroke </a:t>
            </a:r>
            <a:r>
              <a:rPr dirty="0" sz="1200">
                <a:latin typeface="Calibri"/>
                <a:cs typeface="Calibri"/>
              </a:rPr>
              <a:t>&amp; </a:t>
            </a:r>
            <a:r>
              <a:rPr dirty="0" sz="1200" spc="-5">
                <a:latin typeface="Calibri"/>
                <a:cs typeface="Calibri"/>
              </a:rPr>
              <a:t>Turn Judge </a:t>
            </a:r>
            <a:r>
              <a:rPr dirty="0" sz="1200">
                <a:latin typeface="Calibri"/>
                <a:cs typeface="Calibri"/>
              </a:rPr>
              <a:t>cite </a:t>
            </a:r>
            <a:r>
              <a:rPr dirty="0" sz="1200" spc="-5">
                <a:latin typeface="Calibri"/>
                <a:cs typeface="Calibri"/>
              </a:rPr>
              <a:t>the correct rules and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check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appropriate boxes </a:t>
            </a:r>
            <a:r>
              <a:rPr dirty="0" sz="1200">
                <a:latin typeface="Calibri"/>
                <a:cs typeface="Calibri"/>
              </a:rPr>
              <a:t>fully </a:t>
            </a:r>
            <a:r>
              <a:rPr dirty="0" sz="1200" spc="-5">
                <a:latin typeface="Calibri"/>
                <a:cs typeface="Calibri"/>
              </a:rPr>
              <a:t>describing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violation?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Where did </a:t>
            </a:r>
            <a:r>
              <a:rPr dirty="0" sz="1200" spc="-10">
                <a:latin typeface="Calibri"/>
                <a:cs typeface="Calibri"/>
              </a:rPr>
              <a:t>it </a:t>
            </a:r>
            <a:r>
              <a:rPr dirty="0" sz="1200" spc="-5">
                <a:latin typeface="Calibri"/>
                <a:cs typeface="Calibri"/>
              </a:rPr>
              <a:t>occur?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What rules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were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violated?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Don’t hesitate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question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Stroke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5">
                <a:latin typeface="Calibri"/>
                <a:cs typeface="Calibri"/>
              </a:rPr>
              <a:t> Turn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about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details.</a:t>
            </a:r>
            <a:endParaRPr sz="1200">
              <a:latin typeface="Calibri"/>
              <a:cs typeface="Calibri"/>
            </a:endParaRPr>
          </a:p>
          <a:p>
            <a:pPr marL="241300" marR="27940" indent="-228600">
              <a:lnSpc>
                <a:spcPct val="101699"/>
              </a:lnSpc>
              <a:spcBef>
                <a:spcPts val="605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Once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satisfied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DQ</a:t>
            </a:r>
            <a:r>
              <a:rPr dirty="0" sz="1200">
                <a:latin typeface="Calibri"/>
                <a:cs typeface="Calibri"/>
              </a:rPr>
              <a:t> Report </a:t>
            </a:r>
            <a:r>
              <a:rPr dirty="0" sz="1200" spc="-5">
                <a:latin typeface="Calibri"/>
                <a:cs typeface="Calibri"/>
              </a:rPr>
              <a:t>properly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describes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infraction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call</a:t>
            </a:r>
            <a:r>
              <a:rPr dirty="0" sz="1200">
                <a:latin typeface="Calibri"/>
                <a:cs typeface="Calibri"/>
              </a:rPr>
              <a:t> 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valid,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sign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Report 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submit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Administrative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Official.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Referee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 overturn </a:t>
            </a:r>
            <a:r>
              <a:rPr dirty="0" sz="1200" spc="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if:</a:t>
            </a:r>
            <a:endParaRPr sz="1200">
              <a:latin typeface="Calibri"/>
              <a:cs typeface="Calibri"/>
            </a:endParaRPr>
          </a:p>
          <a:p>
            <a:pPr lvl="1" marL="469265" marR="410845" indent="-228600">
              <a:lnSpc>
                <a:spcPct val="101699"/>
              </a:lnSpc>
              <a:spcBef>
                <a:spcPts val="395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They</a:t>
            </a:r>
            <a:r>
              <a:rPr dirty="0" sz="1200" spc="-5">
                <a:latin typeface="Calibri"/>
                <a:cs typeface="Calibri"/>
              </a:rPr>
              <a:t> determine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Stroke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5">
                <a:latin typeface="Calibri"/>
                <a:cs typeface="Calibri"/>
              </a:rPr>
              <a:t> Turn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 </a:t>
            </a:r>
            <a:r>
              <a:rPr dirty="0" sz="1200">
                <a:latin typeface="Calibri"/>
                <a:cs typeface="Calibri"/>
              </a:rPr>
              <a:t>has</a:t>
            </a:r>
            <a:r>
              <a:rPr dirty="0" sz="1200" spc="-5">
                <a:latin typeface="Calibri"/>
                <a:cs typeface="Calibri"/>
              </a:rPr>
              <a:t> misapplied</a:t>
            </a:r>
            <a:r>
              <a:rPr dirty="0" sz="1200">
                <a:latin typeface="Calibri"/>
                <a:cs typeface="Calibri"/>
              </a:rPr>
              <a:t> 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misinterpreted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rule;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exercised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authority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outside </a:t>
            </a:r>
            <a:r>
              <a:rPr dirty="0" sz="1200">
                <a:latin typeface="Calibri"/>
                <a:cs typeface="Calibri"/>
              </a:rPr>
              <a:t>their</a:t>
            </a:r>
            <a:r>
              <a:rPr dirty="0" sz="1200" spc="-5">
                <a:latin typeface="Calibri"/>
                <a:cs typeface="Calibri"/>
              </a:rPr>
              <a:t> jurisdiction,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was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 position.</a:t>
            </a:r>
            <a:endParaRPr sz="1200">
              <a:latin typeface="Calibri"/>
              <a:cs typeface="Calibri"/>
            </a:endParaRPr>
          </a:p>
          <a:p>
            <a:pPr lvl="1" marL="469265" marR="113664" indent="-228600">
              <a:lnSpc>
                <a:spcPct val="101699"/>
              </a:lnSpc>
              <a:spcBef>
                <a:spcPts val="405"/>
              </a:spcBef>
              <a:buAutoNum type="alphaLcPeriod"/>
              <a:tabLst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The Deck </a:t>
            </a:r>
            <a:r>
              <a:rPr dirty="0" sz="1200" spc="-5">
                <a:latin typeface="Calibri"/>
                <a:cs typeface="Calibri"/>
              </a:rPr>
              <a:t>Referee observed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same sequence </a:t>
            </a:r>
            <a:r>
              <a:rPr dirty="0" sz="1200">
                <a:latin typeface="Calibri"/>
                <a:cs typeface="Calibri"/>
              </a:rPr>
              <a:t>of events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>
                <a:latin typeface="Calibri"/>
                <a:cs typeface="Calibri"/>
              </a:rPr>
              <a:t>believes </a:t>
            </a:r>
            <a:r>
              <a:rPr dirty="0" sz="1200" spc="-5">
                <a:latin typeface="Calibri"/>
                <a:cs typeface="Calibri"/>
              </a:rPr>
              <a:t>that </a:t>
            </a:r>
            <a:r>
              <a:rPr dirty="0" sz="1200">
                <a:latin typeface="Calibri"/>
                <a:cs typeface="Calibri"/>
              </a:rPr>
              <a:t>no </a:t>
            </a:r>
            <a:r>
              <a:rPr dirty="0" sz="1200" spc="-5">
                <a:latin typeface="Calibri"/>
                <a:cs typeface="Calibri"/>
              </a:rPr>
              <a:t>infraction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occurred.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Overturning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judgment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(i.e.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non-simultaneous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touch)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made</a:t>
            </a:r>
            <a:r>
              <a:rPr dirty="0" sz="1200">
                <a:latin typeface="Calibri"/>
                <a:cs typeface="Calibri"/>
              </a:rPr>
              <a:t> by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another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official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>
                <a:latin typeface="Calibri"/>
                <a:cs typeface="Calibri"/>
              </a:rPr>
              <a:t> be</a:t>
            </a:r>
            <a:r>
              <a:rPr dirty="0" sz="1200" spc="-5">
                <a:latin typeface="Calibri"/>
                <a:cs typeface="Calibri"/>
              </a:rPr>
              <a:t> handled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delicately.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Remember,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seldom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sees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from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same</a:t>
            </a:r>
            <a:r>
              <a:rPr dirty="0" sz="1200" spc="-5">
                <a:latin typeface="Calibri"/>
                <a:cs typeface="Calibri"/>
              </a:rPr>
              <a:t> position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Stroke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Turn</a:t>
            </a:r>
            <a:r>
              <a:rPr dirty="0" sz="1200" spc="-5">
                <a:latin typeface="Calibri"/>
                <a:cs typeface="Calibri"/>
              </a:rPr>
              <a:t> Judge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different</a:t>
            </a:r>
            <a:r>
              <a:rPr dirty="0" sz="1200">
                <a:latin typeface="Calibri"/>
                <a:cs typeface="Calibri"/>
              </a:rPr>
              <a:t> angles </a:t>
            </a:r>
            <a:r>
              <a:rPr dirty="0" sz="1200" spc="-5">
                <a:latin typeface="Calibri"/>
                <a:cs typeface="Calibri"/>
              </a:rPr>
              <a:t>lead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different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perceptions.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Additionally,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-5">
                <a:latin typeface="Calibri"/>
                <a:cs typeface="Calibri"/>
              </a:rPr>
              <a:t>Referees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generally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 only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quadrant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pool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>
                <a:latin typeface="Calibri"/>
                <a:cs typeface="Calibri"/>
              </a:rPr>
              <a:t>any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decision</a:t>
            </a:r>
            <a:r>
              <a:rPr dirty="0" sz="1200" spc="-5">
                <a:latin typeface="Calibri"/>
                <a:cs typeface="Calibri"/>
              </a:rPr>
              <a:t> they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could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lead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appearance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not </a:t>
            </a:r>
            <a:r>
              <a:rPr dirty="0" sz="1200">
                <a:latin typeface="Calibri"/>
                <a:cs typeface="Calibri"/>
              </a:rPr>
              <a:t>all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judged</a:t>
            </a:r>
            <a:r>
              <a:rPr dirty="0" sz="1200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same.</a:t>
            </a:r>
            <a:endParaRPr sz="1200">
              <a:latin typeface="Calibri"/>
              <a:cs typeface="Calibri"/>
            </a:endParaRPr>
          </a:p>
          <a:p>
            <a:pPr marL="241300" marR="304165" indent="-228600">
              <a:lnSpc>
                <a:spcPct val="101699"/>
              </a:lnSpc>
              <a:spcBef>
                <a:spcPts val="605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USA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Rules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require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 designated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official make </a:t>
            </a:r>
            <a:r>
              <a:rPr dirty="0" sz="1200">
                <a:latin typeface="Calibri"/>
                <a:cs typeface="Calibri"/>
              </a:rPr>
              <a:t>every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effort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notify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his/her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coach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reason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disqualification.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Failure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so,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however,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does</a:t>
            </a:r>
            <a:r>
              <a:rPr dirty="0" sz="1200" spc="-5">
                <a:latin typeface="Calibri"/>
                <a:cs typeface="Calibri"/>
              </a:rPr>
              <a:t> not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negate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disqualification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(102.22.2).</a:t>
            </a:r>
            <a:endParaRPr sz="1200">
              <a:latin typeface="Calibri"/>
              <a:cs typeface="Calibri"/>
            </a:endParaRPr>
          </a:p>
          <a:p>
            <a:pPr marL="241300" marR="74295" indent="-228600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Finally,</a:t>
            </a:r>
            <a:r>
              <a:rPr dirty="0" sz="1200">
                <a:latin typeface="Calibri"/>
                <a:cs typeface="Calibri"/>
              </a:rPr>
              <a:t> USA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gives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authority</a:t>
            </a:r>
            <a:r>
              <a:rPr dirty="0" sz="1200" spc="5">
                <a:latin typeface="Calibri"/>
                <a:cs typeface="Calibri"/>
              </a:rPr>
              <a:t> 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“…disqualify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swimmer(s)</a:t>
            </a:r>
            <a:r>
              <a:rPr dirty="0" sz="1200">
                <a:latin typeface="Calibri"/>
                <a:cs typeface="Calibri"/>
              </a:rPr>
              <a:t> for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any violation of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rules that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 personally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observes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except</a:t>
            </a:r>
            <a:r>
              <a:rPr dirty="0" sz="1200">
                <a:latin typeface="Calibri"/>
                <a:cs typeface="Calibri"/>
              </a:rPr>
              <a:t> for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false</a:t>
            </a:r>
            <a:r>
              <a:rPr dirty="0" sz="1200" spc="-5">
                <a:latin typeface="Calibri"/>
                <a:cs typeface="Calibri"/>
              </a:rPr>
              <a:t> starts,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shall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same </a:t>
            </a:r>
            <a:r>
              <a:rPr dirty="0" sz="1200">
                <a:latin typeface="Calibri"/>
                <a:cs typeface="Calibri"/>
              </a:rPr>
              <a:t>time raise</a:t>
            </a:r>
            <a:r>
              <a:rPr dirty="0" sz="1200" spc="-5">
                <a:latin typeface="Calibri"/>
                <a:cs typeface="Calibri"/>
              </a:rPr>
              <a:t> one hand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overhead.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</a:t>
            </a:r>
            <a:r>
              <a:rPr dirty="0" sz="1200">
                <a:latin typeface="Calibri"/>
                <a:cs typeface="Calibri"/>
              </a:rPr>
              <a:t> does</a:t>
            </a:r>
            <a:r>
              <a:rPr dirty="0" sz="1200" spc="-5">
                <a:latin typeface="Calibri"/>
                <a:cs typeface="Calibri"/>
              </a:rPr>
              <a:t> not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such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signal,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9302825"/>
            <a:ext cx="140843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DECK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REFEREE CLINIC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PACKET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36880"/>
            <a:ext cx="6403975" cy="8709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715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9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|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z="11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L="469900" marR="211454">
              <a:lnSpc>
                <a:spcPct val="101800"/>
              </a:lnSpc>
            </a:pPr>
            <a:r>
              <a:rPr dirty="0" sz="1200" spc="-5">
                <a:latin typeface="Calibri"/>
                <a:cs typeface="Calibri"/>
              </a:rPr>
              <a:t>shall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 disqualification”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(102.11.2).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exercising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this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authority,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</a:t>
            </a:r>
            <a:r>
              <a:rPr dirty="0" sz="1200">
                <a:latin typeface="Calibri"/>
                <a:cs typeface="Calibri"/>
              </a:rPr>
              <a:t> Referee </a:t>
            </a:r>
            <a:r>
              <a:rPr dirty="0" sz="1200" spc="-5">
                <a:latin typeface="Calibri"/>
                <a:cs typeface="Calibri"/>
              </a:rPr>
              <a:t>must </a:t>
            </a:r>
            <a:r>
              <a:rPr dirty="0" sz="1200">
                <a:latin typeface="Calibri"/>
                <a:cs typeface="Calibri"/>
              </a:rPr>
              <a:t> insure</a:t>
            </a:r>
            <a:r>
              <a:rPr dirty="0" sz="1200" spc="-5">
                <a:latin typeface="Calibri"/>
                <a:cs typeface="Calibri"/>
              </a:rPr>
              <a:t> that</a:t>
            </a:r>
            <a:r>
              <a:rPr dirty="0" sz="1200">
                <a:latin typeface="Calibri"/>
                <a:cs typeface="Calibri"/>
              </a:rPr>
              <a:t> all </a:t>
            </a:r>
            <a:r>
              <a:rPr dirty="0" sz="1200" spc="-5">
                <a:latin typeface="Calibri"/>
                <a:cs typeface="Calibri"/>
              </a:rPr>
              <a:t>swimmers </a:t>
            </a:r>
            <a:r>
              <a:rPr dirty="0" sz="1200">
                <a:latin typeface="Calibri"/>
                <a:cs typeface="Calibri"/>
              </a:rPr>
              <a:t>have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fair,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equitable,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uniform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judging.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Some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things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consider:</a:t>
            </a:r>
            <a:endParaRPr sz="1200">
              <a:latin typeface="Calibri"/>
              <a:cs typeface="Calibri"/>
            </a:endParaRPr>
          </a:p>
          <a:p>
            <a:pPr marL="698500" marR="160655" indent="-228600">
              <a:lnSpc>
                <a:spcPct val="101699"/>
              </a:lnSpc>
              <a:spcBef>
                <a:spcPts val="405"/>
              </a:spcBef>
              <a:buAutoNum type="alphaLcPeriod"/>
              <a:tabLst>
                <a:tab pos="699135" algn="l"/>
              </a:tabLst>
            </a:pPr>
            <a:r>
              <a:rPr dirty="0" sz="1200">
                <a:latin typeface="Calibri"/>
                <a:cs typeface="Calibri"/>
              </a:rPr>
              <a:t>Deck</a:t>
            </a:r>
            <a:r>
              <a:rPr dirty="0" sz="1200" spc="-5">
                <a:latin typeface="Calibri"/>
                <a:cs typeface="Calibri"/>
              </a:rPr>
              <a:t> Referees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spend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most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time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one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quadrant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pool.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 Deck</a:t>
            </a:r>
            <a:r>
              <a:rPr dirty="0" sz="1200" spc="-5">
                <a:latin typeface="Calibri"/>
                <a:cs typeface="Calibri"/>
              </a:rPr>
              <a:t> 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may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give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appearance that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swimmers</a:t>
            </a:r>
            <a:r>
              <a:rPr dirty="0" sz="1200">
                <a:latin typeface="Calibri"/>
                <a:cs typeface="Calibri"/>
              </a:rPr>
              <a:t> in </a:t>
            </a:r>
            <a:r>
              <a:rPr dirty="0" sz="1200" spc="-5">
                <a:latin typeface="Calibri"/>
                <a:cs typeface="Calibri"/>
              </a:rPr>
              <a:t>that quadrant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pool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being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subjected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greater scrutiny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than others.</a:t>
            </a:r>
            <a:endParaRPr sz="1200">
              <a:latin typeface="Calibri"/>
              <a:cs typeface="Calibri"/>
            </a:endParaRPr>
          </a:p>
          <a:p>
            <a:pPr marL="698500" marR="164465" indent="-228600">
              <a:lnSpc>
                <a:spcPct val="101899"/>
              </a:lnSpc>
              <a:spcBef>
                <a:spcPts val="395"/>
              </a:spcBef>
              <a:buAutoNum type="alphaLcPeriod"/>
              <a:tabLst>
                <a:tab pos="699135" algn="l"/>
              </a:tabLst>
            </a:pPr>
            <a:r>
              <a:rPr dirty="0" sz="1200" spc="-5">
                <a:latin typeface="Calibri"/>
                <a:cs typeface="Calibri"/>
              </a:rPr>
              <a:t>Consider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infraction.</a:t>
            </a:r>
            <a:r>
              <a:rPr dirty="0" sz="1200" spc="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Was it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visible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entire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pool?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Stroke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Turn</a:t>
            </a:r>
            <a:r>
              <a:rPr dirty="0" sz="1200" spc="-5">
                <a:latin typeface="Calibri"/>
                <a:cs typeface="Calibri"/>
              </a:rPr>
              <a:t> Judge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within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whose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jurisdiction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occurred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distracted?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it </a:t>
            </a:r>
            <a:r>
              <a:rPr dirty="0" sz="1200" spc="-5">
                <a:latin typeface="Calibri"/>
                <a:cs typeface="Calibri"/>
              </a:rPr>
              <a:t>flagrant?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 </a:t>
            </a:r>
            <a:r>
              <a:rPr dirty="0" sz="1200" spc="-5">
                <a:latin typeface="Calibri"/>
                <a:cs typeface="Calibri"/>
              </a:rPr>
              <a:t>obvious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example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would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who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turns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over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on</a:t>
            </a:r>
            <a:r>
              <a:rPr dirty="0" sz="1200" spc="-5">
                <a:latin typeface="Calibri"/>
                <a:cs typeface="Calibri"/>
              </a:rPr>
              <a:t> their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stomach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finish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backstroke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leg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 IM.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Stroke </a:t>
            </a:r>
            <a:r>
              <a:rPr dirty="0" sz="1200">
                <a:latin typeface="Calibri"/>
                <a:cs typeface="Calibri"/>
              </a:rPr>
              <a:t>&amp; </a:t>
            </a:r>
            <a:r>
              <a:rPr dirty="0" sz="1200" spc="-5">
                <a:latin typeface="Calibri"/>
                <a:cs typeface="Calibri"/>
              </a:rPr>
              <a:t>Turn Judge </a:t>
            </a:r>
            <a:r>
              <a:rPr dirty="0" sz="1200">
                <a:latin typeface="Calibri"/>
                <a:cs typeface="Calibri"/>
              </a:rPr>
              <a:t>may </a:t>
            </a:r>
            <a:r>
              <a:rPr dirty="0" sz="1200" spc="-5">
                <a:latin typeface="Calibri"/>
                <a:cs typeface="Calibri"/>
              </a:rPr>
              <a:t>be observing swimmers </a:t>
            </a:r>
            <a:r>
              <a:rPr dirty="0" sz="1200" spc="-1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other </a:t>
            </a:r>
            <a:r>
              <a:rPr dirty="0" sz="1200" spc="5">
                <a:latin typeface="Calibri"/>
                <a:cs typeface="Calibri"/>
              </a:rPr>
              <a:t>lanes </a:t>
            </a:r>
            <a:r>
              <a:rPr dirty="0" sz="1200" spc="-5">
                <a:latin typeface="Calibri"/>
                <a:cs typeface="Calibri"/>
              </a:rPr>
              <a:t>and not see </a:t>
            </a:r>
            <a:r>
              <a:rPr dirty="0" sz="1200">
                <a:latin typeface="Calibri"/>
                <a:cs typeface="Calibri"/>
              </a:rPr>
              <a:t> this</a:t>
            </a:r>
            <a:r>
              <a:rPr dirty="0" sz="1200" spc="-5">
                <a:latin typeface="Calibri"/>
                <a:cs typeface="Calibri"/>
              </a:rPr>
              <a:t> infraction.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Calibri"/>
                <a:cs typeface="Calibri"/>
              </a:rPr>
              <a:t>AFTER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THE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COMPETITION</a:t>
            </a:r>
            <a:endParaRPr sz="1400">
              <a:latin typeface="Calibri"/>
              <a:cs typeface="Calibri"/>
            </a:endParaRPr>
          </a:p>
          <a:p>
            <a:pPr marL="12700" marR="106680">
              <a:lnSpc>
                <a:spcPct val="101699"/>
              </a:lnSpc>
              <a:spcBef>
                <a:spcPts val="610"/>
              </a:spcBef>
            </a:pP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 Referee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last</a:t>
            </a:r>
            <a:r>
              <a:rPr dirty="0" sz="1200" spc="-5">
                <a:latin typeface="Calibri"/>
                <a:cs typeface="Calibri"/>
              </a:rPr>
              <a:t> heat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ends,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sure that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 turn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 heat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sheet </a:t>
            </a:r>
            <a:r>
              <a:rPr dirty="0" sz="1200">
                <a:latin typeface="Calibri"/>
                <a:cs typeface="Calibri"/>
              </a:rPr>
              <a:t>(and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Starter’s)</a:t>
            </a:r>
            <a:r>
              <a:rPr dirty="0" sz="1200">
                <a:latin typeface="Calibri"/>
                <a:cs typeface="Calibri"/>
              </a:rPr>
              <a:t> 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 </a:t>
            </a:r>
            <a:r>
              <a:rPr dirty="0" sz="1200">
                <a:latin typeface="Calibri"/>
                <a:cs typeface="Calibri"/>
              </a:rPr>
              <a:t>Referee.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 sure</a:t>
            </a:r>
            <a:r>
              <a:rPr dirty="0" sz="1200">
                <a:latin typeface="Calibri"/>
                <a:cs typeface="Calibri"/>
              </a:rPr>
              <a:t> all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DQ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slips</a:t>
            </a:r>
            <a:r>
              <a:rPr dirty="0" sz="1200">
                <a:latin typeface="Calibri"/>
                <a:cs typeface="Calibri"/>
              </a:rPr>
              <a:t> have</a:t>
            </a:r>
            <a:r>
              <a:rPr dirty="0" sz="1200" spc="-5">
                <a:latin typeface="Calibri"/>
                <a:cs typeface="Calibri"/>
              </a:rPr>
              <a:t> been signed</a:t>
            </a:r>
            <a:r>
              <a:rPr dirty="0" sz="1200">
                <a:latin typeface="Calibri"/>
                <a:cs typeface="Calibri"/>
              </a:rPr>
              <a:t> and </a:t>
            </a:r>
            <a:r>
              <a:rPr dirty="0" sz="1200" spc="-5">
                <a:latin typeface="Calibri"/>
                <a:cs typeface="Calibri"/>
              </a:rPr>
              <a:t>turned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Thank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Starter,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Chief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Stroke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5">
                <a:latin typeface="Calibri"/>
                <a:cs typeface="Calibri"/>
              </a:rPr>
              <a:t> Turn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Judges.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yourself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available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Meet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Referee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any 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issues </a:t>
            </a:r>
            <a:r>
              <a:rPr dirty="0" sz="1200" spc="-5">
                <a:latin typeface="Calibri"/>
                <a:cs typeface="Calibri"/>
              </a:rPr>
              <a:t>that </a:t>
            </a:r>
            <a:r>
              <a:rPr dirty="0" sz="1200">
                <a:latin typeface="Calibri"/>
                <a:cs typeface="Calibri"/>
              </a:rPr>
              <a:t>may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have </a:t>
            </a:r>
            <a:r>
              <a:rPr dirty="0" sz="1200" spc="-5">
                <a:latin typeface="Calibri"/>
                <a:cs typeface="Calibri"/>
              </a:rPr>
              <a:t>cropped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 during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Calibri"/>
                <a:cs typeface="Calibri"/>
              </a:rPr>
              <a:t>RADIO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PROTOCOL</a:t>
            </a:r>
            <a:endParaRPr sz="1400">
              <a:latin typeface="Calibri"/>
              <a:cs typeface="Calibri"/>
            </a:endParaRPr>
          </a:p>
          <a:p>
            <a:pPr marL="12700" marR="166370">
              <a:lnSpc>
                <a:spcPct val="101699"/>
              </a:lnSpc>
              <a:spcBef>
                <a:spcPts val="620"/>
              </a:spcBef>
            </a:pP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some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meets </a:t>
            </a:r>
            <a:r>
              <a:rPr dirty="0" sz="1200">
                <a:latin typeface="Calibri"/>
                <a:cs typeface="Calibri"/>
              </a:rPr>
              <a:t>Deck </a:t>
            </a:r>
            <a:r>
              <a:rPr dirty="0" sz="1200" spc="-5">
                <a:latin typeface="Calibri"/>
                <a:cs typeface="Calibri"/>
              </a:rPr>
              <a:t>Referees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Chief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(if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there</a:t>
            </a:r>
            <a:r>
              <a:rPr dirty="0" sz="1200">
                <a:latin typeface="Calibri"/>
                <a:cs typeface="Calibri"/>
              </a:rPr>
              <a:t> are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any) </a:t>
            </a:r>
            <a:r>
              <a:rPr dirty="0" sz="1200" spc="-5">
                <a:latin typeface="Calibri"/>
                <a:cs typeface="Calibri"/>
              </a:rPr>
              <a:t>will use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radios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communicate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deck,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including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calling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potential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disqualifications.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using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radios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there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some </a:t>
            </a:r>
            <a:r>
              <a:rPr dirty="0" sz="1200">
                <a:latin typeface="Calibri"/>
                <a:cs typeface="Calibri"/>
              </a:rPr>
              <a:t>basic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tenants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 </a:t>
            </a:r>
            <a:r>
              <a:rPr dirty="0" sz="1200" spc="-5">
                <a:latin typeface="Calibri"/>
                <a:cs typeface="Calibri"/>
              </a:rPr>
              <a:t>should follow:</a:t>
            </a:r>
            <a:endParaRPr sz="12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70534" algn="l"/>
              </a:tabLst>
            </a:pPr>
            <a:r>
              <a:rPr dirty="0" sz="1200" spc="-5">
                <a:latin typeface="Calibri"/>
                <a:cs typeface="Calibri"/>
              </a:rPr>
              <a:t>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clear and concise.</a:t>
            </a:r>
            <a:endParaRPr sz="12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Allow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other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party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time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finish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statements.</a:t>
            </a:r>
            <a:endParaRPr sz="12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70534" algn="l"/>
              </a:tabLst>
            </a:pPr>
            <a:r>
              <a:rPr dirty="0" sz="1200" spc="-5">
                <a:latin typeface="Calibri"/>
                <a:cs typeface="Calibri"/>
              </a:rPr>
              <a:t>Pause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second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after pressing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transmit button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before </a:t>
            </a:r>
            <a:r>
              <a:rPr dirty="0" sz="1200">
                <a:latin typeface="Calibri"/>
                <a:cs typeface="Calibri"/>
              </a:rPr>
              <a:t>talking.</a:t>
            </a:r>
            <a:endParaRPr sz="1200">
              <a:latin typeface="Calibri"/>
              <a:cs typeface="Calibri"/>
            </a:endParaRPr>
          </a:p>
          <a:p>
            <a:pPr marL="469900" marR="237490" indent="-228600">
              <a:lnSpc>
                <a:spcPct val="101699"/>
              </a:lnSpc>
              <a:spcBef>
                <a:spcPts val="600"/>
              </a:spcBef>
              <a:buAutoNum type="arabi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not</a:t>
            </a:r>
            <a:r>
              <a:rPr dirty="0" sz="1200" spc="-5">
                <a:latin typeface="Calibri"/>
                <a:cs typeface="Calibri"/>
              </a:rPr>
              <a:t> say anything</a:t>
            </a:r>
            <a:r>
              <a:rPr dirty="0" sz="1200">
                <a:latin typeface="Calibri"/>
                <a:cs typeface="Calibri"/>
              </a:rPr>
              <a:t> over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radio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would not want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entire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pool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hear.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Frankly,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less</a:t>
            </a:r>
            <a:r>
              <a:rPr dirty="0" sz="1200" spc="-5">
                <a:latin typeface="Calibri"/>
                <a:cs typeface="Calibri"/>
              </a:rPr>
              <a:t> said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better.</a:t>
            </a:r>
            <a:endParaRPr sz="12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620"/>
              </a:spcBef>
              <a:buAutoNum type="arabicPeriod"/>
              <a:tabLst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5">
                <a:latin typeface="Calibri"/>
                <a:cs typeface="Calibri"/>
              </a:rPr>
              <a:t> protocol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use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5">
                <a:latin typeface="Calibri"/>
                <a:cs typeface="Calibri"/>
              </a:rPr>
              <a:t> covered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briefing prior 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each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session's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start.</a:t>
            </a:r>
            <a:endParaRPr sz="1200">
              <a:latin typeface="Calibri"/>
              <a:cs typeface="Calibri"/>
            </a:endParaRPr>
          </a:p>
          <a:p>
            <a:pPr marL="469900" marR="86995" indent="-228600">
              <a:lnSpc>
                <a:spcPct val="101699"/>
              </a:lnSpc>
              <a:spcBef>
                <a:spcPts val="409"/>
              </a:spcBef>
              <a:buAutoNum type="arabicPeriod"/>
              <a:tabLst>
                <a:tab pos="470534" algn="l"/>
              </a:tabLst>
            </a:pPr>
            <a:r>
              <a:rPr dirty="0" sz="1200" spc="-5">
                <a:latin typeface="Calibri"/>
                <a:cs typeface="Calibri"/>
              </a:rPr>
              <a:t>Proper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communication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especially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important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discussing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disqualifications.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following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standard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sequence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-5">
                <a:latin typeface="Calibri"/>
                <a:cs typeface="Calibri"/>
              </a:rPr>
              <a:t> radioed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Chief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Judge:</a:t>
            </a:r>
            <a:endParaRPr sz="1200">
              <a:latin typeface="Calibri"/>
              <a:cs typeface="Calibri"/>
            </a:endParaRPr>
          </a:p>
          <a:p>
            <a:pPr lvl="1" marL="698500" marR="69215" indent="-228600">
              <a:lnSpc>
                <a:spcPct val="101699"/>
              </a:lnSpc>
              <a:spcBef>
                <a:spcPts val="395"/>
              </a:spcBef>
              <a:buAutoNum type="alphaLcPeriod"/>
              <a:tabLst>
                <a:tab pos="699135" algn="l"/>
              </a:tabLst>
            </a:pPr>
            <a:r>
              <a:rPr dirty="0" sz="1200">
                <a:latin typeface="Calibri"/>
                <a:cs typeface="Calibri"/>
              </a:rPr>
              <a:t>When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Stroke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Turn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within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Chief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Judge’s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jurisdiction</a:t>
            </a:r>
            <a:r>
              <a:rPr dirty="0" sz="1200">
                <a:latin typeface="Calibri"/>
                <a:cs typeface="Calibri"/>
              </a:rPr>
              <a:t> raises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arm,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Chief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Judge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immediately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call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there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potential disqualification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identify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jurisdiction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(event/heat/lane/Stroke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Turn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position-start,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turn,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etc).</a:t>
            </a:r>
            <a:endParaRPr sz="1200">
              <a:latin typeface="Calibri"/>
              <a:cs typeface="Calibri"/>
            </a:endParaRPr>
          </a:p>
          <a:p>
            <a:pPr algn="just" lvl="1" marL="698500" marR="5080" indent="-228600">
              <a:lnSpc>
                <a:spcPct val="101800"/>
              </a:lnSpc>
              <a:spcBef>
                <a:spcPts val="405"/>
              </a:spcBef>
              <a:buAutoNum type="alphaLcPeriod"/>
              <a:tabLst>
                <a:tab pos="699135" algn="l"/>
              </a:tabLst>
            </a:pPr>
            <a:r>
              <a:rPr dirty="0" sz="1200">
                <a:latin typeface="Calibri"/>
                <a:cs typeface="Calibri"/>
              </a:rPr>
              <a:t>When </a:t>
            </a:r>
            <a:r>
              <a:rPr dirty="0" sz="1200" spc="-5">
                <a:latin typeface="Calibri"/>
                <a:cs typeface="Calibri"/>
              </a:rPr>
              <a:t>the Chief Judge reaches the Stroke </a:t>
            </a:r>
            <a:r>
              <a:rPr dirty="0" sz="1200">
                <a:latin typeface="Calibri"/>
                <a:cs typeface="Calibri"/>
              </a:rPr>
              <a:t>&amp; </a:t>
            </a:r>
            <a:r>
              <a:rPr dirty="0" sz="1200" spc="-5">
                <a:latin typeface="Calibri"/>
                <a:cs typeface="Calibri"/>
              </a:rPr>
              <a:t>Turn </a:t>
            </a:r>
            <a:r>
              <a:rPr dirty="0" sz="1200">
                <a:latin typeface="Calibri"/>
                <a:cs typeface="Calibri"/>
              </a:rPr>
              <a:t>Judge, </a:t>
            </a:r>
            <a:r>
              <a:rPr dirty="0" sz="1200" spc="-5">
                <a:latin typeface="Calibri"/>
                <a:cs typeface="Calibri"/>
              </a:rPr>
              <a:t>they should confirm the </a:t>
            </a:r>
            <a:r>
              <a:rPr dirty="0" sz="1200">
                <a:latin typeface="Calibri"/>
                <a:cs typeface="Calibri"/>
              </a:rPr>
              <a:t>exact </a:t>
            </a:r>
            <a:r>
              <a:rPr dirty="0" sz="1200" spc="-5">
                <a:latin typeface="Calibri"/>
                <a:cs typeface="Calibri"/>
              </a:rPr>
              <a:t>lane. </a:t>
            </a:r>
            <a:r>
              <a:rPr dirty="0" sz="1200">
                <a:latin typeface="Calibri"/>
                <a:cs typeface="Calibri"/>
              </a:rPr>
              <a:t> This </a:t>
            </a:r>
            <a:r>
              <a:rPr dirty="0" sz="1200" spc="-5">
                <a:latin typeface="Calibri"/>
                <a:cs typeface="Calibri"/>
              </a:rPr>
              <a:t>allows </a:t>
            </a:r>
            <a:r>
              <a:rPr dirty="0" sz="1200">
                <a:latin typeface="Calibri"/>
                <a:cs typeface="Calibri"/>
              </a:rPr>
              <a:t>you to </a:t>
            </a:r>
            <a:r>
              <a:rPr dirty="0" sz="1200" spc="-5">
                <a:latin typeface="Calibri"/>
                <a:cs typeface="Calibri"/>
              </a:rPr>
              <a:t>instruct the Chief Judge </a:t>
            </a:r>
            <a:r>
              <a:rPr dirty="0" sz="1200">
                <a:latin typeface="Calibri"/>
                <a:cs typeface="Calibri"/>
              </a:rPr>
              <a:t>or </a:t>
            </a:r>
            <a:r>
              <a:rPr dirty="0" sz="1200" spc="-5">
                <a:latin typeface="Calibri"/>
                <a:cs typeface="Calibri"/>
              </a:rPr>
              <a:t>other official </a:t>
            </a:r>
            <a:r>
              <a:rPr dirty="0" sz="1200" spc="-10">
                <a:latin typeface="Calibri"/>
                <a:cs typeface="Calibri"/>
              </a:rPr>
              <a:t>at </a:t>
            </a:r>
            <a:r>
              <a:rPr dirty="0" sz="1200" spc="-5">
                <a:latin typeface="Calibri"/>
                <a:cs typeface="Calibri"/>
              </a:rPr>
              <a:t>the finish </a:t>
            </a:r>
            <a:r>
              <a:rPr dirty="0" sz="1200">
                <a:latin typeface="Calibri"/>
                <a:cs typeface="Calibri"/>
              </a:rPr>
              <a:t>to hold </a:t>
            </a:r>
            <a:r>
              <a:rPr dirty="0" sz="1200" spc="-5">
                <a:latin typeface="Calibri"/>
                <a:cs typeface="Calibri"/>
              </a:rPr>
              <a:t>the swimmer </a:t>
            </a:r>
            <a:r>
              <a:rPr dirty="0" sz="1200">
                <a:latin typeface="Calibri"/>
                <a:cs typeface="Calibri"/>
              </a:rPr>
              <a:t> pending</a:t>
            </a:r>
            <a:r>
              <a:rPr dirty="0" sz="1200" spc="-5">
                <a:latin typeface="Calibri"/>
                <a:cs typeface="Calibri"/>
              </a:rPr>
              <a:t> verification</a:t>
            </a:r>
            <a:r>
              <a:rPr dirty="0" sz="1200">
                <a:latin typeface="Calibri"/>
                <a:cs typeface="Calibri"/>
              </a:rPr>
              <a:t> of</a:t>
            </a:r>
            <a:r>
              <a:rPr dirty="0" sz="1200" spc="-5">
                <a:latin typeface="Calibri"/>
                <a:cs typeface="Calibri"/>
              </a:rPr>
              <a:t>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call.</a:t>
            </a:r>
            <a:endParaRPr sz="1200">
              <a:latin typeface="Calibri"/>
              <a:cs typeface="Calibri"/>
            </a:endParaRPr>
          </a:p>
          <a:p>
            <a:pPr algn="just" lvl="1" marL="698500" marR="45720" indent="-228600">
              <a:lnSpc>
                <a:spcPct val="101699"/>
              </a:lnSpc>
              <a:spcBef>
                <a:spcPts val="395"/>
              </a:spcBef>
              <a:buAutoNum type="alphaLcPeriod"/>
              <a:tabLst>
                <a:tab pos="699135" algn="l"/>
              </a:tabLst>
            </a:pPr>
            <a:r>
              <a:rPr dirty="0" sz="1200">
                <a:latin typeface="Calibri"/>
                <a:cs typeface="Calibri"/>
              </a:rPr>
              <a:t>After </a:t>
            </a:r>
            <a:r>
              <a:rPr dirty="0" sz="1200" spc="-5">
                <a:latin typeface="Calibri"/>
                <a:cs typeface="Calibri"/>
              </a:rPr>
              <a:t>the Chief Judge </a:t>
            </a:r>
            <a:r>
              <a:rPr dirty="0" sz="1200">
                <a:latin typeface="Calibri"/>
                <a:cs typeface="Calibri"/>
              </a:rPr>
              <a:t>has </a:t>
            </a:r>
            <a:r>
              <a:rPr dirty="0" sz="1200" spc="-5">
                <a:latin typeface="Calibri"/>
                <a:cs typeface="Calibri"/>
              </a:rPr>
              <a:t>discussed the call with the Stroke </a:t>
            </a:r>
            <a:r>
              <a:rPr dirty="0" sz="1200">
                <a:latin typeface="Calibri"/>
                <a:cs typeface="Calibri"/>
              </a:rPr>
              <a:t>&amp; </a:t>
            </a:r>
            <a:r>
              <a:rPr dirty="0" sz="1200" spc="-5">
                <a:latin typeface="Calibri"/>
                <a:cs typeface="Calibri"/>
              </a:rPr>
              <a:t>Turn Judge, </a:t>
            </a:r>
            <a:r>
              <a:rPr dirty="0" sz="1200">
                <a:latin typeface="Calibri"/>
                <a:cs typeface="Calibri"/>
              </a:rPr>
              <a:t>they </a:t>
            </a:r>
            <a:r>
              <a:rPr dirty="0" sz="1200" spc="-5">
                <a:latin typeface="Calibri"/>
                <a:cs typeface="Calibri"/>
              </a:rPr>
              <a:t>should call </a:t>
            </a:r>
            <a:r>
              <a:rPr dirty="0" sz="1200">
                <a:latin typeface="Calibri"/>
                <a:cs typeface="Calibri"/>
              </a:rPr>
              <a:t>it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again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stating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event/heat/lane/location and 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infraction.</a:t>
            </a:r>
            <a:endParaRPr sz="1200">
              <a:latin typeface="Calibri"/>
              <a:cs typeface="Calibri"/>
            </a:endParaRPr>
          </a:p>
          <a:p>
            <a:pPr lvl="1" marL="698500" marR="10160" indent="-228600">
              <a:lnSpc>
                <a:spcPct val="101699"/>
              </a:lnSpc>
              <a:spcBef>
                <a:spcPts val="409"/>
              </a:spcBef>
              <a:buAutoNum type="alphaLcPeriod"/>
              <a:tabLst>
                <a:tab pos="699135" algn="l"/>
              </a:tabLst>
            </a:pPr>
            <a:r>
              <a:rPr dirty="0" sz="1200">
                <a:latin typeface="Calibri"/>
                <a:cs typeface="Calibri"/>
              </a:rPr>
              <a:t>They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state whether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recommend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acceptance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should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repeat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back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verbatim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information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indicate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whether</a:t>
            </a:r>
            <a:r>
              <a:rPr dirty="0" sz="1200">
                <a:latin typeface="Calibri"/>
                <a:cs typeface="Calibri"/>
              </a:rPr>
              <a:t> you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are</a:t>
            </a:r>
            <a:r>
              <a:rPr dirty="0" sz="1200" spc="-5">
                <a:latin typeface="Calibri"/>
                <a:cs typeface="Calibri"/>
              </a:rPr>
              <a:t> accepting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call.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If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you are,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instruct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Chief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write the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violation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notify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swimmer.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9302825"/>
            <a:ext cx="140843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DECK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REFEREE CLINIC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PACKET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160887ADF84F9E55CE10D0BF6C38" ma:contentTypeVersion="12" ma:contentTypeDescription="Create a new document." ma:contentTypeScope="" ma:versionID="6d11e7d9f5341660d8b16d663c9da154">
  <xsd:schema xmlns:xsd="http://www.w3.org/2001/XMLSchema" xmlns:xs="http://www.w3.org/2001/XMLSchema" xmlns:p="http://schemas.microsoft.com/office/2006/metadata/properties" xmlns:ns2="d446549b-c5cc-4b2f-90d1-c73b7ee0b4ef" xmlns:ns3="8a2c4a7a-f6c1-40df-a862-64b38e226063" targetNamespace="http://schemas.microsoft.com/office/2006/metadata/properties" ma:root="true" ma:fieldsID="8a2eb1b47fad821d9cea3745981151e5" ns2:_="" ns3:_="">
    <xsd:import namespace="d446549b-c5cc-4b2f-90d1-c73b7ee0b4ef"/>
    <xsd:import namespace="8a2c4a7a-f6c1-40df-a862-64b38e22606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46549b-c5cc-4b2f-90d1-c73b7ee0b4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c4a7a-f6c1-40df-a862-64b38e2260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6B403C-2FFA-4121-AA73-6081129252FA}"/>
</file>

<file path=customXml/itemProps2.xml><?xml version="1.0" encoding="utf-8"?>
<ds:datastoreItem xmlns:ds="http://schemas.openxmlformats.org/officeDocument/2006/customXml" ds:itemID="{F88F287B-BA89-400A-9EE4-40498CE3DEC1}"/>
</file>

<file path=customXml/itemProps3.xml><?xml version="1.0" encoding="utf-8"?>
<ds:datastoreItem xmlns:ds="http://schemas.openxmlformats.org/officeDocument/2006/customXml" ds:itemID="{9615A623-FAE3-4F47-9C38-20587F14C6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LucyV</dc:creator>
  <dcterms:created xsi:type="dcterms:W3CDTF">2021-05-28T14:16:39Z</dcterms:created>
  <dcterms:modified xsi:type="dcterms:W3CDTF">2021-05-28T14:16:39Z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2021-05-28T00:00:00Z</vt:filetime>
  </property>
  <property fmtid="{D5CDD505-2E9C-101B-9397-08002B2CF9AE}" pid="3" name="Creator">
    <vt:lpwstr>Adobe Acrobat Pro DC (32-bit) 21.1.20155</vt:lpwstr>
  </property>
  <property fmtid="{D5CDD505-2E9C-101B-9397-08002B2CF9AE}" pid="4" name="LastSaved">
    <vt:filetime>2021-05-28T00:00:00Z</vt:filetime>
  </property>
  <property fmtid="{D5CDD505-2E9C-101B-9397-08002B2CF9AE}" pid="5" name="ContentTypeId">
    <vt:lpwstr>0x0101000DDC160887ADF84F9E55CE10D0BF6C38</vt:lpwstr>
  </property>
</Properties>
</file>