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41" d="100"/>
          <a:sy n="41" d="100"/>
        </p:scale>
        <p:origin x="1356" y="54"/>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83" d="100"/>
          <a:sy n="83" d="100"/>
        </p:scale>
        <p:origin x="-332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D0B381-92E9-4241-9FBB-9725EADA5141}" type="datetimeFigureOut">
              <a:rPr lang="en-US" smtClean="0"/>
              <a:t>10/8/2018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753A22-80CF-994E-99DC-46CD8DB5478B}" type="slidenum">
              <a:rPr lang="en-US" smtClean="0"/>
              <a:t>‹#›</a:t>
            </a:fld>
            <a:endParaRPr lang="en-US"/>
          </a:p>
        </p:txBody>
      </p:sp>
    </p:spTree>
    <p:extLst>
      <p:ext uri="{BB962C8B-B14F-4D97-AF65-F5344CB8AC3E}">
        <p14:creationId xmlns:p14="http://schemas.microsoft.com/office/powerpoint/2010/main" val="415472414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753A22-80CF-994E-99DC-46CD8DB5478B}" type="slidenum">
              <a:rPr lang="en-US" smtClean="0"/>
              <a:t>1</a:t>
            </a:fld>
            <a:endParaRPr lang="en-US"/>
          </a:p>
        </p:txBody>
      </p:sp>
    </p:spTree>
    <p:extLst>
      <p:ext uri="{BB962C8B-B14F-4D97-AF65-F5344CB8AC3E}">
        <p14:creationId xmlns:p14="http://schemas.microsoft.com/office/powerpoint/2010/main" val="35934159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Freestyle involves variations, dependent</a:t>
            </a:r>
            <a:r>
              <a:rPr lang="en-US" baseline="0" dirty="0"/>
              <a:t> upon short course versus long course.  For most part, if on start end and race is 50 yards or less, officials clear the deck.  If races are 100 yards or longer, the official can corner to observe swimmers in jurisdiction – this holds for start and turn end judges.  Stroke judges are used at 15m mark, then sit/clear deck to a chair – DON”T LEAVE DECK!  MR often decides if corner observers will stand for entire race, sit after first pass of swimmers through jurisdiction, OR, sit/stand as swimmers enter/leave jurisdiction.</a:t>
            </a:r>
            <a:endParaRPr lang="en-US" dirty="0"/>
          </a:p>
        </p:txBody>
      </p:sp>
      <p:sp>
        <p:nvSpPr>
          <p:cNvPr id="4" name="Slide Number Placeholder 3"/>
          <p:cNvSpPr>
            <a:spLocks noGrp="1"/>
          </p:cNvSpPr>
          <p:nvPr>
            <p:ph type="sldNum" sz="quarter" idx="10"/>
          </p:nvPr>
        </p:nvSpPr>
        <p:spPr/>
        <p:txBody>
          <a:bodyPr/>
          <a:lstStyle/>
          <a:p>
            <a:fld id="{3A753A22-80CF-994E-99DC-46CD8DB5478B}" type="slidenum">
              <a:rPr lang="en-US" smtClean="0"/>
              <a:t>10</a:t>
            </a:fld>
            <a:endParaRPr lang="en-US"/>
          </a:p>
        </p:txBody>
      </p:sp>
    </p:spTree>
    <p:extLst>
      <p:ext uri="{BB962C8B-B14F-4D97-AF65-F5344CB8AC3E}">
        <p14:creationId xmlns:p14="http://schemas.microsoft.com/office/powerpoint/2010/main" val="5767609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753A22-80CF-994E-99DC-46CD8DB5478B}" type="slidenum">
              <a:rPr lang="en-US" smtClean="0"/>
              <a:t>11</a:t>
            </a:fld>
            <a:endParaRPr lang="en-US"/>
          </a:p>
        </p:txBody>
      </p:sp>
    </p:spTree>
    <p:extLst>
      <p:ext uri="{BB962C8B-B14F-4D97-AF65-F5344CB8AC3E}">
        <p14:creationId xmlns:p14="http://schemas.microsoft.com/office/powerpoint/2010/main" val="40176051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753A22-80CF-994E-99DC-46CD8DB5478B}" type="slidenum">
              <a:rPr lang="en-US" smtClean="0"/>
              <a:t>12</a:t>
            </a:fld>
            <a:endParaRPr lang="en-US"/>
          </a:p>
        </p:txBody>
      </p:sp>
    </p:spTree>
    <p:extLst>
      <p:ext uri="{BB962C8B-B14F-4D97-AF65-F5344CB8AC3E}">
        <p14:creationId xmlns:p14="http://schemas.microsoft.com/office/powerpoint/2010/main" val="20454126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Brevity is how you prevent unnecessary calls!  Using USA Swimming</a:t>
            </a:r>
            <a:r>
              <a:rPr lang="en-US" baseline="0" dirty="0"/>
              <a:t> Rules stroke language prevents unnecessary calls!</a:t>
            </a:r>
            <a:endParaRPr lang="en-US" dirty="0"/>
          </a:p>
        </p:txBody>
      </p:sp>
      <p:sp>
        <p:nvSpPr>
          <p:cNvPr id="4" name="Slide Number Placeholder 3"/>
          <p:cNvSpPr>
            <a:spLocks noGrp="1"/>
          </p:cNvSpPr>
          <p:nvPr>
            <p:ph type="sldNum" sz="quarter" idx="10"/>
          </p:nvPr>
        </p:nvSpPr>
        <p:spPr/>
        <p:txBody>
          <a:bodyPr/>
          <a:lstStyle/>
          <a:p>
            <a:fld id="{3A753A22-80CF-994E-99DC-46CD8DB5478B}" type="slidenum">
              <a:rPr lang="en-US" smtClean="0"/>
              <a:t>13</a:t>
            </a:fld>
            <a:endParaRPr lang="en-US"/>
          </a:p>
        </p:txBody>
      </p:sp>
    </p:spTree>
    <p:extLst>
      <p:ext uri="{BB962C8B-B14F-4D97-AF65-F5344CB8AC3E}">
        <p14:creationId xmlns:p14="http://schemas.microsoft.com/office/powerpoint/2010/main" val="37021602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where CJs can be crucial to a smoothly run deck</a:t>
            </a:r>
            <a:r>
              <a:rPr lang="is-IS" dirty="0"/>
              <a:t>…RADIOS!  </a:t>
            </a:r>
          </a:p>
          <a:p>
            <a:r>
              <a:rPr lang="is-IS" dirty="0"/>
              <a:t>CLARITY over the radio a must; BE CONCISE!</a:t>
            </a:r>
          </a:p>
          <a:p>
            <a:r>
              <a:rPr lang="is-IS" dirty="0"/>
              <a:t>Calling in the lane lets the DR know where the possible DQ is occuring/being managed.</a:t>
            </a:r>
          </a:p>
          <a:p>
            <a:r>
              <a:rPr lang="is-IS" dirty="0"/>
              <a:t>Make notes on your CJ heat sheet – it will be turned in at the end of the meet session</a:t>
            </a:r>
            <a:r>
              <a:rPr lang="is-IS" baseline="0" dirty="0"/>
              <a:t> to admin desk</a:t>
            </a:r>
            <a:endParaRPr lang="en-US" dirty="0"/>
          </a:p>
        </p:txBody>
      </p:sp>
      <p:sp>
        <p:nvSpPr>
          <p:cNvPr id="4" name="Slide Number Placeholder 3"/>
          <p:cNvSpPr>
            <a:spLocks noGrp="1"/>
          </p:cNvSpPr>
          <p:nvPr>
            <p:ph type="sldNum" sz="quarter" idx="10"/>
          </p:nvPr>
        </p:nvSpPr>
        <p:spPr/>
        <p:txBody>
          <a:bodyPr/>
          <a:lstStyle/>
          <a:p>
            <a:fld id="{3A753A22-80CF-994E-99DC-46CD8DB5478B}" type="slidenum">
              <a:rPr lang="en-US" smtClean="0"/>
              <a:t>14</a:t>
            </a:fld>
            <a:endParaRPr lang="en-US"/>
          </a:p>
        </p:txBody>
      </p:sp>
    </p:spTree>
    <p:extLst>
      <p:ext uri="{BB962C8B-B14F-4D97-AF65-F5344CB8AC3E}">
        <p14:creationId xmlns:p14="http://schemas.microsoft.com/office/powerpoint/2010/main" val="25618761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NEVER, NEVER, NEVER begin to radio when the DR starts to blow whistles – you will get an earful from an angry</a:t>
            </a:r>
            <a:r>
              <a:rPr lang="en-US" baseline="0" dirty="0"/>
              <a:t> DR!</a:t>
            </a:r>
          </a:p>
          <a:p>
            <a:r>
              <a:rPr lang="en-US" baseline="0" dirty="0"/>
              <a:t>Speaking slowly/clearly helpful to some of us “hard of hearing” DRs!  Be mindful of other CJs making calls!</a:t>
            </a:r>
          </a:p>
          <a:p>
            <a:r>
              <a:rPr lang="en-US" baseline="0" dirty="0"/>
              <a:t>Since some radios do not come with secure channels (cannot be listened in to via other </a:t>
            </a:r>
            <a:r>
              <a:rPr lang="en-US" baseline="0" dirty="0" err="1"/>
              <a:t>walkie</a:t>
            </a:r>
            <a:r>
              <a:rPr lang="en-US" baseline="0" dirty="0"/>
              <a:t> talkie radios) limit conversations.</a:t>
            </a:r>
            <a:endParaRPr lang="en-US" dirty="0"/>
          </a:p>
        </p:txBody>
      </p:sp>
      <p:sp>
        <p:nvSpPr>
          <p:cNvPr id="4" name="Slide Number Placeholder 3"/>
          <p:cNvSpPr>
            <a:spLocks noGrp="1"/>
          </p:cNvSpPr>
          <p:nvPr>
            <p:ph type="sldNum" sz="quarter" idx="10"/>
          </p:nvPr>
        </p:nvSpPr>
        <p:spPr/>
        <p:txBody>
          <a:bodyPr/>
          <a:lstStyle/>
          <a:p>
            <a:fld id="{3A753A22-80CF-994E-99DC-46CD8DB5478B}" type="slidenum">
              <a:rPr lang="en-US" smtClean="0"/>
              <a:t>15</a:t>
            </a:fld>
            <a:endParaRPr lang="en-US"/>
          </a:p>
        </p:txBody>
      </p:sp>
    </p:spTree>
    <p:extLst>
      <p:ext uri="{BB962C8B-B14F-4D97-AF65-F5344CB8AC3E}">
        <p14:creationId xmlns:p14="http://schemas.microsoft.com/office/powerpoint/2010/main" val="10837837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how closely have you really looked at a DQ slip?  Those pesky areas at the top of each section mean something!  Start/Turn/Swim/Finish</a:t>
            </a:r>
            <a:r>
              <a:rPr lang="en-US" baseline="0" dirty="0"/>
              <a:t> defined.  X in the violation, not a check.  OK to make corrections – not going to throw out a DQ because had to make changes – BUT MAKE IT LEGIBLE for DR!!</a:t>
            </a:r>
            <a:endParaRPr lang="en-US" dirty="0"/>
          </a:p>
        </p:txBody>
      </p:sp>
      <p:sp>
        <p:nvSpPr>
          <p:cNvPr id="4" name="Slide Number Placeholder 3"/>
          <p:cNvSpPr>
            <a:spLocks noGrp="1"/>
          </p:cNvSpPr>
          <p:nvPr>
            <p:ph type="sldNum" sz="quarter" idx="10"/>
          </p:nvPr>
        </p:nvSpPr>
        <p:spPr/>
        <p:txBody>
          <a:bodyPr/>
          <a:lstStyle/>
          <a:p>
            <a:fld id="{3A753A22-80CF-994E-99DC-46CD8DB5478B}" type="slidenum">
              <a:rPr lang="en-US" smtClean="0"/>
              <a:t>16</a:t>
            </a:fld>
            <a:endParaRPr lang="en-US"/>
          </a:p>
        </p:txBody>
      </p:sp>
    </p:spTree>
    <p:extLst>
      <p:ext uri="{BB962C8B-B14F-4D97-AF65-F5344CB8AC3E}">
        <p14:creationId xmlns:p14="http://schemas.microsoft.com/office/powerpoint/2010/main" val="25072683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753A22-80CF-994E-99DC-46CD8DB5478B}" type="slidenum">
              <a:rPr lang="en-US" smtClean="0"/>
              <a:t>17</a:t>
            </a:fld>
            <a:endParaRPr lang="en-US"/>
          </a:p>
        </p:txBody>
      </p:sp>
    </p:spTree>
    <p:extLst>
      <p:ext uri="{BB962C8B-B14F-4D97-AF65-F5344CB8AC3E}">
        <p14:creationId xmlns:p14="http://schemas.microsoft.com/office/powerpoint/2010/main" val="8151684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753A22-80CF-994E-99DC-46CD8DB5478B}" type="slidenum">
              <a:rPr lang="en-US" smtClean="0"/>
              <a:t>18</a:t>
            </a:fld>
            <a:endParaRPr lang="en-US"/>
          </a:p>
        </p:txBody>
      </p:sp>
    </p:spTree>
    <p:extLst>
      <p:ext uri="{BB962C8B-B14F-4D97-AF65-F5344CB8AC3E}">
        <p14:creationId xmlns:p14="http://schemas.microsoft.com/office/powerpoint/2010/main" val="39144829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753A22-80CF-994E-99DC-46CD8DB5478B}" type="slidenum">
              <a:rPr lang="en-US" smtClean="0"/>
              <a:t>19</a:t>
            </a:fld>
            <a:endParaRPr lang="en-US"/>
          </a:p>
        </p:txBody>
      </p:sp>
    </p:spTree>
    <p:extLst>
      <p:ext uri="{BB962C8B-B14F-4D97-AF65-F5344CB8AC3E}">
        <p14:creationId xmlns:p14="http://schemas.microsoft.com/office/powerpoint/2010/main" val="140561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a:t>
            </a:r>
            <a:r>
              <a:rPr lang="en-US" baseline="0" dirty="0"/>
              <a:t> – Triangle – MR&gt;DR&gt;CJ</a:t>
            </a:r>
          </a:p>
          <a:p>
            <a:r>
              <a:rPr lang="en-US" baseline="0" dirty="0"/>
              <a:t>Supreme Court – ST are regular justices; CJ is the Head Supreme Court Justice; Expert in rules of swimming makes it so that knows when wrong swim occurs/can quickly process a DQ.</a:t>
            </a:r>
          </a:p>
          <a:p>
            <a:r>
              <a:rPr lang="en-US" baseline="0" dirty="0"/>
              <a:t>Deck focused rather than pool focused</a:t>
            </a:r>
          </a:p>
          <a:p>
            <a:endParaRPr lang="en-US" dirty="0"/>
          </a:p>
        </p:txBody>
      </p:sp>
      <p:sp>
        <p:nvSpPr>
          <p:cNvPr id="4" name="Slide Number Placeholder 3"/>
          <p:cNvSpPr>
            <a:spLocks noGrp="1"/>
          </p:cNvSpPr>
          <p:nvPr>
            <p:ph type="sldNum" sz="quarter" idx="10"/>
          </p:nvPr>
        </p:nvSpPr>
        <p:spPr/>
        <p:txBody>
          <a:bodyPr/>
          <a:lstStyle/>
          <a:p>
            <a:fld id="{3A753A22-80CF-994E-99DC-46CD8DB5478B}" type="slidenum">
              <a:rPr lang="en-US" smtClean="0"/>
              <a:t>2</a:t>
            </a:fld>
            <a:endParaRPr lang="en-US"/>
          </a:p>
        </p:txBody>
      </p:sp>
    </p:spTree>
    <p:extLst>
      <p:ext uri="{BB962C8B-B14F-4D97-AF65-F5344CB8AC3E}">
        <p14:creationId xmlns:p14="http://schemas.microsoft.com/office/powerpoint/2010/main" val="36906935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753A22-80CF-994E-99DC-46CD8DB5478B}" type="slidenum">
              <a:rPr lang="en-US" smtClean="0"/>
              <a:t>20</a:t>
            </a:fld>
            <a:endParaRPr lang="en-US"/>
          </a:p>
        </p:txBody>
      </p:sp>
    </p:spTree>
    <p:extLst>
      <p:ext uri="{BB962C8B-B14F-4D97-AF65-F5344CB8AC3E}">
        <p14:creationId xmlns:p14="http://schemas.microsoft.com/office/powerpoint/2010/main" val="6624663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753A22-80CF-994E-99DC-46CD8DB5478B}" type="slidenum">
              <a:rPr lang="en-US" smtClean="0"/>
              <a:t>21</a:t>
            </a:fld>
            <a:endParaRPr lang="en-US"/>
          </a:p>
        </p:txBody>
      </p:sp>
    </p:spTree>
    <p:extLst>
      <p:ext uri="{BB962C8B-B14F-4D97-AF65-F5344CB8AC3E}">
        <p14:creationId xmlns:p14="http://schemas.microsoft.com/office/powerpoint/2010/main" val="640966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753A22-80CF-994E-99DC-46CD8DB5478B}" type="slidenum">
              <a:rPr lang="en-US" smtClean="0"/>
              <a:t>22</a:t>
            </a:fld>
            <a:endParaRPr lang="en-US"/>
          </a:p>
        </p:txBody>
      </p:sp>
    </p:spTree>
    <p:extLst>
      <p:ext uri="{BB962C8B-B14F-4D97-AF65-F5344CB8AC3E}">
        <p14:creationId xmlns:p14="http://schemas.microsoft.com/office/powerpoint/2010/main" val="231489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t>
            </a:r>
            <a:r>
              <a:rPr lang="en-US" b="1" dirty="0"/>
              <a:t>are most of the duties of a CJ at the LSC level</a:t>
            </a:r>
            <a:r>
              <a:rPr lang="en-US" dirty="0"/>
              <a:t>. Often at</a:t>
            </a:r>
            <a:r>
              <a:rPr lang="en-US" baseline="0" dirty="0"/>
              <a:t> the LSC meet level, you may not know you are a CJ until you show up! If, when you signup for a meet online at </a:t>
            </a:r>
            <a:r>
              <a:rPr lang="en-US" baseline="0" dirty="0" err="1"/>
              <a:t>KYLSC.org</a:t>
            </a:r>
            <a:r>
              <a:rPr lang="en-US" baseline="0" dirty="0"/>
              <a:t>,  indicate you want to be a CJ – </a:t>
            </a:r>
            <a:r>
              <a:rPr lang="en-US" b="1" baseline="0" dirty="0"/>
              <a:t>contact the meet referee in advance</a:t>
            </a:r>
            <a:r>
              <a:rPr lang="en-US" baseline="0" dirty="0"/>
              <a:t>.  You can then assist the meet referee with these duties!  It’s also an opportunity to discuss CJ duties desired, pre-meet info (assignments, relief &amp; rotation, desired protocols, first session assignments).   When checking in officials, verify credentials (APT/Background/Membership up to date) and also ask their intent to work other sessions in advance!  Use DECK PASS!</a:t>
            </a:r>
            <a:endParaRPr lang="en-US" dirty="0"/>
          </a:p>
        </p:txBody>
      </p:sp>
      <p:sp>
        <p:nvSpPr>
          <p:cNvPr id="4" name="Slide Number Placeholder 3"/>
          <p:cNvSpPr>
            <a:spLocks noGrp="1"/>
          </p:cNvSpPr>
          <p:nvPr>
            <p:ph type="sldNum" sz="quarter" idx="10"/>
          </p:nvPr>
        </p:nvSpPr>
        <p:spPr/>
        <p:txBody>
          <a:bodyPr/>
          <a:lstStyle/>
          <a:p>
            <a:fld id="{3A753A22-80CF-994E-99DC-46CD8DB5478B}" type="slidenum">
              <a:rPr lang="en-US" smtClean="0"/>
              <a:t>3</a:t>
            </a:fld>
            <a:endParaRPr lang="en-US"/>
          </a:p>
        </p:txBody>
      </p:sp>
    </p:spTree>
    <p:extLst>
      <p:ext uri="{BB962C8B-B14F-4D97-AF65-F5344CB8AC3E}">
        <p14:creationId xmlns:p14="http://schemas.microsoft.com/office/powerpoint/2010/main" val="836518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Don’t be scared of using a </a:t>
            </a:r>
            <a:r>
              <a:rPr lang="en-US" b="1" dirty="0"/>
              <a:t>deck diagram</a:t>
            </a:r>
            <a:r>
              <a:rPr lang="en-US" b="1" baseline="0" dirty="0"/>
              <a:t> to make assignments </a:t>
            </a:r>
            <a:r>
              <a:rPr lang="en-US" baseline="0" dirty="0"/>
              <a:t>– very helpful for a long meet</a:t>
            </a:r>
            <a:r>
              <a:rPr lang="en-US" b="1" baseline="0" dirty="0"/>
              <a:t>.  Posting assignment sheets around pool </a:t>
            </a:r>
            <a:r>
              <a:rPr lang="en-US" baseline="0" dirty="0"/>
              <a:t>(break room, start area/admin desk, </a:t>
            </a:r>
            <a:r>
              <a:rPr lang="en-US" baseline="0" dirty="0" err="1"/>
              <a:t>etc</a:t>
            </a:r>
            <a:r>
              <a:rPr lang="en-US" baseline="0" dirty="0"/>
              <a:t>) makes it easy for officials to re-group if coming back after long break.  Balance your novice and experienced officials around the pool.  Consider officials with special needs/mobility restrictions when possible. USA Swimming forms reflect National Deck Officials/placement.  </a:t>
            </a:r>
            <a:r>
              <a:rPr lang="en-US" b="1" baseline="0" dirty="0"/>
              <a:t>Use Deck Organization 8 lanes no timers</a:t>
            </a:r>
            <a:r>
              <a:rPr lang="en-US" b="0" baseline="0" dirty="0"/>
              <a:t> or </a:t>
            </a:r>
            <a:r>
              <a:rPr lang="en-US" b="1" baseline="0" dirty="0"/>
              <a:t>Officials Deck Assignment 8 Lanes </a:t>
            </a:r>
            <a:r>
              <a:rPr lang="en-US" b="0" baseline="0" dirty="0"/>
              <a:t>from USA </a:t>
            </a:r>
            <a:r>
              <a:rPr lang="en-US" b="0" baseline="0" dirty="0" err="1"/>
              <a:t>Swimming.org</a:t>
            </a:r>
            <a:r>
              <a:rPr lang="en-US" b="0" baseline="0" dirty="0"/>
              <a:t>.  </a:t>
            </a:r>
            <a:r>
              <a:rPr lang="en-US" baseline="0" dirty="0"/>
              <a:t>BE FLEXIBLE THOUGH!!  CHANGE ALMOST ALWAYS HAPPENS OVER THE COURSE OF A MEET!</a:t>
            </a:r>
          </a:p>
          <a:p>
            <a:endParaRPr lang="en-US" dirty="0"/>
          </a:p>
        </p:txBody>
      </p:sp>
      <p:sp>
        <p:nvSpPr>
          <p:cNvPr id="4" name="Slide Number Placeholder 3"/>
          <p:cNvSpPr>
            <a:spLocks noGrp="1"/>
          </p:cNvSpPr>
          <p:nvPr>
            <p:ph type="sldNum" sz="quarter" idx="10"/>
          </p:nvPr>
        </p:nvSpPr>
        <p:spPr/>
        <p:txBody>
          <a:bodyPr/>
          <a:lstStyle/>
          <a:p>
            <a:fld id="{3A753A22-80CF-994E-99DC-46CD8DB5478B}" type="slidenum">
              <a:rPr lang="en-US" smtClean="0"/>
              <a:t>4</a:t>
            </a:fld>
            <a:endParaRPr lang="en-US"/>
          </a:p>
        </p:txBody>
      </p:sp>
    </p:spTree>
    <p:extLst>
      <p:ext uri="{BB962C8B-B14F-4D97-AF65-F5344CB8AC3E}">
        <p14:creationId xmlns:p14="http://schemas.microsoft.com/office/powerpoint/2010/main" val="42555895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Protocol – how the officials move into/out of position to watch swimmers in jurisdiction.  SENDS SIGNALS to DR when officials have swimmers in/out of jurisdiction.</a:t>
            </a:r>
          </a:p>
          <a:p>
            <a:r>
              <a:rPr lang="en-US" dirty="0"/>
              <a:t>Rotation – how the officials move around pool (if rotating as relief occurs).  Can also refer to changing of positions over the course of a meet</a:t>
            </a:r>
          </a:p>
          <a:p>
            <a:r>
              <a:rPr lang="en-US" dirty="0"/>
              <a:t>Relief – BREAKS for the officials on deck.  Rotate or In/Out.</a:t>
            </a:r>
          </a:p>
        </p:txBody>
      </p:sp>
      <p:sp>
        <p:nvSpPr>
          <p:cNvPr id="4" name="Slide Number Placeholder 3"/>
          <p:cNvSpPr>
            <a:spLocks noGrp="1"/>
          </p:cNvSpPr>
          <p:nvPr>
            <p:ph type="sldNum" sz="quarter" idx="10"/>
          </p:nvPr>
        </p:nvSpPr>
        <p:spPr/>
        <p:txBody>
          <a:bodyPr/>
          <a:lstStyle/>
          <a:p>
            <a:fld id="{3A753A22-80CF-994E-99DC-46CD8DB5478B}" type="slidenum">
              <a:rPr lang="en-US" smtClean="0"/>
              <a:t>5</a:t>
            </a:fld>
            <a:endParaRPr lang="en-US"/>
          </a:p>
        </p:txBody>
      </p:sp>
    </p:spTree>
    <p:extLst>
      <p:ext uri="{BB962C8B-B14F-4D97-AF65-F5344CB8AC3E}">
        <p14:creationId xmlns:p14="http://schemas.microsoft.com/office/powerpoint/2010/main" val="11950480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753A22-80CF-994E-99DC-46CD8DB5478B}" type="slidenum">
              <a:rPr lang="en-US" smtClean="0"/>
              <a:t>6</a:t>
            </a:fld>
            <a:endParaRPr lang="en-US"/>
          </a:p>
        </p:txBody>
      </p:sp>
    </p:spTree>
    <p:extLst>
      <p:ext uri="{BB962C8B-B14F-4D97-AF65-F5344CB8AC3E}">
        <p14:creationId xmlns:p14="http://schemas.microsoft.com/office/powerpoint/2010/main" val="3235186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753A22-80CF-994E-99DC-46CD8DB5478B}" type="slidenum">
              <a:rPr lang="en-US" smtClean="0"/>
              <a:t>7</a:t>
            </a:fld>
            <a:endParaRPr lang="en-US"/>
          </a:p>
        </p:txBody>
      </p:sp>
    </p:spTree>
    <p:extLst>
      <p:ext uri="{BB962C8B-B14F-4D97-AF65-F5344CB8AC3E}">
        <p14:creationId xmlns:p14="http://schemas.microsoft.com/office/powerpoint/2010/main" val="3489071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753A22-80CF-994E-99DC-46CD8DB5478B}" type="slidenum">
              <a:rPr lang="en-US" smtClean="0"/>
              <a:t>8</a:t>
            </a:fld>
            <a:endParaRPr lang="en-US"/>
          </a:p>
        </p:txBody>
      </p:sp>
    </p:spTree>
    <p:extLst>
      <p:ext uri="{BB962C8B-B14F-4D97-AF65-F5344CB8AC3E}">
        <p14:creationId xmlns:p14="http://schemas.microsoft.com/office/powerpoint/2010/main" val="3753524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753A22-80CF-994E-99DC-46CD8DB5478B}" type="slidenum">
              <a:rPr lang="en-US" smtClean="0"/>
              <a:t>9</a:t>
            </a:fld>
            <a:endParaRPr lang="en-US"/>
          </a:p>
        </p:txBody>
      </p:sp>
    </p:spTree>
    <p:extLst>
      <p:ext uri="{BB962C8B-B14F-4D97-AF65-F5344CB8AC3E}">
        <p14:creationId xmlns:p14="http://schemas.microsoft.com/office/powerpoint/2010/main" val="4104090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18FDCBF-DFCD-374E-A6A0-0389AF21551F}" type="datetimeFigureOut">
              <a:rPr lang="en-US" smtClean="0"/>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62E0C1-1302-1A48-8155-F1620B326103}"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8FDCBF-DFCD-374E-A6A0-0389AF21551F}" type="datetimeFigureOut">
              <a:rPr lang="en-US" smtClean="0"/>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62E0C1-1302-1A48-8155-F1620B326103}"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8FDCBF-DFCD-374E-A6A0-0389AF21551F}" type="datetimeFigureOut">
              <a:rPr lang="en-US" smtClean="0"/>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62E0C1-1302-1A48-8155-F1620B326103}"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18FDCBF-DFCD-374E-A6A0-0389AF21551F}" type="datetimeFigureOut">
              <a:rPr lang="en-US" smtClean="0"/>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62E0C1-1302-1A48-8155-F1620B326103}"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3"/>
          </p:nvPr>
        </p:nvSpPr>
        <p:spPr>
          <a:xfrm>
            <a:off x="1143000" y="731520"/>
            <a:ext cx="640080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8FDCBF-DFCD-374E-A6A0-0389AF21551F}" type="datetimeFigureOut">
              <a:rPr lang="en-US" smtClean="0"/>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62E0C1-1302-1A48-8155-F1620B326103}"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18FDCBF-DFCD-374E-A6A0-0389AF21551F}" type="datetimeFigureOut">
              <a:rPr lang="en-US" smtClean="0"/>
              <a:t>10/8/2018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62E0C1-1302-1A48-8155-F1620B326103}"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1142999" y="731519"/>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731520"/>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8FDCBF-DFCD-374E-A6A0-0389AF21551F}" type="datetimeFigureOut">
              <a:rPr lang="en-US" smtClean="0"/>
              <a:t>10/8/2018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62E0C1-1302-1A48-8155-F1620B326103}"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18FDCBF-DFCD-374E-A6A0-0389AF21551F}" type="datetimeFigureOut">
              <a:rPr lang="en-US" smtClean="0"/>
              <a:t>10/8/2018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62E0C1-1302-1A48-8155-F1620B326103}"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8FDCBF-DFCD-374E-A6A0-0389AF21551F}" type="datetimeFigureOut">
              <a:rPr lang="en-US" smtClean="0"/>
              <a:t>10/8/2018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62E0C1-1302-1A48-8155-F1620B326103}"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8FDCBF-DFCD-374E-A6A0-0389AF21551F}" type="datetimeFigureOut">
              <a:rPr lang="en-US" smtClean="0"/>
              <a:t>10/8/2018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62E0C1-1302-1A48-8155-F1620B326103}"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8FDCBF-DFCD-374E-A6A0-0389AF21551F}" type="datetimeFigureOut">
              <a:rPr lang="en-US" smtClean="0"/>
              <a:t>10/8/2018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62E0C1-1302-1A48-8155-F1620B326103}"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18FDCBF-DFCD-374E-A6A0-0389AF21551F}" type="datetimeFigureOut">
              <a:rPr lang="en-US" smtClean="0"/>
              <a:t>10/8/2018</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FD62E0C1-1302-1A48-8155-F1620B32610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tile tx="0" ty="0" sx="100000" sy="100000" flip="none" algn="tl"/>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9141" y="2525599"/>
            <a:ext cx="9004859" cy="1174292"/>
          </a:xfrm>
        </p:spPr>
        <p:txBody>
          <a:bodyPr/>
          <a:lstStyle/>
          <a:p>
            <a:pPr algn="ctr"/>
            <a:r>
              <a:rPr lang="en-US" dirty="0"/>
              <a:t>  </a:t>
            </a:r>
            <a:r>
              <a:rPr lang="en-US" sz="2800" dirty="0"/>
              <a:t>Kentucky Swimming LSC Chief Judge  Training Clinic</a:t>
            </a:r>
          </a:p>
        </p:txBody>
      </p:sp>
      <p:sp>
        <p:nvSpPr>
          <p:cNvPr id="2" name="Title 1"/>
          <p:cNvSpPr>
            <a:spLocks noGrp="1"/>
          </p:cNvSpPr>
          <p:nvPr>
            <p:ph type="ctrTitle"/>
          </p:nvPr>
        </p:nvSpPr>
        <p:spPr>
          <a:xfrm>
            <a:off x="1202892" y="3902811"/>
            <a:ext cx="7175351" cy="1793167"/>
          </a:xfrm>
        </p:spPr>
        <p:txBody>
          <a:bodyPr/>
          <a:lstStyle/>
          <a:p>
            <a:pPr marL="182880" indent="0">
              <a:buNone/>
            </a:pPr>
            <a:r>
              <a:rPr lang="en-US" sz="4000" dirty="0"/>
              <a:t>Here Comes the Judge</a:t>
            </a:r>
            <a:r>
              <a:rPr lang="is-IS" sz="4000" dirty="0"/>
              <a:t>….</a:t>
            </a:r>
            <a:endParaRPr lang="en-US" sz="4000" dirty="0"/>
          </a:p>
        </p:txBody>
      </p:sp>
      <p:pic>
        <p:nvPicPr>
          <p:cNvPr id="4" name="Picture 3" descr="KY_Swimming_logo_blue_KY.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2767" y="223871"/>
            <a:ext cx="3669251" cy="1873660"/>
          </a:xfrm>
          <a:prstGeom prst="rect">
            <a:avLst/>
          </a:prstGeom>
        </p:spPr>
      </p:pic>
    </p:spTree>
    <p:extLst>
      <p:ext uri="{BB962C8B-B14F-4D97-AF65-F5344CB8AC3E}">
        <p14:creationId xmlns:p14="http://schemas.microsoft.com/office/powerpoint/2010/main" val="353493290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0020"/>
            <a:ext cx="9144000" cy="700217"/>
          </a:xfrm>
        </p:spPr>
        <p:txBody>
          <a:bodyPr/>
          <a:lstStyle/>
          <a:p>
            <a:r>
              <a:rPr lang="en-US" dirty="0"/>
              <a:t>KYLSC S&amp;T Deck Protocol cont.</a:t>
            </a:r>
          </a:p>
        </p:txBody>
      </p:sp>
      <p:sp>
        <p:nvSpPr>
          <p:cNvPr id="3" name="Content Placeholder 2"/>
          <p:cNvSpPr>
            <a:spLocks noGrp="1"/>
          </p:cNvSpPr>
          <p:nvPr>
            <p:ph sz="quarter" idx="13"/>
          </p:nvPr>
        </p:nvSpPr>
        <p:spPr>
          <a:xfrm>
            <a:off x="109243" y="1113846"/>
            <a:ext cx="8930635" cy="5744153"/>
          </a:xfrm>
        </p:spPr>
        <p:txBody>
          <a:bodyPr/>
          <a:lstStyle/>
          <a:p>
            <a:r>
              <a:rPr lang="en-US" dirty="0"/>
              <a:t>Butterfly: START END: At race start quickly move to pool edge, observe for proper kicking/arm pull to bring swimmer to surface.  Return to seat/position once out of jurisdiction once head breaks water surface.  Observe from pool edge all turns and finishes.  TURN END: come to pool edge when swimmer enters jurisdiction, usually flags in, to observe for proper turn.  Return to seat/position once head surfaces and swimmer out of jurisdiction.</a:t>
            </a:r>
          </a:p>
          <a:p>
            <a:r>
              <a:rPr lang="en-US" dirty="0"/>
              <a:t>Freestyle:  MR/DR will give specific minimum coverage assignments (15 m, corners </a:t>
            </a:r>
            <a:r>
              <a:rPr lang="en-US" dirty="0" err="1"/>
              <a:t>vs</a:t>
            </a:r>
            <a:r>
              <a:rPr lang="en-US" dirty="0"/>
              <a:t> ends, </a:t>
            </a:r>
            <a:r>
              <a:rPr lang="en-US" dirty="0" err="1"/>
              <a:t>etc</a:t>
            </a:r>
            <a:r>
              <a:rPr lang="en-US" dirty="0"/>
              <a:t>)</a:t>
            </a:r>
          </a:p>
          <a:p>
            <a:pPr lvl="1"/>
            <a:r>
              <a:rPr lang="en-US" dirty="0"/>
              <a:t>15 m officials – position so diagonally across from each other. Stand until swimmer passes 15 m then may sit.</a:t>
            </a:r>
          </a:p>
          <a:p>
            <a:pPr lvl="1"/>
            <a:r>
              <a:rPr lang="en-US" dirty="0"/>
              <a:t>Corner officials – 1 per each corner. Used for races 200 </a:t>
            </a:r>
            <a:r>
              <a:rPr lang="en-US" dirty="0" err="1"/>
              <a:t>yd</a:t>
            </a:r>
            <a:r>
              <a:rPr lang="en-US" dirty="0"/>
              <a:t>/m or more. Stand at short whistles, may sit once swimmers exit jurisdiction – usually after pass flags.</a:t>
            </a:r>
          </a:p>
          <a:p>
            <a:pPr lvl="1"/>
            <a:r>
              <a:rPr lang="en-US" dirty="0"/>
              <a:t>25 yard race – only 15 m needed but only per MR/DR – 8&amp;u rarely make 15 meters!</a:t>
            </a:r>
          </a:p>
        </p:txBody>
      </p:sp>
    </p:spTree>
    <p:extLst>
      <p:ext uri="{BB962C8B-B14F-4D97-AF65-F5344CB8AC3E}">
        <p14:creationId xmlns:p14="http://schemas.microsoft.com/office/powerpoint/2010/main" val="309437587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500"/>
                                        <p:tgtEl>
                                          <p:spTgt spid="3">
                                            <p:txEl>
                                              <p:pRg st="1" end="1"/>
                                            </p:txEl>
                                          </p:spTgt>
                                        </p:tgtEl>
                                      </p:cBhvr>
                                    </p:animEffect>
                                  </p:childTnLst>
                                </p:cTn>
                              </p:par>
                              <p:par>
                                <p:cTn id="18" presetID="18" presetClass="entr" presetSubtype="12"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strips(downLeft)">
                                      <p:cBhvr>
                                        <p:cTn id="20" dur="500"/>
                                        <p:tgtEl>
                                          <p:spTgt spid="3">
                                            <p:txEl>
                                              <p:pRg st="2" end="2"/>
                                            </p:txEl>
                                          </p:spTgt>
                                        </p:tgtEl>
                                      </p:cBhvr>
                                    </p:animEffect>
                                  </p:childTnLst>
                                </p:cTn>
                              </p:par>
                              <p:par>
                                <p:cTn id="21" presetID="18" presetClass="entr" presetSubtype="12"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strips(downLeft)">
                                      <p:cBhvr>
                                        <p:cTn id="23" dur="500"/>
                                        <p:tgtEl>
                                          <p:spTgt spid="3">
                                            <p:txEl>
                                              <p:pRg st="3" end="3"/>
                                            </p:txEl>
                                          </p:spTgt>
                                        </p:tgtEl>
                                      </p:cBhvr>
                                    </p:animEffect>
                                  </p:childTnLst>
                                </p:cTn>
                              </p:par>
                              <p:par>
                                <p:cTn id="24" presetID="18" presetClass="entr" presetSubtype="12"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strips(downLeft)">
                                      <p:cBhvr>
                                        <p:cTn id="2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60020"/>
            <a:ext cx="9143999" cy="836762"/>
          </a:xfrm>
        </p:spPr>
        <p:txBody>
          <a:bodyPr/>
          <a:lstStyle/>
          <a:p>
            <a:r>
              <a:rPr lang="en-US" dirty="0"/>
              <a:t>KYLSC S&amp;T Deck Protocol cont.</a:t>
            </a:r>
          </a:p>
        </p:txBody>
      </p:sp>
      <p:sp>
        <p:nvSpPr>
          <p:cNvPr id="3" name="Content Placeholder 2"/>
          <p:cNvSpPr>
            <a:spLocks noGrp="1"/>
          </p:cNvSpPr>
          <p:nvPr>
            <p:ph sz="quarter" idx="13"/>
          </p:nvPr>
        </p:nvSpPr>
        <p:spPr>
          <a:xfrm>
            <a:off x="163865" y="1141156"/>
            <a:ext cx="8797396" cy="5716843"/>
          </a:xfrm>
        </p:spPr>
        <p:txBody>
          <a:bodyPr/>
          <a:lstStyle/>
          <a:p>
            <a:r>
              <a:rPr lang="en-US" dirty="0"/>
              <a:t>Freestyle continued:</a:t>
            </a:r>
          </a:p>
          <a:p>
            <a:pPr lvl="1"/>
            <a:r>
              <a:rPr lang="en-US" dirty="0"/>
              <a:t>50 yards:  15m and Turn officials only needed.  May corner per MR/DR discretion.</a:t>
            </a:r>
          </a:p>
          <a:p>
            <a:pPr lvl="1"/>
            <a:r>
              <a:rPr lang="en-US" dirty="0"/>
              <a:t>50 meters: 15m only needed.</a:t>
            </a:r>
          </a:p>
          <a:p>
            <a:pPr lvl="1"/>
            <a:r>
              <a:rPr lang="en-US" dirty="0"/>
              <a:t>100 yards/meters and longer: 15 m and Start end and Turn end officials needed, may corner for ends per MR/DR discretion.</a:t>
            </a:r>
          </a:p>
          <a:p>
            <a:pPr lvl="1"/>
            <a:endParaRPr lang="en-US" dirty="0"/>
          </a:p>
          <a:p>
            <a:pPr lvl="1"/>
            <a:r>
              <a:rPr lang="en-US" dirty="0"/>
              <a:t>Generally Jurisdiction of Start/Turn judge after the start/turn in until the swimmers’ head breaks the surface of the water.  At the turn, the official has from the initiation of the turning action for backstroke or the last stroke into the wall, the touch, the turning action, and until the swimmers’ head breaks the water surface after the turn.</a:t>
            </a:r>
          </a:p>
          <a:p>
            <a:pPr lvl="1"/>
            <a:r>
              <a:rPr lang="en-US" dirty="0"/>
              <a:t>Stroke Officials generally have “wall to wall” jurisdiction except have last kick into the wall.  At the finish, it’s the last stroke into wall/touch.  If not enough stroke officials to use, turn officials will have half way out, or as far as can reasonably see.</a:t>
            </a:r>
          </a:p>
        </p:txBody>
      </p:sp>
    </p:spTree>
    <p:extLst>
      <p:ext uri="{BB962C8B-B14F-4D97-AF65-F5344CB8AC3E}">
        <p14:creationId xmlns:p14="http://schemas.microsoft.com/office/powerpoint/2010/main" val="304507752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500"/>
                                        <p:tgtEl>
                                          <p:spTgt spid="3">
                                            <p:txEl>
                                              <p:pRg st="0" end="0"/>
                                            </p:txEl>
                                          </p:spTgt>
                                        </p:tgtEl>
                                      </p:cBhvr>
                                    </p:animEffect>
                                  </p:childTnLst>
                                </p:cTn>
                              </p:par>
                              <p:par>
                                <p:cTn id="13" presetID="18" presetClass="entr" presetSubtype="12"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strips(downLeft)">
                                      <p:cBhvr>
                                        <p:cTn id="15" dur="500"/>
                                        <p:tgtEl>
                                          <p:spTgt spid="3">
                                            <p:txEl>
                                              <p:pRg st="1" end="1"/>
                                            </p:txEl>
                                          </p:spTgt>
                                        </p:tgtEl>
                                      </p:cBhvr>
                                    </p:animEffect>
                                  </p:childTnLst>
                                </p:cTn>
                              </p:par>
                              <p:par>
                                <p:cTn id="16" presetID="18" presetClass="entr" presetSubtype="12"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strips(downLeft)">
                                      <p:cBhvr>
                                        <p:cTn id="18" dur="500"/>
                                        <p:tgtEl>
                                          <p:spTgt spid="3">
                                            <p:txEl>
                                              <p:pRg st="2" end="2"/>
                                            </p:txEl>
                                          </p:spTgt>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strips(downLeft)">
                                      <p:cBhvr>
                                        <p:cTn id="21" dur="500"/>
                                        <p:tgtEl>
                                          <p:spTgt spid="3">
                                            <p:txEl>
                                              <p:pRg st="3" end="3"/>
                                            </p:txEl>
                                          </p:spTgt>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strips(downLeft)">
                                      <p:cBhvr>
                                        <p:cTn id="24" dur="500"/>
                                        <p:tgtEl>
                                          <p:spTgt spid="3">
                                            <p:txEl>
                                              <p:pRg st="5" end="5"/>
                                            </p:txEl>
                                          </p:spTgt>
                                        </p:tgtEl>
                                      </p:cBhvr>
                                    </p:animEffect>
                                  </p:childTnLst>
                                </p:cTn>
                              </p:par>
                              <p:par>
                                <p:cTn id="25" presetID="18" presetClass="entr" presetSubtype="12"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strips(downLeft)">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44000" cy="731520"/>
          </a:xfrm>
        </p:spPr>
        <p:txBody>
          <a:bodyPr/>
          <a:lstStyle/>
          <a:p>
            <a:r>
              <a:rPr lang="en-US" dirty="0"/>
              <a:t>KYLSC S&amp;T Deck Protocol cont.</a:t>
            </a:r>
          </a:p>
        </p:txBody>
      </p:sp>
      <p:sp>
        <p:nvSpPr>
          <p:cNvPr id="3" name="Content Placeholder 2"/>
          <p:cNvSpPr>
            <a:spLocks noGrp="1"/>
          </p:cNvSpPr>
          <p:nvPr>
            <p:ph sz="quarter" idx="13"/>
          </p:nvPr>
        </p:nvSpPr>
        <p:spPr>
          <a:xfrm>
            <a:off x="1" y="1059228"/>
            <a:ext cx="9143999" cy="5798772"/>
          </a:xfrm>
        </p:spPr>
        <p:txBody>
          <a:bodyPr>
            <a:normAutofit lnSpcReduction="10000"/>
          </a:bodyPr>
          <a:lstStyle/>
          <a:p>
            <a:r>
              <a:rPr lang="en-US" dirty="0"/>
              <a:t>Medley Relay:  Start and Turn officials in place unless given assignment to watch relay </a:t>
            </a:r>
            <a:r>
              <a:rPr lang="en-US" dirty="0" err="1"/>
              <a:t>take-offs</a:t>
            </a:r>
            <a:endParaRPr lang="en-US" dirty="0"/>
          </a:p>
          <a:p>
            <a:r>
              <a:rPr lang="en-US" dirty="0"/>
              <a:t>Freestyle Relay:  15m official and turn end needed for 200 and greater.  No start end needed unless assigned as relay </a:t>
            </a:r>
            <a:r>
              <a:rPr lang="en-US" dirty="0" err="1"/>
              <a:t>take-off</a:t>
            </a:r>
            <a:r>
              <a:rPr lang="en-US" dirty="0"/>
              <a:t>.</a:t>
            </a:r>
          </a:p>
          <a:p>
            <a:r>
              <a:rPr lang="en-US" dirty="0"/>
              <a:t>Relay </a:t>
            </a:r>
            <a:r>
              <a:rPr lang="en-US" dirty="0" err="1"/>
              <a:t>take-offs</a:t>
            </a:r>
            <a:r>
              <a:rPr lang="en-US" dirty="0"/>
              <a:t>:  Observe exchanges between relay swimmers.</a:t>
            </a:r>
          </a:p>
          <a:p>
            <a:pPr lvl="1"/>
            <a:r>
              <a:rPr lang="en-US" dirty="0"/>
              <a:t>Observe foot of swimmer leaving platform, then look down for incoming touch. Foot must be in contact with the platform/deck when the hand of incoming swimmer touches. With the movable </a:t>
            </a:r>
            <a:r>
              <a:rPr lang="en-US" dirty="0" err="1"/>
              <a:t>backplate,Rule</a:t>
            </a:r>
            <a:r>
              <a:rPr lang="en-US" dirty="0"/>
              <a:t> 101.7.4.H states “A swimmer must have at least part of one foot in contact with the starting platform in front of the adjustable back plate during a relay exchange”.</a:t>
            </a:r>
          </a:p>
          <a:p>
            <a:pPr lvl="1"/>
            <a:r>
              <a:rPr lang="en-US" dirty="0"/>
              <a:t>May observe over 1 or more lanes (side or center)</a:t>
            </a:r>
          </a:p>
          <a:p>
            <a:pPr lvl="1"/>
            <a:r>
              <a:rPr lang="en-US" dirty="0"/>
              <a:t>Circle if </a:t>
            </a:r>
            <a:r>
              <a:rPr lang="en-US" dirty="0" err="1"/>
              <a:t>take-off</a:t>
            </a:r>
            <a:r>
              <a:rPr lang="en-US" dirty="0"/>
              <a:t> correct.  “X” if </a:t>
            </a:r>
            <a:r>
              <a:rPr lang="en-US" dirty="0" err="1"/>
              <a:t>take-off</a:t>
            </a:r>
            <a:r>
              <a:rPr lang="en-US" dirty="0"/>
              <a:t> is early.</a:t>
            </a:r>
          </a:p>
          <a:p>
            <a:pPr lvl="1"/>
            <a:r>
              <a:rPr lang="en-US" dirty="0"/>
              <a:t>Do NOT raise hand for violation.  CJ will collect slips.  Need Dual confirmation.</a:t>
            </a:r>
          </a:p>
          <a:p>
            <a:pPr marL="365760" lvl="1" indent="0">
              <a:buNone/>
            </a:pPr>
            <a:r>
              <a:rPr lang="en-US" dirty="0"/>
              <a:t> </a:t>
            </a:r>
          </a:p>
        </p:txBody>
      </p:sp>
    </p:spTree>
    <p:extLst>
      <p:ext uri="{BB962C8B-B14F-4D97-AF65-F5344CB8AC3E}">
        <p14:creationId xmlns:p14="http://schemas.microsoft.com/office/powerpoint/2010/main" val="426739313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trips(downLeft)">
                                      <p:cBhvr>
                                        <p:cTn id="22" dur="500"/>
                                        <p:tgtEl>
                                          <p:spTgt spid="3">
                                            <p:txEl>
                                              <p:pRg st="2" end="2"/>
                                            </p:txEl>
                                          </p:spTgt>
                                        </p:tgtEl>
                                      </p:cBhvr>
                                    </p:animEffect>
                                  </p:childTnLst>
                                </p:cTn>
                              </p:par>
                              <p:par>
                                <p:cTn id="23" presetID="18" presetClass="entr" presetSubtype="12"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strips(downLeft)">
                                      <p:cBhvr>
                                        <p:cTn id="25" dur="500"/>
                                        <p:tgtEl>
                                          <p:spTgt spid="3">
                                            <p:txEl>
                                              <p:pRg st="3" end="3"/>
                                            </p:txEl>
                                          </p:spTgt>
                                        </p:tgtEl>
                                      </p:cBhvr>
                                    </p:animEffect>
                                  </p:childTnLst>
                                </p:cTn>
                              </p:par>
                              <p:par>
                                <p:cTn id="26" presetID="18" presetClass="entr" presetSubtype="12" fill="hold" grpId="0"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strips(downLeft)">
                                      <p:cBhvr>
                                        <p:cTn id="28" dur="500"/>
                                        <p:tgtEl>
                                          <p:spTgt spid="3">
                                            <p:txEl>
                                              <p:pRg st="4" end="4"/>
                                            </p:txEl>
                                          </p:spTgt>
                                        </p:tgtEl>
                                      </p:cBhvr>
                                    </p:animEffect>
                                  </p:childTnLst>
                                </p:cTn>
                              </p:par>
                              <p:par>
                                <p:cTn id="29" presetID="18" presetClass="entr" presetSubtype="12"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strips(downLeft)">
                                      <p:cBhvr>
                                        <p:cTn id="31" dur="500"/>
                                        <p:tgtEl>
                                          <p:spTgt spid="3">
                                            <p:txEl>
                                              <p:pRg st="5" end="5"/>
                                            </p:txEl>
                                          </p:spTgt>
                                        </p:tgtEl>
                                      </p:cBhvr>
                                    </p:animEffect>
                                  </p:childTnLst>
                                </p:cTn>
                              </p:par>
                              <p:par>
                                <p:cTn id="32" presetID="18" presetClass="entr" presetSubtype="12" fill="hold" grpId="0"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strips(downLeft)">
                                      <p:cBhvr>
                                        <p:cTn id="34" dur="500"/>
                                        <p:tgtEl>
                                          <p:spTgt spid="3">
                                            <p:txEl>
                                              <p:pRg st="6" end="6"/>
                                            </p:txEl>
                                          </p:spTgt>
                                        </p:tgtEl>
                                      </p:cBhvr>
                                    </p:animEffect>
                                  </p:childTnLst>
                                </p:cTn>
                              </p:par>
                              <p:par>
                                <p:cTn id="35" presetID="18" presetClass="entr" presetSubtype="12" fill="hold" grpId="0"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strips(downLeft)">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3"/>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a:t>STROKE Briefing</a:t>
            </a:r>
          </a:p>
        </p:txBody>
      </p:sp>
      <p:sp>
        <p:nvSpPr>
          <p:cNvPr id="3" name="Content Placeholder 2"/>
          <p:cNvSpPr>
            <a:spLocks noGrp="1"/>
          </p:cNvSpPr>
          <p:nvPr>
            <p:ph sz="quarter" idx="13"/>
          </p:nvPr>
        </p:nvSpPr>
        <p:spPr>
          <a:xfrm>
            <a:off x="0" y="1837043"/>
            <a:ext cx="9143999" cy="4875180"/>
          </a:xfrm>
        </p:spPr>
        <p:txBody>
          <a:bodyPr/>
          <a:lstStyle/>
          <a:p>
            <a:r>
              <a:rPr lang="en-US" dirty="0"/>
              <a:t>Presented by CJs at first meet session</a:t>
            </a:r>
          </a:p>
          <a:p>
            <a:r>
              <a:rPr lang="en-US" dirty="0"/>
              <a:t>MR/DR preference if to be given for every meet session or just first</a:t>
            </a:r>
          </a:p>
          <a:p>
            <a:r>
              <a:rPr lang="en-US" dirty="0"/>
              <a:t>BE BRIEF!</a:t>
            </a:r>
          </a:p>
          <a:p>
            <a:r>
              <a:rPr lang="en-US" dirty="0"/>
              <a:t>Use USA Swimming stroke language</a:t>
            </a:r>
          </a:p>
          <a:p>
            <a:r>
              <a:rPr lang="en-US" dirty="0"/>
              <a:t>Don’t make mountains out of molehills by emphasizing stroke variances.</a:t>
            </a:r>
          </a:p>
          <a:p>
            <a:r>
              <a:rPr lang="en-US" dirty="0"/>
              <a:t>Use most recent USA </a:t>
            </a:r>
            <a:r>
              <a:rPr lang="en-US" dirty="0" err="1"/>
              <a:t>Swimming.org</a:t>
            </a:r>
            <a:r>
              <a:rPr lang="en-US" dirty="0"/>
              <a:t> version, available for download from </a:t>
            </a:r>
            <a:r>
              <a:rPr lang="en-US" dirty="0" err="1"/>
              <a:t>www.usaswimming.org</a:t>
            </a:r>
            <a:endParaRPr lang="en-US" dirty="0"/>
          </a:p>
          <a:p>
            <a:endParaRPr lang="en-US" dirty="0"/>
          </a:p>
        </p:txBody>
      </p:sp>
      <p:pic>
        <p:nvPicPr>
          <p:cNvPr id="4" name="Picture 3" descr="thumb16.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1106088" cy="1498287"/>
          </a:xfrm>
          <a:prstGeom prst="rect">
            <a:avLst/>
          </a:prstGeom>
        </p:spPr>
      </p:pic>
    </p:spTree>
    <p:extLst>
      <p:ext uri="{BB962C8B-B14F-4D97-AF65-F5344CB8AC3E}">
        <p14:creationId xmlns:p14="http://schemas.microsoft.com/office/powerpoint/2010/main" val="196553019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trips(downLeft)">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strips(downLeft)">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strips(downLeft)">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strips(downLeft)">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81720"/>
          </a:xfrm>
        </p:spPr>
        <p:txBody>
          <a:bodyPr/>
          <a:lstStyle/>
          <a:p>
            <a:r>
              <a:rPr lang="en-US" dirty="0"/>
              <a:t>RADIO Protocol</a:t>
            </a:r>
          </a:p>
        </p:txBody>
      </p:sp>
      <p:sp>
        <p:nvSpPr>
          <p:cNvPr id="3" name="Content Placeholder 2"/>
          <p:cNvSpPr>
            <a:spLocks noGrp="1"/>
          </p:cNvSpPr>
          <p:nvPr>
            <p:ph sz="quarter" idx="13"/>
          </p:nvPr>
        </p:nvSpPr>
        <p:spPr>
          <a:xfrm>
            <a:off x="0" y="881720"/>
            <a:ext cx="9144000" cy="5976280"/>
          </a:xfrm>
        </p:spPr>
        <p:txBody>
          <a:bodyPr>
            <a:normAutofit lnSpcReduction="10000"/>
          </a:bodyPr>
          <a:lstStyle/>
          <a:p>
            <a:r>
              <a:rPr lang="en-US" dirty="0"/>
              <a:t>Calling in Potential DQ:</a:t>
            </a:r>
          </a:p>
          <a:p>
            <a:pPr lvl="1"/>
            <a:r>
              <a:rPr lang="en-US" dirty="0"/>
              <a:t>Acknowledge official reporting possible violation.</a:t>
            </a:r>
          </a:p>
          <a:p>
            <a:pPr lvl="1"/>
            <a:r>
              <a:rPr lang="en-US" dirty="0"/>
              <a:t>Walk quickly to official while stating:  “Possible disqualification start/turn end/stroke side_____, lanes____, pool (if separate pools)”.</a:t>
            </a:r>
          </a:p>
          <a:p>
            <a:pPr lvl="1"/>
            <a:r>
              <a:rPr lang="en-US" dirty="0"/>
              <a:t>Once you reach official, first ask lane and report immediately over radio to DR Heat/Lane.</a:t>
            </a:r>
          </a:p>
          <a:p>
            <a:pPr lvl="1"/>
            <a:r>
              <a:rPr lang="en-US" dirty="0"/>
              <a:t>Ask official to describe rule violation.  Once you are assured that there is a violation, report it:  </a:t>
            </a:r>
            <a:r>
              <a:rPr lang="en-US" dirty="0" err="1"/>
              <a:t>Event___Heat___Lane___Start</a:t>
            </a:r>
            <a:r>
              <a:rPr lang="en-US" dirty="0"/>
              <a:t>/Turn/Stroke_____. Give the violation and if you are satisfied with the call, state: “recommend you accept the call”. Wait for DR acknowledgement of the call before writing the DQ slip.</a:t>
            </a:r>
          </a:p>
          <a:p>
            <a:pPr lvl="1"/>
            <a:r>
              <a:rPr lang="en-US" dirty="0"/>
              <a:t>If you are NOT satisfied with the call after discussion with the official (no rules violation, not in jurisdiction, or official rescinds call), radio “No call in Heat/Lane/Pool”.</a:t>
            </a:r>
          </a:p>
          <a:p>
            <a:pPr lvl="1"/>
            <a:r>
              <a:rPr lang="en-US" dirty="0"/>
              <a:t>If you are not sure of the call the official is making, report “I need further discussion on the call Heat/Lane/Pool”. At this time, if possible, get another official to relieve the one making the call so that you can gather more information.</a:t>
            </a:r>
          </a:p>
        </p:txBody>
      </p:sp>
      <p:pic>
        <p:nvPicPr>
          <p:cNvPr id="5" name="Picture 4" descr="vintage-technology-music-old.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310919" cy="873946"/>
          </a:xfrm>
          <a:prstGeom prst="rect">
            <a:avLst/>
          </a:prstGeom>
        </p:spPr>
      </p:pic>
    </p:spTree>
    <p:extLst>
      <p:ext uri="{BB962C8B-B14F-4D97-AF65-F5344CB8AC3E}">
        <p14:creationId xmlns:p14="http://schemas.microsoft.com/office/powerpoint/2010/main" val="176475231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500"/>
                                        <p:tgtEl>
                                          <p:spTgt spid="3">
                                            <p:txEl>
                                              <p:pRg st="0" end="0"/>
                                            </p:txEl>
                                          </p:spTgt>
                                        </p:tgtEl>
                                      </p:cBhvr>
                                    </p:animEffect>
                                  </p:childTnLst>
                                </p:cTn>
                              </p:par>
                              <p:par>
                                <p:cTn id="13" presetID="18" presetClass="entr" presetSubtype="12"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strips(downLeft)">
                                      <p:cBhvr>
                                        <p:cTn id="15" dur="500"/>
                                        <p:tgtEl>
                                          <p:spTgt spid="3">
                                            <p:txEl>
                                              <p:pRg st="1" end="1"/>
                                            </p:txEl>
                                          </p:spTgt>
                                        </p:tgtEl>
                                      </p:cBhvr>
                                    </p:animEffect>
                                  </p:childTnLst>
                                </p:cTn>
                              </p:par>
                              <p:par>
                                <p:cTn id="16" presetID="18" presetClass="entr" presetSubtype="12"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strips(downLeft)">
                                      <p:cBhvr>
                                        <p:cTn id="18" dur="500"/>
                                        <p:tgtEl>
                                          <p:spTgt spid="3">
                                            <p:txEl>
                                              <p:pRg st="2" end="2"/>
                                            </p:txEl>
                                          </p:spTgt>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strips(downLeft)">
                                      <p:cBhvr>
                                        <p:cTn id="21" dur="500"/>
                                        <p:tgtEl>
                                          <p:spTgt spid="3">
                                            <p:txEl>
                                              <p:pRg st="3" end="3"/>
                                            </p:txEl>
                                          </p:spTgt>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strips(downLeft)">
                                      <p:cBhvr>
                                        <p:cTn id="24" dur="500"/>
                                        <p:tgtEl>
                                          <p:spTgt spid="3">
                                            <p:txEl>
                                              <p:pRg st="4" end="4"/>
                                            </p:txEl>
                                          </p:spTgt>
                                        </p:tgtEl>
                                      </p:cBhvr>
                                    </p:animEffect>
                                  </p:childTnLst>
                                </p:cTn>
                              </p:par>
                              <p:par>
                                <p:cTn id="25" presetID="18" presetClass="entr" presetSubtype="12"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strips(downLeft)">
                                      <p:cBhvr>
                                        <p:cTn id="27" dur="500"/>
                                        <p:tgtEl>
                                          <p:spTgt spid="3">
                                            <p:txEl>
                                              <p:pRg st="5" end="5"/>
                                            </p:txEl>
                                          </p:spTgt>
                                        </p:tgtEl>
                                      </p:cBhvr>
                                    </p:animEffect>
                                  </p:childTnLst>
                                </p:cTn>
                              </p:par>
                              <p:par>
                                <p:cTn id="28" presetID="18" presetClass="entr" presetSubtype="12" fill="hold" grpId="0"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strips(downLeft)">
                                      <p:cBhvr>
                                        <p:cTn id="3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3"/>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43000" y="160020"/>
            <a:ext cx="6512511" cy="1819890"/>
          </a:xfrm>
        </p:spPr>
        <p:txBody>
          <a:bodyPr/>
          <a:lstStyle/>
          <a:p>
            <a:pPr marL="0" indent="0">
              <a:buNone/>
            </a:pPr>
            <a:endParaRPr lang="en-US" dirty="0"/>
          </a:p>
        </p:txBody>
      </p:sp>
      <p:sp>
        <p:nvSpPr>
          <p:cNvPr id="3" name="Content Placeholder 2"/>
          <p:cNvSpPr>
            <a:spLocks noGrp="1"/>
          </p:cNvSpPr>
          <p:nvPr>
            <p:ph sz="quarter" idx="13"/>
          </p:nvPr>
        </p:nvSpPr>
        <p:spPr>
          <a:xfrm>
            <a:off x="35794" y="2102800"/>
            <a:ext cx="9108205" cy="4755199"/>
          </a:xfrm>
        </p:spPr>
        <p:txBody>
          <a:bodyPr/>
          <a:lstStyle/>
          <a:p>
            <a:r>
              <a:rPr lang="en-US" dirty="0"/>
              <a:t>Don’t initiate a call to the DR when whistles are being blown, when announcer is speaking, or when another CJ is on radio.</a:t>
            </a:r>
          </a:p>
          <a:p>
            <a:r>
              <a:rPr lang="en-US" dirty="0"/>
              <a:t>Speak slowly and clearly, identify heat/lane so DR can mark their heat sheet for potential DQ.</a:t>
            </a:r>
          </a:p>
          <a:p>
            <a:r>
              <a:rPr lang="en-US" dirty="0"/>
              <a:t>Beware idle chatter – some radios don’t use secure channels so conversations can be overheard.  ALWAYS be professional</a:t>
            </a:r>
          </a:p>
          <a:p>
            <a:r>
              <a:rPr lang="en-US" dirty="0"/>
              <a:t>CJs may during relay </a:t>
            </a:r>
            <a:r>
              <a:rPr lang="en-US" dirty="0" err="1"/>
              <a:t>take-off</a:t>
            </a:r>
            <a:r>
              <a:rPr lang="en-US" dirty="0"/>
              <a:t> observations report via radio “Take-offs lanes___ clear” or “Dual confirmation relay </a:t>
            </a:r>
            <a:r>
              <a:rPr lang="en-US" dirty="0" err="1"/>
              <a:t>take-off</a:t>
            </a:r>
            <a:r>
              <a:rPr lang="en-US" dirty="0"/>
              <a:t> lanes___”. Identify the early swimmer in the call.</a:t>
            </a:r>
          </a:p>
        </p:txBody>
      </p:sp>
      <p:pic>
        <p:nvPicPr>
          <p:cNvPr id="4" name="Picture 3" descr="thumb16.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43808" y="296566"/>
            <a:ext cx="5215050" cy="1683344"/>
          </a:xfrm>
          <a:prstGeom prst="rect">
            <a:avLst/>
          </a:prstGeom>
        </p:spPr>
      </p:pic>
    </p:spTree>
    <p:extLst>
      <p:ext uri="{BB962C8B-B14F-4D97-AF65-F5344CB8AC3E}">
        <p14:creationId xmlns:p14="http://schemas.microsoft.com/office/powerpoint/2010/main" val="205983032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trips(downLeft)">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strips(downLeft)">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588" y="43674"/>
            <a:ext cx="9239589" cy="687846"/>
          </a:xfrm>
        </p:spPr>
        <p:txBody>
          <a:bodyPr/>
          <a:lstStyle/>
          <a:p>
            <a:r>
              <a:rPr lang="en-US" dirty="0"/>
              <a:t>Paperwork</a:t>
            </a:r>
            <a:r>
              <a:rPr lang="is-IS" dirty="0"/>
              <a:t>…slips and more slips</a:t>
            </a:r>
            <a:endParaRPr lang="en-US" dirty="0"/>
          </a:p>
        </p:txBody>
      </p:sp>
      <p:sp>
        <p:nvSpPr>
          <p:cNvPr id="3" name="Content Placeholder 2"/>
          <p:cNvSpPr>
            <a:spLocks noGrp="1"/>
          </p:cNvSpPr>
          <p:nvPr>
            <p:ph sz="quarter" idx="13"/>
          </p:nvPr>
        </p:nvSpPr>
        <p:spPr>
          <a:xfrm>
            <a:off x="0" y="1018264"/>
            <a:ext cx="9144000" cy="5839735"/>
          </a:xfrm>
        </p:spPr>
        <p:txBody>
          <a:bodyPr>
            <a:normAutofit lnSpcReduction="10000"/>
          </a:bodyPr>
          <a:lstStyle/>
          <a:p>
            <a:r>
              <a:rPr lang="en-US" b="1" dirty="0"/>
              <a:t>Pre-meet paper work </a:t>
            </a:r>
            <a:r>
              <a:rPr lang="en-US" dirty="0"/>
              <a:t>involves sign-in sheets/verification of officials/assembling necessary forms for admin team and assigned team of DR/SR/MR (declared false starts, swimmer no show, swimmer change, relay </a:t>
            </a:r>
            <a:r>
              <a:rPr lang="en-US" dirty="0" err="1"/>
              <a:t>take-off</a:t>
            </a:r>
            <a:r>
              <a:rPr lang="en-US" dirty="0"/>
              <a:t> slips, </a:t>
            </a:r>
            <a:r>
              <a:rPr lang="en-US" dirty="0" err="1"/>
              <a:t>etc</a:t>
            </a:r>
            <a:r>
              <a:rPr lang="en-US" dirty="0"/>
              <a:t>)</a:t>
            </a:r>
          </a:p>
          <a:p>
            <a:r>
              <a:rPr lang="en-US" b="1" dirty="0"/>
              <a:t>DQ Slip</a:t>
            </a:r>
            <a:r>
              <a:rPr lang="en-US" dirty="0"/>
              <a:t>:</a:t>
            </a:r>
          </a:p>
          <a:p>
            <a:pPr lvl="1"/>
            <a:r>
              <a:rPr lang="en-US" b="1" dirty="0"/>
              <a:t>Start</a:t>
            </a:r>
            <a:r>
              <a:rPr lang="en-US" dirty="0"/>
              <a:t> – from the start of the race until the head breaks the surface of water</a:t>
            </a:r>
          </a:p>
          <a:p>
            <a:pPr lvl="1"/>
            <a:r>
              <a:rPr lang="en-US" b="1" dirty="0"/>
              <a:t>Swim</a:t>
            </a:r>
            <a:r>
              <a:rPr lang="en-US" dirty="0"/>
              <a:t> – from propulsive motion (prior to the head breaking water surface) until the beginning of the last full stroke into the turn/finish</a:t>
            </a:r>
          </a:p>
          <a:p>
            <a:pPr lvl="1"/>
            <a:r>
              <a:rPr lang="en-US" b="1" dirty="0"/>
              <a:t>Turn</a:t>
            </a:r>
            <a:r>
              <a:rPr lang="en-US" dirty="0"/>
              <a:t> – from the beginning of the last full stroke into the wall until the head breaks the water surface</a:t>
            </a:r>
          </a:p>
          <a:p>
            <a:pPr lvl="1"/>
            <a:r>
              <a:rPr lang="en-US" b="1" dirty="0"/>
              <a:t>Finish</a:t>
            </a:r>
            <a:r>
              <a:rPr lang="en-US" dirty="0"/>
              <a:t> – from the beginning of the last full stroke into the wall to the touch at the end of prescribed distance</a:t>
            </a:r>
          </a:p>
          <a:p>
            <a:pPr lvl="1"/>
            <a:r>
              <a:rPr lang="en-US" dirty="0"/>
              <a:t>Know the slip. Mark with “X”. Have official sign/CJ initial</a:t>
            </a:r>
          </a:p>
          <a:p>
            <a:pPr lvl="1"/>
            <a:r>
              <a:rPr lang="en-US" dirty="0"/>
              <a:t>OK to remake a DQ slip/make corrections as long as DR can understand them.</a:t>
            </a:r>
          </a:p>
          <a:p>
            <a:pPr lvl="1"/>
            <a:r>
              <a:rPr lang="en-US" dirty="0"/>
              <a:t>Be ready to notify swimmer/coach of DQ</a:t>
            </a:r>
          </a:p>
          <a:p>
            <a:pPr lvl="1"/>
            <a:endParaRPr lang="en-US" dirty="0"/>
          </a:p>
        </p:txBody>
      </p:sp>
    </p:spTree>
    <p:extLst>
      <p:ext uri="{BB962C8B-B14F-4D97-AF65-F5344CB8AC3E}">
        <p14:creationId xmlns:p14="http://schemas.microsoft.com/office/powerpoint/2010/main" val="187945540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par>
                                <p:cTn id="13" presetID="18" presetClass="entr" presetSubtype="12"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trips(downLeft)">
                                      <p:cBhvr>
                                        <p:cTn id="15" dur="500"/>
                                        <p:tgtEl>
                                          <p:spTgt spid="3">
                                            <p:txEl>
                                              <p:pRg st="2" end="2"/>
                                            </p:txEl>
                                          </p:spTgt>
                                        </p:tgtEl>
                                      </p:cBhvr>
                                    </p:animEffect>
                                  </p:childTnLst>
                                </p:cTn>
                              </p:par>
                              <p:par>
                                <p:cTn id="16" presetID="18" presetClass="entr" presetSubtype="12"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trips(downLeft)">
                                      <p:cBhvr>
                                        <p:cTn id="18" dur="500"/>
                                        <p:tgtEl>
                                          <p:spTgt spid="3">
                                            <p:txEl>
                                              <p:pRg st="3" end="3"/>
                                            </p:txEl>
                                          </p:spTgt>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strips(downLeft)">
                                      <p:cBhvr>
                                        <p:cTn id="21" dur="500"/>
                                        <p:tgtEl>
                                          <p:spTgt spid="3">
                                            <p:txEl>
                                              <p:pRg st="4" end="4"/>
                                            </p:txEl>
                                          </p:spTgt>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strips(downLeft)">
                                      <p:cBhvr>
                                        <p:cTn id="24" dur="500"/>
                                        <p:tgtEl>
                                          <p:spTgt spid="3">
                                            <p:txEl>
                                              <p:pRg st="5" end="5"/>
                                            </p:txEl>
                                          </p:spTgt>
                                        </p:tgtEl>
                                      </p:cBhvr>
                                    </p:animEffect>
                                  </p:childTnLst>
                                </p:cTn>
                              </p:par>
                              <p:par>
                                <p:cTn id="25" presetID="18" presetClass="entr" presetSubtype="12"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strips(downLeft)">
                                      <p:cBhvr>
                                        <p:cTn id="27" dur="500"/>
                                        <p:tgtEl>
                                          <p:spTgt spid="3">
                                            <p:txEl>
                                              <p:pRg st="6" end="6"/>
                                            </p:txEl>
                                          </p:spTgt>
                                        </p:tgtEl>
                                      </p:cBhvr>
                                    </p:animEffect>
                                  </p:childTnLst>
                                </p:cTn>
                              </p:par>
                              <p:par>
                                <p:cTn id="28" presetID="18" presetClass="entr" presetSubtype="12"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strips(downLeft)">
                                      <p:cBhvr>
                                        <p:cTn id="30" dur="500"/>
                                        <p:tgtEl>
                                          <p:spTgt spid="3">
                                            <p:txEl>
                                              <p:pRg st="7" end="7"/>
                                            </p:txEl>
                                          </p:spTgt>
                                        </p:tgtEl>
                                      </p:cBhvr>
                                    </p:animEffect>
                                  </p:childTnLst>
                                </p:cTn>
                              </p:par>
                              <p:par>
                                <p:cTn id="31" presetID="18" presetClass="entr" presetSubtype="12"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strips(downLeft)">
                                      <p:cBhvr>
                                        <p:cTn id="33" dur="500"/>
                                        <p:tgtEl>
                                          <p:spTgt spid="3">
                                            <p:txEl>
                                              <p:pRg st="8" end="8"/>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grpId="0" nodeType="clickEffect">
                                  <p:stCondLst>
                                    <p:cond delay="0"/>
                                  </p:stCondLst>
                                  <p:childTnLst>
                                    <p:set>
                                      <p:cBhvr>
                                        <p:cTn id="37" dur="1" fill="hold">
                                          <p:stCondLst>
                                            <p:cond delay="0"/>
                                          </p:stCondLst>
                                        </p:cTn>
                                        <p:tgtEl>
                                          <p:spTgt spid="2"/>
                                        </p:tgtEl>
                                        <p:attrNameLst>
                                          <p:attrName>style.visibility</p:attrName>
                                        </p:attrNameLst>
                                      </p:cBhvr>
                                      <p:to>
                                        <p:strVal val="visible"/>
                                      </p:to>
                                    </p:set>
                                    <p:animEffect transition="in" filter="circle(in)">
                                      <p:cBhvr>
                                        <p:cTn id="38"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1257" y="-13017"/>
            <a:ext cx="8242743" cy="1143000"/>
          </a:xfrm>
        </p:spPr>
        <p:txBody>
          <a:bodyPr/>
          <a:lstStyle/>
          <a:p>
            <a:r>
              <a:rPr lang="en-US" dirty="0"/>
              <a:t>Professional CJ/MENTOR</a:t>
            </a:r>
          </a:p>
        </p:txBody>
      </p:sp>
      <p:sp>
        <p:nvSpPr>
          <p:cNvPr id="3" name="Content Placeholder 2"/>
          <p:cNvSpPr>
            <a:spLocks noGrp="1"/>
          </p:cNvSpPr>
          <p:nvPr>
            <p:ph sz="quarter" idx="13"/>
          </p:nvPr>
        </p:nvSpPr>
        <p:spPr>
          <a:xfrm>
            <a:off x="163865" y="949992"/>
            <a:ext cx="8980135" cy="5795357"/>
          </a:xfrm>
        </p:spPr>
        <p:txBody>
          <a:bodyPr>
            <a:normAutofit lnSpcReduction="10000"/>
          </a:bodyPr>
          <a:lstStyle/>
          <a:p>
            <a:r>
              <a:rPr lang="en-US" b="1" dirty="0"/>
              <a:t>Be kind to your officials </a:t>
            </a:r>
            <a:r>
              <a:rPr lang="en-US" dirty="0"/>
              <a:t>– they are volunteers, donate their time, need to feel welcomed.</a:t>
            </a:r>
          </a:p>
          <a:p>
            <a:r>
              <a:rPr lang="en-US" dirty="0"/>
              <a:t>We all began as stroke and turn officials – the deck officials are an important facet of a well run meet.  When questioning an official for their call, be patient/don’t ask leading questions/don’t belittle a call.  NEVER make an official feel ignorant when making a call.</a:t>
            </a:r>
          </a:p>
          <a:p>
            <a:r>
              <a:rPr lang="en-US" dirty="0"/>
              <a:t>If a call is rejected, use as opportunity to instruct the official on the “right” way to make the call/the correct rule/the desired way to stand to observe a rules infraction/etc. If possible, </a:t>
            </a:r>
            <a:r>
              <a:rPr lang="en-US" b="1" dirty="0"/>
              <a:t>in private</a:t>
            </a:r>
            <a:r>
              <a:rPr lang="en-US" dirty="0"/>
              <a:t>, instruct in a teaching manner, why the call was rejected (unfamiliar with rules, out of position/jurisdiction when call was made, unfamiliar with proper stroke/turn performance.</a:t>
            </a:r>
          </a:p>
          <a:p>
            <a:r>
              <a:rPr lang="en-US" dirty="0"/>
              <a:t>Make positive suggestions to less-experienced officials, team them with seasoned S&amp;T officials whenever possible, so that mentoring can occur during sessions.</a:t>
            </a:r>
          </a:p>
          <a:p>
            <a:r>
              <a:rPr lang="en-US" dirty="0"/>
              <a:t>Early is on time/ on time is late when arriving to meets</a:t>
            </a:r>
          </a:p>
          <a:p>
            <a:r>
              <a:rPr lang="en-US" dirty="0"/>
              <a:t>KNOW YOUR MEET INFORMATION!</a:t>
            </a:r>
          </a:p>
        </p:txBody>
      </p:sp>
    </p:spTree>
    <p:extLst>
      <p:ext uri="{BB962C8B-B14F-4D97-AF65-F5344CB8AC3E}">
        <p14:creationId xmlns:p14="http://schemas.microsoft.com/office/powerpoint/2010/main" val="409226179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trips(downLeft)">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strips(downLeft)">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strips(downLeft)">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strips(downLeft)">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44000" cy="1143000"/>
          </a:xfrm>
        </p:spPr>
        <p:txBody>
          <a:bodyPr/>
          <a:lstStyle/>
          <a:p>
            <a:r>
              <a:rPr lang="en-US" dirty="0"/>
              <a:t>MENTORING cont.</a:t>
            </a:r>
          </a:p>
        </p:txBody>
      </p:sp>
      <p:sp>
        <p:nvSpPr>
          <p:cNvPr id="3" name="Content Placeholder 2"/>
          <p:cNvSpPr>
            <a:spLocks noGrp="1"/>
          </p:cNvSpPr>
          <p:nvPr>
            <p:ph sz="quarter" idx="13"/>
          </p:nvPr>
        </p:nvSpPr>
        <p:spPr>
          <a:xfrm>
            <a:off x="1" y="996782"/>
            <a:ext cx="9143999" cy="5861218"/>
          </a:xfrm>
        </p:spPr>
        <p:txBody>
          <a:bodyPr/>
          <a:lstStyle/>
          <a:p>
            <a:r>
              <a:rPr lang="en-US" dirty="0"/>
              <a:t>Remember – if it cannot be clearly explained to the CJ, it most likely cannot be clearly explained to the DR or coach.  It takes tact to help the official work through what they say.  Help the S&amp;T judge to understand that “</a:t>
            </a:r>
            <a:r>
              <a:rPr lang="en-US" b="1" dirty="0"/>
              <a:t>ugly” isn’t always a violation</a:t>
            </a:r>
            <a:r>
              <a:rPr lang="en-US" dirty="0"/>
              <a:t>!  A S&amp;T judge should know the “right” swim – it will make the “wrong” one stand out!  As one trainer said – “if it walks, talks, and quacks like a duck, it’s a duck!”</a:t>
            </a:r>
          </a:p>
          <a:p>
            <a:r>
              <a:rPr lang="en-US" dirty="0"/>
              <a:t>When notifying swimmers of DQ, again be kind – use the DQ language.  “You were disqualified for a one hand touch”, “You were </a:t>
            </a:r>
            <a:r>
              <a:rPr lang="en-US" dirty="0" err="1"/>
              <a:t>dq’d</a:t>
            </a:r>
            <a:r>
              <a:rPr lang="en-US" dirty="0"/>
              <a:t> for multiple butterfly kicks at the start/turn in breaststroke” for example.  Don’t go into long discussions with swimmer/coaches.   </a:t>
            </a:r>
          </a:p>
        </p:txBody>
      </p:sp>
    </p:spTree>
    <p:extLst>
      <p:ext uri="{BB962C8B-B14F-4D97-AF65-F5344CB8AC3E}">
        <p14:creationId xmlns:p14="http://schemas.microsoft.com/office/powerpoint/2010/main" val="242597965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3"/>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0209" y="436945"/>
            <a:ext cx="8993792" cy="873891"/>
          </a:xfrm>
        </p:spPr>
        <p:txBody>
          <a:bodyPr/>
          <a:lstStyle/>
          <a:p>
            <a:r>
              <a:rPr lang="en-US" dirty="0"/>
              <a:t>Meet wrap-up tasks</a:t>
            </a:r>
            <a:r>
              <a:rPr lang="is-IS" dirty="0"/>
              <a:t>…</a:t>
            </a:r>
            <a:endParaRPr lang="en-US" dirty="0"/>
          </a:p>
        </p:txBody>
      </p:sp>
      <p:sp>
        <p:nvSpPr>
          <p:cNvPr id="3" name="Content Placeholder 2"/>
          <p:cNvSpPr>
            <a:spLocks noGrp="1"/>
          </p:cNvSpPr>
          <p:nvPr>
            <p:ph sz="quarter" idx="13"/>
          </p:nvPr>
        </p:nvSpPr>
        <p:spPr>
          <a:xfrm>
            <a:off x="0" y="2219866"/>
            <a:ext cx="9144000" cy="5880699"/>
          </a:xfrm>
        </p:spPr>
        <p:txBody>
          <a:bodyPr/>
          <a:lstStyle/>
          <a:p>
            <a:r>
              <a:rPr lang="en-US" dirty="0"/>
              <a:t>Collect all equipment and return to proper place. Radios to chargers</a:t>
            </a:r>
          </a:p>
          <a:p>
            <a:r>
              <a:rPr lang="en-US" dirty="0"/>
              <a:t>Collect timer sheets (if assigned this duty)&amp; give to admin desk</a:t>
            </a:r>
          </a:p>
          <a:p>
            <a:r>
              <a:rPr lang="en-US" dirty="0"/>
              <a:t>Collect DR/SR/Order of finish heat sheets &amp; give to admin desk</a:t>
            </a:r>
          </a:p>
          <a:p>
            <a:r>
              <a:rPr lang="en-US" dirty="0"/>
              <a:t>Collect other CJ heat sheets &amp; give to admin desk</a:t>
            </a:r>
          </a:p>
          <a:p>
            <a:r>
              <a:rPr lang="en-US" dirty="0"/>
              <a:t>Before releasing all officials, clear with DR</a:t>
            </a:r>
          </a:p>
          <a:p>
            <a:r>
              <a:rPr lang="en-US" dirty="0"/>
              <a:t>Check if officials are needed for swim-offs, Time Trials prior to releasing them</a:t>
            </a:r>
          </a:p>
          <a:p>
            <a:r>
              <a:rPr lang="en-US" dirty="0"/>
              <a:t>THANK officials, THANK officials, THANK officials!!!</a:t>
            </a:r>
          </a:p>
        </p:txBody>
      </p:sp>
      <p:pic>
        <p:nvPicPr>
          <p:cNvPr id="4" name="Picture 3" descr="bow.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8567" y="0"/>
            <a:ext cx="1857135" cy="1819671"/>
          </a:xfrm>
          <a:prstGeom prst="rect">
            <a:avLst/>
          </a:prstGeom>
        </p:spPr>
      </p:pic>
    </p:spTree>
    <p:extLst>
      <p:ext uri="{BB962C8B-B14F-4D97-AF65-F5344CB8AC3E}">
        <p14:creationId xmlns:p14="http://schemas.microsoft.com/office/powerpoint/2010/main" val="197454433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trips(downLeft)">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strips(downLeft)">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strips(downLeft)">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strips(downLeft)">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12"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strips(downLeft)">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xit" presetSubtype="32" fill="hold" grpId="1" nodeType="clickEffect">
                                  <p:stCondLst>
                                    <p:cond delay="0"/>
                                  </p:stCondLst>
                                  <p:childTnLst>
                                    <p:animEffect transition="out" filter="circle(out)">
                                      <p:cBhvr>
                                        <p:cTn id="46" dur="2000"/>
                                        <p:tgtEl>
                                          <p:spTgt spid="2"/>
                                        </p:tgtEl>
                                      </p:cBhvr>
                                    </p:animEffect>
                                    <p:set>
                                      <p:cBhvr>
                                        <p:cTn id="47" dur="1" fill="hold">
                                          <p:stCondLst>
                                            <p:cond delay="1999"/>
                                          </p:stCondLst>
                                        </p:cTn>
                                        <p:tgtEl>
                                          <p:spTgt spid="2"/>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 presetClass="exit" presetSubtype="0" fill="hold" grpId="1" nodeType="clickEffect">
                                  <p:stCondLst>
                                    <p:cond delay="0"/>
                                  </p:stCondLst>
                                  <p:childTnLst>
                                    <p:set>
                                      <p:cBhvr>
                                        <p:cTn id="51" dur="1" fill="hold">
                                          <p:stCondLst>
                                            <p:cond delay="0"/>
                                          </p:stCondLst>
                                        </p:cTn>
                                        <p:tgtEl>
                                          <p:spTgt spid="3">
                                            <p:txEl>
                                              <p:pRg st="0" end="0"/>
                                            </p:txEl>
                                          </p:spTgt>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1" presetClass="exit" presetSubtype="0" fill="hold" grpId="1" nodeType="clickEffect">
                                  <p:stCondLst>
                                    <p:cond delay="0"/>
                                  </p:stCondLst>
                                  <p:childTnLst>
                                    <p:set>
                                      <p:cBhvr>
                                        <p:cTn id="55" dur="1" fill="hold">
                                          <p:stCondLst>
                                            <p:cond delay="0"/>
                                          </p:stCondLst>
                                        </p:cTn>
                                        <p:tgtEl>
                                          <p:spTgt spid="3">
                                            <p:txEl>
                                              <p:pRg st="1" end="1"/>
                                            </p:txEl>
                                          </p:spTgt>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1" presetClass="exit" presetSubtype="0" fill="hold" grpId="1" nodeType="clickEffect">
                                  <p:stCondLst>
                                    <p:cond delay="0"/>
                                  </p:stCondLst>
                                  <p:childTnLst>
                                    <p:set>
                                      <p:cBhvr>
                                        <p:cTn id="59" dur="1" fill="hold">
                                          <p:stCondLst>
                                            <p:cond delay="0"/>
                                          </p:stCondLst>
                                        </p:cTn>
                                        <p:tgtEl>
                                          <p:spTgt spid="3">
                                            <p:txEl>
                                              <p:pRg st="2" end="2"/>
                                            </p:txEl>
                                          </p:spTgt>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1" presetClass="exit" presetSubtype="0" fill="hold" grpId="1" nodeType="clickEffect">
                                  <p:stCondLst>
                                    <p:cond delay="0"/>
                                  </p:stCondLst>
                                  <p:childTnLst>
                                    <p:set>
                                      <p:cBhvr>
                                        <p:cTn id="63" dur="1" fill="hold">
                                          <p:stCondLst>
                                            <p:cond delay="0"/>
                                          </p:stCondLst>
                                        </p:cTn>
                                        <p:tgtEl>
                                          <p:spTgt spid="3">
                                            <p:txEl>
                                              <p:pRg st="3" end="3"/>
                                            </p:txEl>
                                          </p:spTgt>
                                        </p:tgtEl>
                                        <p:attrNameLst>
                                          <p:attrName>style.visibility</p:attrName>
                                        </p:attrNameLst>
                                      </p:cBhvr>
                                      <p:to>
                                        <p:strVal val="hidden"/>
                                      </p:to>
                                    </p:set>
                                  </p:childTnLst>
                                </p:cTn>
                              </p:par>
                            </p:childTnLst>
                          </p:cTn>
                        </p:par>
                      </p:childTnLst>
                    </p:cTn>
                  </p:par>
                  <p:par>
                    <p:cTn id="64" fill="hold">
                      <p:stCondLst>
                        <p:cond delay="indefinite"/>
                      </p:stCondLst>
                      <p:childTnLst>
                        <p:par>
                          <p:cTn id="65" fill="hold">
                            <p:stCondLst>
                              <p:cond delay="0"/>
                            </p:stCondLst>
                            <p:childTnLst>
                              <p:par>
                                <p:cTn id="66" presetID="1" presetClass="exit" presetSubtype="0" fill="hold" grpId="1" nodeType="clickEffect">
                                  <p:stCondLst>
                                    <p:cond delay="0"/>
                                  </p:stCondLst>
                                  <p:childTnLst>
                                    <p:set>
                                      <p:cBhvr>
                                        <p:cTn id="67" dur="1" fill="hold">
                                          <p:stCondLst>
                                            <p:cond delay="0"/>
                                          </p:stCondLst>
                                        </p:cTn>
                                        <p:tgtEl>
                                          <p:spTgt spid="3">
                                            <p:txEl>
                                              <p:pRg st="4" end="4"/>
                                            </p:txEl>
                                          </p:spTgt>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 presetClass="exit" presetSubtype="0" fill="hold" grpId="1" nodeType="clickEffect">
                                  <p:stCondLst>
                                    <p:cond delay="0"/>
                                  </p:stCondLst>
                                  <p:childTnLst>
                                    <p:set>
                                      <p:cBhvr>
                                        <p:cTn id="71" dur="1" fill="hold">
                                          <p:stCondLst>
                                            <p:cond delay="0"/>
                                          </p:stCondLst>
                                        </p:cTn>
                                        <p:tgtEl>
                                          <p:spTgt spid="3">
                                            <p:txEl>
                                              <p:pRg st="5" end="5"/>
                                            </p:txEl>
                                          </p:spTgt>
                                        </p:tgtEl>
                                        <p:attrNameLst>
                                          <p:attrName>style.visibility</p:attrName>
                                        </p:attrNameLst>
                                      </p:cBhvr>
                                      <p:to>
                                        <p:strVal val="hidden"/>
                                      </p:to>
                                    </p:set>
                                  </p:childTnLst>
                                </p:cTn>
                              </p:par>
                            </p:childTnLst>
                          </p:cTn>
                        </p:par>
                      </p:childTnLst>
                    </p:cTn>
                  </p:par>
                  <p:par>
                    <p:cTn id="72" fill="hold">
                      <p:stCondLst>
                        <p:cond delay="indefinite"/>
                      </p:stCondLst>
                      <p:childTnLst>
                        <p:par>
                          <p:cTn id="73" fill="hold">
                            <p:stCondLst>
                              <p:cond delay="0"/>
                            </p:stCondLst>
                            <p:childTnLst>
                              <p:par>
                                <p:cTn id="74" presetID="1" presetClass="exit" presetSubtype="0" fill="hold" grpId="1" nodeType="clickEffect">
                                  <p:stCondLst>
                                    <p:cond delay="0"/>
                                  </p:stCondLst>
                                  <p:childTnLst>
                                    <p:set>
                                      <p:cBhvr>
                                        <p:cTn id="75" dur="1" fill="hold">
                                          <p:stCondLst>
                                            <p:cond delay="0"/>
                                          </p:stCondLst>
                                        </p:cTn>
                                        <p:tgtEl>
                                          <p:spTgt spid="3">
                                            <p:txEl>
                                              <p:pRg st="6" end="6"/>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300400"/>
            <a:ext cx="6512511" cy="996783"/>
          </a:xfrm>
        </p:spPr>
        <p:txBody>
          <a:bodyPr/>
          <a:lstStyle/>
          <a:p>
            <a:pPr marL="0" indent="0" algn="l">
              <a:buNone/>
            </a:pPr>
            <a:r>
              <a:rPr lang="en-US" dirty="0"/>
              <a:t>Philosophy</a:t>
            </a:r>
            <a:r>
              <a:rPr lang="is-IS" dirty="0"/>
              <a:t>….</a:t>
            </a:r>
            <a:endParaRPr lang="en-US" dirty="0"/>
          </a:p>
        </p:txBody>
      </p:sp>
      <p:sp>
        <p:nvSpPr>
          <p:cNvPr id="3" name="Content Placeholder 2"/>
          <p:cNvSpPr>
            <a:spLocks noGrp="1"/>
          </p:cNvSpPr>
          <p:nvPr>
            <p:ph sz="quarter" idx="13"/>
          </p:nvPr>
        </p:nvSpPr>
        <p:spPr>
          <a:xfrm>
            <a:off x="245797" y="1297182"/>
            <a:ext cx="8657527" cy="5284313"/>
          </a:xfrm>
        </p:spPr>
        <p:txBody>
          <a:bodyPr/>
          <a:lstStyle/>
          <a:p>
            <a:r>
              <a:rPr lang="en-US" dirty="0"/>
              <a:t>CJs are the glue holding everything together</a:t>
            </a:r>
          </a:p>
          <a:p>
            <a:r>
              <a:rPr lang="en-US" dirty="0"/>
              <a:t>Defense for the swimmer – interrogates without leading</a:t>
            </a:r>
          </a:p>
          <a:p>
            <a:r>
              <a:rPr lang="en-US" dirty="0"/>
              <a:t>Eyes for the Deck and Meet Referees (DR/MR)</a:t>
            </a:r>
          </a:p>
          <a:p>
            <a:r>
              <a:rPr lang="en-US" dirty="0"/>
              <a:t>Focus is on officials – not on pool and swimmers in pool</a:t>
            </a:r>
          </a:p>
          <a:p>
            <a:r>
              <a:rPr lang="en-US" dirty="0"/>
              <a:t>Looks out for officials on the deck</a:t>
            </a:r>
          </a:p>
          <a:p>
            <a:r>
              <a:rPr lang="en-US" dirty="0"/>
              <a:t>Mentors to S &amp; T Officials on the deck</a:t>
            </a:r>
          </a:p>
          <a:p>
            <a:r>
              <a:rPr lang="en-US" dirty="0"/>
              <a:t>Unflappable on the deck, good at anticipating needs of DR/MR</a:t>
            </a:r>
          </a:p>
          <a:p>
            <a:r>
              <a:rPr lang="en-US" dirty="0"/>
              <a:t>Keep it flowing while on the deck –can plan/process/strategize promptly; flexible and adaptable to fluid, changing deck</a:t>
            </a:r>
          </a:p>
          <a:p>
            <a:r>
              <a:rPr lang="en-US" dirty="0"/>
              <a:t> Expert knowledge of S&amp;T rules – efficient in processing DQ</a:t>
            </a:r>
          </a:p>
          <a:p>
            <a:r>
              <a:rPr lang="en-US" dirty="0"/>
              <a:t>Uses knowledge to keep or reject a potential DQ</a:t>
            </a:r>
          </a:p>
        </p:txBody>
      </p:sp>
    </p:spTree>
    <p:extLst>
      <p:ext uri="{BB962C8B-B14F-4D97-AF65-F5344CB8AC3E}">
        <p14:creationId xmlns:p14="http://schemas.microsoft.com/office/powerpoint/2010/main" val="4038131545"/>
      </p:ext>
    </p:extLst>
  </p:cSld>
  <p:clrMapOvr>
    <a:masterClrMapping/>
  </p:clrMapOvr>
  <mc:AlternateContent xmlns:mc="http://schemas.openxmlformats.org/markup-compatibility/2006">
    <mc:Choice xmlns:p14="http://schemas.microsoft.com/office/powerpoint/2010/main" Requires="p14">
      <p:transition spd="slow" p14:dur="125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dissolv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dissolv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dissolv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dissolve">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dissolve">
                                      <p:cBhvr>
                                        <p:cTn id="31" dur="5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dissolve">
                                      <p:cBhvr>
                                        <p:cTn id="36" dur="5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dissolve">
                                      <p:cBhvr>
                                        <p:cTn id="41" dur="500"/>
                                        <p:tgtEl>
                                          <p:spTgt spid="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3">
                                            <p:txEl>
                                              <p:pRg st="8" end="8"/>
                                            </p:txEl>
                                          </p:spTgt>
                                        </p:tgtEl>
                                        <p:attrNameLst>
                                          <p:attrName>style.visibility</p:attrName>
                                        </p:attrNameLst>
                                      </p:cBhvr>
                                      <p:to>
                                        <p:strVal val="visible"/>
                                      </p:to>
                                    </p:set>
                                    <p:animEffect transition="in" filter="dissolve">
                                      <p:cBhvr>
                                        <p:cTn id="46" dur="500"/>
                                        <p:tgtEl>
                                          <p:spTgt spid="3">
                                            <p:txEl>
                                              <p:pRg st="8" end="8"/>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grpId="0" nodeType="click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animEffect transition="in" filter="dissolve">
                                      <p:cBhvr>
                                        <p:cTn id="51" dur="500"/>
                                        <p:tgtEl>
                                          <p:spTgt spid="3">
                                            <p:txEl>
                                              <p:pRg st="7" end="7"/>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dissolve">
                                      <p:cBhvr>
                                        <p:cTn id="5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44000" cy="832928"/>
          </a:xfrm>
        </p:spPr>
        <p:txBody>
          <a:bodyPr/>
          <a:lstStyle/>
          <a:p>
            <a:r>
              <a:rPr lang="en-US" dirty="0"/>
              <a:t>Best Practices</a:t>
            </a:r>
          </a:p>
        </p:txBody>
      </p:sp>
      <p:sp>
        <p:nvSpPr>
          <p:cNvPr id="3" name="Content Placeholder 2"/>
          <p:cNvSpPr>
            <a:spLocks noGrp="1"/>
          </p:cNvSpPr>
          <p:nvPr>
            <p:ph sz="quarter" idx="13"/>
          </p:nvPr>
        </p:nvSpPr>
        <p:spPr>
          <a:xfrm>
            <a:off x="1" y="868066"/>
            <a:ext cx="9143999" cy="5989934"/>
          </a:xfrm>
        </p:spPr>
        <p:txBody>
          <a:bodyPr/>
          <a:lstStyle/>
          <a:p>
            <a:r>
              <a:rPr lang="en-US" dirty="0"/>
              <a:t>Seek and accept feedback from all parties. Learn from those around you who have been on the deck a LONG TIME, been on a variety of decks</a:t>
            </a:r>
          </a:p>
          <a:p>
            <a:r>
              <a:rPr lang="en-US" dirty="0"/>
              <a:t>Communicate – Let someone know if you are unsure of directions, duties, etc.  Do your part to ensure all members of the CJ team and the S&amp;T officials are on the same page</a:t>
            </a:r>
          </a:p>
          <a:p>
            <a:r>
              <a:rPr lang="en-US" dirty="0"/>
              <a:t>Be watchful/mindful of the health/well-being of the official’s crew – including water/snacks, arranging and/or stepping in for relief on short notice, etc.</a:t>
            </a:r>
          </a:p>
          <a:p>
            <a:r>
              <a:rPr lang="en-US" dirty="0"/>
              <a:t>Meet with the DR/SR teams and arrange for where to stand/paper work to be done in “hot box”/radio and headset preferences</a:t>
            </a:r>
          </a:p>
          <a:p>
            <a:r>
              <a:rPr lang="en-US" dirty="0"/>
              <a:t>BE PREPARED! Know the meet announcement and have a copy. Have slips with you/if you’re a referee, bring your whistle! With multiple tasks, prioritize them/seek help from other CJs as necessary. Be Flexible. </a:t>
            </a:r>
            <a:r>
              <a:rPr lang="en-US"/>
              <a:t>Have FUN!</a:t>
            </a:r>
            <a:endParaRPr lang="en-US" dirty="0"/>
          </a:p>
          <a:p>
            <a:endParaRPr lang="en-US" dirty="0"/>
          </a:p>
        </p:txBody>
      </p:sp>
    </p:spTree>
    <p:extLst>
      <p:ext uri="{BB962C8B-B14F-4D97-AF65-F5344CB8AC3E}">
        <p14:creationId xmlns:p14="http://schemas.microsoft.com/office/powerpoint/2010/main" val="78154173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trips(downLeft)">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strips(downLeft)">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strips(downLeft)">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78310"/>
          </a:xfrm>
        </p:spPr>
        <p:txBody>
          <a:bodyPr/>
          <a:lstStyle/>
          <a:p>
            <a:r>
              <a:rPr lang="en-US" dirty="0"/>
              <a:t>National Deck Team Lead CJ</a:t>
            </a:r>
          </a:p>
        </p:txBody>
      </p:sp>
      <p:sp>
        <p:nvSpPr>
          <p:cNvPr id="3" name="Content Placeholder 2"/>
          <p:cNvSpPr>
            <a:spLocks noGrp="1"/>
          </p:cNvSpPr>
          <p:nvPr>
            <p:ph sz="quarter" idx="13"/>
          </p:nvPr>
        </p:nvSpPr>
        <p:spPr>
          <a:xfrm>
            <a:off x="0" y="928510"/>
            <a:ext cx="9144000" cy="5929490"/>
          </a:xfrm>
        </p:spPr>
        <p:txBody>
          <a:bodyPr>
            <a:normAutofit fontScale="77500" lnSpcReduction="20000"/>
          </a:bodyPr>
          <a:lstStyle/>
          <a:p>
            <a:r>
              <a:rPr lang="en-US" sz="2400" dirty="0"/>
              <a:t>The Team Lead CJ (TLCJ) at the National Deck level works as a “</a:t>
            </a:r>
            <a:r>
              <a:rPr lang="en-US" sz="2400" b="1" dirty="0"/>
              <a:t>quarterback</a:t>
            </a:r>
            <a:r>
              <a:rPr lang="en-US" sz="2400" dirty="0"/>
              <a:t>” of CJs.  TLCJs interface with the meet referee about jurisdictions, protocols, and </a:t>
            </a:r>
            <a:r>
              <a:rPr lang="en-US" sz="2400" b="1" dirty="0"/>
              <a:t>anything else pertinent to the running of the meet</a:t>
            </a:r>
            <a:r>
              <a:rPr lang="en-US" sz="2400" dirty="0"/>
              <a:t>.  In this role the TLCJ works with the facility staff on administrative things  - how to use copier, where things (such as paper supplies) are located, and ALL facility related items.  The TLCJ also sets up the CJ “game plan” and communicates with ALL CJs accordingly. </a:t>
            </a:r>
          </a:p>
          <a:p>
            <a:r>
              <a:rPr lang="en-US" sz="2400" dirty="0"/>
              <a:t> As the Lead CJ, your role is one of </a:t>
            </a:r>
            <a:r>
              <a:rPr lang="en-US" sz="2400" b="1" dirty="0"/>
              <a:t>leadership</a:t>
            </a:r>
            <a:r>
              <a:rPr lang="en-US" sz="2400" dirty="0"/>
              <a:t>, assigning roles to the other CJs, and maintaining the execution of the “game plan”.  You set the CJ assignments (where they will be located on the pool), CJ rotations, and CJ rotation of who is doing CJ duties at pre-session meetings (briefings, protocols, assignments, housekeeping duties, </a:t>
            </a:r>
            <a:r>
              <a:rPr lang="en-US" sz="2400" dirty="0" err="1"/>
              <a:t>etc</a:t>
            </a:r>
            <a:r>
              <a:rPr lang="en-US" sz="2400" dirty="0"/>
              <a:t>) over the course of the entire meet.  Be a good communicator before the meet starts, before the session, and during/after the meet.  ALWAYS keep the entire CJ team on the same page.  The TLCJ acts as conduit between the meet referee and the rest of the officials.</a:t>
            </a:r>
          </a:p>
          <a:p>
            <a:pPr marL="45720" indent="0">
              <a:buNone/>
            </a:pPr>
            <a:endParaRPr lang="en-US" sz="2400" dirty="0"/>
          </a:p>
          <a:p>
            <a:r>
              <a:rPr lang="en-US" sz="2400" dirty="0"/>
              <a:t>The TLCJ on a national meet deck usually holds CJ meetings before the meet/meet sessions to ensure all CJs understand their respective tasks/duties, convey best practices, and any other information needed to improve meet flow.  This is the time to make adjustments to procedures for future sessions, to share learning experiences, or pass along other information from meet director/admin/coaches/meet referee.  MUCH more goes into the CJ job on a National deck!</a:t>
            </a:r>
          </a:p>
          <a:p>
            <a:endParaRPr lang="en-US" dirty="0"/>
          </a:p>
        </p:txBody>
      </p:sp>
    </p:spTree>
    <p:extLst>
      <p:ext uri="{BB962C8B-B14F-4D97-AF65-F5344CB8AC3E}">
        <p14:creationId xmlns:p14="http://schemas.microsoft.com/office/powerpoint/2010/main" val="24141645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mph" presetSubtype="0" fill="hold" nodeType="clickEffect">
                                  <p:stCondLst>
                                    <p:cond delay="0"/>
                                  </p:stCondLst>
                                  <p:childTnLst>
                                    <p:anim calcmode="discrete" valueType="str">
                                      <p:cBhvr override="childStyle">
                                        <p:cTn id="26" dur="2000" fill="hold"/>
                                        <p:tgtEl>
                                          <p:spTgt spid="3">
                                            <p:txEl>
                                              <p:pRg st="0" end="0"/>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3"/>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631489" y="0"/>
            <a:ext cx="6512511" cy="1143000"/>
          </a:xfrm>
        </p:spPr>
        <p:txBody>
          <a:bodyPr/>
          <a:lstStyle/>
          <a:p>
            <a:r>
              <a:rPr lang="en-US" dirty="0"/>
              <a:t>Resources</a:t>
            </a:r>
            <a:r>
              <a:rPr lang="is-IS" dirty="0"/>
              <a:t>….</a:t>
            </a:r>
            <a:endParaRPr lang="en-US" dirty="0"/>
          </a:p>
        </p:txBody>
      </p:sp>
      <p:sp>
        <p:nvSpPr>
          <p:cNvPr id="3" name="Content Placeholder 2"/>
          <p:cNvSpPr>
            <a:spLocks noGrp="1"/>
          </p:cNvSpPr>
          <p:nvPr>
            <p:ph sz="quarter" idx="13"/>
          </p:nvPr>
        </p:nvSpPr>
        <p:spPr>
          <a:xfrm>
            <a:off x="0" y="977302"/>
            <a:ext cx="9144000" cy="5880698"/>
          </a:xfrm>
        </p:spPr>
        <p:txBody>
          <a:bodyPr/>
          <a:lstStyle/>
          <a:p>
            <a:r>
              <a:rPr lang="en-US" dirty="0"/>
              <a:t>USA Swimming’s “The Professional Chief Judge” outlines in detail duties of a CJ. Some of the duties will not be needed at a local LSC meet.  HOWEVER - should you want to become an N2 or N3 CJ, knowing these expectations will help with a positive evaluation.</a:t>
            </a:r>
          </a:p>
          <a:p>
            <a:r>
              <a:rPr lang="en-US" dirty="0" err="1"/>
              <a:t>USAswimming.org</a:t>
            </a:r>
            <a:r>
              <a:rPr lang="en-US" dirty="0"/>
              <a:t>&gt;for you&gt;officials&gt;National certification &amp; evaluation&gt;requesting mentoring &amp; evaluation&gt;Chief Judge</a:t>
            </a:r>
          </a:p>
          <a:p>
            <a:r>
              <a:rPr lang="en-US" dirty="0"/>
              <a:t>Deck Assignment: Officials training resources&gt;Forms for officials&gt;Deck Organization&gt; Official Assignment or Deck organization.</a:t>
            </a:r>
          </a:p>
          <a:p>
            <a:r>
              <a:rPr lang="en-US" dirty="0"/>
              <a:t>Briefing can be found in same area as Deck Assignment.</a:t>
            </a:r>
          </a:p>
          <a:p>
            <a:r>
              <a:rPr lang="en-US" dirty="0"/>
              <a:t>KYLSC Chief Judge Clinic Information: </a:t>
            </a:r>
            <a:r>
              <a:rPr lang="en-US" dirty="0" err="1"/>
              <a:t>KYLSC.org</a:t>
            </a:r>
            <a:r>
              <a:rPr lang="en-US" dirty="0"/>
              <a:t>&gt;Officials&gt;Clinic documents</a:t>
            </a:r>
          </a:p>
          <a:p>
            <a:r>
              <a:rPr lang="en-US" dirty="0"/>
              <a:t>KYLSC Chief Judge Apprentice Record:  </a:t>
            </a:r>
            <a:r>
              <a:rPr lang="en-US" dirty="0" err="1"/>
              <a:t>KYLSC.org</a:t>
            </a:r>
            <a:r>
              <a:rPr lang="en-US" dirty="0"/>
              <a:t>&gt;Officials&gt;Clinic documents</a:t>
            </a:r>
          </a:p>
          <a:p>
            <a:r>
              <a:rPr lang="en-US" dirty="0"/>
              <a:t>KYLSC CJ Trainers Objectives:  </a:t>
            </a:r>
            <a:r>
              <a:rPr lang="en-US" dirty="0" err="1"/>
              <a:t>KYLSC.org</a:t>
            </a:r>
            <a:r>
              <a:rPr lang="en-US" dirty="0"/>
              <a:t>&gt;Officials&gt;Clinic Documents</a:t>
            </a:r>
          </a:p>
          <a:p>
            <a:endParaRPr lang="en-US" dirty="0"/>
          </a:p>
          <a:p>
            <a:endParaRPr lang="en-US" dirty="0"/>
          </a:p>
          <a:p>
            <a:endParaRPr lang="en-US" dirty="0"/>
          </a:p>
        </p:txBody>
      </p:sp>
    </p:spTree>
    <p:extLst>
      <p:ext uri="{BB962C8B-B14F-4D97-AF65-F5344CB8AC3E}">
        <p14:creationId xmlns:p14="http://schemas.microsoft.com/office/powerpoint/2010/main" val="275998235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trips(downLeft)">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strips(downLeft)">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strips(downLeft)">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strips(downLeft)">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12"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strips(downLeft)">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296" y="109236"/>
            <a:ext cx="6512511" cy="860237"/>
          </a:xfrm>
        </p:spPr>
        <p:txBody>
          <a:bodyPr/>
          <a:lstStyle/>
          <a:p>
            <a:pPr algn="l"/>
            <a:r>
              <a:rPr lang="en-US" dirty="0"/>
              <a:t>CJ Duties</a:t>
            </a:r>
            <a:r>
              <a:rPr lang="is-IS" dirty="0"/>
              <a:t>….</a:t>
            </a:r>
            <a:endParaRPr lang="en-US" dirty="0"/>
          </a:p>
        </p:txBody>
      </p:sp>
      <p:sp>
        <p:nvSpPr>
          <p:cNvPr id="3" name="Content Placeholder 2"/>
          <p:cNvSpPr>
            <a:spLocks noGrp="1"/>
          </p:cNvSpPr>
          <p:nvPr>
            <p:ph sz="quarter" idx="13"/>
          </p:nvPr>
        </p:nvSpPr>
        <p:spPr>
          <a:xfrm>
            <a:off x="409662" y="969473"/>
            <a:ext cx="8616560" cy="5888527"/>
          </a:xfrm>
        </p:spPr>
        <p:txBody>
          <a:bodyPr/>
          <a:lstStyle/>
          <a:p>
            <a:r>
              <a:rPr lang="en-US" sz="1800" dirty="0"/>
              <a:t>Check in officials – sign-in sheets/credentials verification if needed</a:t>
            </a:r>
          </a:p>
          <a:p>
            <a:r>
              <a:rPr lang="en-US" sz="1800" dirty="0"/>
              <a:t>Deck Assignment for Stroke &amp;Turn officials (S&amp;T)</a:t>
            </a:r>
          </a:p>
          <a:p>
            <a:r>
              <a:rPr lang="en-US" sz="1800" dirty="0"/>
              <a:t>Post assignments around pool deck/give to referees/other CJs</a:t>
            </a:r>
          </a:p>
          <a:p>
            <a:r>
              <a:rPr lang="en-US" sz="1800" dirty="0"/>
              <a:t>Deck Protocols and relief, rotate positions or in &amp; out</a:t>
            </a:r>
          </a:p>
          <a:p>
            <a:r>
              <a:rPr lang="en-US" sz="1800" dirty="0"/>
              <a:t>Stroke Briefing – give the briefing at meet start session</a:t>
            </a:r>
          </a:p>
          <a:p>
            <a:r>
              <a:rPr lang="en-US" sz="1800" dirty="0"/>
              <a:t>Radio management – confirm using/dispense to necessary officials/radio check</a:t>
            </a:r>
          </a:p>
          <a:p>
            <a:r>
              <a:rPr lang="en-US" sz="1800" dirty="0"/>
              <a:t>Paper work – assemble/have ready all forms (relay </a:t>
            </a:r>
            <a:r>
              <a:rPr lang="en-US" sz="1800" dirty="0" err="1"/>
              <a:t>take-off</a:t>
            </a:r>
            <a:r>
              <a:rPr lang="en-US" sz="1800" dirty="0"/>
              <a:t>, swimmer change, declared false start, order of finish, heat sheets, event close-out)</a:t>
            </a:r>
          </a:p>
          <a:p>
            <a:r>
              <a:rPr lang="en-US" sz="1800" dirty="0"/>
              <a:t>Dispensation of necessary equipment – lap counters, bell, </a:t>
            </a:r>
            <a:r>
              <a:rPr lang="en-US" sz="1800" dirty="0" err="1"/>
              <a:t>clipboards,radios</a:t>
            </a:r>
            <a:endParaRPr lang="en-US" sz="1800" dirty="0"/>
          </a:p>
          <a:p>
            <a:r>
              <a:rPr lang="en-US" sz="1800" dirty="0"/>
              <a:t>Mentor to officials</a:t>
            </a:r>
          </a:p>
          <a:p>
            <a:r>
              <a:rPr lang="en-US" sz="1800" dirty="0"/>
              <a:t>Release officials at end of session</a:t>
            </a:r>
          </a:p>
          <a:p>
            <a:endParaRPr lang="en-US" sz="1800" dirty="0"/>
          </a:p>
        </p:txBody>
      </p:sp>
    </p:spTree>
    <p:extLst>
      <p:ext uri="{BB962C8B-B14F-4D97-AF65-F5344CB8AC3E}">
        <p14:creationId xmlns:p14="http://schemas.microsoft.com/office/powerpoint/2010/main" val="220049831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dissolv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dissolv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dissolv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dissolve">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dissolve">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dissolve">
                                      <p:cBhvr>
                                        <p:cTn id="38" dur="5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dissolve">
                                      <p:cBhvr>
                                        <p:cTn id="43" dur="500"/>
                                        <p:tgtEl>
                                          <p:spTgt spid="3">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dissolve">
                                      <p:cBhvr>
                                        <p:cTn id="48" dur="500"/>
                                        <p:tgtEl>
                                          <p:spTgt spid="3">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ntr" presetSubtype="0" fill="hold" grpId="0"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dissolve">
                                      <p:cBhvr>
                                        <p:cTn id="53" dur="500"/>
                                        <p:tgtEl>
                                          <p:spTgt spid="3">
                                            <p:txEl>
                                              <p:pRg st="8" end="8"/>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9" presetClass="entr" presetSubtype="0" fill="hold" grpId="0" nodeType="click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Effect transition="in" filter="dissolve">
                                      <p:cBhvr>
                                        <p:cTn id="5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884" y="160020"/>
            <a:ext cx="6512511" cy="686562"/>
          </a:xfrm>
        </p:spPr>
        <p:txBody>
          <a:bodyPr/>
          <a:lstStyle/>
          <a:p>
            <a:r>
              <a:rPr lang="en-US" dirty="0"/>
              <a:t>DECK ASSIGNMENT</a:t>
            </a:r>
            <a:r>
              <a:rPr lang="is-IS" dirty="0"/>
              <a:t>….</a:t>
            </a:r>
            <a:endParaRPr lang="en-US" dirty="0"/>
          </a:p>
        </p:txBody>
      </p:sp>
      <p:sp>
        <p:nvSpPr>
          <p:cNvPr id="3" name="Content Placeholder 2"/>
          <p:cNvSpPr>
            <a:spLocks noGrp="1"/>
          </p:cNvSpPr>
          <p:nvPr>
            <p:ph sz="quarter" idx="13"/>
          </p:nvPr>
        </p:nvSpPr>
        <p:spPr>
          <a:xfrm>
            <a:off x="382350" y="1133328"/>
            <a:ext cx="8507317" cy="5530095"/>
          </a:xfrm>
        </p:spPr>
        <p:txBody>
          <a:bodyPr>
            <a:normAutofit lnSpcReduction="10000"/>
          </a:bodyPr>
          <a:lstStyle/>
          <a:p>
            <a:r>
              <a:rPr lang="en-US" dirty="0"/>
              <a:t>An art form!  </a:t>
            </a:r>
          </a:p>
          <a:p>
            <a:r>
              <a:rPr lang="en-US" dirty="0"/>
              <a:t>Know your pool setting – anticipate odd configurations, immovable objects, unusual # of lanes for example</a:t>
            </a:r>
          </a:p>
          <a:p>
            <a:r>
              <a:rPr lang="en-US" dirty="0"/>
              <a:t>Use back of sign-in sheet to diagram/make deck assignments</a:t>
            </a:r>
          </a:p>
          <a:p>
            <a:r>
              <a:rPr lang="en-US" dirty="0"/>
              <a:t>Post assignment sheets around venue, give to MR, DR, other CJs</a:t>
            </a:r>
          </a:p>
          <a:p>
            <a:r>
              <a:rPr lang="en-US" dirty="0"/>
              <a:t>May have access to OTS from MR to be able to check officials – can see history, know N2/N3 status, know certifications (DR/SR)</a:t>
            </a:r>
          </a:p>
          <a:p>
            <a:r>
              <a:rPr lang="en-US" dirty="0"/>
              <a:t>Balance your deck – experience and appearance! OTS gives you this information on experience</a:t>
            </a:r>
          </a:p>
          <a:p>
            <a:r>
              <a:rPr lang="en-US" dirty="0"/>
              <a:t>Forms online at </a:t>
            </a:r>
            <a:r>
              <a:rPr lang="en-US" dirty="0" err="1"/>
              <a:t>USASwimming.org</a:t>
            </a:r>
            <a:r>
              <a:rPr lang="en-US" dirty="0"/>
              <a:t>. Log-in to your USA Swimming account to access.  These forms use terminology for a national deck setting (right/left/center chair for example) but the basic structure is useful for making deck assignments</a:t>
            </a:r>
          </a:p>
          <a:p>
            <a:r>
              <a:rPr lang="en-US" dirty="0"/>
              <a:t>Deck Organization 8 lanes no timers (</a:t>
            </a:r>
            <a:r>
              <a:rPr lang="en-US" dirty="0" err="1"/>
              <a:t>USASwimming.org</a:t>
            </a:r>
            <a:r>
              <a:rPr lang="en-US" dirty="0"/>
              <a:t>)</a:t>
            </a:r>
          </a:p>
          <a:p>
            <a:endParaRPr lang="en-US" dirty="0"/>
          </a:p>
          <a:p>
            <a:pPr marL="45720" indent="0">
              <a:buNone/>
            </a:pPr>
            <a:endParaRPr lang="en-US" dirty="0"/>
          </a:p>
        </p:txBody>
      </p:sp>
    </p:spTree>
    <p:extLst>
      <p:ext uri="{BB962C8B-B14F-4D97-AF65-F5344CB8AC3E}">
        <p14:creationId xmlns:p14="http://schemas.microsoft.com/office/powerpoint/2010/main" val="385932562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trips(downLeft)">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strips(downLeft)">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strips(downLeft)">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strips(downLeft)">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12"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strips(downLeft)">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12"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strips(downLeft)">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mt="88000"/>
          </a:blip>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60020"/>
            <a:ext cx="9144000" cy="850417"/>
          </a:xfrm>
        </p:spPr>
        <p:txBody>
          <a:bodyPr/>
          <a:lstStyle/>
          <a:p>
            <a:r>
              <a:rPr lang="en-US" dirty="0"/>
              <a:t>Deck protocol – or let’s dance!</a:t>
            </a:r>
          </a:p>
        </p:txBody>
      </p:sp>
      <p:pic>
        <p:nvPicPr>
          <p:cNvPr id="4" name="Content Placeholder 3" descr="pool.jpg"/>
          <p:cNvPicPr>
            <a:picLocks noGrp="1" noChangeAspect="1"/>
          </p:cNvPicPr>
          <p:nvPr>
            <p:ph sz="quarter" idx="13"/>
          </p:nvPr>
        </p:nvPicPr>
        <p:blipFill>
          <a:blip r:embed="rId4">
            <a:extLst>
              <a:ext uri="{28A0092B-C50C-407E-A947-70E740481C1C}">
                <a14:useLocalDpi xmlns:a14="http://schemas.microsoft.com/office/drawing/2010/main" val="0"/>
              </a:ext>
            </a:extLst>
          </a:blip>
          <a:srcRect t="6876" b="6876"/>
          <a:stretch>
            <a:fillRect/>
          </a:stretch>
        </p:blipFill>
        <p:spPr>
          <a:xfrm>
            <a:off x="1227308" y="1583140"/>
            <a:ext cx="6919848" cy="4479481"/>
          </a:xfrm>
        </p:spPr>
      </p:pic>
    </p:spTree>
    <p:extLst>
      <p:ext uri="{BB962C8B-B14F-4D97-AF65-F5344CB8AC3E}">
        <p14:creationId xmlns:p14="http://schemas.microsoft.com/office/powerpoint/2010/main" val="139374611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ssolve">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xit" presetSubtype="32" fill="hold" grpId="1" nodeType="clickEffect">
                                  <p:stCondLst>
                                    <p:cond delay="0"/>
                                  </p:stCondLst>
                                  <p:childTnLst>
                                    <p:animEffect transition="out" filter="circle(out)">
                                      <p:cBhvr>
                                        <p:cTn id="15" dur="2000"/>
                                        <p:tgtEl>
                                          <p:spTgt spid="2"/>
                                        </p:tgtEl>
                                      </p:cBhvr>
                                    </p:animEffect>
                                    <p:set>
                                      <p:cBhvr>
                                        <p:cTn id="16" dur="1" fill="hold">
                                          <p:stCondLst>
                                            <p:cond delay="1999"/>
                                          </p:stCondLst>
                                        </p:cTn>
                                        <p:tgtEl>
                                          <p:spTgt spid="2"/>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2" presetClass="exit" presetSubtype="4" fill="hold" nodeType="clickEffect">
                                  <p:stCondLst>
                                    <p:cond delay="0"/>
                                  </p:stCondLst>
                                  <p:childTnLst>
                                    <p:anim calcmode="lin" valueType="num">
                                      <p:cBhvr additive="base">
                                        <p:cTn id="20" dur="500"/>
                                        <p:tgtEl>
                                          <p:spTgt spid="4"/>
                                        </p:tgtEl>
                                        <p:attrNameLst>
                                          <p:attrName>ppt_y</p:attrName>
                                        </p:attrNameLst>
                                      </p:cBhvr>
                                      <p:tavLst>
                                        <p:tav tm="0">
                                          <p:val>
                                            <p:strVal val="#ppt_y"/>
                                          </p:val>
                                        </p:tav>
                                        <p:tav tm="100000">
                                          <p:val>
                                            <p:strVal val="#ppt_y+#ppt_h*1.125000"/>
                                          </p:val>
                                        </p:tav>
                                      </p:tavLst>
                                    </p:anim>
                                    <p:animEffect transition="out" filter="wipe(down)">
                                      <p:cBhvr>
                                        <p:cTn id="21" dur="500"/>
                                        <p:tgtEl>
                                          <p:spTgt spid="4"/>
                                        </p:tgtEl>
                                      </p:cBhvr>
                                    </p:animEffect>
                                    <p:set>
                                      <p:cBhvr>
                                        <p:cTn id="22"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674" y="160020"/>
            <a:ext cx="6512511" cy="1143000"/>
          </a:xfrm>
        </p:spPr>
        <p:txBody>
          <a:bodyPr/>
          <a:lstStyle/>
          <a:p>
            <a:r>
              <a:rPr lang="en-US" dirty="0"/>
              <a:t>Deck Protocol</a:t>
            </a:r>
            <a:r>
              <a:rPr lang="is-IS" dirty="0"/>
              <a:t>…</a:t>
            </a:r>
            <a:endParaRPr lang="en-US" dirty="0"/>
          </a:p>
        </p:txBody>
      </p:sp>
      <p:sp>
        <p:nvSpPr>
          <p:cNvPr id="3" name="Content Placeholder 2"/>
          <p:cNvSpPr>
            <a:spLocks noGrp="1"/>
          </p:cNvSpPr>
          <p:nvPr>
            <p:ph sz="quarter" idx="13"/>
          </p:nvPr>
        </p:nvSpPr>
        <p:spPr>
          <a:xfrm>
            <a:off x="1143000" y="1024092"/>
            <a:ext cx="8001000" cy="5833907"/>
          </a:xfrm>
        </p:spPr>
        <p:txBody>
          <a:bodyPr>
            <a:normAutofit fontScale="85000" lnSpcReduction="10000"/>
          </a:bodyPr>
          <a:lstStyle/>
          <a:p>
            <a:r>
              <a:rPr lang="en-US" dirty="0"/>
              <a:t>Protocol – how officials move into/out of position to observe swimmers in their jurisdiction, when to stand, etc.</a:t>
            </a:r>
          </a:p>
          <a:p>
            <a:r>
              <a:rPr lang="en-US" dirty="0"/>
              <a:t>Various protocols – Local LSC, Regional, National Deck, Meet referee preference, pool/venue configurations</a:t>
            </a:r>
          </a:p>
          <a:p>
            <a:r>
              <a:rPr lang="en-US" dirty="0"/>
              <a:t>Common Meet protocol:</a:t>
            </a:r>
          </a:p>
          <a:p>
            <a:pPr lvl="1"/>
            <a:r>
              <a:rPr lang="en-US" dirty="0"/>
              <a:t>Start end: Stand when short whistles. Move behind deck/block on long whistle. Entry of swimmer into water – move to edge of deck and watch until out of jurisdiction. Return to seat/position.  If backstroke – may wrap to outside lane or stand at edge of pool to observe feet placement.</a:t>
            </a:r>
          </a:p>
          <a:p>
            <a:pPr lvl="1"/>
            <a:r>
              <a:rPr lang="en-US" dirty="0"/>
              <a:t>Turn End:  Stand when swimmer comes into jurisdiction. Move quickly to edge of pool and observe swimmer until out of jurisdiction.  Return to seat/position.</a:t>
            </a:r>
          </a:p>
          <a:p>
            <a:pPr lvl="1"/>
            <a:r>
              <a:rPr lang="en-US" dirty="0"/>
              <a:t>Corners: Stand at race start and until swimmer passes through turn and heads up.  Seated for races 400 </a:t>
            </a:r>
            <a:r>
              <a:rPr lang="en-US" dirty="0" err="1"/>
              <a:t>yd</a:t>
            </a:r>
            <a:r>
              <a:rPr lang="en-US" dirty="0"/>
              <a:t>/meters or longer. Meet referee preference if officials stand/sit as swimmers enter jurisdiction.</a:t>
            </a:r>
          </a:p>
          <a:p>
            <a:pPr lvl="1"/>
            <a:r>
              <a:rPr lang="en-US" dirty="0"/>
              <a:t>15 meter:  Stand with short whistles and through swimmers passing jurisdiction.  Sit if not walking stroke.</a:t>
            </a:r>
          </a:p>
          <a:p>
            <a:pPr lvl="1"/>
            <a:r>
              <a:rPr lang="en-US" dirty="0"/>
              <a:t>Stroke walkers (Lead/Lag): 2 walkers usually in long course. Specific ways to walk dependent upon meet referee.  1 walker if 2 or fewer swimmers in jurisdiction (no lead/lag).  See Handout</a:t>
            </a:r>
          </a:p>
          <a:p>
            <a:pPr lvl="1"/>
            <a:endParaRPr lang="en-US" dirty="0"/>
          </a:p>
        </p:txBody>
      </p:sp>
    </p:spTree>
    <p:extLst>
      <p:ext uri="{BB962C8B-B14F-4D97-AF65-F5344CB8AC3E}">
        <p14:creationId xmlns:p14="http://schemas.microsoft.com/office/powerpoint/2010/main" val="9304651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blinds(horizontal)">
                                      <p:cBhvr>
                                        <p:cTn id="25" dur="500"/>
                                        <p:tgtEl>
                                          <p:spTgt spid="3">
                                            <p:txEl>
                                              <p:pRg st="3" end="3"/>
                                            </p:txEl>
                                          </p:spTgt>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blinds(horizontal)">
                                      <p:cBhvr>
                                        <p:cTn id="28" dur="500"/>
                                        <p:tgtEl>
                                          <p:spTgt spid="3">
                                            <p:txEl>
                                              <p:pRg st="4" end="4"/>
                                            </p:txEl>
                                          </p:spTgt>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blinds(horizontal)">
                                      <p:cBhvr>
                                        <p:cTn id="31" dur="500"/>
                                        <p:tgtEl>
                                          <p:spTgt spid="3">
                                            <p:txEl>
                                              <p:pRg st="5" end="5"/>
                                            </p:txEl>
                                          </p:spTgt>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blinds(horizontal)">
                                      <p:cBhvr>
                                        <p:cTn id="34" dur="500"/>
                                        <p:tgtEl>
                                          <p:spTgt spid="3">
                                            <p:txEl>
                                              <p:pRg st="6" end="6"/>
                                            </p:txEl>
                                          </p:spTgt>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linds(horizontal)">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951" y="160020"/>
            <a:ext cx="8962049" cy="754835"/>
          </a:xfrm>
        </p:spPr>
        <p:txBody>
          <a:bodyPr/>
          <a:lstStyle/>
          <a:p>
            <a:r>
              <a:rPr lang="en-US" dirty="0"/>
              <a:t>KYLSC S&amp;T Deck Protocol</a:t>
            </a:r>
          </a:p>
        </p:txBody>
      </p:sp>
      <p:sp>
        <p:nvSpPr>
          <p:cNvPr id="3" name="Content Placeholder 2"/>
          <p:cNvSpPr>
            <a:spLocks noGrp="1"/>
          </p:cNvSpPr>
          <p:nvPr>
            <p:ph sz="quarter" idx="13"/>
          </p:nvPr>
        </p:nvSpPr>
        <p:spPr>
          <a:xfrm>
            <a:off x="423318" y="2061838"/>
            <a:ext cx="8720682" cy="3946167"/>
          </a:xfrm>
        </p:spPr>
        <p:txBody>
          <a:bodyPr>
            <a:normAutofit lnSpcReduction="10000"/>
          </a:bodyPr>
          <a:lstStyle/>
          <a:p>
            <a:r>
              <a:rPr lang="en-US" dirty="0"/>
              <a:t>Refer to handout – p 4 CJ Clinic Information</a:t>
            </a:r>
          </a:p>
          <a:p>
            <a:r>
              <a:rPr lang="en-US" dirty="0"/>
              <a:t>May be adapted/amended by Meet Referee at any meet</a:t>
            </a:r>
          </a:p>
          <a:p>
            <a:r>
              <a:rPr lang="en-US" dirty="0"/>
              <a:t>Basics</a:t>
            </a:r>
          </a:p>
          <a:p>
            <a:pPr lvl="1"/>
            <a:r>
              <a:rPr lang="en-US" dirty="0"/>
              <a:t>White top/khaki bottoms/white shoes.  Pants/skirt or </a:t>
            </a:r>
            <a:r>
              <a:rPr lang="en-US" dirty="0" err="1"/>
              <a:t>skort</a:t>
            </a:r>
            <a:r>
              <a:rPr lang="en-US" dirty="0"/>
              <a:t> for finals (championships).  Closed toe preferable for shoes.</a:t>
            </a:r>
          </a:p>
          <a:p>
            <a:pPr lvl="1"/>
            <a:r>
              <a:rPr lang="en-US" dirty="0"/>
              <a:t>Arrive 1 hour prior to start of session for meeting/briefing</a:t>
            </a:r>
          </a:p>
          <a:p>
            <a:pPr lvl="1"/>
            <a:r>
              <a:rPr lang="en-US" dirty="0"/>
              <a:t>Report to MR/DR or Lead CJ for </a:t>
            </a:r>
            <a:r>
              <a:rPr lang="en-US" dirty="0" err="1"/>
              <a:t>signin</a:t>
            </a:r>
            <a:r>
              <a:rPr lang="en-US" dirty="0"/>
              <a:t>.</a:t>
            </a:r>
          </a:p>
          <a:p>
            <a:pPr lvl="1"/>
            <a:r>
              <a:rPr lang="en-US" dirty="0"/>
              <a:t>Bring certification card or Deck Pass for verification</a:t>
            </a:r>
          </a:p>
          <a:p>
            <a:pPr lvl="1"/>
            <a:r>
              <a:rPr lang="en-US" dirty="0"/>
              <a:t>Do not leave position unless DR or CJ has dismissed you. Raise your hand if you have a need to leave the deck for any reason and speak with a CJ.</a:t>
            </a:r>
          </a:p>
          <a:p>
            <a:pPr marL="365760" lvl="1" indent="0">
              <a:buNone/>
            </a:pPr>
            <a:endParaRPr lang="en-US" dirty="0"/>
          </a:p>
        </p:txBody>
      </p:sp>
    </p:spTree>
    <p:extLst>
      <p:ext uri="{BB962C8B-B14F-4D97-AF65-F5344CB8AC3E}">
        <p14:creationId xmlns:p14="http://schemas.microsoft.com/office/powerpoint/2010/main" val="97786433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trips(downLeft)">
                                      <p:cBhvr>
                                        <p:cTn id="22" dur="500"/>
                                        <p:tgtEl>
                                          <p:spTgt spid="3">
                                            <p:txEl>
                                              <p:pRg st="2" end="2"/>
                                            </p:txEl>
                                          </p:spTgt>
                                        </p:tgtEl>
                                      </p:cBhvr>
                                    </p:animEffect>
                                  </p:childTnLst>
                                </p:cTn>
                              </p:par>
                              <p:par>
                                <p:cTn id="23" presetID="18" presetClass="entr" presetSubtype="12"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strips(downLeft)">
                                      <p:cBhvr>
                                        <p:cTn id="25" dur="500"/>
                                        <p:tgtEl>
                                          <p:spTgt spid="3">
                                            <p:txEl>
                                              <p:pRg st="3" end="3"/>
                                            </p:txEl>
                                          </p:spTgt>
                                        </p:tgtEl>
                                      </p:cBhvr>
                                    </p:animEffect>
                                  </p:childTnLst>
                                </p:cTn>
                              </p:par>
                              <p:par>
                                <p:cTn id="26" presetID="18" presetClass="entr" presetSubtype="12" fill="hold" grpId="0"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strips(downLeft)">
                                      <p:cBhvr>
                                        <p:cTn id="28" dur="500"/>
                                        <p:tgtEl>
                                          <p:spTgt spid="3">
                                            <p:txEl>
                                              <p:pRg st="4" end="4"/>
                                            </p:txEl>
                                          </p:spTgt>
                                        </p:tgtEl>
                                      </p:cBhvr>
                                    </p:animEffect>
                                  </p:childTnLst>
                                </p:cTn>
                              </p:par>
                              <p:par>
                                <p:cTn id="29" presetID="18" presetClass="entr" presetSubtype="12"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strips(downLeft)">
                                      <p:cBhvr>
                                        <p:cTn id="31" dur="500"/>
                                        <p:tgtEl>
                                          <p:spTgt spid="3">
                                            <p:txEl>
                                              <p:pRg st="5" end="5"/>
                                            </p:txEl>
                                          </p:spTgt>
                                        </p:tgtEl>
                                      </p:cBhvr>
                                    </p:animEffect>
                                  </p:childTnLst>
                                </p:cTn>
                              </p:par>
                              <p:par>
                                <p:cTn id="32" presetID="18" presetClass="entr" presetSubtype="12" fill="hold" grpId="0"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strips(downLeft)">
                                      <p:cBhvr>
                                        <p:cTn id="34" dur="500"/>
                                        <p:tgtEl>
                                          <p:spTgt spid="3">
                                            <p:txEl>
                                              <p:pRg st="6" end="6"/>
                                            </p:txEl>
                                          </p:spTgt>
                                        </p:tgtEl>
                                      </p:cBhvr>
                                    </p:animEffect>
                                  </p:childTnLst>
                                </p:cTn>
                              </p:par>
                              <p:par>
                                <p:cTn id="35" presetID="18" presetClass="entr" presetSubtype="12" fill="hold" grpId="0"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strips(downLeft)">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0019" y="68273"/>
            <a:ext cx="8598473" cy="641764"/>
          </a:xfrm>
        </p:spPr>
        <p:txBody>
          <a:bodyPr/>
          <a:lstStyle/>
          <a:p>
            <a:r>
              <a:rPr lang="en-US" dirty="0"/>
              <a:t>KYLSC Deck protocol cont.</a:t>
            </a:r>
          </a:p>
        </p:txBody>
      </p:sp>
      <p:sp>
        <p:nvSpPr>
          <p:cNvPr id="3" name="Content Placeholder 2"/>
          <p:cNvSpPr>
            <a:spLocks noGrp="1"/>
          </p:cNvSpPr>
          <p:nvPr>
            <p:ph sz="quarter" idx="13"/>
          </p:nvPr>
        </p:nvSpPr>
        <p:spPr>
          <a:xfrm>
            <a:off x="100019" y="969473"/>
            <a:ext cx="9043981" cy="5762222"/>
          </a:xfrm>
        </p:spPr>
        <p:txBody>
          <a:bodyPr/>
          <a:lstStyle/>
          <a:p>
            <a:r>
              <a:rPr lang="en-US" dirty="0"/>
              <a:t>Meet start</a:t>
            </a:r>
          </a:p>
          <a:p>
            <a:pPr lvl="1"/>
            <a:r>
              <a:rPr lang="en-US" dirty="0"/>
              <a:t>At position 5-10 minutes prior to start time</a:t>
            </a:r>
          </a:p>
          <a:p>
            <a:pPr lvl="1"/>
            <a:r>
              <a:rPr lang="en-US" dirty="0"/>
              <a:t>Know jurisdiction (lanes/how far to observe) and position accordingly</a:t>
            </a:r>
          </a:p>
          <a:p>
            <a:pPr lvl="1"/>
            <a:r>
              <a:rPr lang="en-US" dirty="0"/>
              <a:t>Look professional, stand in relaxed manner </a:t>
            </a:r>
          </a:p>
          <a:p>
            <a:pPr lvl="1"/>
            <a:r>
              <a:rPr lang="en-US" dirty="0"/>
              <a:t>Don’t chit-chat with timers/swimmers</a:t>
            </a:r>
          </a:p>
          <a:p>
            <a:pPr lvl="1"/>
            <a:r>
              <a:rPr lang="en-US" dirty="0"/>
              <a:t>If seated prior to race be aware of body position, rise quickly and safely move to pool edge for observation of swimmer(s)</a:t>
            </a:r>
          </a:p>
          <a:p>
            <a:pPr lvl="1"/>
            <a:r>
              <a:rPr lang="en-US" dirty="0"/>
              <a:t>When swimmer(s) in jurisdiction, be at pool edge or assigned position if walking stroke, so that you can easily observe for violations.</a:t>
            </a:r>
          </a:p>
          <a:p>
            <a:pPr lvl="1"/>
            <a:r>
              <a:rPr lang="en-US" dirty="0"/>
              <a:t>When swimmer(s) out of jurisdiction, return to either seated/standing position</a:t>
            </a:r>
          </a:p>
          <a:p>
            <a:pPr lvl="1"/>
            <a:r>
              <a:rPr lang="en-US" dirty="0"/>
              <a:t>If you observe a violation, promptly RAISE you hand high overhead until you are acknowledged by a CJ at which time you may lower your hand.  If you have a heat sheet, make notes about violation, especially if it may be a while before CJ reaches you.</a:t>
            </a:r>
          </a:p>
        </p:txBody>
      </p:sp>
    </p:spTree>
    <p:extLst>
      <p:ext uri="{BB962C8B-B14F-4D97-AF65-F5344CB8AC3E}">
        <p14:creationId xmlns:p14="http://schemas.microsoft.com/office/powerpoint/2010/main" val="194928729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strips(downLeft)">
                                      <p:cBhvr>
                                        <p:cTn id="13" dur="500"/>
                                        <p:tgtEl>
                                          <p:spTgt spid="3">
                                            <p:txEl>
                                              <p:pRg st="0" end="0"/>
                                            </p:txEl>
                                          </p:spTgt>
                                        </p:tgtEl>
                                      </p:cBhvr>
                                    </p:animEffect>
                                  </p:childTnLst>
                                </p:cTn>
                              </p:par>
                              <p:par>
                                <p:cTn id="14" presetID="18" presetClass="entr" presetSubtype="12"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strips(downLeft)">
                                      <p:cBhvr>
                                        <p:cTn id="16" dur="500"/>
                                        <p:tgtEl>
                                          <p:spTgt spid="3">
                                            <p:txEl>
                                              <p:pRg st="1" end="1"/>
                                            </p:txEl>
                                          </p:spTgt>
                                        </p:tgtEl>
                                      </p:cBhvr>
                                    </p:animEffect>
                                  </p:childTnLst>
                                </p:cTn>
                              </p:par>
                              <p:par>
                                <p:cTn id="17" presetID="18" presetClass="entr" presetSubtype="12"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strips(downLeft)">
                                      <p:cBhvr>
                                        <p:cTn id="19" dur="500"/>
                                        <p:tgtEl>
                                          <p:spTgt spid="3">
                                            <p:txEl>
                                              <p:pRg st="2" end="2"/>
                                            </p:txEl>
                                          </p:spTgt>
                                        </p:tgtEl>
                                      </p:cBhvr>
                                    </p:animEffect>
                                  </p:childTnLst>
                                </p:cTn>
                              </p:par>
                              <p:par>
                                <p:cTn id="20" presetID="18" presetClass="entr" presetSubtype="12"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Left)">
                                      <p:cBhvr>
                                        <p:cTn id="22" dur="500"/>
                                        <p:tgtEl>
                                          <p:spTgt spid="3">
                                            <p:txEl>
                                              <p:pRg st="3" end="3"/>
                                            </p:txEl>
                                          </p:spTgt>
                                        </p:tgtEl>
                                      </p:cBhvr>
                                    </p:animEffect>
                                  </p:childTnLst>
                                </p:cTn>
                              </p:par>
                              <p:par>
                                <p:cTn id="23" presetID="18" presetClass="entr" presetSubtype="12"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strips(downLeft)">
                                      <p:cBhvr>
                                        <p:cTn id="25" dur="500"/>
                                        <p:tgtEl>
                                          <p:spTgt spid="3">
                                            <p:txEl>
                                              <p:pRg st="4" end="4"/>
                                            </p:txEl>
                                          </p:spTgt>
                                        </p:tgtEl>
                                      </p:cBhvr>
                                    </p:animEffect>
                                  </p:childTnLst>
                                </p:cTn>
                              </p:par>
                              <p:par>
                                <p:cTn id="26" presetID="18" presetClass="entr" presetSubtype="12"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strips(downLeft)">
                                      <p:cBhvr>
                                        <p:cTn id="28" dur="500"/>
                                        <p:tgtEl>
                                          <p:spTgt spid="3">
                                            <p:txEl>
                                              <p:pRg st="5" end="5"/>
                                            </p:txEl>
                                          </p:spTgt>
                                        </p:tgtEl>
                                      </p:cBhvr>
                                    </p:animEffect>
                                  </p:childTnLst>
                                </p:cTn>
                              </p:par>
                              <p:par>
                                <p:cTn id="29" presetID="18" presetClass="entr" presetSubtype="12"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strips(downLeft)">
                                      <p:cBhvr>
                                        <p:cTn id="31" dur="500"/>
                                        <p:tgtEl>
                                          <p:spTgt spid="3">
                                            <p:txEl>
                                              <p:pRg st="6" end="6"/>
                                            </p:txEl>
                                          </p:spTgt>
                                        </p:tgtEl>
                                      </p:cBhvr>
                                    </p:animEffect>
                                  </p:childTnLst>
                                </p:cTn>
                              </p:par>
                              <p:par>
                                <p:cTn id="32" presetID="18" presetClass="entr" presetSubtype="12"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strips(downLeft)">
                                      <p:cBhvr>
                                        <p:cTn id="34" dur="500"/>
                                        <p:tgtEl>
                                          <p:spTgt spid="3">
                                            <p:txEl>
                                              <p:pRg st="7" end="7"/>
                                            </p:txEl>
                                          </p:spTgt>
                                        </p:tgtEl>
                                      </p:cBhvr>
                                    </p:animEffect>
                                  </p:childTnLst>
                                </p:cTn>
                              </p:par>
                              <p:par>
                                <p:cTn id="35" presetID="18" presetClass="entr" presetSubtype="12"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strips(downLeft)">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674" y="160020"/>
            <a:ext cx="9030326" cy="645599"/>
          </a:xfrm>
        </p:spPr>
        <p:txBody>
          <a:bodyPr/>
          <a:lstStyle/>
          <a:p>
            <a:r>
              <a:rPr lang="en-US" dirty="0"/>
              <a:t>KYLSC S&amp;T Deck Protocol cont.</a:t>
            </a:r>
          </a:p>
        </p:txBody>
      </p:sp>
      <p:sp>
        <p:nvSpPr>
          <p:cNvPr id="3" name="Content Placeholder 2"/>
          <p:cNvSpPr>
            <a:spLocks noGrp="1"/>
          </p:cNvSpPr>
          <p:nvPr>
            <p:ph sz="quarter" idx="13"/>
          </p:nvPr>
        </p:nvSpPr>
        <p:spPr>
          <a:xfrm>
            <a:off x="113674" y="1303020"/>
            <a:ext cx="9030326" cy="5401366"/>
          </a:xfrm>
        </p:spPr>
        <p:txBody>
          <a:bodyPr/>
          <a:lstStyle/>
          <a:p>
            <a:r>
              <a:rPr lang="en-US" dirty="0"/>
              <a:t>Backstroke: START END:  Wrap or Step up to pool edge to observe foot placement prior to race start.  Meet referee preference.  With ledge, foot must also be in contact with end wall as well as not above gutter/pad if such exists. Watch swimmer at race start until out of jurisdiction.  TURN END: come to pool edge when swimmer in jurisdiction, usually prior to flags, to observe turns.  Return to place once out of jurisdiction.</a:t>
            </a:r>
          </a:p>
          <a:p>
            <a:r>
              <a:rPr lang="en-US" dirty="0"/>
              <a:t>Breaststroke:  START END:  At race start quickly move to pool edge, watch until conclusion of 2d arm pull and heads up prior to returning to seat/position.  Jurisdiction usually flags in to turn or finish.  TURN End:  come to pool edge when swimmer in jurisdiction, usually at flags to observe turn and once heads up at end of 2d pull.  Return to place once out of jurisdiction.</a:t>
            </a:r>
          </a:p>
        </p:txBody>
      </p:sp>
    </p:spTree>
    <p:extLst>
      <p:ext uri="{BB962C8B-B14F-4D97-AF65-F5344CB8AC3E}">
        <p14:creationId xmlns:p14="http://schemas.microsoft.com/office/powerpoint/2010/main" val="221424996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Slipstream.thmx</Template>
  <TotalTime>9932</TotalTime>
  <Words>4032</Words>
  <Application>Microsoft Office PowerPoint</Application>
  <PresentationFormat>On-screen Show (4:3)</PresentationFormat>
  <Paragraphs>195</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Calibri</vt:lpstr>
      <vt:lpstr>Georgia</vt:lpstr>
      <vt:lpstr>Trebuchet MS</vt:lpstr>
      <vt:lpstr>Slipstream</vt:lpstr>
      <vt:lpstr>Here Comes the Judge….</vt:lpstr>
      <vt:lpstr>Philosophy….</vt:lpstr>
      <vt:lpstr>CJ Duties….</vt:lpstr>
      <vt:lpstr>DECK ASSIGNMENT….</vt:lpstr>
      <vt:lpstr>Deck protocol – or let’s dance!</vt:lpstr>
      <vt:lpstr>Deck Protocol…</vt:lpstr>
      <vt:lpstr>KYLSC S&amp;T Deck Protocol</vt:lpstr>
      <vt:lpstr>KYLSC Deck protocol cont.</vt:lpstr>
      <vt:lpstr>KYLSC S&amp;T Deck Protocol cont.</vt:lpstr>
      <vt:lpstr>KYLSC S&amp;T Deck Protocol cont.</vt:lpstr>
      <vt:lpstr>KYLSC S&amp;T Deck Protocol cont.</vt:lpstr>
      <vt:lpstr>KYLSC S&amp;T Deck Protocol cont.</vt:lpstr>
      <vt:lpstr>STROKE Briefing</vt:lpstr>
      <vt:lpstr>RADIO Protocol</vt:lpstr>
      <vt:lpstr>PowerPoint Presentation</vt:lpstr>
      <vt:lpstr>Paperwork…slips and more slips</vt:lpstr>
      <vt:lpstr>Professional CJ/MENTOR</vt:lpstr>
      <vt:lpstr>MENTORING cont.</vt:lpstr>
      <vt:lpstr>Meet wrap-up tasks…</vt:lpstr>
      <vt:lpstr>Best Practices</vt:lpstr>
      <vt:lpstr>National Deck Team Lead CJ</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 Comes the Judge….</dc:title>
  <dc:creator>Ruth Ann Bode</dc:creator>
  <cp:lastModifiedBy>Kentucky Swimming</cp:lastModifiedBy>
  <cp:revision>54</cp:revision>
  <cp:lastPrinted>2018-02-26T23:35:16Z</cp:lastPrinted>
  <dcterms:created xsi:type="dcterms:W3CDTF">2018-02-25T17:05:51Z</dcterms:created>
  <dcterms:modified xsi:type="dcterms:W3CDTF">2018-10-08T16:03:14Z</dcterms:modified>
</cp:coreProperties>
</file>