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299" r:id="rId3"/>
    <p:sldId id="302" r:id="rId4"/>
    <p:sldId id="309" r:id="rId5"/>
    <p:sldId id="310" r:id="rId6"/>
    <p:sldId id="311" r:id="rId7"/>
    <p:sldId id="312" r:id="rId8"/>
    <p:sldId id="316" r:id="rId9"/>
    <p:sldId id="315" r:id="rId10"/>
    <p:sldId id="319" r:id="rId11"/>
    <p:sldId id="320" r:id="rId12"/>
    <p:sldId id="300" r:id="rId13"/>
    <p:sldId id="314" r:id="rId14"/>
    <p:sldId id="317" r:id="rId15"/>
    <p:sldId id="318" r:id="rId16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mbla" panose="020B060402020202020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63"/>
  </p:normalViewPr>
  <p:slideViewPr>
    <p:cSldViewPr>
      <p:cViewPr varScale="1">
        <p:scale>
          <a:sx n="64" d="100"/>
          <a:sy n="64" d="100"/>
        </p:scale>
        <p:origin x="168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2962" y="0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7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671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14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5762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732183" y="4561226"/>
            <a:ext cx="5850834" cy="43202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4142962" y="9119171"/>
            <a:ext cx="3170583" cy="480388"/>
          </a:xfrm>
          <a:prstGeom prst="rect">
            <a:avLst/>
          </a:prstGeom>
          <a:noFill/>
          <a:ln>
            <a:noFill/>
          </a:ln>
        </p:spPr>
        <p:txBody>
          <a:bodyPr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84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3263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2" marR="0" lvl="1" indent="46037" algn="l" rtl="0">
              <a:lnSpc>
                <a:spcPct val="115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7" marR="0" lvl="2" indent="23812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6350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0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4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99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47113" y="6408737"/>
            <a:ext cx="366599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14375" y="5524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1875" y="2068513"/>
            <a:ext cx="3636899" cy="379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3263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2" marR="0" lvl="1" indent="46037" algn="l" rtl="0">
              <a:lnSpc>
                <a:spcPct val="115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7" marR="0" lvl="2" indent="23812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6350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0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821237" y="2068513"/>
            <a:ext cx="3636899" cy="379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32638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2" marR="0" lvl="1" indent="46037" algn="l" rtl="0">
              <a:lnSpc>
                <a:spcPct val="115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7" marR="0" lvl="2" indent="23812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6350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0" algn="l" rtl="0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25400" algn="l" rtl="0">
              <a:lnSpc>
                <a:spcPct val="115000"/>
              </a:lnSpc>
              <a:spcBef>
                <a:spcPts val="35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572000" y="-165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265500" y="3737432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eamunify.com/szscslsc/UserFiles/Image/QuickUpload/2020-application---official-other-non-athlete_096145.docx" TargetMode="External"/><Relationship Id="rId7" Type="http://schemas.openxmlformats.org/officeDocument/2006/relationships/hyperlink" Target="mailto:office@sc-swimming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fhslearn.com/courses/61129/concussion-in-sports" TargetMode="External"/><Relationship Id="rId5" Type="http://schemas.openxmlformats.org/officeDocument/2006/relationships/hyperlink" Target="https://usaswimming.org/utility/landing-pages/safe-sport/apt" TargetMode="External"/><Relationship Id="rId4" Type="http://schemas.openxmlformats.org/officeDocument/2006/relationships/hyperlink" Target="https://usaswimming.membersenrollment.net/welcome.aspx?id=HHzTey4aarNvKUm1FcbcbKT7BgyaaOsFdKrCa5MFyKzeT8F1sqYgGQ==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unify.com/szscslsc/UserFiles/Image/QuickUpload/st-apprentice3-25-20_01039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teamunify.com/szscslsc/UserFiles/Image/QuickUpload/ao-ar-apprentice3-25-20_03127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21771" y="228600"/>
            <a:ext cx="8915400" cy="5543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en-US" sz="2800" b="1" dirty="0">
                <a:hlinkClick r:id="rId3"/>
              </a:rPr>
              <a:t>LSC Non-Athlete Officials Membership Application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>
                <a:hlinkClick r:id="rId4"/>
              </a:rPr>
              <a:t>Background Check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>
                <a:hlinkClick r:id="rId5"/>
              </a:rPr>
              <a:t>Athlete Protection Training</a:t>
            </a:r>
            <a:r>
              <a:rPr lang="en-US" sz="2800" dirty="0"/>
              <a:t>   (Can only be done after you are a member, once registered in the system)</a:t>
            </a:r>
          </a:p>
          <a:p>
            <a:endParaRPr lang="en-US" sz="2800" dirty="0"/>
          </a:p>
          <a:p>
            <a:r>
              <a:rPr lang="en-US" sz="2800" b="1" dirty="0">
                <a:hlinkClick r:id="rId6"/>
              </a:rPr>
              <a:t>Concussion Training</a:t>
            </a:r>
            <a:r>
              <a:rPr lang="en-US" sz="2800" b="1" dirty="0"/>
              <a:t> </a:t>
            </a:r>
            <a:r>
              <a:rPr lang="en-US" sz="2800" dirty="0"/>
              <a:t> print and email certificate to </a:t>
            </a:r>
            <a:r>
              <a:rPr lang="en-US" sz="2800" dirty="0">
                <a:hlinkClick r:id="rId7"/>
              </a:rPr>
              <a:t>office@sc-swimming.org</a:t>
            </a:r>
            <a:endParaRPr lang="en-US" sz="2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>
            <a:spLocks noGrp="1"/>
          </p:cNvSpPr>
          <p:nvPr>
            <p:ph type="ftr" idx="11"/>
          </p:nvPr>
        </p:nvSpPr>
        <p:spPr>
          <a:xfrm>
            <a:off x="2743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USA Swimming National Officials Committee</a:t>
            </a: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21771" y="1447800"/>
            <a:ext cx="8915400" cy="4324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spcBef>
                <a:spcPts val="592"/>
              </a:spcBef>
              <a:buSzPct val="98666"/>
              <a:buFont typeface="Arial" panose="020B0604020202020204" pitchFamily="34" charset="0"/>
              <a:buChar char="•"/>
            </a:pPr>
            <a:r>
              <a:rPr lang="en-US" b="1" dirty="0"/>
              <a:t>Complete the </a:t>
            </a:r>
            <a:r>
              <a:rPr lang="en-US" b="1" dirty="0">
                <a:hlinkClick r:id="rId3"/>
              </a:rPr>
              <a:t>Stroke and Turn</a:t>
            </a:r>
            <a:r>
              <a:rPr lang="en-US" b="1" dirty="0"/>
              <a:t> or </a:t>
            </a:r>
            <a:r>
              <a:rPr lang="en-US" b="1" dirty="0">
                <a:hlinkClick r:id="rId4"/>
              </a:rPr>
              <a:t>Administrative Official</a:t>
            </a:r>
            <a:r>
              <a:rPr lang="en-US" b="1" dirty="0"/>
              <a:t> Apprenticeship.</a:t>
            </a:r>
          </a:p>
          <a:p>
            <a:pPr marL="457200" lvl="0" indent="-457200">
              <a:lnSpc>
                <a:spcPct val="90000"/>
              </a:lnSpc>
              <a:spcBef>
                <a:spcPts val="592"/>
              </a:spcBef>
              <a:buSzPct val="98666"/>
              <a:buFont typeface="Arial" panose="020B0604020202020204" pitchFamily="34" charset="0"/>
              <a:buChar char="•"/>
            </a:pPr>
            <a:endParaRPr lang="en-US" sz="296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90000"/>
              </a:lnSpc>
              <a:spcBef>
                <a:spcPts val="592"/>
              </a:spcBef>
              <a:buSzPct val="98666"/>
              <a:buFont typeface="Arial" panose="020B0604020202020204" pitchFamily="34" charset="0"/>
              <a:buChar char="•"/>
            </a:pPr>
            <a:r>
              <a:rPr lang="en-US" sz="2960" b="1" dirty="0"/>
              <a:t>Complete online Testing with a score of at least 80% prior to completing the apprenticeship. </a:t>
            </a: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>
            <a:spLocks noGrp="1"/>
          </p:cNvSpPr>
          <p:nvPr>
            <p:ph type="ftr" idx="11"/>
          </p:nvPr>
        </p:nvSpPr>
        <p:spPr>
          <a:xfrm>
            <a:off x="2743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USA Swimming National Officials Committee</a:t>
            </a: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33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457200" y="1582737"/>
            <a:ext cx="8304212" cy="46656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on to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http://www.usaswimming.org/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19100" marR="0" lvl="0" indent="-393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if you have not done so.</a:t>
            </a:r>
          </a:p>
          <a:p>
            <a:pPr marL="419100" marR="0" lvl="0" indent="-393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“</a:t>
            </a:r>
            <a:r>
              <a:rPr lang="en-US" sz="2400" b="0" i="0" u="none" strike="noStrike" cap="none">
                <a:solidFill>
                  <a:srgbClr val="353535"/>
                </a:solidFill>
                <a:latin typeface="Calibri"/>
                <a:ea typeface="Calibri"/>
                <a:cs typeface="Calibri"/>
                <a:sym typeface="Calibri"/>
              </a:rPr>
              <a:t>Stroke and Turn Certification Test”</a:t>
            </a:r>
          </a:p>
          <a:p>
            <a:pPr marL="674687" marR="0" lvl="1" indent="-3952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hard copy of the test can be printed once you have registered and have selected the appropriate test.</a:t>
            </a:r>
          </a:p>
          <a:p>
            <a:pPr marL="674687" marR="0" lvl="1" indent="-3952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will be sent to the appropriate USA credentialing body, as well as the LSC Chair for Officials for South Carolina</a:t>
            </a:r>
          </a:p>
          <a:p>
            <a:pPr marL="419100" marR="0" lvl="0" indent="-393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passing grade –</a:t>
            </a:r>
          </a:p>
          <a:p>
            <a:pPr marL="419100" marR="0" lvl="0" indent="-393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Certification cards sent to your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</a:p>
          <a:p>
            <a:pPr marL="419100" marR="0" lvl="0" indent="-3937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419100" marR="0" lvl="0" indent="-393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19100" marR="0" lvl="0" indent="-393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the Test</a:t>
            </a:r>
          </a:p>
        </p:txBody>
      </p:sp>
      <p:pic>
        <p:nvPicPr>
          <p:cNvPr id="600" name="Shape 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Online Testing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Online Test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40661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2819400"/>
            <a:ext cx="2667000" cy="2286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281940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Changes to new year May 1st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2729805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Please follow these instructions found on the Online Testing Home Page!</a:t>
            </a:r>
          </a:p>
        </p:txBody>
      </p:sp>
    </p:spTree>
    <p:extLst>
      <p:ext uri="{BB962C8B-B14F-4D97-AF65-F5344CB8AC3E}">
        <p14:creationId xmlns:p14="http://schemas.microsoft.com/office/powerpoint/2010/main" val="116371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Officials Tracking System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OTS p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0865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My History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y Histo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6609822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1524000"/>
            <a:ext cx="144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All of your officiating history can be found here.  Use the tabs at the top </a:t>
            </a:r>
            <a:r>
              <a:rPr lang="en-US" b="1">
                <a:solidFill>
                  <a:srgbClr val="C0504D"/>
                </a:solidFill>
              </a:rPr>
              <a:t>to verify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6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title"/>
          </p:nvPr>
        </p:nvSpPr>
        <p:spPr>
          <a:xfrm>
            <a:off x="0" y="286603"/>
            <a:ext cx="9144000" cy="6550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USED TO BECOME A MEMBER</a:t>
            </a:r>
          </a:p>
        </p:txBody>
      </p:sp>
      <p:pic>
        <p:nvPicPr>
          <p:cNvPr id="615" name="Shape 615" descr="2016 Apprentice Official Form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29671"/>
          <a:stretch/>
        </p:blipFill>
        <p:spPr>
          <a:xfrm>
            <a:off x="321614" y="1117979"/>
            <a:ext cx="4300445" cy="566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Shape 616" descr="2016 Non-athlete Form.jpg"/>
          <p:cNvPicPr preferRelativeResize="0"/>
          <p:nvPr/>
        </p:nvPicPr>
        <p:blipFill rotWithShape="1">
          <a:blip r:embed="rId4">
            <a:alphaModFix/>
          </a:blip>
          <a:srcRect b="22177"/>
          <a:stretch/>
        </p:blipFill>
        <p:spPr>
          <a:xfrm>
            <a:off x="4912821" y="1090684"/>
            <a:ext cx="3865508" cy="555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USASwimming.org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ign in p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6858000" cy="4521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441960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6600"/>
                </a:solidFill>
              </a:rPr>
              <a:t>Click box to register</a:t>
            </a:r>
          </a:p>
        </p:txBody>
      </p:sp>
      <p:cxnSp>
        <p:nvCxnSpPr>
          <p:cNvPr id="5" name="Elbow Connector 4"/>
          <p:cNvCxnSpPr>
            <a:stCxn id="3" idx="2"/>
          </p:cNvCxnSpPr>
          <p:nvPr/>
        </p:nvCxnSpPr>
        <p:spPr>
          <a:xfrm rot="5400000">
            <a:off x="7678266" y="4515966"/>
            <a:ext cx="378768" cy="6477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Registration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gistr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4567121" cy="5131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0480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504D"/>
                </a:solidFill>
              </a:rPr>
              <a:t>Complete form</a:t>
            </a:r>
          </a:p>
          <a:p>
            <a:r>
              <a:rPr lang="en-US" sz="1000" b="1" dirty="0">
                <a:solidFill>
                  <a:srgbClr val="C0504D"/>
                </a:solidFill>
              </a:rPr>
              <a:t>Search for USA Swimming Membership</a:t>
            </a:r>
          </a:p>
          <a:p>
            <a:endParaRPr lang="en-US" sz="1000" b="1" dirty="0">
              <a:solidFill>
                <a:srgbClr val="C0504D"/>
              </a:solidFill>
            </a:endParaRPr>
          </a:p>
          <a:p>
            <a:r>
              <a:rPr lang="en-US" sz="1000" b="1" dirty="0">
                <a:solidFill>
                  <a:srgbClr val="C0504D"/>
                </a:solidFill>
              </a:rPr>
              <a:t>The username and password you create for your registration must be used for all officials related activities so that they are linked to your account.</a:t>
            </a:r>
          </a:p>
        </p:txBody>
      </p:sp>
    </p:spTree>
    <p:extLst>
      <p:ext uri="{BB962C8B-B14F-4D97-AF65-F5344CB8AC3E}">
        <p14:creationId xmlns:p14="http://schemas.microsoft.com/office/powerpoint/2010/main" val="325868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Deck Pass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ign in p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391876" cy="2895600"/>
          </a:xfrm>
          <a:prstGeom prst="rect">
            <a:avLst/>
          </a:prstGeom>
        </p:spPr>
      </p:pic>
      <p:pic>
        <p:nvPicPr>
          <p:cNvPr id="3" name="Picture 2" descr="men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4114800" cy="476584"/>
          </a:xfrm>
          <a:prstGeom prst="rect">
            <a:avLst/>
          </a:prstGeom>
        </p:spPr>
      </p:pic>
      <p:pic>
        <p:nvPicPr>
          <p:cNvPr id="5" name="Picture 4" descr="Deck Pas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868705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191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Sign in </a:t>
            </a:r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1066800" y="4038600"/>
            <a:ext cx="838200" cy="3048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5788968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Click on Deck Pass</a:t>
            </a:r>
          </a:p>
        </p:txBody>
      </p:sp>
      <p:cxnSp>
        <p:nvCxnSpPr>
          <p:cNvPr id="14" name="Elbow Connector 13"/>
          <p:cNvCxnSpPr/>
          <p:nvPr/>
        </p:nvCxnSpPr>
        <p:spPr>
          <a:xfrm rot="5400000" flipH="1" flipV="1">
            <a:off x="1981200" y="5029200"/>
            <a:ext cx="914400" cy="6096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548416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Membership status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6800" y="2971800"/>
            <a:ext cx="838200" cy="1447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29200" y="4419600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10400" y="1524000"/>
            <a:ext cx="1219200" cy="1524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62800" y="9144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Certifications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20000" y="1145232"/>
            <a:ext cx="0" cy="378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6" name="Rectangle 575"/>
          <p:cNvSpPr/>
          <p:nvPr/>
        </p:nvSpPr>
        <p:spPr>
          <a:xfrm>
            <a:off x="7010400" y="4343400"/>
            <a:ext cx="1143000" cy="8382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TextBox 576"/>
          <p:cNvSpPr txBox="1"/>
          <p:nvPr/>
        </p:nvSpPr>
        <p:spPr>
          <a:xfrm>
            <a:off x="71628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Certification test results</a:t>
            </a:r>
          </a:p>
        </p:txBody>
      </p:sp>
      <p:cxnSp>
        <p:nvCxnSpPr>
          <p:cNvPr id="579" name="Straight Arrow Connector 578"/>
          <p:cNvCxnSpPr>
            <a:stCxn id="577" idx="1"/>
          </p:cNvCxnSpPr>
          <p:nvPr/>
        </p:nvCxnSpPr>
        <p:spPr>
          <a:xfrm flipV="1">
            <a:off x="7162800" y="5181600"/>
            <a:ext cx="0" cy="48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5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Officials Page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en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429000" cy="476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Click on FOR YOU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2000" y="1905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R YO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3962400" cy="1085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73380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Click on OFFICIALS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3429000"/>
            <a:ext cx="457200" cy="420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OFFICIALS P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2" y="1295400"/>
            <a:ext cx="4431588" cy="4267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43400" y="1295400"/>
            <a:ext cx="4191000" cy="1676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716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Quick links to ATP &amp; BGC can be found here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743200" y="1905000"/>
            <a:ext cx="16764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91200" y="3276600"/>
            <a:ext cx="2895600" cy="1143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00200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504D"/>
                </a:solidFill>
              </a:rPr>
              <a:t>Links for OTS &amp; Online Testing Pages</a:t>
            </a:r>
          </a:p>
        </p:txBody>
      </p:sp>
      <p:cxnSp>
        <p:nvCxnSpPr>
          <p:cNvPr id="581" name="Straight Arrow Connector 580"/>
          <p:cNvCxnSpPr/>
          <p:nvPr/>
        </p:nvCxnSpPr>
        <p:spPr>
          <a:xfrm flipV="1">
            <a:off x="3505200" y="4343400"/>
            <a:ext cx="35052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3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Background Check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48400" y="2057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BGCs are also mandatory for all USA Swimming Officials.</a:t>
            </a:r>
          </a:p>
        </p:txBody>
      </p:sp>
      <p:pic>
        <p:nvPicPr>
          <p:cNvPr id="2" name="Picture 1" descr="BG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4625681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5867400"/>
            <a:ext cx="4343400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3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APT Requirement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4410726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2057400"/>
            <a:ext cx="1905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504D"/>
                </a:solidFill>
              </a:rPr>
              <a:t>USA Swimming mandates that all officials shall have completed the Athlete Protection Training to work on deck.</a:t>
            </a:r>
          </a:p>
        </p:txBody>
      </p:sp>
    </p:spTree>
    <p:extLst>
      <p:ext uri="{BB962C8B-B14F-4D97-AF65-F5344CB8AC3E}">
        <p14:creationId xmlns:p14="http://schemas.microsoft.com/office/powerpoint/2010/main" val="342961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88">
            <a:extLst>
              <a:ext uri="{FF2B5EF4-FFF2-40B4-BE49-F238E27FC236}">
                <a16:creationId xmlns:a16="http://schemas.microsoft.com/office/drawing/2014/main" id="{A1255F25-6EF2-7346-AAC9-36687DFF0A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Concussion Training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591">
            <a:extLst>
              <a:ext uri="{FF2B5EF4-FFF2-40B4-BE49-F238E27FC236}">
                <a16:creationId xmlns:a16="http://schemas.microsoft.com/office/drawing/2014/main" id="{5F792D91-290F-2242-AA56-7213044B83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768" y="5978612"/>
            <a:ext cx="640431" cy="8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92">
            <a:extLst>
              <a:ext uri="{FF2B5EF4-FFF2-40B4-BE49-F238E27FC236}">
                <a16:creationId xmlns:a16="http://schemas.microsoft.com/office/drawing/2014/main" id="{980675B0-D382-8042-AA25-50E335B70D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586" y="5873401"/>
            <a:ext cx="65722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AD9FC-EB3A-AE42-9C55-B0914EF54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56" y="1233748"/>
            <a:ext cx="6571887" cy="5168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97257E-2F63-674A-87A2-36DBAB6F0735}"/>
              </a:ext>
            </a:extLst>
          </p:cNvPr>
          <p:cNvSpPr/>
          <p:nvPr/>
        </p:nvSpPr>
        <p:spPr>
          <a:xfrm>
            <a:off x="4343400" y="3276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281</Words>
  <Application>Microsoft Office PowerPoint</Application>
  <PresentationFormat>On-screen Show (4:3)</PresentationFormat>
  <Paragraphs>63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Noto Sans Symbols</vt:lpstr>
      <vt:lpstr>Verdana</vt:lpstr>
      <vt:lpstr>Calibri</vt:lpstr>
      <vt:lpstr>Rambla</vt:lpstr>
      <vt:lpstr>Arial</vt:lpstr>
      <vt:lpstr>Office Theme</vt:lpstr>
      <vt:lpstr>simple-light-2</vt:lpstr>
      <vt:lpstr>PowerPoint Presentation</vt:lpstr>
      <vt:lpstr>FORMS USED TO BECOME A MEMBER</vt:lpstr>
      <vt:lpstr>USASwimming.org</vt:lpstr>
      <vt:lpstr>Registration</vt:lpstr>
      <vt:lpstr>Deck Pass</vt:lpstr>
      <vt:lpstr>Officials Page</vt:lpstr>
      <vt:lpstr>Background Check</vt:lpstr>
      <vt:lpstr>APT Requirement</vt:lpstr>
      <vt:lpstr>Concussion Training</vt:lpstr>
      <vt:lpstr>PowerPoint Presentation</vt:lpstr>
      <vt:lpstr>Taking the Test</vt:lpstr>
      <vt:lpstr>Online Testing</vt:lpstr>
      <vt:lpstr>Officials Tracking System</vt:lpstr>
      <vt:lpstr>My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Official</dc:title>
  <dc:creator>Aimee McMillan</dc:creator>
  <cp:lastModifiedBy>Aimee McMillan</cp:lastModifiedBy>
  <cp:revision>32</cp:revision>
  <dcterms:modified xsi:type="dcterms:W3CDTF">2020-04-07T20:16:57Z</dcterms:modified>
</cp:coreProperties>
</file>