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61" r:id="rId5"/>
    <p:sldId id="268" r:id="rId6"/>
    <p:sldId id="271" r:id="rId7"/>
    <p:sldId id="272" r:id="rId8"/>
    <p:sldId id="262" r:id="rId9"/>
    <p:sldId id="263" r:id="rId10"/>
    <p:sldId id="264" r:id="rId11"/>
    <p:sldId id="265" r:id="rId12"/>
    <p:sldId id="273" r:id="rId13"/>
    <p:sldId id="270"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iffany Dickert" initials="TD" lastIdx="2" clrIdx="0">
    <p:extLst>
      <p:ext uri="{19B8F6BF-5375-455C-9EA6-DF929625EA0E}">
        <p15:presenceInfo xmlns:p15="http://schemas.microsoft.com/office/powerpoint/2012/main" userId="caf95d51e148b9a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205" autoAdjust="0"/>
  </p:normalViewPr>
  <p:slideViewPr>
    <p:cSldViewPr snapToGrid="0">
      <p:cViewPr varScale="1">
        <p:scale>
          <a:sx n="78" d="100"/>
          <a:sy n="78" d="100"/>
        </p:scale>
        <p:origin x="87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281950-6CEE-4769-81B1-A4C747CD9849}" type="datetimeFigureOut">
              <a:rPr lang="en-US" smtClean="0"/>
              <a:t>10/12/2022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5F68D16-585C-4381-A3B3-FAAB4A1D0398}" type="slidenum">
              <a:rPr lang="en-US" smtClean="0"/>
              <a:t>‹#›</a:t>
            </a:fld>
            <a:endParaRPr lang="en-US" dirty="0"/>
          </a:p>
        </p:txBody>
      </p:sp>
    </p:spTree>
    <p:extLst>
      <p:ext uri="{BB962C8B-B14F-4D97-AF65-F5344CB8AC3E}">
        <p14:creationId xmlns:p14="http://schemas.microsoft.com/office/powerpoint/2010/main" val="2350321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281950-6CEE-4769-81B1-A4C747CD9849}" type="datetimeFigureOut">
              <a:rPr lang="en-US" smtClean="0"/>
              <a:t>10/12/2022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5F68D16-585C-4381-A3B3-FAAB4A1D0398}" type="slidenum">
              <a:rPr lang="en-US" smtClean="0"/>
              <a:t>‹#›</a:t>
            </a:fld>
            <a:endParaRPr lang="en-US" dirty="0"/>
          </a:p>
        </p:txBody>
      </p:sp>
    </p:spTree>
    <p:extLst>
      <p:ext uri="{BB962C8B-B14F-4D97-AF65-F5344CB8AC3E}">
        <p14:creationId xmlns:p14="http://schemas.microsoft.com/office/powerpoint/2010/main" val="2748560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281950-6CEE-4769-81B1-A4C747CD9849}" type="datetimeFigureOut">
              <a:rPr lang="en-US" smtClean="0"/>
              <a:t>10/12/2022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5F68D16-585C-4381-A3B3-FAAB4A1D0398}"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499331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281950-6CEE-4769-81B1-A4C747CD9849}" type="datetimeFigureOut">
              <a:rPr lang="en-US" smtClean="0"/>
              <a:t>10/12/2022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5F68D16-585C-4381-A3B3-FAAB4A1D0398}" type="slidenum">
              <a:rPr lang="en-US" smtClean="0"/>
              <a:t>‹#›</a:t>
            </a:fld>
            <a:endParaRPr lang="en-US" dirty="0"/>
          </a:p>
        </p:txBody>
      </p:sp>
    </p:spTree>
    <p:extLst>
      <p:ext uri="{BB962C8B-B14F-4D97-AF65-F5344CB8AC3E}">
        <p14:creationId xmlns:p14="http://schemas.microsoft.com/office/powerpoint/2010/main" val="37936910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281950-6CEE-4769-81B1-A4C747CD9849}" type="datetimeFigureOut">
              <a:rPr lang="en-US" smtClean="0"/>
              <a:t>10/12/2022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5F68D16-585C-4381-A3B3-FAAB4A1D0398}"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900528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281950-6CEE-4769-81B1-A4C747CD9849}" type="datetimeFigureOut">
              <a:rPr lang="en-US" smtClean="0"/>
              <a:t>10/12/2022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5F68D16-585C-4381-A3B3-FAAB4A1D0398}" type="slidenum">
              <a:rPr lang="en-US" smtClean="0"/>
              <a:t>‹#›</a:t>
            </a:fld>
            <a:endParaRPr lang="en-US" dirty="0"/>
          </a:p>
        </p:txBody>
      </p:sp>
    </p:spTree>
    <p:extLst>
      <p:ext uri="{BB962C8B-B14F-4D97-AF65-F5344CB8AC3E}">
        <p14:creationId xmlns:p14="http://schemas.microsoft.com/office/powerpoint/2010/main" val="1874663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281950-6CEE-4769-81B1-A4C747CD9849}" type="datetimeFigureOut">
              <a:rPr lang="en-US" smtClean="0"/>
              <a:t>10/12/2022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5F68D16-585C-4381-A3B3-FAAB4A1D0398}" type="slidenum">
              <a:rPr lang="en-US" smtClean="0"/>
              <a:t>‹#›</a:t>
            </a:fld>
            <a:endParaRPr lang="en-US" dirty="0"/>
          </a:p>
        </p:txBody>
      </p:sp>
    </p:spTree>
    <p:extLst>
      <p:ext uri="{BB962C8B-B14F-4D97-AF65-F5344CB8AC3E}">
        <p14:creationId xmlns:p14="http://schemas.microsoft.com/office/powerpoint/2010/main" val="39230861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281950-6CEE-4769-81B1-A4C747CD9849}" type="datetimeFigureOut">
              <a:rPr lang="en-US" smtClean="0"/>
              <a:t>10/12/2022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5F68D16-585C-4381-A3B3-FAAB4A1D0398}" type="slidenum">
              <a:rPr lang="en-US" smtClean="0"/>
              <a:t>‹#›</a:t>
            </a:fld>
            <a:endParaRPr lang="en-US" dirty="0"/>
          </a:p>
        </p:txBody>
      </p:sp>
    </p:spTree>
    <p:extLst>
      <p:ext uri="{BB962C8B-B14F-4D97-AF65-F5344CB8AC3E}">
        <p14:creationId xmlns:p14="http://schemas.microsoft.com/office/powerpoint/2010/main" val="1097272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281950-6CEE-4769-81B1-A4C747CD9849}" type="datetimeFigureOut">
              <a:rPr lang="en-US" smtClean="0"/>
              <a:t>10/12/2022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5F68D16-585C-4381-A3B3-FAAB4A1D0398}" type="slidenum">
              <a:rPr lang="en-US" smtClean="0"/>
              <a:t>‹#›</a:t>
            </a:fld>
            <a:endParaRPr lang="en-US" dirty="0"/>
          </a:p>
        </p:txBody>
      </p:sp>
    </p:spTree>
    <p:extLst>
      <p:ext uri="{BB962C8B-B14F-4D97-AF65-F5344CB8AC3E}">
        <p14:creationId xmlns:p14="http://schemas.microsoft.com/office/powerpoint/2010/main" val="3002035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281950-6CEE-4769-81B1-A4C747CD9849}" type="datetimeFigureOut">
              <a:rPr lang="en-US" smtClean="0"/>
              <a:t>10/12/2022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5F68D16-585C-4381-A3B3-FAAB4A1D0398}" type="slidenum">
              <a:rPr lang="en-US" smtClean="0"/>
              <a:t>‹#›</a:t>
            </a:fld>
            <a:endParaRPr lang="en-US" dirty="0"/>
          </a:p>
        </p:txBody>
      </p:sp>
    </p:spTree>
    <p:extLst>
      <p:ext uri="{BB962C8B-B14F-4D97-AF65-F5344CB8AC3E}">
        <p14:creationId xmlns:p14="http://schemas.microsoft.com/office/powerpoint/2010/main" val="2345855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281950-6CEE-4769-81B1-A4C747CD9849}" type="datetimeFigureOut">
              <a:rPr lang="en-US" smtClean="0"/>
              <a:t>10/12/2022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5F68D16-585C-4381-A3B3-FAAB4A1D0398}" type="slidenum">
              <a:rPr lang="en-US" smtClean="0"/>
              <a:t>‹#›</a:t>
            </a:fld>
            <a:endParaRPr lang="en-US" dirty="0"/>
          </a:p>
        </p:txBody>
      </p:sp>
    </p:spTree>
    <p:extLst>
      <p:ext uri="{BB962C8B-B14F-4D97-AF65-F5344CB8AC3E}">
        <p14:creationId xmlns:p14="http://schemas.microsoft.com/office/powerpoint/2010/main" val="3412077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281950-6CEE-4769-81B1-A4C747CD9849}" type="datetimeFigureOut">
              <a:rPr lang="en-US" smtClean="0"/>
              <a:t>10/12/2022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5F68D16-585C-4381-A3B3-FAAB4A1D0398}" type="slidenum">
              <a:rPr lang="en-US" smtClean="0"/>
              <a:t>‹#›</a:t>
            </a:fld>
            <a:endParaRPr lang="en-US" dirty="0"/>
          </a:p>
        </p:txBody>
      </p:sp>
    </p:spTree>
    <p:extLst>
      <p:ext uri="{BB962C8B-B14F-4D97-AF65-F5344CB8AC3E}">
        <p14:creationId xmlns:p14="http://schemas.microsoft.com/office/powerpoint/2010/main" val="2716129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281950-6CEE-4769-81B1-A4C747CD9849}" type="datetimeFigureOut">
              <a:rPr lang="en-US" smtClean="0"/>
              <a:t>10/12/2022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5F68D16-585C-4381-A3B3-FAAB4A1D0398}" type="slidenum">
              <a:rPr lang="en-US" smtClean="0"/>
              <a:t>‹#›</a:t>
            </a:fld>
            <a:endParaRPr lang="en-US" dirty="0"/>
          </a:p>
        </p:txBody>
      </p:sp>
    </p:spTree>
    <p:extLst>
      <p:ext uri="{BB962C8B-B14F-4D97-AF65-F5344CB8AC3E}">
        <p14:creationId xmlns:p14="http://schemas.microsoft.com/office/powerpoint/2010/main" val="2073633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281950-6CEE-4769-81B1-A4C747CD9849}" type="datetimeFigureOut">
              <a:rPr lang="en-US" smtClean="0"/>
              <a:t>10/12/2022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5F68D16-585C-4381-A3B3-FAAB4A1D0398}" type="slidenum">
              <a:rPr lang="en-US" smtClean="0"/>
              <a:t>‹#›</a:t>
            </a:fld>
            <a:endParaRPr lang="en-US" dirty="0"/>
          </a:p>
        </p:txBody>
      </p:sp>
    </p:spTree>
    <p:extLst>
      <p:ext uri="{BB962C8B-B14F-4D97-AF65-F5344CB8AC3E}">
        <p14:creationId xmlns:p14="http://schemas.microsoft.com/office/powerpoint/2010/main" val="1234788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B281950-6CEE-4769-81B1-A4C747CD9849}" type="datetimeFigureOut">
              <a:rPr lang="en-US" smtClean="0"/>
              <a:t>10/12/2022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5F68D16-585C-4381-A3B3-FAAB4A1D0398}" type="slidenum">
              <a:rPr lang="en-US" smtClean="0"/>
              <a:t>‹#›</a:t>
            </a:fld>
            <a:endParaRPr lang="en-US" dirty="0"/>
          </a:p>
        </p:txBody>
      </p:sp>
    </p:spTree>
    <p:extLst>
      <p:ext uri="{BB962C8B-B14F-4D97-AF65-F5344CB8AC3E}">
        <p14:creationId xmlns:p14="http://schemas.microsoft.com/office/powerpoint/2010/main" val="885115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5F68D16-585C-4381-A3B3-FAAB4A1D0398}" type="slidenum">
              <a:rPr lang="en-US" smtClean="0"/>
              <a:t>‹#›</a:t>
            </a:fld>
            <a:endParaRPr lang="en-US" dirty="0"/>
          </a:p>
        </p:txBody>
      </p:sp>
      <p:sp>
        <p:nvSpPr>
          <p:cNvPr id="5" name="Date Placeholder 4"/>
          <p:cNvSpPr>
            <a:spLocks noGrp="1"/>
          </p:cNvSpPr>
          <p:nvPr>
            <p:ph type="dt" sz="half" idx="10"/>
          </p:nvPr>
        </p:nvSpPr>
        <p:spPr/>
        <p:txBody>
          <a:bodyPr/>
          <a:lstStyle/>
          <a:p>
            <a:fld id="{FB281950-6CEE-4769-81B1-A4C747CD9849}" type="datetimeFigureOut">
              <a:rPr lang="en-US" smtClean="0"/>
              <a:t>10/12/2022</a:t>
            </a:fld>
            <a:endParaRPr lang="en-US" dirty="0"/>
          </a:p>
        </p:txBody>
      </p:sp>
    </p:spTree>
    <p:extLst>
      <p:ext uri="{BB962C8B-B14F-4D97-AF65-F5344CB8AC3E}">
        <p14:creationId xmlns:p14="http://schemas.microsoft.com/office/powerpoint/2010/main" val="285704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B281950-6CEE-4769-81B1-A4C747CD9849}" type="datetimeFigureOut">
              <a:rPr lang="en-US" smtClean="0"/>
              <a:t>10/12/2022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5F68D16-585C-4381-A3B3-FAAB4A1D0398}" type="slidenum">
              <a:rPr lang="en-US" smtClean="0"/>
              <a:t>‹#›</a:t>
            </a:fld>
            <a:endParaRPr lang="en-US" dirty="0"/>
          </a:p>
        </p:txBody>
      </p:sp>
    </p:spTree>
    <p:extLst>
      <p:ext uri="{BB962C8B-B14F-4D97-AF65-F5344CB8AC3E}">
        <p14:creationId xmlns:p14="http://schemas.microsoft.com/office/powerpoint/2010/main" val="226449172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119F8-2EA6-4485-8681-FEF75D8CA9A0}"/>
              </a:ext>
            </a:extLst>
          </p:cNvPr>
          <p:cNvSpPr>
            <a:spLocks noGrp="1"/>
          </p:cNvSpPr>
          <p:nvPr>
            <p:ph type="ctrTitle"/>
          </p:nvPr>
        </p:nvSpPr>
        <p:spPr/>
        <p:txBody>
          <a:bodyPr/>
          <a:lstStyle/>
          <a:p>
            <a:r>
              <a:rPr lang="en-US" dirty="0"/>
              <a:t>CGBD Bingo Fundraising</a:t>
            </a:r>
          </a:p>
        </p:txBody>
      </p:sp>
      <p:sp>
        <p:nvSpPr>
          <p:cNvPr id="3" name="Subtitle 2">
            <a:extLst>
              <a:ext uri="{FF2B5EF4-FFF2-40B4-BE49-F238E27FC236}">
                <a16:creationId xmlns:a16="http://schemas.microsoft.com/office/drawing/2014/main" id="{14C27E73-DF26-443B-8CBD-14C1BF4E806B}"/>
              </a:ext>
            </a:extLst>
          </p:cNvPr>
          <p:cNvSpPr>
            <a:spLocks noGrp="1"/>
          </p:cNvSpPr>
          <p:nvPr>
            <p:ph type="subTitle" idx="1"/>
          </p:nvPr>
        </p:nvSpPr>
        <p:spPr/>
        <p:txBody>
          <a:bodyPr>
            <a:normAutofit/>
          </a:bodyPr>
          <a:lstStyle/>
          <a:p>
            <a:r>
              <a:rPr lang="en-US" sz="3200" dirty="0"/>
              <a:t>2022-2023</a:t>
            </a:r>
          </a:p>
        </p:txBody>
      </p:sp>
    </p:spTree>
    <p:extLst>
      <p:ext uri="{BB962C8B-B14F-4D97-AF65-F5344CB8AC3E}">
        <p14:creationId xmlns:p14="http://schemas.microsoft.com/office/powerpoint/2010/main" val="38155166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1EA7C17-3C3C-4259-B9B6-19E012C579D3}"/>
              </a:ext>
            </a:extLst>
          </p:cNvPr>
          <p:cNvSpPr txBox="1"/>
          <p:nvPr/>
        </p:nvSpPr>
        <p:spPr>
          <a:xfrm>
            <a:off x="779929" y="416859"/>
            <a:ext cx="8619565" cy="5655394"/>
          </a:xfrm>
          <a:prstGeom prst="rect">
            <a:avLst/>
          </a:prstGeom>
          <a:noFill/>
        </p:spPr>
        <p:txBody>
          <a:bodyPr wrap="square" rtlCol="0">
            <a:spAutoFit/>
          </a:bodyPr>
          <a:lstStyle/>
          <a:p>
            <a:r>
              <a:rPr lang="en-US" sz="2000" b="1">
                <a:latin typeface="+mj-lt"/>
                <a:cs typeface="Arial" panose="020B0604020202020204" pitchFamily="34" charset="0"/>
              </a:rPr>
              <a:t>Counter Sales: Counter Manager, Paymaster and Specials Floor Worker</a:t>
            </a:r>
          </a:p>
          <a:p>
            <a:endParaRPr lang="en-US" sz="1600">
              <a:latin typeface="+mj-lt"/>
              <a:cs typeface="Arial" panose="020B0604020202020204" pitchFamily="34" charset="0"/>
            </a:endParaRPr>
          </a:p>
          <a:p>
            <a:r>
              <a:rPr lang="en-US" sz="1550" b="1" u="sng">
                <a:latin typeface="+mj-lt"/>
                <a:cs typeface="Arial" panose="020B0604020202020204" pitchFamily="34" charset="0"/>
              </a:rPr>
              <a:t>Counter Manager</a:t>
            </a:r>
            <a:r>
              <a:rPr lang="en-US" sz="1550" b="1">
                <a:latin typeface="+mj-lt"/>
                <a:cs typeface="Arial" panose="020B0604020202020204" pitchFamily="34" charset="0"/>
              </a:rPr>
              <a:t> </a:t>
            </a:r>
            <a:r>
              <a:rPr lang="en-US" sz="1550">
                <a:latin typeface="+mj-lt"/>
                <a:cs typeface="Arial" panose="020B0604020202020204" pitchFamily="34" charset="0"/>
              </a:rPr>
              <a:t>- trained position - begins shift by verifying their counter’s bingo paper pack inventory and beginning cash fund. Sells packs to players at counter. After initial sales, the counter manager verifies remaining inventory and cash. The rest of this job is done in the back office utilizing a laptop and Excel. The Counter Manager reconciles inventory and cash from all counter sales (Counter Manager, Paymaster and Bingo Manager) as well as from the Specials Floor Worker. The Counter Manager provides the Paymaster with sufficient funds to pay out all bingo games. They also count and combine final bingo paper inventory. This job requires 2-4 training sessions. </a:t>
            </a:r>
          </a:p>
          <a:p>
            <a:endParaRPr lang="en-US" sz="1550">
              <a:latin typeface="+mj-lt"/>
              <a:cs typeface="Arial" panose="020B0604020202020204" pitchFamily="34" charset="0"/>
            </a:endParaRPr>
          </a:p>
          <a:p>
            <a:r>
              <a:rPr lang="en-US" sz="1550" b="1" u="sng">
                <a:latin typeface="+mj-lt"/>
                <a:cs typeface="Arial" panose="020B0604020202020204" pitchFamily="34" charset="0"/>
              </a:rPr>
              <a:t>Paymaster</a:t>
            </a:r>
            <a:r>
              <a:rPr lang="en-US" sz="1550">
                <a:latin typeface="+mj-lt"/>
                <a:cs typeface="Arial" panose="020B0604020202020204" pitchFamily="34" charset="0"/>
              </a:rPr>
              <a:t> - trained position - begins shift by verifying their counter’s bingo paper pack inventory and beginning cash fund. Sells packs to players at counter. After initial sales, the paymaster works the floor by paying out paper bingo games - each player that wins a bingo will fill out a form handed out by the paymaster who will then hand the player their winnings. This position is great for someone who likes a fast-paced job. This job requires one (or less) training sessions.</a:t>
            </a:r>
          </a:p>
          <a:p>
            <a:endParaRPr lang="en-US" sz="1550">
              <a:latin typeface="+mj-lt"/>
              <a:cs typeface="Arial" panose="020B0604020202020204" pitchFamily="34" charset="0"/>
            </a:endParaRPr>
          </a:p>
          <a:p>
            <a:r>
              <a:rPr lang="en-US" sz="1550" b="1" u="sng">
                <a:latin typeface="+mj-lt"/>
                <a:cs typeface="Arial" panose="020B0604020202020204" pitchFamily="34" charset="0"/>
              </a:rPr>
              <a:t>Specials Floor Worker</a:t>
            </a:r>
            <a:r>
              <a:rPr lang="en-US" sz="1550" b="1">
                <a:latin typeface="+mj-lt"/>
                <a:cs typeface="Arial" panose="020B0604020202020204" pitchFamily="34" charset="0"/>
              </a:rPr>
              <a:t> </a:t>
            </a:r>
            <a:r>
              <a:rPr lang="en-US" sz="1550">
                <a:latin typeface="+mj-lt"/>
                <a:cs typeface="Arial" panose="020B0604020202020204" pitchFamily="34" charset="0"/>
              </a:rPr>
              <a:t>- trained position - verifies beginning inventory and cash fund. Sells extra strips of progressive games as well as Treasure Chest and Lucky 7 games (all together called “specials”).  Begins shift seated at a table selling specials, then walks the floor to sell. Returns cash and unsold inventory to the Counter Manager as the session progresses. This job requires one (or less) training sessions. </a:t>
            </a:r>
          </a:p>
        </p:txBody>
      </p:sp>
    </p:spTree>
    <p:extLst>
      <p:ext uri="{BB962C8B-B14F-4D97-AF65-F5344CB8AC3E}">
        <p14:creationId xmlns:p14="http://schemas.microsoft.com/office/powerpoint/2010/main" val="7609455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1EA7C17-3C3C-4259-B9B6-19E012C579D3}"/>
              </a:ext>
            </a:extLst>
          </p:cNvPr>
          <p:cNvSpPr txBox="1"/>
          <p:nvPr/>
        </p:nvSpPr>
        <p:spPr>
          <a:xfrm>
            <a:off x="779929" y="416859"/>
            <a:ext cx="8619565" cy="5078313"/>
          </a:xfrm>
          <a:prstGeom prst="rect">
            <a:avLst/>
          </a:prstGeom>
          <a:noFill/>
        </p:spPr>
        <p:txBody>
          <a:bodyPr wrap="square" rtlCol="0">
            <a:spAutoFit/>
          </a:bodyPr>
          <a:lstStyle/>
          <a:p>
            <a:pPr rtl="0"/>
            <a:r>
              <a:rPr lang="en-US" sz="2000" b="1"/>
              <a:t>Instant Sales: Instant Manager, Assistant Instant Manager, Instant Floor Worker Manager and Floor Worker</a:t>
            </a:r>
          </a:p>
          <a:p>
            <a:pPr rtl="0"/>
            <a:endParaRPr lang="en-US" sz="2000"/>
          </a:p>
          <a:p>
            <a:pPr rtl="0"/>
            <a:r>
              <a:rPr lang="en-US" sz="1550" b="1" u="sng"/>
              <a:t>Instant Manager</a:t>
            </a:r>
            <a:r>
              <a:rPr lang="en-US" sz="1550" b="1"/>
              <a:t> </a:t>
            </a:r>
            <a:r>
              <a:rPr lang="en-US" sz="1550"/>
              <a:t>- trained position - oversees entire instant sales operation including instant counters and instant payouts. Needs experience to know which games to choose and how the games are played. Chooses games played, reconciles cash and instant ticket sales and fills out required paperwork. This job requires several training sessions - ideally beginning with training for Instant Floor Worker Manager and Assistant Instant Manager.</a:t>
            </a:r>
          </a:p>
          <a:p>
            <a:pPr rtl="0"/>
            <a:endParaRPr lang="en-US" sz="1550"/>
          </a:p>
          <a:p>
            <a:pPr rtl="0"/>
            <a:r>
              <a:rPr lang="en-US" sz="1550" b="1" u="sng"/>
              <a:t>Assistant Instant Manager</a:t>
            </a:r>
            <a:r>
              <a:rPr lang="en-US" sz="1550" b="1"/>
              <a:t> </a:t>
            </a:r>
            <a:r>
              <a:rPr lang="en-US" sz="1550"/>
              <a:t>- trained position - assists the Instant Manager in Instant Counter operations. This job requires experience as an instant floor worker and 2-4 training sessions.</a:t>
            </a:r>
          </a:p>
          <a:p>
            <a:pPr rtl="0"/>
            <a:endParaRPr lang="en-US" sz="1550"/>
          </a:p>
          <a:p>
            <a:pPr rtl="0"/>
            <a:r>
              <a:rPr lang="en-US" sz="1550" b="1" u="sng"/>
              <a:t>Instant Floor Worker Manager</a:t>
            </a:r>
            <a:r>
              <a:rPr lang="en-US" sz="1550" b="1"/>
              <a:t> </a:t>
            </a:r>
            <a:r>
              <a:rPr lang="en-US" sz="1550"/>
              <a:t>- trained position - in charge of instant floor workers.  Sends workers out with assigned games chosen by the Instant Manager, records these games and reconciles returns. Also aids instant and assistant managers. This job requires experience as an instant floor worker and 1-3 training sessions.</a:t>
            </a:r>
          </a:p>
          <a:p>
            <a:pPr rtl="0"/>
            <a:endParaRPr lang="en-US" sz="1550"/>
          </a:p>
          <a:p>
            <a:pPr rtl="0"/>
            <a:r>
              <a:rPr lang="en-US" sz="1550" b="1" u="sng"/>
              <a:t>Instants Floor Worker </a:t>
            </a:r>
            <a:r>
              <a:rPr lang="en-US" sz="1550"/>
              <a:t>- sells instant tickets on the floor. Counts cash and gives change. No training required.</a:t>
            </a:r>
            <a:br>
              <a:rPr lang="en-US" sz="1600"/>
            </a:br>
            <a:endParaRPr lang="en-US" sz="1600"/>
          </a:p>
        </p:txBody>
      </p:sp>
    </p:spTree>
    <p:extLst>
      <p:ext uri="{BB962C8B-B14F-4D97-AF65-F5344CB8AC3E}">
        <p14:creationId xmlns:p14="http://schemas.microsoft.com/office/powerpoint/2010/main" val="4247079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96BC8-9526-4616-B28C-F2226C8C1840}"/>
              </a:ext>
            </a:extLst>
          </p:cNvPr>
          <p:cNvSpPr>
            <a:spLocks noGrp="1"/>
          </p:cNvSpPr>
          <p:nvPr>
            <p:ph type="title"/>
          </p:nvPr>
        </p:nvSpPr>
        <p:spPr/>
        <p:txBody>
          <a:bodyPr/>
          <a:lstStyle/>
          <a:p>
            <a:r>
              <a:rPr lang="en-US" dirty="0"/>
              <a:t>Benefits of supporting CGBD Bingo </a:t>
            </a:r>
          </a:p>
        </p:txBody>
      </p:sp>
      <p:sp>
        <p:nvSpPr>
          <p:cNvPr id="3" name="Content Placeholder 2">
            <a:extLst>
              <a:ext uri="{FF2B5EF4-FFF2-40B4-BE49-F238E27FC236}">
                <a16:creationId xmlns:a16="http://schemas.microsoft.com/office/drawing/2014/main" id="{13B7E8C7-506D-4BD0-804E-19CB4483BC3A}"/>
              </a:ext>
            </a:extLst>
          </p:cNvPr>
          <p:cNvSpPr>
            <a:spLocks noGrp="1"/>
          </p:cNvSpPr>
          <p:nvPr>
            <p:ph idx="1"/>
          </p:nvPr>
        </p:nvSpPr>
        <p:spPr/>
        <p:txBody>
          <a:bodyPr>
            <a:normAutofit fontScale="92500" lnSpcReduction="10000"/>
          </a:bodyPr>
          <a:lstStyle/>
          <a:p>
            <a:r>
              <a:rPr lang="en-US" dirty="0">
                <a:solidFill>
                  <a:schemeClr val="tx1"/>
                </a:solidFill>
              </a:rPr>
              <a:t>Family costs from previous years (Dues/Raffle) reduced by $300 to $800 per swimmer depending on swim group level and bingo session commitment. </a:t>
            </a:r>
          </a:p>
          <a:p>
            <a:r>
              <a:rPr lang="en-US" dirty="0">
                <a:solidFill>
                  <a:schemeClr val="tx1"/>
                </a:solidFill>
              </a:rPr>
              <a:t>Family bingo shift requirements reduced by 50%-75%.  </a:t>
            </a:r>
          </a:p>
          <a:p>
            <a:pPr lvl="1"/>
            <a:r>
              <a:rPr lang="en-US" dirty="0">
                <a:solidFill>
                  <a:schemeClr val="tx1"/>
                </a:solidFill>
              </a:rPr>
              <a:t>New shift requirement now only ½ to 2 shifts per quarter based on group level</a:t>
            </a:r>
          </a:p>
          <a:p>
            <a:r>
              <a:rPr lang="en-US" dirty="0">
                <a:solidFill>
                  <a:schemeClr val="tx1"/>
                </a:solidFill>
              </a:rPr>
              <a:t>Super Volunteers(SV) work 5 Mgt shifts/quarter and make sure sessions succeed</a:t>
            </a:r>
          </a:p>
          <a:p>
            <a:pPr lvl="1"/>
            <a:r>
              <a:rPr lang="en-US" dirty="0">
                <a:solidFill>
                  <a:schemeClr val="tx1"/>
                </a:solidFill>
              </a:rPr>
              <a:t>SV get third swimmer discount for dues, no swim-a-thon or service commitment     </a:t>
            </a:r>
          </a:p>
          <a:p>
            <a:r>
              <a:rPr lang="en-US" dirty="0">
                <a:solidFill>
                  <a:schemeClr val="tx1"/>
                </a:solidFill>
              </a:rPr>
              <a:t>Help Bingo succeed=significant benefits</a:t>
            </a:r>
          </a:p>
          <a:p>
            <a:pPr lvl="1"/>
            <a:r>
              <a:rPr lang="en-US" dirty="0">
                <a:solidFill>
                  <a:schemeClr val="tx1"/>
                </a:solidFill>
              </a:rPr>
              <a:t>Bingo brings in $200k to $300k annually and helps keep dues at a reasonable level</a:t>
            </a:r>
          </a:p>
          <a:p>
            <a:pPr lvl="1"/>
            <a:r>
              <a:rPr lang="en-US" dirty="0">
                <a:solidFill>
                  <a:schemeClr val="tx1"/>
                </a:solidFill>
              </a:rPr>
              <a:t>Reduction in team travel costs, money to buy apparel, heaters, team pool, etc.</a:t>
            </a:r>
          </a:p>
          <a:p>
            <a:r>
              <a:rPr lang="en-US" dirty="0">
                <a:solidFill>
                  <a:schemeClr val="tx1"/>
                </a:solidFill>
              </a:rPr>
              <a:t>Comradery - Get to know fellow swim parents.  Work towards common goal</a:t>
            </a:r>
          </a:p>
          <a:p>
            <a:r>
              <a:rPr lang="en-US" dirty="0">
                <a:solidFill>
                  <a:schemeClr val="tx1"/>
                </a:solidFill>
              </a:rPr>
              <a:t>Helping others – Bingo success assures another way to help defer costs  </a:t>
            </a:r>
          </a:p>
          <a:p>
            <a:pPr marL="0" indent="0">
              <a:buNone/>
            </a:pPr>
            <a:endParaRPr lang="en-US" dirty="0"/>
          </a:p>
        </p:txBody>
      </p:sp>
    </p:spTree>
    <p:extLst>
      <p:ext uri="{BB962C8B-B14F-4D97-AF65-F5344CB8AC3E}">
        <p14:creationId xmlns:p14="http://schemas.microsoft.com/office/powerpoint/2010/main" val="2567254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70EE82-B87A-3D4F-8871-2954D8C4508A}"/>
              </a:ext>
            </a:extLst>
          </p:cNvPr>
          <p:cNvSpPr>
            <a:spLocks noGrp="1"/>
          </p:cNvSpPr>
          <p:nvPr>
            <p:ph idx="1"/>
          </p:nvPr>
        </p:nvSpPr>
        <p:spPr>
          <a:xfrm>
            <a:off x="677334" y="956603"/>
            <a:ext cx="8596668" cy="5084759"/>
          </a:xfrm>
        </p:spPr>
        <p:txBody>
          <a:bodyPr/>
          <a:lstStyle/>
          <a:p>
            <a:pPr marL="2743200" lvl="6" indent="0">
              <a:buNone/>
            </a:pPr>
            <a:endParaRPr lang="en-US" sz="6000" b="1" dirty="0"/>
          </a:p>
          <a:p>
            <a:pPr marL="2743200" lvl="6" indent="0">
              <a:buNone/>
            </a:pPr>
            <a:endParaRPr lang="en-US" sz="6000" b="1" dirty="0"/>
          </a:p>
          <a:p>
            <a:pPr marL="2743200" lvl="6" indent="0">
              <a:buNone/>
            </a:pPr>
            <a:r>
              <a:rPr lang="en-US" sz="6000" b="1" dirty="0"/>
              <a:t>Questions?</a:t>
            </a:r>
          </a:p>
        </p:txBody>
      </p:sp>
    </p:spTree>
    <p:extLst>
      <p:ext uri="{BB962C8B-B14F-4D97-AF65-F5344CB8AC3E}">
        <p14:creationId xmlns:p14="http://schemas.microsoft.com/office/powerpoint/2010/main" val="247111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CAB97-AD3F-4CB5-B94E-1EDE77135E84}"/>
              </a:ext>
            </a:extLst>
          </p:cNvPr>
          <p:cNvSpPr>
            <a:spLocks noGrp="1"/>
          </p:cNvSpPr>
          <p:nvPr>
            <p:ph type="title"/>
          </p:nvPr>
        </p:nvSpPr>
        <p:spPr/>
        <p:txBody>
          <a:bodyPr/>
          <a:lstStyle/>
          <a:p>
            <a:r>
              <a:rPr lang="en-US" dirty="0"/>
              <a:t>Topics</a:t>
            </a:r>
          </a:p>
        </p:txBody>
      </p:sp>
      <p:sp>
        <p:nvSpPr>
          <p:cNvPr id="3" name="Content Placeholder 2">
            <a:extLst>
              <a:ext uri="{FF2B5EF4-FFF2-40B4-BE49-F238E27FC236}">
                <a16:creationId xmlns:a16="http://schemas.microsoft.com/office/drawing/2014/main" id="{C7EA6983-2D97-4272-8A79-0D1264276E59}"/>
              </a:ext>
            </a:extLst>
          </p:cNvPr>
          <p:cNvSpPr>
            <a:spLocks noGrp="1"/>
          </p:cNvSpPr>
          <p:nvPr>
            <p:ph idx="1"/>
          </p:nvPr>
        </p:nvSpPr>
        <p:spPr/>
        <p:txBody>
          <a:bodyPr/>
          <a:lstStyle/>
          <a:p>
            <a:r>
              <a:rPr lang="en-US" dirty="0"/>
              <a:t>History of Bingo</a:t>
            </a:r>
          </a:p>
          <a:p>
            <a:r>
              <a:rPr lang="en-US" dirty="0"/>
              <a:t>Bingo Proceeds</a:t>
            </a:r>
          </a:p>
          <a:p>
            <a:r>
              <a:rPr lang="en-US" dirty="0"/>
              <a:t>Bingo FAQ</a:t>
            </a:r>
          </a:p>
          <a:p>
            <a:r>
              <a:rPr lang="en-US" dirty="0"/>
              <a:t>Bingo position descriptions</a:t>
            </a:r>
          </a:p>
          <a:p>
            <a:r>
              <a:rPr lang="en-US" dirty="0"/>
              <a:t>Benefits of Bingo vs. Fundraising option</a:t>
            </a:r>
          </a:p>
          <a:p>
            <a:r>
              <a:rPr lang="en-US" dirty="0"/>
              <a:t>Why Should I Work Bingo?</a:t>
            </a:r>
          </a:p>
          <a:p>
            <a:pPr marL="0" indent="0">
              <a:buNone/>
            </a:pPr>
            <a:endParaRPr lang="en-US" dirty="0"/>
          </a:p>
        </p:txBody>
      </p:sp>
    </p:spTree>
    <p:extLst>
      <p:ext uri="{BB962C8B-B14F-4D97-AF65-F5344CB8AC3E}">
        <p14:creationId xmlns:p14="http://schemas.microsoft.com/office/powerpoint/2010/main" val="1491130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41B28-0D52-4430-B0DB-ECEB2987D067}"/>
              </a:ext>
            </a:extLst>
          </p:cNvPr>
          <p:cNvSpPr>
            <a:spLocks noGrp="1"/>
          </p:cNvSpPr>
          <p:nvPr>
            <p:ph type="title"/>
          </p:nvPr>
        </p:nvSpPr>
        <p:spPr/>
        <p:txBody>
          <a:bodyPr/>
          <a:lstStyle/>
          <a:p>
            <a:r>
              <a:rPr lang="en-US"/>
              <a:t>History of Bingo</a:t>
            </a:r>
          </a:p>
        </p:txBody>
      </p:sp>
      <p:sp>
        <p:nvSpPr>
          <p:cNvPr id="3" name="Content Placeholder 2">
            <a:extLst>
              <a:ext uri="{FF2B5EF4-FFF2-40B4-BE49-F238E27FC236}">
                <a16:creationId xmlns:a16="http://schemas.microsoft.com/office/drawing/2014/main" id="{DD22E779-06AD-4D02-A203-31F0577915E0}"/>
              </a:ext>
            </a:extLst>
          </p:cNvPr>
          <p:cNvSpPr>
            <a:spLocks noGrp="1"/>
          </p:cNvSpPr>
          <p:nvPr>
            <p:ph idx="1"/>
          </p:nvPr>
        </p:nvSpPr>
        <p:spPr/>
        <p:txBody>
          <a:bodyPr/>
          <a:lstStyle/>
          <a:p>
            <a:r>
              <a:rPr lang="en-US" dirty="0"/>
              <a:t>Bingo was the one and only fundraising option for 20 years for previous SEVA swim club and transferred over in 2020 as a fundraising option for CGBD families</a:t>
            </a:r>
            <a:br>
              <a:rPr lang="en-US" dirty="0"/>
            </a:br>
            <a:endParaRPr lang="en-US" dirty="0"/>
          </a:p>
          <a:p>
            <a:r>
              <a:rPr lang="en-US" dirty="0"/>
              <a:t>There are 2 sessions per week: </a:t>
            </a:r>
          </a:p>
          <a:p>
            <a:pPr lvl="1"/>
            <a:r>
              <a:rPr lang="en-US" dirty="0"/>
              <a:t>Tuesdays and Fridays from 5:00pm-10:00pm</a:t>
            </a:r>
          </a:p>
          <a:p>
            <a:pPr lvl="1"/>
            <a:r>
              <a:rPr lang="en-US" dirty="0"/>
              <a:t>American Legion in Newport News (in the Denbigh area)  </a:t>
            </a:r>
            <a:br>
              <a:rPr lang="en-US" dirty="0"/>
            </a:br>
            <a:endParaRPr lang="en-US" dirty="0"/>
          </a:p>
          <a:p>
            <a:r>
              <a:rPr lang="en-US" dirty="0"/>
              <a:t>Bingo sessions are all Non-Smoking.</a:t>
            </a:r>
          </a:p>
          <a:p>
            <a:endParaRPr lang="en-US" dirty="0"/>
          </a:p>
        </p:txBody>
      </p:sp>
    </p:spTree>
    <p:extLst>
      <p:ext uri="{BB962C8B-B14F-4D97-AF65-F5344CB8AC3E}">
        <p14:creationId xmlns:p14="http://schemas.microsoft.com/office/powerpoint/2010/main" val="2372695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16310"/>
            <a:ext cx="8534400" cy="1592825"/>
          </a:xfrm>
        </p:spPr>
        <p:txBody>
          <a:bodyPr/>
          <a:lstStyle/>
          <a:p>
            <a:r>
              <a:rPr lang="en-US" dirty="0"/>
              <a:t>Bingo Fundraising Income</a:t>
            </a:r>
            <a:br>
              <a:rPr lang="en-US" dirty="0"/>
            </a:br>
            <a:r>
              <a:rPr lang="en-US" dirty="0"/>
              <a:t>September 1, 2021 – August 31, 2022</a:t>
            </a:r>
          </a:p>
        </p:txBody>
      </p:sp>
      <p:sp>
        <p:nvSpPr>
          <p:cNvPr id="3" name="Content Placeholder 2"/>
          <p:cNvSpPr>
            <a:spLocks noGrp="1"/>
          </p:cNvSpPr>
          <p:nvPr>
            <p:ph idx="1"/>
          </p:nvPr>
        </p:nvSpPr>
        <p:spPr>
          <a:xfrm>
            <a:off x="684212" y="2057400"/>
            <a:ext cx="10993438" cy="3873910"/>
          </a:xfrm>
        </p:spPr>
        <p:txBody>
          <a:bodyPr>
            <a:normAutofit/>
          </a:bodyPr>
          <a:lstStyle/>
          <a:p>
            <a:r>
              <a:rPr lang="en-US" dirty="0"/>
              <a:t>Net Revenue (proceeds less payouts): $597,836</a:t>
            </a:r>
          </a:p>
          <a:p>
            <a:r>
              <a:rPr lang="en-US" dirty="0"/>
              <a:t>Expenses: $396,255</a:t>
            </a:r>
          </a:p>
          <a:p>
            <a:pPr lvl="1">
              <a:buFont typeface="Arial" panose="020B0604020202020204" pitchFamily="34" charset="0"/>
              <a:buChar char="•"/>
            </a:pPr>
            <a:r>
              <a:rPr lang="en-US" dirty="0"/>
              <a:t>Game Suppliers: $164,887</a:t>
            </a:r>
          </a:p>
          <a:p>
            <a:pPr lvl="1">
              <a:buFont typeface="Arial" panose="020B0604020202020204" pitchFamily="34" charset="0"/>
              <a:buChar char="•"/>
            </a:pPr>
            <a:r>
              <a:rPr lang="en-US" dirty="0"/>
              <a:t>Hall rental: $141,300</a:t>
            </a:r>
          </a:p>
          <a:p>
            <a:pPr lvl="1">
              <a:buFont typeface="Arial" panose="020B0604020202020204" pitchFamily="34" charset="0"/>
              <a:buChar char="•"/>
            </a:pPr>
            <a:r>
              <a:rPr lang="en-US" dirty="0"/>
              <a:t>Quarterly Taxes to Va. Department of Charitable Gaming: $38,152</a:t>
            </a:r>
          </a:p>
          <a:p>
            <a:pPr lvl="1">
              <a:buFont typeface="Arial" panose="020B0604020202020204" pitchFamily="34" charset="0"/>
              <a:buChar char="•"/>
            </a:pPr>
            <a:r>
              <a:rPr lang="en-US" dirty="0"/>
              <a:t>Security: $23,620</a:t>
            </a:r>
          </a:p>
          <a:p>
            <a:pPr lvl="1">
              <a:buFont typeface="Arial" panose="020B0604020202020204" pitchFamily="34" charset="0"/>
              <a:buChar char="•"/>
            </a:pPr>
            <a:r>
              <a:rPr lang="en-US" dirty="0"/>
              <a:t>Manager and Caller Pay: $19,900</a:t>
            </a:r>
          </a:p>
          <a:p>
            <a:pPr lvl="1">
              <a:buFont typeface="Arial" panose="020B0604020202020204" pitchFamily="34" charset="0"/>
              <a:buChar char="•"/>
            </a:pPr>
            <a:r>
              <a:rPr lang="en-US" dirty="0"/>
              <a:t>Other Gaming Expenses (advertising, supplies, IT cost, fees): $8,396</a:t>
            </a:r>
          </a:p>
          <a:p>
            <a:r>
              <a:rPr lang="en-US" dirty="0"/>
              <a:t>Income: $201,581</a:t>
            </a:r>
          </a:p>
          <a:p>
            <a:pPr lvl="3"/>
            <a:endParaRPr lang="en-US" dirty="0"/>
          </a:p>
        </p:txBody>
      </p:sp>
    </p:spTree>
    <p:extLst>
      <p:ext uri="{BB962C8B-B14F-4D97-AF65-F5344CB8AC3E}">
        <p14:creationId xmlns:p14="http://schemas.microsoft.com/office/powerpoint/2010/main" val="3999592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16310"/>
            <a:ext cx="10917238" cy="1592825"/>
          </a:xfrm>
        </p:spPr>
        <p:txBody>
          <a:bodyPr>
            <a:normAutofit/>
          </a:bodyPr>
          <a:lstStyle/>
          <a:p>
            <a:r>
              <a:rPr lang="en-US" dirty="0"/>
              <a:t>Bingo Fundraising Use of Proceeds</a:t>
            </a:r>
            <a:br>
              <a:rPr lang="en-US" dirty="0"/>
            </a:br>
            <a:r>
              <a:rPr lang="en-US" dirty="0"/>
              <a:t>September 1, 2021 – August 31, 2022</a:t>
            </a:r>
          </a:p>
        </p:txBody>
      </p:sp>
      <p:sp>
        <p:nvSpPr>
          <p:cNvPr id="3" name="Content Placeholder 2"/>
          <p:cNvSpPr>
            <a:spLocks noGrp="1"/>
          </p:cNvSpPr>
          <p:nvPr>
            <p:ph idx="1"/>
          </p:nvPr>
        </p:nvSpPr>
        <p:spPr>
          <a:xfrm>
            <a:off x="684212" y="2085975"/>
            <a:ext cx="8534400" cy="3873910"/>
          </a:xfrm>
        </p:spPr>
        <p:txBody>
          <a:bodyPr>
            <a:normAutofit/>
          </a:bodyPr>
          <a:lstStyle/>
          <a:p>
            <a:r>
              <a:rPr lang="en-US" dirty="0"/>
              <a:t>Bingo income: $201,508</a:t>
            </a:r>
          </a:p>
          <a:p>
            <a:r>
              <a:rPr lang="en-US" dirty="0"/>
              <a:t>Use of Proceeds:  $203,067</a:t>
            </a:r>
          </a:p>
          <a:p>
            <a:pPr lvl="1">
              <a:buFont typeface="Arial" panose="020B0604020202020204" pitchFamily="34" charset="0"/>
              <a:buChar char="•"/>
            </a:pPr>
            <a:r>
              <a:rPr lang="en-US" dirty="0"/>
              <a:t>Lane Rental Fees: $135,236</a:t>
            </a:r>
          </a:p>
          <a:p>
            <a:pPr lvl="1">
              <a:buFont typeface="Arial" panose="020B0604020202020204" pitchFamily="34" charset="0"/>
              <a:buChar char="•"/>
            </a:pPr>
            <a:r>
              <a:rPr lang="en-US" dirty="0"/>
              <a:t>Meet Entry Fees: $28,105</a:t>
            </a:r>
          </a:p>
          <a:p>
            <a:pPr lvl="1">
              <a:buFont typeface="Arial" panose="020B0604020202020204" pitchFamily="34" charset="0"/>
              <a:buChar char="•"/>
            </a:pPr>
            <a:r>
              <a:rPr lang="en-US" dirty="0"/>
              <a:t>Team Travel: $26,038</a:t>
            </a:r>
          </a:p>
          <a:p>
            <a:pPr lvl="1">
              <a:buFont typeface="Arial" panose="020B0604020202020204" pitchFamily="34" charset="0"/>
              <a:buChar char="•"/>
            </a:pPr>
            <a:r>
              <a:rPr lang="en-US" dirty="0"/>
              <a:t>Holiday Party: $10,086.00</a:t>
            </a:r>
          </a:p>
          <a:p>
            <a:pPr lvl="1">
              <a:buFont typeface="Arial" panose="020B0604020202020204" pitchFamily="34" charset="0"/>
              <a:buChar char="•"/>
            </a:pPr>
            <a:r>
              <a:rPr lang="en-US" dirty="0"/>
              <a:t>Dryland Facility: $3,600</a:t>
            </a:r>
          </a:p>
          <a:p>
            <a:pPr lvl="1"/>
            <a:endParaRPr lang="en-US" dirty="0"/>
          </a:p>
          <a:p>
            <a:pPr lvl="3"/>
            <a:endParaRPr lang="en-US" dirty="0"/>
          </a:p>
        </p:txBody>
      </p:sp>
    </p:spTree>
    <p:extLst>
      <p:ext uri="{BB962C8B-B14F-4D97-AF65-F5344CB8AC3E}">
        <p14:creationId xmlns:p14="http://schemas.microsoft.com/office/powerpoint/2010/main" val="3353833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5791F-137C-4212-A8BE-49423B70AD8C}"/>
              </a:ext>
            </a:extLst>
          </p:cNvPr>
          <p:cNvSpPr>
            <a:spLocks noGrp="1"/>
          </p:cNvSpPr>
          <p:nvPr>
            <p:ph type="title"/>
          </p:nvPr>
        </p:nvSpPr>
        <p:spPr>
          <a:xfrm>
            <a:off x="677334" y="257175"/>
            <a:ext cx="8596668" cy="1320800"/>
          </a:xfrm>
        </p:spPr>
        <p:txBody>
          <a:bodyPr/>
          <a:lstStyle/>
          <a:p>
            <a:r>
              <a:rPr lang="en-US" dirty="0"/>
              <a:t>FAQ </a:t>
            </a:r>
          </a:p>
        </p:txBody>
      </p:sp>
      <p:sp>
        <p:nvSpPr>
          <p:cNvPr id="3" name="Content Placeholder 2">
            <a:extLst>
              <a:ext uri="{FF2B5EF4-FFF2-40B4-BE49-F238E27FC236}">
                <a16:creationId xmlns:a16="http://schemas.microsoft.com/office/drawing/2014/main" id="{D6C9652D-9C0E-41A2-AFFE-23CBBED4AC85}"/>
              </a:ext>
            </a:extLst>
          </p:cNvPr>
          <p:cNvSpPr>
            <a:spLocks noGrp="1"/>
          </p:cNvSpPr>
          <p:nvPr>
            <p:ph idx="1"/>
          </p:nvPr>
        </p:nvSpPr>
        <p:spPr>
          <a:xfrm>
            <a:off x="677334" y="931864"/>
            <a:ext cx="8596668" cy="5668961"/>
          </a:xfrm>
        </p:spPr>
        <p:txBody>
          <a:bodyPr>
            <a:normAutofit lnSpcReduction="10000"/>
          </a:bodyPr>
          <a:lstStyle/>
          <a:p>
            <a:r>
              <a:rPr lang="en-US" dirty="0"/>
              <a:t>Can parents or parent/relative come work a session of bingo together to knock out 2 required sessions in one night?  Yes.</a:t>
            </a:r>
          </a:p>
          <a:p>
            <a:r>
              <a:rPr lang="en-US" dirty="0"/>
              <a:t>Can my teen swimmer/sibling complete a bingo session for school volunteer hours? Yes, any teen 15+ can complete sessions and will receive volunteer credit for both their family’s bingo requirement and for school requirements due to Bingo being a 501(c)(3).</a:t>
            </a:r>
          </a:p>
          <a:p>
            <a:r>
              <a:rPr lang="en-US" dirty="0"/>
              <a:t>Do families have to work their own bingo sessions? No, you can arrange for someone else to complete your session.</a:t>
            </a:r>
          </a:p>
          <a:p>
            <a:r>
              <a:rPr lang="en-US" dirty="0"/>
              <a:t>Can all sessions for the year be done in the first 1-2 quarters? No, sessions should be completed across 4 quarters to ensure we have enough volunteers throughout the year.</a:t>
            </a:r>
          </a:p>
          <a:p>
            <a:r>
              <a:rPr lang="en-US" dirty="0"/>
              <a:t>How do I sign up for session? At the beginning of each quarter (right now, Sep 1, Dec 1, Mar 1, Jun 1) a Sign Up Genius will be sent out for families to sign up for their volunteer sessions. A Bingo Coordinator will keep track of sessions completed. The Bingo Coordinator is the point of contact for any questions or issues with Bingo.</a:t>
            </a:r>
          </a:p>
          <a:p>
            <a:r>
              <a:rPr lang="en-US" dirty="0"/>
              <a:t>What if I can’t complete a session I signed up for? If you are unable to switch your session date, you may attempt to fill your spot with another volunteer or contact the Bingo Coordinator ASAP. </a:t>
            </a:r>
          </a:p>
        </p:txBody>
      </p:sp>
    </p:spTree>
    <p:extLst>
      <p:ext uri="{BB962C8B-B14F-4D97-AF65-F5344CB8AC3E}">
        <p14:creationId xmlns:p14="http://schemas.microsoft.com/office/powerpoint/2010/main" val="1449984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560" y="226142"/>
            <a:ext cx="8534400" cy="1262352"/>
          </a:xfrm>
        </p:spPr>
        <p:txBody>
          <a:bodyPr/>
          <a:lstStyle/>
          <a:p>
            <a:r>
              <a:rPr lang="en-US" dirty="0"/>
              <a:t>Bingo session positions</a:t>
            </a:r>
          </a:p>
        </p:txBody>
      </p:sp>
      <p:sp>
        <p:nvSpPr>
          <p:cNvPr id="3" name="Content Placeholder 2"/>
          <p:cNvSpPr>
            <a:spLocks noGrp="1"/>
          </p:cNvSpPr>
          <p:nvPr>
            <p:ph idx="1"/>
          </p:nvPr>
        </p:nvSpPr>
        <p:spPr>
          <a:xfrm>
            <a:off x="684212" y="1488494"/>
            <a:ext cx="8534400" cy="4528848"/>
          </a:xfrm>
        </p:spPr>
        <p:txBody>
          <a:bodyPr>
            <a:normAutofit/>
          </a:bodyPr>
          <a:lstStyle/>
          <a:p>
            <a:pPr marL="0" indent="0">
              <a:buNone/>
            </a:pPr>
            <a:r>
              <a:rPr lang="en-US" dirty="0"/>
              <a:t>In order to run a bingo session, 16-18 volunteers are needed for each session</a:t>
            </a:r>
          </a:p>
          <a:p>
            <a:pPr marL="0" indent="0">
              <a:buNone/>
            </a:pPr>
            <a:r>
              <a:rPr lang="en-US" dirty="0"/>
              <a:t>	Bingo Caller- paid position (1)</a:t>
            </a:r>
          </a:p>
          <a:p>
            <a:pPr marL="0" indent="0">
              <a:buNone/>
            </a:pPr>
            <a:r>
              <a:rPr lang="en-US" dirty="0"/>
              <a:t>	Bingo Manager- paid position (1)</a:t>
            </a:r>
          </a:p>
          <a:p>
            <a:pPr marL="0" indent="0">
              <a:buNone/>
            </a:pPr>
            <a:r>
              <a:rPr lang="en-US" dirty="0"/>
              <a:t>	Counter Manager- Must be trained (1)</a:t>
            </a:r>
          </a:p>
          <a:p>
            <a:pPr marL="0" indent="0">
              <a:buNone/>
            </a:pPr>
            <a:r>
              <a:rPr lang="en-US" dirty="0"/>
              <a:t>	Paymaster- Must be trained  (1)</a:t>
            </a:r>
          </a:p>
          <a:p>
            <a:pPr marL="0" indent="0">
              <a:buNone/>
            </a:pPr>
            <a:r>
              <a:rPr lang="en-US" dirty="0"/>
              <a:t>	Instants Managers- Must be trained  (1)</a:t>
            </a:r>
          </a:p>
          <a:p>
            <a:pPr marL="0" indent="0">
              <a:buNone/>
            </a:pPr>
            <a:r>
              <a:rPr lang="en-US" dirty="0"/>
              <a:t>	Specials -1 </a:t>
            </a:r>
          </a:p>
          <a:p>
            <a:pPr marL="0" indent="0">
              <a:buNone/>
            </a:pPr>
            <a:r>
              <a:rPr lang="en-US" dirty="0"/>
              <a:t>	Floor Workers- 7-8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416619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25D63-8DC8-4EC3-9B46-927E46D898C2}"/>
              </a:ext>
            </a:extLst>
          </p:cNvPr>
          <p:cNvSpPr>
            <a:spLocks noGrp="1"/>
          </p:cNvSpPr>
          <p:nvPr>
            <p:ph type="title"/>
          </p:nvPr>
        </p:nvSpPr>
        <p:spPr/>
        <p:txBody>
          <a:bodyPr/>
          <a:lstStyle/>
          <a:p>
            <a:r>
              <a:rPr lang="en-US" dirty="0"/>
              <a:t>Bingo Volunteer Positions</a:t>
            </a:r>
          </a:p>
        </p:txBody>
      </p:sp>
      <p:sp>
        <p:nvSpPr>
          <p:cNvPr id="3" name="Content Placeholder 2">
            <a:extLst>
              <a:ext uri="{FF2B5EF4-FFF2-40B4-BE49-F238E27FC236}">
                <a16:creationId xmlns:a16="http://schemas.microsoft.com/office/drawing/2014/main" id="{CB686DDE-435E-4E72-A807-371DCF9F0D2F}"/>
              </a:ext>
            </a:extLst>
          </p:cNvPr>
          <p:cNvSpPr>
            <a:spLocks noGrp="1"/>
          </p:cNvSpPr>
          <p:nvPr>
            <p:ph idx="1"/>
          </p:nvPr>
        </p:nvSpPr>
        <p:spPr/>
        <p:txBody>
          <a:bodyPr/>
          <a:lstStyle/>
          <a:p>
            <a:r>
              <a:rPr lang="en-US"/>
              <a:t>A Bingo session involves two separate areas:</a:t>
            </a:r>
          </a:p>
          <a:p>
            <a:pPr lvl="1"/>
            <a:r>
              <a:rPr lang="en-US" sz="1800" b="1"/>
              <a:t>Counter sales and Instant sales</a:t>
            </a:r>
          </a:p>
          <a:p>
            <a:pPr lvl="1"/>
            <a:endParaRPr lang="en-US"/>
          </a:p>
          <a:p>
            <a:pPr indent="-285750"/>
            <a:r>
              <a:rPr lang="en-US"/>
              <a:t>Counter sales involve selling the traditional paper bingo packs that players stamp with their ink daubers as the caller calls out numbers.</a:t>
            </a:r>
          </a:p>
          <a:p>
            <a:pPr indent="-285750"/>
            <a:r>
              <a:rPr lang="en-US"/>
              <a:t>Instant sales involve selling pull-tab instant tickets – like scratch lottery tickets they are paid out immediately or are played alongside the paper bingo packs.</a:t>
            </a:r>
          </a:p>
          <a:p>
            <a:pPr marL="57150" indent="0">
              <a:buNone/>
            </a:pPr>
            <a:endParaRPr lang="en-US"/>
          </a:p>
        </p:txBody>
      </p:sp>
    </p:spTree>
    <p:extLst>
      <p:ext uri="{BB962C8B-B14F-4D97-AF65-F5344CB8AC3E}">
        <p14:creationId xmlns:p14="http://schemas.microsoft.com/office/powerpoint/2010/main" val="789674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C2F08-E276-4B77-9366-E07E9D52EBB8}"/>
              </a:ext>
            </a:extLst>
          </p:cNvPr>
          <p:cNvSpPr>
            <a:spLocks noGrp="1"/>
          </p:cNvSpPr>
          <p:nvPr>
            <p:ph type="title"/>
          </p:nvPr>
        </p:nvSpPr>
        <p:spPr/>
        <p:txBody>
          <a:bodyPr/>
          <a:lstStyle/>
          <a:p>
            <a:r>
              <a:rPr lang="en-US" dirty="0"/>
              <a:t>Position Descriptions</a:t>
            </a:r>
          </a:p>
        </p:txBody>
      </p:sp>
      <p:sp>
        <p:nvSpPr>
          <p:cNvPr id="3" name="Content Placeholder 2">
            <a:extLst>
              <a:ext uri="{FF2B5EF4-FFF2-40B4-BE49-F238E27FC236}">
                <a16:creationId xmlns:a16="http://schemas.microsoft.com/office/drawing/2014/main" id="{DEA79B5F-662C-42D4-AB24-30CE0CCA66D4}"/>
              </a:ext>
            </a:extLst>
          </p:cNvPr>
          <p:cNvSpPr>
            <a:spLocks noGrp="1"/>
          </p:cNvSpPr>
          <p:nvPr>
            <p:ph idx="1"/>
          </p:nvPr>
        </p:nvSpPr>
        <p:spPr/>
        <p:txBody>
          <a:bodyPr>
            <a:normAutofit/>
          </a:bodyPr>
          <a:lstStyle/>
          <a:p>
            <a:r>
              <a:rPr lang="en-US"/>
              <a:t>Bingo Manager - trained position - this position oversees all bingo operations for the session. </a:t>
            </a:r>
          </a:p>
          <a:p>
            <a:r>
              <a:rPr lang="en-US"/>
              <a:t>Bingo Caller - trained position - this position calls all of the bingo and instant sales games for the session.</a:t>
            </a:r>
          </a:p>
          <a:p>
            <a:r>
              <a:rPr lang="en-US" b="1"/>
              <a:t>Volunteers with no bingo experience will begin as instant sales floor workers.</a:t>
            </a:r>
          </a:p>
          <a:p>
            <a:endParaRPr lang="en-US"/>
          </a:p>
        </p:txBody>
      </p:sp>
    </p:spTree>
    <p:extLst>
      <p:ext uri="{BB962C8B-B14F-4D97-AF65-F5344CB8AC3E}">
        <p14:creationId xmlns:p14="http://schemas.microsoft.com/office/powerpoint/2010/main" val="199704841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612</TotalTime>
  <Words>1300</Words>
  <Application>Microsoft Office PowerPoint</Application>
  <PresentationFormat>Widescreen</PresentationFormat>
  <Paragraphs>89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Trebuchet MS</vt:lpstr>
      <vt:lpstr>Wingdings 3</vt:lpstr>
      <vt:lpstr>Facet</vt:lpstr>
      <vt:lpstr>CGBD Bingo Fundraising</vt:lpstr>
      <vt:lpstr>Topics</vt:lpstr>
      <vt:lpstr>History of Bingo</vt:lpstr>
      <vt:lpstr>Bingo Fundraising Income September 1, 2021 – August 31, 2022</vt:lpstr>
      <vt:lpstr>Bingo Fundraising Use of Proceeds September 1, 2021 – August 31, 2022</vt:lpstr>
      <vt:lpstr>FAQ </vt:lpstr>
      <vt:lpstr>Bingo session positions</vt:lpstr>
      <vt:lpstr>Bingo Volunteer Positions</vt:lpstr>
      <vt:lpstr>Position Descriptions</vt:lpstr>
      <vt:lpstr>PowerPoint Presentation</vt:lpstr>
      <vt:lpstr>PowerPoint Presentation</vt:lpstr>
      <vt:lpstr>Benefits of supporting CGBD Bingo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Bingo Fundraising</dc:title>
  <dc:creator>Tiffany Dickert</dc:creator>
  <cp:lastModifiedBy>Sharon Baldwin</cp:lastModifiedBy>
  <cp:revision>41</cp:revision>
  <dcterms:created xsi:type="dcterms:W3CDTF">2020-08-25T13:48:17Z</dcterms:created>
  <dcterms:modified xsi:type="dcterms:W3CDTF">2022-10-12T20:37:09Z</dcterms:modified>
</cp:coreProperties>
</file>