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8"/>
  </p:notesMasterIdLst>
  <p:handoutMasterIdLst>
    <p:handoutMasterId r:id="rId39"/>
  </p:handoutMasterIdLst>
  <p:sldIdLst>
    <p:sldId id="286" r:id="rId2"/>
    <p:sldId id="378" r:id="rId3"/>
    <p:sldId id="379" r:id="rId4"/>
    <p:sldId id="409" r:id="rId5"/>
    <p:sldId id="410" r:id="rId6"/>
    <p:sldId id="411" r:id="rId7"/>
    <p:sldId id="412" r:id="rId8"/>
    <p:sldId id="394" r:id="rId9"/>
    <p:sldId id="413" r:id="rId10"/>
    <p:sldId id="414" r:id="rId11"/>
    <p:sldId id="415" r:id="rId12"/>
    <p:sldId id="437" r:id="rId13"/>
    <p:sldId id="416" r:id="rId14"/>
    <p:sldId id="417" r:id="rId15"/>
    <p:sldId id="418" r:id="rId16"/>
    <p:sldId id="419" r:id="rId17"/>
    <p:sldId id="420" r:id="rId18"/>
    <p:sldId id="421" r:id="rId19"/>
    <p:sldId id="422" r:id="rId20"/>
    <p:sldId id="423" r:id="rId21"/>
    <p:sldId id="424" r:id="rId22"/>
    <p:sldId id="427" r:id="rId23"/>
    <p:sldId id="438" r:id="rId24"/>
    <p:sldId id="425" r:id="rId25"/>
    <p:sldId id="426" r:id="rId26"/>
    <p:sldId id="428" r:id="rId27"/>
    <p:sldId id="430" r:id="rId28"/>
    <p:sldId id="432" r:id="rId29"/>
    <p:sldId id="396" r:id="rId30"/>
    <p:sldId id="434" r:id="rId31"/>
    <p:sldId id="443" r:id="rId32"/>
    <p:sldId id="440" r:id="rId33"/>
    <p:sldId id="441" r:id="rId34"/>
    <p:sldId id="442" r:id="rId35"/>
    <p:sldId id="435" r:id="rId36"/>
    <p:sldId id="354" r:id="rId37"/>
  </p:sldIdLst>
  <p:sldSz cx="9144000" cy="6858000" type="letter"/>
  <p:notesSz cx="7102475" cy="9388475"/>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p15:clr>
            <a:srgbClr val="A4A3A4"/>
          </p15:clr>
        </p15:guide>
        <p15:guide id="2" pos="223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Maloney" initials="ma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C"/>
    <a:srgbClr val="000099"/>
    <a:srgbClr val="CDCDEC"/>
    <a:srgbClr val="FFFF00"/>
    <a:srgbClr val="000000"/>
    <a:srgbClr val="FF0000"/>
    <a:srgbClr val="6699FF"/>
    <a:srgbClr val="003399"/>
    <a:srgbClr val="009999"/>
    <a:srgbClr val="0000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80" autoAdjust="0"/>
    <p:restoredTop sz="94675" autoAdjust="0"/>
  </p:normalViewPr>
  <p:slideViewPr>
    <p:cSldViewPr>
      <p:cViewPr varScale="1">
        <p:scale>
          <a:sx n="81" d="100"/>
          <a:sy n="81" d="100"/>
        </p:scale>
        <p:origin x="187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1980" y="-102"/>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2" y="3"/>
            <a:ext cx="3078798" cy="469850"/>
          </a:xfrm>
          <a:prstGeom prst="rect">
            <a:avLst/>
          </a:prstGeom>
          <a:noFill/>
          <a:ln w="9525">
            <a:noFill/>
            <a:miter lim="800000"/>
            <a:headEnd/>
            <a:tailEnd/>
          </a:ln>
          <a:effectLst/>
        </p:spPr>
        <p:txBody>
          <a:bodyPr vert="horz" wrap="square" lIns="92770" tIns="46383" rIns="92770" bIns="46383" numCol="1" anchor="t" anchorCtr="0" compatLnSpc="1">
            <a:prstTxWarp prst="textNoShape">
              <a:avLst/>
            </a:prstTxWarp>
          </a:bodyPr>
          <a:lstStyle>
            <a:lvl1pPr algn="l">
              <a:defRPr sz="1200" dirty="0"/>
            </a:lvl1pPr>
          </a:lstStyle>
          <a:p>
            <a:pPr>
              <a:defRPr/>
            </a:pPr>
            <a:endParaRPr lang="en-US" dirty="0"/>
          </a:p>
        </p:txBody>
      </p:sp>
      <p:sp>
        <p:nvSpPr>
          <p:cNvPr id="64515" name="Rectangle 3"/>
          <p:cNvSpPr>
            <a:spLocks noGrp="1" noChangeArrowheads="1"/>
          </p:cNvSpPr>
          <p:nvPr>
            <p:ph type="dt" sz="quarter" idx="1"/>
          </p:nvPr>
        </p:nvSpPr>
        <p:spPr bwMode="auto">
          <a:xfrm>
            <a:off x="4023678" y="3"/>
            <a:ext cx="3078798" cy="469850"/>
          </a:xfrm>
          <a:prstGeom prst="rect">
            <a:avLst/>
          </a:prstGeom>
          <a:noFill/>
          <a:ln w="9525">
            <a:noFill/>
            <a:miter lim="800000"/>
            <a:headEnd/>
            <a:tailEnd/>
          </a:ln>
          <a:effectLst/>
        </p:spPr>
        <p:txBody>
          <a:bodyPr vert="horz" wrap="square" lIns="92770" tIns="46383" rIns="92770" bIns="46383" numCol="1" anchor="t" anchorCtr="0" compatLnSpc="1">
            <a:prstTxWarp prst="textNoShape">
              <a:avLst/>
            </a:prstTxWarp>
          </a:bodyPr>
          <a:lstStyle>
            <a:lvl1pPr algn="r">
              <a:defRPr sz="1200" dirty="0"/>
            </a:lvl1pPr>
          </a:lstStyle>
          <a:p>
            <a:pPr>
              <a:defRPr/>
            </a:pPr>
            <a:endParaRPr lang="en-US" dirty="0"/>
          </a:p>
        </p:txBody>
      </p:sp>
      <p:sp>
        <p:nvSpPr>
          <p:cNvPr id="64516" name="Rectangle 4"/>
          <p:cNvSpPr>
            <a:spLocks noGrp="1" noChangeArrowheads="1"/>
          </p:cNvSpPr>
          <p:nvPr>
            <p:ph type="ftr" sz="quarter" idx="2"/>
          </p:nvPr>
        </p:nvSpPr>
        <p:spPr bwMode="auto">
          <a:xfrm>
            <a:off x="2" y="8918629"/>
            <a:ext cx="3078798" cy="469848"/>
          </a:xfrm>
          <a:prstGeom prst="rect">
            <a:avLst/>
          </a:prstGeom>
          <a:noFill/>
          <a:ln w="9525">
            <a:noFill/>
            <a:miter lim="800000"/>
            <a:headEnd/>
            <a:tailEnd/>
          </a:ln>
          <a:effectLst/>
        </p:spPr>
        <p:txBody>
          <a:bodyPr vert="horz" wrap="square" lIns="92770" tIns="46383" rIns="92770" bIns="46383" numCol="1" anchor="b" anchorCtr="0" compatLnSpc="1">
            <a:prstTxWarp prst="textNoShape">
              <a:avLst/>
            </a:prstTxWarp>
          </a:bodyPr>
          <a:lstStyle>
            <a:lvl1pPr algn="l">
              <a:defRPr sz="1200" dirty="0"/>
            </a:lvl1pPr>
          </a:lstStyle>
          <a:p>
            <a:pPr>
              <a:defRPr/>
            </a:pPr>
            <a:endParaRPr lang="en-US" dirty="0"/>
          </a:p>
        </p:txBody>
      </p:sp>
      <p:sp>
        <p:nvSpPr>
          <p:cNvPr id="64517" name="Rectangle 5"/>
          <p:cNvSpPr>
            <a:spLocks noGrp="1" noChangeArrowheads="1"/>
          </p:cNvSpPr>
          <p:nvPr>
            <p:ph type="sldNum" sz="quarter" idx="3"/>
          </p:nvPr>
        </p:nvSpPr>
        <p:spPr bwMode="auto">
          <a:xfrm>
            <a:off x="4023678" y="8918629"/>
            <a:ext cx="3078798" cy="469848"/>
          </a:xfrm>
          <a:prstGeom prst="rect">
            <a:avLst/>
          </a:prstGeom>
          <a:noFill/>
          <a:ln w="9525">
            <a:noFill/>
            <a:miter lim="800000"/>
            <a:headEnd/>
            <a:tailEnd/>
          </a:ln>
          <a:effectLst/>
        </p:spPr>
        <p:txBody>
          <a:bodyPr vert="horz" wrap="square" lIns="92770" tIns="46383" rIns="92770" bIns="46383" numCol="1" anchor="b" anchorCtr="0" compatLnSpc="1">
            <a:prstTxWarp prst="textNoShape">
              <a:avLst/>
            </a:prstTxWarp>
          </a:bodyPr>
          <a:lstStyle>
            <a:lvl1pPr algn="r">
              <a:defRPr sz="1200"/>
            </a:lvl1pPr>
          </a:lstStyle>
          <a:p>
            <a:pPr>
              <a:defRPr/>
            </a:pPr>
            <a:fld id="{C5C463CC-F517-480E-BF39-8C4153F7E535}" type="slidenum">
              <a:rPr lang="en-US"/>
              <a:pPr>
                <a:defRPr/>
              </a:pPr>
              <a:t>‹#›</a:t>
            </a:fld>
            <a:endParaRPr lang="en-US" dirty="0"/>
          </a:p>
        </p:txBody>
      </p:sp>
    </p:spTree>
    <p:extLst>
      <p:ext uri="{BB962C8B-B14F-4D97-AF65-F5344CB8AC3E}">
        <p14:creationId xmlns:p14="http://schemas.microsoft.com/office/powerpoint/2010/main" val="2504800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2" y="3"/>
            <a:ext cx="3078798" cy="469850"/>
          </a:xfrm>
          <a:prstGeom prst="rect">
            <a:avLst/>
          </a:prstGeom>
          <a:noFill/>
          <a:ln w="9525">
            <a:noFill/>
            <a:miter lim="800000"/>
            <a:headEnd/>
            <a:tailEnd/>
          </a:ln>
          <a:effectLst/>
        </p:spPr>
        <p:txBody>
          <a:bodyPr vert="horz" wrap="square" lIns="92770" tIns="46383" rIns="92770" bIns="46383" numCol="1" anchor="t" anchorCtr="0" compatLnSpc="1">
            <a:prstTxWarp prst="textNoShape">
              <a:avLst/>
            </a:prstTxWarp>
          </a:bodyPr>
          <a:lstStyle>
            <a:lvl1pPr algn="l">
              <a:defRPr sz="1200" b="0" dirty="0"/>
            </a:lvl1pPr>
          </a:lstStyle>
          <a:p>
            <a:pPr>
              <a:defRPr/>
            </a:pPr>
            <a:endParaRPr lang="en-US" dirty="0"/>
          </a:p>
        </p:txBody>
      </p:sp>
      <p:sp>
        <p:nvSpPr>
          <p:cNvPr id="13315" name="Rectangle 3"/>
          <p:cNvSpPr>
            <a:spLocks noGrp="1" noChangeArrowheads="1"/>
          </p:cNvSpPr>
          <p:nvPr>
            <p:ph type="dt" idx="1"/>
          </p:nvPr>
        </p:nvSpPr>
        <p:spPr bwMode="auto">
          <a:xfrm>
            <a:off x="4023678" y="3"/>
            <a:ext cx="3078798" cy="469850"/>
          </a:xfrm>
          <a:prstGeom prst="rect">
            <a:avLst/>
          </a:prstGeom>
          <a:noFill/>
          <a:ln w="9525">
            <a:noFill/>
            <a:miter lim="800000"/>
            <a:headEnd/>
            <a:tailEnd/>
          </a:ln>
          <a:effectLst/>
        </p:spPr>
        <p:txBody>
          <a:bodyPr vert="horz" wrap="square" lIns="92770" tIns="46383" rIns="92770" bIns="46383" numCol="1" anchor="t" anchorCtr="0" compatLnSpc="1">
            <a:prstTxWarp prst="textNoShape">
              <a:avLst/>
            </a:prstTxWarp>
          </a:bodyPr>
          <a:lstStyle>
            <a:lvl1pPr algn="r">
              <a:defRPr sz="1200" b="0" dirty="0"/>
            </a:lvl1pPr>
          </a:lstStyle>
          <a:p>
            <a:pPr>
              <a:defRPr/>
            </a:pPr>
            <a:endParaRPr lang="en-US" dirty="0"/>
          </a:p>
        </p:txBody>
      </p:sp>
      <p:sp>
        <p:nvSpPr>
          <p:cNvPr id="48132" name="Rectangle 4"/>
          <p:cNvSpPr>
            <a:spLocks noGrp="1" noRot="1" noChangeAspect="1" noChangeArrowheads="1" noTextEdit="1"/>
          </p:cNvSpPr>
          <p:nvPr>
            <p:ph type="sldImg" idx="2"/>
          </p:nvPr>
        </p:nvSpPr>
        <p:spPr bwMode="auto">
          <a:xfrm>
            <a:off x="1206500" y="706438"/>
            <a:ext cx="4689475" cy="35179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947324" y="4460380"/>
            <a:ext cx="5207831" cy="4224389"/>
          </a:xfrm>
          <a:prstGeom prst="rect">
            <a:avLst/>
          </a:prstGeom>
          <a:noFill/>
          <a:ln w="9525">
            <a:noFill/>
            <a:miter lim="800000"/>
            <a:headEnd/>
            <a:tailEnd/>
          </a:ln>
          <a:effectLst/>
        </p:spPr>
        <p:txBody>
          <a:bodyPr vert="horz" wrap="square" lIns="92770" tIns="46383" rIns="92770" bIns="4638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318" name="Rectangle 6"/>
          <p:cNvSpPr>
            <a:spLocks noGrp="1" noChangeArrowheads="1"/>
          </p:cNvSpPr>
          <p:nvPr>
            <p:ph type="ftr" sz="quarter" idx="4"/>
          </p:nvPr>
        </p:nvSpPr>
        <p:spPr bwMode="auto">
          <a:xfrm>
            <a:off x="2" y="8918629"/>
            <a:ext cx="3078798" cy="469848"/>
          </a:xfrm>
          <a:prstGeom prst="rect">
            <a:avLst/>
          </a:prstGeom>
          <a:noFill/>
          <a:ln w="9525">
            <a:noFill/>
            <a:miter lim="800000"/>
            <a:headEnd/>
            <a:tailEnd/>
          </a:ln>
          <a:effectLst/>
        </p:spPr>
        <p:txBody>
          <a:bodyPr vert="horz" wrap="square" lIns="92770" tIns="46383" rIns="92770" bIns="46383" numCol="1" anchor="b" anchorCtr="0" compatLnSpc="1">
            <a:prstTxWarp prst="textNoShape">
              <a:avLst/>
            </a:prstTxWarp>
          </a:bodyPr>
          <a:lstStyle>
            <a:lvl1pPr algn="l">
              <a:defRPr sz="1200" b="0" dirty="0"/>
            </a:lvl1pPr>
          </a:lstStyle>
          <a:p>
            <a:pPr>
              <a:defRPr/>
            </a:pPr>
            <a:endParaRPr lang="en-US" dirty="0"/>
          </a:p>
        </p:txBody>
      </p:sp>
      <p:sp>
        <p:nvSpPr>
          <p:cNvPr id="13319" name="Rectangle 7"/>
          <p:cNvSpPr>
            <a:spLocks noGrp="1" noChangeArrowheads="1"/>
          </p:cNvSpPr>
          <p:nvPr>
            <p:ph type="sldNum" sz="quarter" idx="5"/>
          </p:nvPr>
        </p:nvSpPr>
        <p:spPr bwMode="auto">
          <a:xfrm>
            <a:off x="4023678" y="8918629"/>
            <a:ext cx="3078798" cy="469848"/>
          </a:xfrm>
          <a:prstGeom prst="rect">
            <a:avLst/>
          </a:prstGeom>
          <a:noFill/>
          <a:ln w="9525">
            <a:noFill/>
            <a:miter lim="800000"/>
            <a:headEnd/>
            <a:tailEnd/>
          </a:ln>
          <a:effectLst/>
        </p:spPr>
        <p:txBody>
          <a:bodyPr vert="horz" wrap="square" lIns="92770" tIns="46383" rIns="92770" bIns="46383" numCol="1" anchor="b" anchorCtr="0" compatLnSpc="1">
            <a:prstTxWarp prst="textNoShape">
              <a:avLst/>
            </a:prstTxWarp>
          </a:bodyPr>
          <a:lstStyle>
            <a:lvl1pPr algn="r">
              <a:defRPr sz="1200" b="0"/>
            </a:lvl1pPr>
          </a:lstStyle>
          <a:p>
            <a:pPr>
              <a:defRPr/>
            </a:pPr>
            <a:fld id="{044972D3-E4C6-43ED-9692-E7E5DCB180BB}" type="slidenum">
              <a:rPr lang="en-US"/>
              <a:pPr>
                <a:defRPr/>
              </a:pPr>
              <a:t>‹#›</a:t>
            </a:fld>
            <a:endParaRPr lang="en-US" dirty="0"/>
          </a:p>
        </p:txBody>
      </p:sp>
    </p:spTree>
    <p:extLst>
      <p:ext uri="{BB962C8B-B14F-4D97-AF65-F5344CB8AC3E}">
        <p14:creationId xmlns:p14="http://schemas.microsoft.com/office/powerpoint/2010/main" val="3799944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69DA3C1-050B-4BEE-BCB8-DD62E5EDD503}" type="slidenum">
              <a:rPr lang="en-US" smtClean="0"/>
              <a:pPr/>
              <a:t>1</a:t>
            </a:fld>
            <a:endParaRPr 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541541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44972D3-E4C6-43ED-9692-E7E5DCB180BB}" type="slidenum">
              <a:rPr lang="en-US" smtClean="0"/>
              <a:pPr>
                <a:defRPr/>
              </a:pPr>
              <a:t>12</a:t>
            </a:fld>
            <a:endParaRPr lang="en-US" dirty="0"/>
          </a:p>
        </p:txBody>
      </p:sp>
    </p:spTree>
    <p:extLst>
      <p:ext uri="{BB962C8B-B14F-4D97-AF65-F5344CB8AC3E}">
        <p14:creationId xmlns:p14="http://schemas.microsoft.com/office/powerpoint/2010/main" val="3152367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44972D3-E4C6-43ED-9692-E7E5DCB180BB}" type="slidenum">
              <a:rPr lang="en-US" smtClean="0"/>
              <a:pPr>
                <a:defRPr/>
              </a:pPr>
              <a:t>36</a:t>
            </a:fld>
            <a:endParaRPr lang="en-US" dirty="0"/>
          </a:p>
        </p:txBody>
      </p:sp>
    </p:spTree>
    <p:extLst>
      <p:ext uri="{BB962C8B-B14F-4D97-AF65-F5344CB8AC3E}">
        <p14:creationId xmlns:p14="http://schemas.microsoft.com/office/powerpoint/2010/main" val="144091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AutoShape 2" descr="Image result for USA Swimming logo png"/>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noChangeArrowheads="1"/>
          </p:cNvSpPr>
          <p:nvPr>
            <p:ph type="ftr" sz="quarter" idx="3"/>
          </p:nvPr>
        </p:nvSpPr>
        <p:spPr bwMode="auto">
          <a:xfrm>
            <a:off x="304800" y="6477000"/>
            <a:ext cx="5257800" cy="309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1" dirty="0">
                <a:solidFill>
                  <a:srgbClr val="E60202"/>
                </a:solidFill>
                <a:latin typeface="Calibri" pitchFamily="34" charset="0"/>
                <a:cs typeface="Calibri" pitchFamily="34" charset="0"/>
              </a:defRPr>
            </a:lvl1pPr>
          </a:lstStyle>
          <a:p>
            <a:pPr>
              <a:defRPr/>
            </a:pPr>
            <a:r>
              <a:rPr lang="en-US" dirty="0"/>
              <a:t>Colorado Swimming Deck Referee Clinic</a:t>
            </a:r>
            <a:endParaRPr lang="en-US" sz="1000" b="0" dirty="0"/>
          </a:p>
        </p:txBody>
      </p:sp>
      <p:sp>
        <p:nvSpPr>
          <p:cNvPr id="7" name="Slide Number Placeholder 6"/>
          <p:cNvSpPr>
            <a:spLocks noGrp="1" noChangeArrowheads="1"/>
          </p:cNvSpPr>
          <p:nvPr>
            <p:ph type="sldNum" sz="quarter" idx="4"/>
          </p:nvPr>
        </p:nvSpPr>
        <p:spPr bwMode="auto">
          <a:xfrm>
            <a:off x="6400800" y="6481302"/>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F6A9CE6F-28D5-4512-83CE-C36EBA8685D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a:t>Click to edit Master title style</a:t>
            </a:r>
          </a:p>
        </p:txBody>
      </p:sp>
      <p:sp>
        <p:nvSpPr>
          <p:cNvPr id="3" name="Text Placeholder 2"/>
          <p:cNvSpPr>
            <a:spLocks noGrp="1"/>
          </p:cNvSpPr>
          <p:nvPr>
            <p:ph type="body" sz="half" idx="1"/>
          </p:nvPr>
        </p:nvSpPr>
        <p:spPr>
          <a:xfrm>
            <a:off x="838200" y="2362200"/>
            <a:ext cx="3770313" cy="3724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60913" y="2362200"/>
            <a:ext cx="3770312" cy="17859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60913" y="4300538"/>
            <a:ext cx="3770312" cy="178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11"/>
          <p:cNvSpPr>
            <a:spLocks noGrp="1" noChangeArrowheads="1"/>
          </p:cNvSpPr>
          <p:nvPr>
            <p:ph type="dt" sz="half" idx="10"/>
          </p:nvPr>
        </p:nvSpPr>
        <p:spPr>
          <a:xfrm>
            <a:off x="2438400" y="6248400"/>
            <a:ext cx="2130425" cy="474663"/>
          </a:xfrm>
          <a:prstGeom prst="rect">
            <a:avLst/>
          </a:prstGeom>
          <a:ln/>
        </p:spPr>
        <p:txBody>
          <a:bodyPr/>
          <a:lstStyle>
            <a:lvl1pPr>
              <a:defRPr/>
            </a:lvl1pPr>
          </a:lstStyle>
          <a:p>
            <a:pPr>
              <a:defRPr/>
            </a:pPr>
            <a:endParaRPr lang="en-US" dirty="0"/>
          </a:p>
        </p:txBody>
      </p:sp>
      <p:sp>
        <p:nvSpPr>
          <p:cNvPr id="7" name="Rectangle 12"/>
          <p:cNvSpPr>
            <a:spLocks noGrp="1" noChangeArrowheads="1"/>
          </p:cNvSpPr>
          <p:nvPr>
            <p:ph type="ftr" sz="quarter" idx="11"/>
          </p:nvPr>
        </p:nvSpPr>
        <p:spPr>
          <a:ln/>
        </p:spPr>
        <p:txBody>
          <a:bodyPr/>
          <a:lstStyle>
            <a:lvl1pPr>
              <a:defRPr/>
            </a:lvl1pPr>
          </a:lstStyle>
          <a:p>
            <a:pPr>
              <a:defRPr/>
            </a:pPr>
            <a:r>
              <a:rPr lang="en-US" dirty="0"/>
              <a:t>Colorado Swimming Deck Referee Clinic</a:t>
            </a:r>
            <a:endParaRPr lang="en-US" sz="1000" b="0" dirty="0"/>
          </a:p>
        </p:txBody>
      </p:sp>
      <p:sp>
        <p:nvSpPr>
          <p:cNvPr id="8" name="Rectangle 13"/>
          <p:cNvSpPr>
            <a:spLocks noGrp="1" noChangeArrowheads="1"/>
          </p:cNvSpPr>
          <p:nvPr>
            <p:ph type="sldNum" sz="quarter" idx="12"/>
          </p:nvPr>
        </p:nvSpPr>
        <p:spPr>
          <a:ln/>
        </p:spPr>
        <p:txBody>
          <a:bodyPr/>
          <a:lstStyle>
            <a:lvl1pPr>
              <a:defRPr/>
            </a:lvl1pPr>
          </a:lstStyle>
          <a:p>
            <a:pPr>
              <a:defRPr/>
            </a:pPr>
            <a:fld id="{F637AB58-0361-4D17-A85C-15D0D1537402}" type="slidenum">
              <a:rPr lang="en-US"/>
              <a:pPr>
                <a:defRPr/>
              </a:pPr>
              <a:t>‹#›</a:t>
            </a:fld>
            <a:endParaRPr lang="en-US" dirty="0"/>
          </a:p>
        </p:txBody>
      </p:sp>
    </p:spTree>
    <p:extLst>
      <p:ext uri="{BB962C8B-B14F-4D97-AF65-F5344CB8AC3E}">
        <p14:creationId xmlns:p14="http://schemas.microsoft.com/office/powerpoint/2010/main" val="304211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a:xfrm>
            <a:off x="304800" y="6477000"/>
            <a:ext cx="5257800" cy="309102"/>
          </a:xfrm>
        </p:spPr>
        <p:txBody>
          <a:bodyPr/>
          <a:lstStyle>
            <a:lvl1pPr>
              <a:defRPr dirty="0"/>
            </a:lvl1pPr>
          </a:lstStyle>
          <a:p>
            <a:pPr>
              <a:defRPr/>
            </a:pPr>
            <a:r>
              <a:rPr lang="en-US" dirty="0"/>
              <a:t>Colorado Swimming Deck Referee Clinic</a:t>
            </a:r>
            <a:endParaRPr lang="en-US" sz="1000" b="0" i="0" dirty="0">
              <a:solidFill>
                <a:schemeClr val="tx1"/>
              </a:solidFill>
            </a:endParaRPr>
          </a:p>
        </p:txBody>
      </p:sp>
      <p:sp>
        <p:nvSpPr>
          <p:cNvPr id="5" name="Slide Number Placeholder 4"/>
          <p:cNvSpPr>
            <a:spLocks noGrp="1"/>
          </p:cNvSpPr>
          <p:nvPr>
            <p:ph type="sldNum" sz="quarter" idx="11"/>
          </p:nvPr>
        </p:nvSpPr>
        <p:spPr/>
        <p:txBody>
          <a:bodyPr/>
          <a:lstStyle>
            <a:lvl1pPr>
              <a:defRPr/>
            </a:lvl1pPr>
          </a:lstStyle>
          <a:p>
            <a:pPr>
              <a:defRPr/>
            </a:pPr>
            <a:fld id="{ED61895C-B031-47D5-A5C9-0F7DBA4D005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Footer Placeholder 5"/>
          <p:cNvSpPr>
            <a:spLocks noGrp="1" noChangeArrowheads="1"/>
          </p:cNvSpPr>
          <p:nvPr>
            <p:ph type="ftr" sz="quarter" idx="3"/>
          </p:nvPr>
        </p:nvSpPr>
        <p:spPr bwMode="auto">
          <a:xfrm>
            <a:off x="304800" y="6477000"/>
            <a:ext cx="5257800" cy="309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1" dirty="0">
                <a:solidFill>
                  <a:srgbClr val="E60202"/>
                </a:solidFill>
                <a:latin typeface="Calibri" pitchFamily="34" charset="0"/>
                <a:cs typeface="Calibri" pitchFamily="34" charset="0"/>
              </a:defRPr>
            </a:lvl1pPr>
          </a:lstStyle>
          <a:p>
            <a:pPr>
              <a:defRPr/>
            </a:pPr>
            <a:r>
              <a:rPr lang="en-US" dirty="0"/>
              <a:t>Colorado Swimming Deck Referee Clinic</a:t>
            </a:r>
            <a:endParaRPr lang="en-US" sz="1000" b="0" dirty="0"/>
          </a:p>
        </p:txBody>
      </p:sp>
      <p:sp>
        <p:nvSpPr>
          <p:cNvPr id="7" name="Slide Number Placeholder 6"/>
          <p:cNvSpPr>
            <a:spLocks noGrp="1" noChangeArrowheads="1"/>
          </p:cNvSpPr>
          <p:nvPr>
            <p:ph type="sldNum" sz="quarter" idx="4"/>
          </p:nvPr>
        </p:nvSpPr>
        <p:spPr bwMode="auto">
          <a:xfrm>
            <a:off x="6400800" y="6481302"/>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F6A9CE6F-28D5-4512-83CE-C36EBA8685D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5"/>
          <p:cNvSpPr>
            <a:spLocks noGrp="1" noChangeArrowheads="1"/>
          </p:cNvSpPr>
          <p:nvPr>
            <p:ph type="ftr" sz="quarter" idx="3"/>
          </p:nvPr>
        </p:nvSpPr>
        <p:spPr bwMode="auto">
          <a:xfrm>
            <a:off x="304800" y="6477000"/>
            <a:ext cx="5257800" cy="309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1" dirty="0">
                <a:solidFill>
                  <a:srgbClr val="E60202"/>
                </a:solidFill>
                <a:latin typeface="Calibri" pitchFamily="34" charset="0"/>
                <a:cs typeface="Calibri" pitchFamily="34" charset="0"/>
              </a:defRPr>
            </a:lvl1pPr>
          </a:lstStyle>
          <a:p>
            <a:pPr>
              <a:defRPr/>
            </a:pPr>
            <a:r>
              <a:rPr lang="en-US" dirty="0"/>
              <a:t>Colorado Swimming Deck Referee Clinic</a:t>
            </a:r>
            <a:endParaRPr lang="en-US" sz="1000" b="0" dirty="0"/>
          </a:p>
        </p:txBody>
      </p:sp>
      <p:sp>
        <p:nvSpPr>
          <p:cNvPr id="8" name="Rectangle 6"/>
          <p:cNvSpPr>
            <a:spLocks noGrp="1" noChangeArrowheads="1"/>
          </p:cNvSpPr>
          <p:nvPr>
            <p:ph type="sldNum" sz="quarter" idx="4"/>
          </p:nvPr>
        </p:nvSpPr>
        <p:spPr bwMode="auto">
          <a:xfrm>
            <a:off x="6400800" y="6481302"/>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F6A9CE6F-28D5-4512-83CE-C36EBA8685D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5"/>
          <p:cNvSpPr>
            <a:spLocks noGrp="1" noChangeArrowheads="1"/>
          </p:cNvSpPr>
          <p:nvPr>
            <p:ph type="ftr" sz="quarter" idx="10"/>
          </p:nvPr>
        </p:nvSpPr>
        <p:spPr bwMode="auto">
          <a:xfrm>
            <a:off x="304800" y="6477000"/>
            <a:ext cx="5257800" cy="309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1" dirty="0">
                <a:solidFill>
                  <a:srgbClr val="E60202"/>
                </a:solidFill>
                <a:latin typeface="Calibri" pitchFamily="34" charset="0"/>
                <a:cs typeface="Calibri" pitchFamily="34" charset="0"/>
              </a:defRPr>
            </a:lvl1pPr>
          </a:lstStyle>
          <a:p>
            <a:pPr>
              <a:defRPr/>
            </a:pPr>
            <a:r>
              <a:rPr lang="en-US" dirty="0"/>
              <a:t>Colorado Swimming Deck Referee Clinic</a:t>
            </a:r>
            <a:endParaRPr lang="en-US" sz="1000" b="0" dirty="0"/>
          </a:p>
        </p:txBody>
      </p:sp>
      <p:sp>
        <p:nvSpPr>
          <p:cNvPr id="10" name="Rectangle 6"/>
          <p:cNvSpPr>
            <a:spLocks noGrp="1" noChangeArrowheads="1"/>
          </p:cNvSpPr>
          <p:nvPr>
            <p:ph type="sldNum" sz="quarter" idx="11"/>
          </p:nvPr>
        </p:nvSpPr>
        <p:spPr bwMode="auto">
          <a:xfrm>
            <a:off x="6400800" y="6481302"/>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F6A9CE6F-28D5-4512-83CE-C36EBA8685D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Rectangle 5"/>
          <p:cNvSpPr>
            <a:spLocks noGrp="1" noChangeArrowheads="1"/>
          </p:cNvSpPr>
          <p:nvPr>
            <p:ph type="ftr" sz="quarter" idx="3"/>
          </p:nvPr>
        </p:nvSpPr>
        <p:spPr bwMode="auto">
          <a:xfrm>
            <a:off x="304800" y="6477000"/>
            <a:ext cx="5257800" cy="309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1" dirty="0">
                <a:solidFill>
                  <a:srgbClr val="E60202"/>
                </a:solidFill>
                <a:latin typeface="Calibri" pitchFamily="34" charset="0"/>
                <a:cs typeface="Calibri" pitchFamily="34" charset="0"/>
              </a:defRPr>
            </a:lvl1pPr>
          </a:lstStyle>
          <a:p>
            <a:pPr>
              <a:defRPr/>
            </a:pPr>
            <a:r>
              <a:rPr lang="en-US" dirty="0"/>
              <a:t>Colorado Swimming Deck Referee Clinic</a:t>
            </a:r>
            <a:endParaRPr lang="en-US" sz="1000" b="0" dirty="0"/>
          </a:p>
        </p:txBody>
      </p:sp>
      <p:sp>
        <p:nvSpPr>
          <p:cNvPr id="8" name="Rectangle 6"/>
          <p:cNvSpPr>
            <a:spLocks noGrp="1" noChangeArrowheads="1"/>
          </p:cNvSpPr>
          <p:nvPr>
            <p:ph type="sldNum" sz="quarter" idx="4"/>
          </p:nvPr>
        </p:nvSpPr>
        <p:spPr bwMode="auto">
          <a:xfrm>
            <a:off x="6400800" y="6481302"/>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F6A9CE6F-28D5-4512-83CE-C36EBA8685D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5"/>
          <p:cNvSpPr>
            <a:spLocks noGrp="1" noChangeArrowheads="1"/>
          </p:cNvSpPr>
          <p:nvPr>
            <p:ph type="ftr" sz="quarter" idx="3"/>
          </p:nvPr>
        </p:nvSpPr>
        <p:spPr bwMode="auto">
          <a:xfrm>
            <a:off x="304800" y="6477000"/>
            <a:ext cx="5257800" cy="309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1" dirty="0">
                <a:solidFill>
                  <a:srgbClr val="E60202"/>
                </a:solidFill>
                <a:latin typeface="Calibri" pitchFamily="34" charset="0"/>
                <a:cs typeface="Calibri" pitchFamily="34" charset="0"/>
              </a:defRPr>
            </a:lvl1pPr>
          </a:lstStyle>
          <a:p>
            <a:pPr>
              <a:defRPr/>
            </a:pPr>
            <a:r>
              <a:rPr lang="en-US" dirty="0"/>
              <a:t>Colorado Swimming Deck Referee Clinic</a:t>
            </a:r>
            <a:endParaRPr lang="en-US" sz="1000" b="0" dirty="0"/>
          </a:p>
        </p:txBody>
      </p:sp>
      <p:sp>
        <p:nvSpPr>
          <p:cNvPr id="5" name="Rectangle 6"/>
          <p:cNvSpPr>
            <a:spLocks noGrp="1" noChangeArrowheads="1"/>
          </p:cNvSpPr>
          <p:nvPr>
            <p:ph type="sldNum" sz="quarter" idx="4"/>
          </p:nvPr>
        </p:nvSpPr>
        <p:spPr bwMode="auto">
          <a:xfrm>
            <a:off x="6400800" y="6481302"/>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F6A9CE6F-28D5-4512-83CE-C36EBA8685D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5"/>
          <p:cNvSpPr>
            <a:spLocks noGrp="1" noChangeArrowheads="1"/>
          </p:cNvSpPr>
          <p:nvPr>
            <p:ph type="ftr" sz="quarter" idx="3"/>
          </p:nvPr>
        </p:nvSpPr>
        <p:spPr bwMode="auto">
          <a:xfrm>
            <a:off x="304800" y="6477000"/>
            <a:ext cx="5257800" cy="309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1" dirty="0">
                <a:solidFill>
                  <a:srgbClr val="E60202"/>
                </a:solidFill>
                <a:latin typeface="Calibri" pitchFamily="34" charset="0"/>
                <a:cs typeface="Calibri" pitchFamily="34" charset="0"/>
              </a:defRPr>
            </a:lvl1pPr>
          </a:lstStyle>
          <a:p>
            <a:pPr>
              <a:defRPr/>
            </a:pPr>
            <a:r>
              <a:rPr lang="en-US" dirty="0"/>
              <a:t>Colorado Swimming Deck Referee Clinic</a:t>
            </a:r>
            <a:endParaRPr lang="en-US" sz="1000" b="0" dirty="0"/>
          </a:p>
        </p:txBody>
      </p:sp>
      <p:sp>
        <p:nvSpPr>
          <p:cNvPr id="8" name="Rectangle 6"/>
          <p:cNvSpPr>
            <a:spLocks noGrp="1" noChangeArrowheads="1"/>
          </p:cNvSpPr>
          <p:nvPr>
            <p:ph type="sldNum" sz="quarter" idx="4"/>
          </p:nvPr>
        </p:nvSpPr>
        <p:spPr bwMode="auto">
          <a:xfrm>
            <a:off x="6400800" y="6481302"/>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F6A9CE6F-28D5-4512-83CE-C36EBA8685D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Rectangle 5"/>
          <p:cNvSpPr>
            <a:spLocks noGrp="1" noChangeArrowheads="1"/>
          </p:cNvSpPr>
          <p:nvPr>
            <p:ph type="ftr" sz="quarter" idx="3"/>
          </p:nvPr>
        </p:nvSpPr>
        <p:spPr bwMode="auto">
          <a:xfrm>
            <a:off x="304800" y="6477000"/>
            <a:ext cx="5257800" cy="309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1" dirty="0">
                <a:solidFill>
                  <a:srgbClr val="E60202"/>
                </a:solidFill>
                <a:latin typeface="Calibri" pitchFamily="34" charset="0"/>
                <a:cs typeface="Calibri" pitchFamily="34" charset="0"/>
              </a:defRPr>
            </a:lvl1pPr>
          </a:lstStyle>
          <a:p>
            <a:pPr>
              <a:defRPr/>
            </a:pPr>
            <a:r>
              <a:rPr lang="en-US" dirty="0"/>
              <a:t>Colorado Swimming Deck Referee Clinic</a:t>
            </a:r>
            <a:endParaRPr lang="en-US" sz="1000" b="0" dirty="0"/>
          </a:p>
        </p:txBody>
      </p:sp>
      <p:sp>
        <p:nvSpPr>
          <p:cNvPr id="8" name="Rectangle 6"/>
          <p:cNvSpPr>
            <a:spLocks noGrp="1" noChangeArrowheads="1"/>
          </p:cNvSpPr>
          <p:nvPr>
            <p:ph type="sldNum" sz="quarter" idx="4"/>
          </p:nvPr>
        </p:nvSpPr>
        <p:spPr bwMode="auto">
          <a:xfrm>
            <a:off x="6400800" y="6481302"/>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F6A9CE6F-28D5-4512-83CE-C36EBA8685D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304800" y="6477000"/>
            <a:ext cx="5257800" cy="30910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i="1" dirty="0">
                <a:solidFill>
                  <a:srgbClr val="E60202"/>
                </a:solidFill>
                <a:latin typeface="Calibri" pitchFamily="34" charset="0"/>
                <a:cs typeface="Calibri" pitchFamily="34" charset="0"/>
              </a:defRPr>
            </a:lvl1pPr>
          </a:lstStyle>
          <a:p>
            <a:pPr>
              <a:defRPr/>
            </a:pPr>
            <a:r>
              <a:rPr lang="en-US" dirty="0"/>
              <a:t>Colorado Swimming Deck Referee Clinic</a:t>
            </a:r>
            <a:endParaRPr lang="en-US" sz="1000" b="0" dirty="0"/>
          </a:p>
        </p:txBody>
      </p:sp>
      <p:sp>
        <p:nvSpPr>
          <p:cNvPr id="1030" name="Rectangle 6"/>
          <p:cNvSpPr>
            <a:spLocks noGrp="1" noChangeArrowheads="1"/>
          </p:cNvSpPr>
          <p:nvPr>
            <p:ph type="sldNum" sz="quarter" idx="4"/>
          </p:nvPr>
        </p:nvSpPr>
        <p:spPr bwMode="auto">
          <a:xfrm>
            <a:off x="6400800" y="6481302"/>
            <a:ext cx="20574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F6A9CE6F-28D5-4512-83CE-C36EBA8685D8}" type="slidenum">
              <a:rPr lang="en-US"/>
              <a:pPr>
                <a:defRPr/>
              </a:pPr>
              <a:t>‹#›</a:t>
            </a:fld>
            <a:endParaRPr lang="en-US" dirty="0"/>
          </a:p>
        </p:txBody>
      </p:sp>
      <p:pic>
        <p:nvPicPr>
          <p:cNvPr id="8" name="Picture 7"/>
          <p:cNvPicPr>
            <a:picLocks noChangeAspect="1"/>
          </p:cNvPicPr>
          <p:nvPr userDrawn="1"/>
        </p:nvPicPr>
        <p:blipFill>
          <a:blip r:embed="rId13"/>
          <a:stretch>
            <a:fillRect/>
          </a:stretch>
        </p:blipFill>
        <p:spPr>
          <a:xfrm>
            <a:off x="0" y="0"/>
            <a:ext cx="1102249" cy="898621"/>
          </a:xfrm>
          <a:prstGeom prst="rect">
            <a:avLst/>
          </a:prstGeom>
        </p:spPr>
      </p:pic>
      <p:sp>
        <p:nvSpPr>
          <p:cNvPr id="3" name="AutoShape 2" descr="https://web.mail.comcast.net/service/home/~/?auth=co&amp;loc=en_US&amp;id=746852&amp;part=2"/>
          <p:cNvSpPr>
            <a:spLocks noChangeAspect="1" noChangeArrowheads="1"/>
          </p:cNvSpPr>
          <p:nvPr userDrawn="1"/>
        </p:nvSpPr>
        <p:spPr bwMode="auto">
          <a:xfrm>
            <a:off x="7696200" y="184544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4"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732745" y="6339788"/>
            <a:ext cx="362935" cy="476250"/>
          </a:xfrm>
          <a:prstGeom prst="rect">
            <a:avLst/>
          </a:prstGeom>
        </p:spPr>
      </p:pic>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9" r:id="rId11"/>
  </p:sldLayoutIdLst>
  <p:hf hdr="0" dt="0"/>
  <p:txStyles>
    <p:titleStyle>
      <a:lvl1pPr algn="ctr" rtl="0" eaLnBrk="0" fontAlgn="base" hangingPunct="0">
        <a:spcBef>
          <a:spcPct val="0"/>
        </a:spcBef>
        <a:spcAft>
          <a:spcPct val="0"/>
        </a:spcAft>
        <a:defRPr lang="en-US" sz="4400" b="1" dirty="0" smtClean="0">
          <a:solidFill>
            <a:srgbClr val="E60202"/>
          </a:solidFill>
          <a:latin typeface="Calibri" pitchFamily="34" charset="0"/>
          <a:ea typeface="+mj-ea"/>
          <a:cs typeface="+mj-cs"/>
        </a:defRPr>
      </a:lvl1pPr>
      <a:lvl2pPr algn="ctr" rtl="0" eaLnBrk="0" fontAlgn="base" hangingPunct="0">
        <a:spcBef>
          <a:spcPct val="0"/>
        </a:spcBef>
        <a:spcAft>
          <a:spcPct val="0"/>
        </a:spcAft>
        <a:defRPr sz="4400" b="1">
          <a:solidFill>
            <a:srgbClr val="E60202"/>
          </a:solidFill>
          <a:latin typeface="Times New Roman" pitchFamily="18" charset="0"/>
        </a:defRPr>
      </a:lvl2pPr>
      <a:lvl3pPr algn="ctr" rtl="0" eaLnBrk="0" fontAlgn="base" hangingPunct="0">
        <a:spcBef>
          <a:spcPct val="0"/>
        </a:spcBef>
        <a:spcAft>
          <a:spcPct val="0"/>
        </a:spcAft>
        <a:defRPr sz="4400" b="1">
          <a:solidFill>
            <a:srgbClr val="E60202"/>
          </a:solidFill>
          <a:latin typeface="Times New Roman" pitchFamily="18" charset="0"/>
        </a:defRPr>
      </a:lvl3pPr>
      <a:lvl4pPr algn="ctr" rtl="0" eaLnBrk="0" fontAlgn="base" hangingPunct="0">
        <a:spcBef>
          <a:spcPct val="0"/>
        </a:spcBef>
        <a:spcAft>
          <a:spcPct val="0"/>
        </a:spcAft>
        <a:defRPr sz="4400" b="1">
          <a:solidFill>
            <a:srgbClr val="E60202"/>
          </a:solidFill>
          <a:latin typeface="Times New Roman" pitchFamily="18" charset="0"/>
        </a:defRPr>
      </a:lvl4pPr>
      <a:lvl5pPr algn="ctr" rtl="0" eaLnBrk="0" fontAlgn="base" hangingPunct="0">
        <a:spcBef>
          <a:spcPct val="0"/>
        </a:spcBef>
        <a:spcAft>
          <a:spcPct val="0"/>
        </a:spcAft>
        <a:defRPr sz="4400" b="1">
          <a:solidFill>
            <a:srgbClr val="E60202"/>
          </a:solidFill>
          <a:latin typeface="Times New Roman" pitchFamily="18" charset="0"/>
        </a:defRPr>
      </a:lvl5pPr>
      <a:lvl6pPr marL="457200" algn="ctr" rtl="0" eaLnBrk="0" fontAlgn="base" hangingPunct="0">
        <a:spcBef>
          <a:spcPct val="0"/>
        </a:spcBef>
        <a:spcAft>
          <a:spcPct val="0"/>
        </a:spcAft>
        <a:defRPr sz="4400" b="1">
          <a:solidFill>
            <a:srgbClr val="E60202"/>
          </a:solidFill>
          <a:latin typeface="Times New Roman" pitchFamily="18" charset="0"/>
        </a:defRPr>
      </a:lvl6pPr>
      <a:lvl7pPr marL="914400" algn="ctr" rtl="0" eaLnBrk="0" fontAlgn="base" hangingPunct="0">
        <a:spcBef>
          <a:spcPct val="0"/>
        </a:spcBef>
        <a:spcAft>
          <a:spcPct val="0"/>
        </a:spcAft>
        <a:defRPr sz="4400" b="1">
          <a:solidFill>
            <a:srgbClr val="E60202"/>
          </a:solidFill>
          <a:latin typeface="Times New Roman" pitchFamily="18" charset="0"/>
        </a:defRPr>
      </a:lvl7pPr>
      <a:lvl8pPr marL="1371600" algn="ctr" rtl="0" eaLnBrk="0" fontAlgn="base" hangingPunct="0">
        <a:spcBef>
          <a:spcPct val="0"/>
        </a:spcBef>
        <a:spcAft>
          <a:spcPct val="0"/>
        </a:spcAft>
        <a:defRPr sz="4400" b="1">
          <a:solidFill>
            <a:srgbClr val="E60202"/>
          </a:solidFill>
          <a:latin typeface="Times New Roman" pitchFamily="18" charset="0"/>
        </a:defRPr>
      </a:lvl8pPr>
      <a:lvl9pPr marL="1828800" algn="ctr" rtl="0" eaLnBrk="0" fontAlgn="base" hangingPunct="0">
        <a:spcBef>
          <a:spcPct val="0"/>
        </a:spcBef>
        <a:spcAft>
          <a:spcPct val="0"/>
        </a:spcAft>
        <a:defRPr sz="4400" b="1">
          <a:solidFill>
            <a:srgbClr val="E6020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800">
          <a:solidFill>
            <a:schemeClr val="tx1"/>
          </a:solidFill>
          <a:latin typeface="Calibri" pitchFamily="34" charset="0"/>
          <a:cs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cs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cs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cs typeface="Calibri" pitchFamily="34" charset="0"/>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usaswimming.org/" TargetMode="Externa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152400" y="1371600"/>
            <a:ext cx="8763000" cy="1143000"/>
          </a:xfrm>
        </p:spPr>
        <p:txBody>
          <a:bodyPr/>
          <a:lstStyle/>
          <a:p>
            <a:r>
              <a:rPr lang="en-US" dirty="0">
                <a:latin typeface="Calibri" pitchFamily="34" charset="0"/>
              </a:rPr>
              <a:t>USA Swimming/Colorado Swimming</a:t>
            </a:r>
          </a:p>
        </p:txBody>
      </p:sp>
      <p:sp>
        <p:nvSpPr>
          <p:cNvPr id="13315" name="Rectangle 3"/>
          <p:cNvSpPr>
            <a:spLocks noGrp="1" noChangeArrowheads="1"/>
          </p:cNvSpPr>
          <p:nvPr>
            <p:ph type="subTitle" idx="1"/>
          </p:nvPr>
        </p:nvSpPr>
        <p:spPr>
          <a:xfrm>
            <a:off x="835667" y="2819400"/>
            <a:ext cx="7772400" cy="3663858"/>
          </a:xfrm>
        </p:spPr>
        <p:txBody>
          <a:bodyPr/>
          <a:lstStyle/>
          <a:p>
            <a:r>
              <a:rPr lang="en-US" sz="3600" dirty="0">
                <a:latin typeface="Calibri" pitchFamily="34" charset="0"/>
              </a:rPr>
              <a:t>Deck Referee ZOOM Clinic</a:t>
            </a:r>
            <a:endParaRPr lang="en-US" sz="2400" dirty="0">
              <a:solidFill>
                <a:schemeClr val="accent2">
                  <a:lumMod val="75000"/>
                </a:schemeClr>
              </a:solidFill>
            </a:endParaRPr>
          </a:p>
          <a:p>
            <a:r>
              <a:rPr lang="en-US" sz="2800" dirty="0">
                <a:solidFill>
                  <a:schemeClr val="accent2">
                    <a:lumMod val="75000"/>
                  </a:schemeClr>
                </a:solidFill>
              </a:rPr>
              <a:t>September 27, 2020</a:t>
            </a:r>
          </a:p>
          <a:p>
            <a:endParaRPr lang="en-US" sz="1200" dirty="0">
              <a:latin typeface="Calibri" pitchFamily="34" charset="0"/>
            </a:endParaRPr>
          </a:p>
          <a:p>
            <a:pPr algn="r"/>
            <a:endParaRPr lang="en-US" sz="2000" dirty="0">
              <a:latin typeface="Calibri" pitchFamily="34" charset="0"/>
            </a:endParaRPr>
          </a:p>
          <a:p>
            <a:pPr algn="r"/>
            <a:endParaRPr lang="en-US" sz="2000" dirty="0"/>
          </a:p>
          <a:p>
            <a:pPr algn="r"/>
            <a:endParaRPr lang="en-US" sz="2000" dirty="0"/>
          </a:p>
          <a:p>
            <a:pPr algn="r"/>
            <a:endParaRPr lang="en-US" sz="2000" dirty="0">
              <a:latin typeface="Calibri" pitchFamily="34" charset="0"/>
            </a:endParaRPr>
          </a:p>
          <a:p>
            <a:pPr algn="r"/>
            <a:endParaRPr lang="en-US" sz="2000" dirty="0"/>
          </a:p>
          <a:p>
            <a:pPr algn="r"/>
            <a:endParaRPr lang="en-US" sz="2000" dirty="0">
              <a:latin typeface="Calibri" pitchFamily="34" charset="0"/>
            </a:endParaRPr>
          </a:p>
          <a:p>
            <a:pPr algn="r"/>
            <a:endParaRPr lang="en-US" sz="2000" dirty="0">
              <a:latin typeface="Calibri" pitchFamily="34" charset="0"/>
            </a:endParaRPr>
          </a:p>
          <a:p>
            <a:pPr algn="r"/>
            <a:endParaRPr lang="en-US" sz="2000" dirty="0">
              <a:latin typeface="Calibri" pitchFamily="34" charset="0"/>
            </a:endParaRPr>
          </a:p>
          <a:p>
            <a:pPr algn="r"/>
            <a:endParaRPr lang="en-US" sz="1600" dirty="0">
              <a:latin typeface="Calibri" pitchFamily="34" charset="0"/>
            </a:endParaRPr>
          </a:p>
          <a:p>
            <a:pPr algn="r"/>
            <a:endParaRPr lang="en-US" sz="1600" dirty="0">
              <a:latin typeface="Calibri" pitchFamily="34" charset="0"/>
            </a:endParaRPr>
          </a:p>
          <a:p>
            <a:pPr algn="r"/>
            <a:br>
              <a:rPr lang="en-US" dirty="0">
                <a:latin typeface="Calibri" pitchFamily="34" charset="0"/>
              </a:rPr>
            </a:br>
            <a:endParaRPr lang="en-US" sz="2400" dirty="0">
              <a:solidFill>
                <a:srgbClr val="000099"/>
              </a:solidFill>
              <a:latin typeface="Calibri" pitchFamily="34" charset="0"/>
            </a:endParaRPr>
          </a:p>
        </p:txBody>
      </p:sp>
      <p:sp>
        <p:nvSpPr>
          <p:cNvPr id="33802" name="Rectangle 10"/>
          <p:cNvSpPr>
            <a:spLocks noChangeArrowheads="1"/>
          </p:cNvSpPr>
          <p:nvPr/>
        </p:nvSpPr>
        <p:spPr bwMode="auto">
          <a:xfrm>
            <a:off x="228599" y="4495800"/>
            <a:ext cx="4953001" cy="1858328"/>
          </a:xfrm>
          <a:prstGeom prst="rect">
            <a:avLst/>
          </a:prstGeom>
          <a:solidFill>
            <a:srgbClr val="FFFFFF"/>
          </a:solidFill>
          <a:ln w="9525">
            <a:solidFill>
              <a:schemeClr val="tx1"/>
            </a:solidFill>
            <a:miter lim="800000"/>
            <a:headEnd/>
            <a:tailEnd/>
          </a:ln>
          <a:effectLst>
            <a:outerShdw dist="107763" dir="2700000" algn="ctr" rotWithShape="0">
              <a:schemeClr val="bg2"/>
            </a:outerShdw>
          </a:effectLst>
        </p:spPr>
        <p:txBody>
          <a:bodyPr wrap="none" anchor="t"/>
          <a:lstStyle/>
          <a:p>
            <a:pPr algn="l">
              <a:defRPr/>
            </a:pPr>
            <a:r>
              <a:rPr lang="en-US" sz="2000" dirty="0">
                <a:latin typeface="Calibri" pitchFamily="34" charset="0"/>
              </a:rPr>
              <a:t>Hello!  Please sign in by sending an </a:t>
            </a:r>
          </a:p>
          <a:p>
            <a:pPr algn="l">
              <a:defRPr/>
            </a:pPr>
            <a:r>
              <a:rPr lang="en-US" sz="2000" dirty="0">
                <a:latin typeface="Calibri" pitchFamily="34" charset="0"/>
              </a:rPr>
              <a:t>email titled </a:t>
            </a:r>
            <a:r>
              <a:rPr lang="en-US" sz="2000" dirty="0">
                <a:solidFill>
                  <a:srgbClr val="FF0000"/>
                </a:solidFill>
                <a:latin typeface="Calibri" pitchFamily="34" charset="0"/>
              </a:rPr>
              <a:t>DR CLINIC </a:t>
            </a:r>
            <a:r>
              <a:rPr lang="en-US" sz="2000" dirty="0">
                <a:latin typeface="Calibri" pitchFamily="34" charset="0"/>
              </a:rPr>
              <a:t>containing your </a:t>
            </a:r>
            <a:r>
              <a:rPr lang="en-US" sz="2000" dirty="0">
                <a:solidFill>
                  <a:srgbClr val="FF0000"/>
                </a:solidFill>
                <a:latin typeface="Calibri" pitchFamily="34" charset="0"/>
              </a:rPr>
              <a:t>Name</a:t>
            </a:r>
            <a:r>
              <a:rPr lang="en-US" sz="2000" dirty="0">
                <a:latin typeface="Calibri" pitchFamily="34" charset="0"/>
              </a:rPr>
              <a:t>, </a:t>
            </a:r>
          </a:p>
          <a:p>
            <a:pPr algn="l">
              <a:defRPr/>
            </a:pPr>
            <a:r>
              <a:rPr lang="en-US" sz="2000" dirty="0">
                <a:solidFill>
                  <a:srgbClr val="FF0000"/>
                </a:solidFill>
                <a:latin typeface="Calibri" pitchFamily="34" charset="0"/>
              </a:rPr>
              <a:t>Email Address</a:t>
            </a:r>
            <a:r>
              <a:rPr lang="en-US" sz="2000" dirty="0">
                <a:latin typeface="Calibri" pitchFamily="34" charset="0"/>
              </a:rPr>
              <a:t>, and </a:t>
            </a:r>
            <a:r>
              <a:rPr lang="en-US" sz="2000" dirty="0">
                <a:solidFill>
                  <a:srgbClr val="FF0000"/>
                </a:solidFill>
                <a:latin typeface="Calibri" pitchFamily="34" charset="0"/>
              </a:rPr>
              <a:t>LSC</a:t>
            </a:r>
            <a:r>
              <a:rPr lang="en-US" sz="2000" dirty="0">
                <a:latin typeface="Calibri" pitchFamily="34" charset="0"/>
              </a:rPr>
              <a:t> to Robert. This</a:t>
            </a:r>
          </a:p>
          <a:p>
            <a:pPr algn="l">
              <a:defRPr/>
            </a:pPr>
            <a:r>
              <a:rPr lang="en-US" sz="2000" dirty="0">
                <a:latin typeface="Calibri" pitchFamily="34" charset="0"/>
              </a:rPr>
              <a:t>information will be used to credit you for your </a:t>
            </a:r>
          </a:p>
          <a:p>
            <a:pPr algn="l">
              <a:defRPr/>
            </a:pPr>
            <a:r>
              <a:rPr lang="en-US" sz="2000" dirty="0">
                <a:latin typeface="Calibri" pitchFamily="34" charset="0"/>
              </a:rPr>
              <a:t>participation in this clinic in OTS.</a:t>
            </a:r>
          </a:p>
        </p:txBody>
      </p:sp>
      <p:sp>
        <p:nvSpPr>
          <p:cNvPr id="3" name="TextBox 2"/>
          <p:cNvSpPr txBox="1"/>
          <p:nvPr/>
        </p:nvSpPr>
        <p:spPr>
          <a:xfrm>
            <a:off x="5410200" y="4419600"/>
            <a:ext cx="3120570" cy="2031325"/>
          </a:xfrm>
          <a:prstGeom prst="rect">
            <a:avLst/>
          </a:prstGeom>
          <a:noFill/>
        </p:spPr>
        <p:txBody>
          <a:bodyPr wrap="square" rtlCol="0">
            <a:spAutoFit/>
          </a:bodyPr>
          <a:lstStyle/>
          <a:p>
            <a:pPr algn="l"/>
            <a:r>
              <a:rPr lang="en-US" sz="1800" b="0" dirty="0">
                <a:latin typeface="Calibri" pitchFamily="34" charset="0"/>
                <a:cs typeface="Calibri" pitchFamily="34" charset="0"/>
              </a:rPr>
              <a:t>PRESENTERS:</a:t>
            </a:r>
          </a:p>
          <a:p>
            <a:pPr algn="l"/>
            <a:r>
              <a:rPr lang="en-US" sz="1800" b="0" dirty="0">
                <a:latin typeface="Calibri" pitchFamily="34" charset="0"/>
                <a:cs typeface="Calibri" pitchFamily="34" charset="0"/>
              </a:rPr>
              <a:t>Kathleen Scandary</a:t>
            </a:r>
          </a:p>
          <a:p>
            <a:pPr algn="l"/>
            <a:r>
              <a:rPr lang="en-US" sz="1800" b="0" dirty="0">
                <a:latin typeface="Calibri" pitchFamily="34" charset="0"/>
                <a:cs typeface="Calibri" pitchFamily="34" charset="0"/>
              </a:rPr>
              <a:t>kscandar@psdschools.org</a:t>
            </a:r>
          </a:p>
          <a:p>
            <a:pPr algn="l"/>
            <a:endParaRPr lang="en-US" sz="1800" b="0" dirty="0">
              <a:latin typeface="Calibri" pitchFamily="34" charset="0"/>
              <a:cs typeface="Calibri" pitchFamily="34" charset="0"/>
            </a:endParaRPr>
          </a:p>
          <a:p>
            <a:pPr algn="l"/>
            <a:r>
              <a:rPr lang="en-US" sz="1800" b="0" dirty="0">
                <a:latin typeface="Calibri" pitchFamily="34" charset="0"/>
                <a:cs typeface="Calibri" pitchFamily="34" charset="0"/>
              </a:rPr>
              <a:t>Robert Scandary</a:t>
            </a:r>
          </a:p>
          <a:p>
            <a:pPr algn="l"/>
            <a:r>
              <a:rPr lang="en-US" sz="1800" b="0" dirty="0">
                <a:latin typeface="Calibri" pitchFamily="34" charset="0"/>
                <a:cs typeface="Calibri" pitchFamily="34" charset="0"/>
              </a:rPr>
              <a:t>scantrons@yahoo.com</a:t>
            </a:r>
          </a:p>
          <a:p>
            <a:pPr algn="l"/>
            <a:endParaRPr lang="en-US" sz="1800" b="0" dirty="0">
              <a:latin typeface="Calibri" pitchFamily="34" charset="0"/>
              <a:cs typeface="Calibri" pitchFamily="34" charset="0"/>
            </a:endParaRPr>
          </a:p>
        </p:txBody>
      </p:sp>
      <p:pic>
        <p:nvPicPr>
          <p:cNvPr id="4" name="Picture 3" descr="A close up of a sign&#10;&#10;Description automatically generated">
            <a:extLst>
              <a:ext uri="{FF2B5EF4-FFF2-40B4-BE49-F238E27FC236}">
                <a16:creationId xmlns:a16="http://schemas.microsoft.com/office/drawing/2014/main" id="{F9F1CD95-CBBD-5149-BC27-FEAA5D4A0B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0"/>
            <a:ext cx="914400" cy="1066800"/>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03D51D-7B9D-4F2D-A203-B3CE64457617}"/>
              </a:ext>
            </a:extLst>
          </p:cNvPr>
          <p:cNvSpPr>
            <a:spLocks noGrp="1"/>
          </p:cNvSpPr>
          <p:nvPr>
            <p:ph type="title"/>
          </p:nvPr>
        </p:nvSpPr>
        <p:spPr/>
        <p:txBody>
          <a:bodyPr/>
          <a:lstStyle/>
          <a:p>
            <a:r>
              <a:rPr lang="en-US" dirty="0"/>
              <a:t>Deck Referee</a:t>
            </a:r>
          </a:p>
        </p:txBody>
      </p:sp>
      <p:sp>
        <p:nvSpPr>
          <p:cNvPr id="7" name="Content Placeholder 6">
            <a:extLst>
              <a:ext uri="{FF2B5EF4-FFF2-40B4-BE49-F238E27FC236}">
                <a16:creationId xmlns:a16="http://schemas.microsoft.com/office/drawing/2014/main" id="{23830E00-77FB-47E9-9B29-E39AFCF7B944}"/>
              </a:ext>
            </a:extLst>
          </p:cNvPr>
          <p:cNvSpPr>
            <a:spLocks noGrp="1"/>
          </p:cNvSpPr>
          <p:nvPr>
            <p:ph sz="half" idx="1"/>
          </p:nvPr>
        </p:nvSpPr>
        <p:spPr>
          <a:xfrm>
            <a:off x="685800" y="1676400"/>
            <a:ext cx="3810000" cy="4572000"/>
          </a:xfrm>
        </p:spPr>
        <p:txBody>
          <a:bodyPr/>
          <a:lstStyle/>
          <a:p>
            <a:r>
              <a:rPr lang="en-US" sz="2400" b="1" dirty="0"/>
              <a:t>Directing the playing field (pool)</a:t>
            </a:r>
          </a:p>
          <a:p>
            <a:pPr lvl="1"/>
            <a:r>
              <a:rPr lang="en-US" sz="2000" dirty="0"/>
              <a:t>Relationships with</a:t>
            </a:r>
          </a:p>
          <a:p>
            <a:pPr lvl="2"/>
            <a:r>
              <a:rPr lang="en-US" dirty="0"/>
              <a:t>Meet Referee</a:t>
            </a:r>
          </a:p>
          <a:p>
            <a:pPr lvl="2"/>
            <a:r>
              <a:rPr lang="en-US" dirty="0"/>
              <a:t>Administrative Referee</a:t>
            </a:r>
          </a:p>
          <a:p>
            <a:pPr lvl="2"/>
            <a:r>
              <a:rPr lang="en-US" dirty="0"/>
              <a:t>Starter</a:t>
            </a:r>
          </a:p>
          <a:p>
            <a:pPr lvl="2"/>
            <a:r>
              <a:rPr lang="en-US" dirty="0"/>
              <a:t>Deck officials</a:t>
            </a:r>
          </a:p>
          <a:p>
            <a:pPr lvl="2"/>
            <a:r>
              <a:rPr lang="en-US" dirty="0"/>
              <a:t>Equipment operators</a:t>
            </a:r>
          </a:p>
          <a:p>
            <a:pPr lvl="2"/>
            <a:r>
              <a:rPr lang="en-US" dirty="0"/>
              <a:t>Announcer</a:t>
            </a:r>
          </a:p>
          <a:p>
            <a:pPr lvl="2"/>
            <a:r>
              <a:rPr lang="en-US" dirty="0"/>
              <a:t>Swimmers</a:t>
            </a:r>
          </a:p>
          <a:p>
            <a:pPr lvl="2"/>
            <a:r>
              <a:rPr lang="en-US" dirty="0"/>
              <a:t>Coaches</a:t>
            </a:r>
          </a:p>
          <a:p>
            <a:pPr lvl="2"/>
            <a:r>
              <a:rPr lang="en-US" dirty="0"/>
              <a:t>Parents</a:t>
            </a:r>
            <a:endParaRPr lang="en-US" sz="1800" dirty="0"/>
          </a:p>
          <a:p>
            <a:endParaRPr lang="en-US" sz="2400" dirty="0"/>
          </a:p>
        </p:txBody>
      </p:sp>
      <p:sp>
        <p:nvSpPr>
          <p:cNvPr id="8" name="Content Placeholder 7">
            <a:extLst>
              <a:ext uri="{FF2B5EF4-FFF2-40B4-BE49-F238E27FC236}">
                <a16:creationId xmlns:a16="http://schemas.microsoft.com/office/drawing/2014/main" id="{68E291E2-4F99-473B-83E9-AA718A900EF7}"/>
              </a:ext>
            </a:extLst>
          </p:cNvPr>
          <p:cNvSpPr>
            <a:spLocks noGrp="1"/>
          </p:cNvSpPr>
          <p:nvPr>
            <p:ph sz="half" idx="2"/>
          </p:nvPr>
        </p:nvSpPr>
        <p:spPr>
          <a:xfrm>
            <a:off x="4648200" y="1676400"/>
            <a:ext cx="3962400" cy="4804902"/>
          </a:xfrm>
        </p:spPr>
        <p:txBody>
          <a:bodyPr/>
          <a:lstStyle/>
          <a:p>
            <a:r>
              <a:rPr lang="en-US" sz="2400" b="1" dirty="0"/>
              <a:t>Levels of competition</a:t>
            </a:r>
          </a:p>
          <a:p>
            <a:pPr lvl="1"/>
            <a:r>
              <a:rPr lang="en-US" sz="2000" dirty="0"/>
              <a:t>Novice/splash/qualifiers, etc.</a:t>
            </a:r>
          </a:p>
          <a:p>
            <a:pPr lvl="1"/>
            <a:r>
              <a:rPr lang="en-US" sz="2000" dirty="0"/>
              <a:t>10 &amp; Unders</a:t>
            </a:r>
          </a:p>
          <a:p>
            <a:pPr lvl="1"/>
            <a:r>
              <a:rPr lang="en-US" sz="2000" dirty="0"/>
              <a:t>State championships</a:t>
            </a:r>
          </a:p>
          <a:p>
            <a:pPr lvl="1"/>
            <a:r>
              <a:rPr lang="en-US" sz="2000" dirty="0"/>
              <a:t>Regional meets-Zones, Sectionals</a:t>
            </a:r>
          </a:p>
          <a:p>
            <a:pPr lvl="1"/>
            <a:r>
              <a:rPr lang="en-US" sz="2000" dirty="0"/>
              <a:t>National meets- Futures, Juniors, Pro Series, Nationals, US Open</a:t>
            </a:r>
          </a:p>
          <a:p>
            <a:endParaRPr lang="en-US" sz="2400" dirty="0"/>
          </a:p>
        </p:txBody>
      </p:sp>
      <p:sp>
        <p:nvSpPr>
          <p:cNvPr id="4" name="Footer Placeholder 3">
            <a:extLst>
              <a:ext uri="{FF2B5EF4-FFF2-40B4-BE49-F238E27FC236}">
                <a16:creationId xmlns:a16="http://schemas.microsoft.com/office/drawing/2014/main" id="{A1441160-7369-464C-8DB9-A91621238C28}"/>
              </a:ext>
            </a:extLst>
          </p:cNvPr>
          <p:cNvSpPr>
            <a:spLocks noGrp="1"/>
          </p:cNvSpPr>
          <p:nvPr>
            <p:ph type="ftr" sz="quarter" idx="3"/>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6763BB72-1E71-42EF-A76A-397E724B9D88}"/>
              </a:ext>
            </a:extLst>
          </p:cNvPr>
          <p:cNvSpPr>
            <a:spLocks noGrp="1"/>
          </p:cNvSpPr>
          <p:nvPr>
            <p:ph type="sldNum" sz="quarter" idx="4"/>
          </p:nvPr>
        </p:nvSpPr>
        <p:spPr/>
        <p:txBody>
          <a:bodyPr/>
          <a:lstStyle/>
          <a:p>
            <a:pPr>
              <a:defRPr/>
            </a:pPr>
            <a:fld id="{ED61895C-B031-47D5-A5C9-0F7DBA4D0055}" type="slidenum">
              <a:rPr lang="en-US" smtClean="0"/>
              <a:pPr>
                <a:defRPr/>
              </a:pPr>
              <a:t>10</a:t>
            </a:fld>
            <a:endParaRPr lang="en-US" dirty="0"/>
          </a:p>
        </p:txBody>
      </p:sp>
      <p:pic>
        <p:nvPicPr>
          <p:cNvPr id="9" name="Picture 8" descr="A close up of a sign&#10;&#10;Description automatically generated">
            <a:extLst>
              <a:ext uri="{FF2B5EF4-FFF2-40B4-BE49-F238E27FC236}">
                <a16:creationId xmlns:a16="http://schemas.microsoft.com/office/drawing/2014/main" id="{3EB91FCD-4ECC-EF45-858E-F4DB287969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283239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65B75-29C3-443F-813C-7395249E99AA}"/>
              </a:ext>
            </a:extLst>
          </p:cNvPr>
          <p:cNvSpPr>
            <a:spLocks noGrp="1"/>
          </p:cNvSpPr>
          <p:nvPr>
            <p:ph type="title"/>
          </p:nvPr>
        </p:nvSpPr>
        <p:spPr/>
        <p:txBody>
          <a:bodyPr/>
          <a:lstStyle/>
          <a:p>
            <a:r>
              <a:rPr lang="en-US" dirty="0"/>
              <a:t>Deck Referee – Key Topics</a:t>
            </a:r>
          </a:p>
        </p:txBody>
      </p:sp>
      <p:sp>
        <p:nvSpPr>
          <p:cNvPr id="7" name="Content Placeholder 6">
            <a:extLst>
              <a:ext uri="{FF2B5EF4-FFF2-40B4-BE49-F238E27FC236}">
                <a16:creationId xmlns:a16="http://schemas.microsoft.com/office/drawing/2014/main" id="{D683CE2D-161A-433C-A18A-7C1DCE288272}"/>
              </a:ext>
            </a:extLst>
          </p:cNvPr>
          <p:cNvSpPr>
            <a:spLocks noGrp="1"/>
          </p:cNvSpPr>
          <p:nvPr>
            <p:ph idx="1"/>
          </p:nvPr>
        </p:nvSpPr>
        <p:spPr>
          <a:xfrm>
            <a:off x="685800" y="1447800"/>
            <a:ext cx="7772400" cy="4114800"/>
          </a:xfrm>
        </p:spPr>
        <p:txBody>
          <a:bodyPr/>
          <a:lstStyle/>
          <a:p>
            <a:r>
              <a:rPr lang="en-US" sz="2800" dirty="0"/>
              <a:t>Must exude confidence and set the tone</a:t>
            </a:r>
          </a:p>
          <a:p>
            <a:r>
              <a:rPr lang="en-US" sz="2800" dirty="0"/>
              <a:t>The playing field (the pool)</a:t>
            </a:r>
          </a:p>
          <a:p>
            <a:r>
              <a:rPr lang="en-US" sz="2800" dirty="0"/>
              <a:t>The “Officials Team”</a:t>
            </a:r>
          </a:p>
          <a:p>
            <a:r>
              <a:rPr lang="en-US" sz="2800" dirty="0"/>
              <a:t>The Meet procedures</a:t>
            </a:r>
          </a:p>
          <a:p>
            <a:r>
              <a:rPr lang="en-US" sz="2800" dirty="0"/>
              <a:t>Handling the DQ-anticipating the call</a:t>
            </a:r>
          </a:p>
          <a:p>
            <a:r>
              <a:rPr lang="en-US" sz="2800" dirty="0"/>
              <a:t>Working with coaches</a:t>
            </a:r>
          </a:p>
          <a:p>
            <a:r>
              <a:rPr lang="en-US" sz="2800" dirty="0"/>
              <a:t>The Rules</a:t>
            </a:r>
          </a:p>
          <a:p>
            <a:r>
              <a:rPr lang="en-US" sz="2800" dirty="0"/>
              <a:t>Swim-offs-only in Prelims/Finals meets</a:t>
            </a:r>
          </a:p>
          <a:p>
            <a:r>
              <a:rPr lang="en-US" sz="2800" dirty="0"/>
              <a:t>Additional resources</a:t>
            </a:r>
          </a:p>
          <a:p>
            <a:endParaRPr lang="en-US" sz="2400" dirty="0"/>
          </a:p>
        </p:txBody>
      </p:sp>
      <p:sp>
        <p:nvSpPr>
          <p:cNvPr id="5" name="Footer Placeholder 4">
            <a:extLst>
              <a:ext uri="{FF2B5EF4-FFF2-40B4-BE49-F238E27FC236}">
                <a16:creationId xmlns:a16="http://schemas.microsoft.com/office/drawing/2014/main" id="{71C7E498-E418-40B2-B49F-BD7EA3102FCF}"/>
              </a:ext>
            </a:extLst>
          </p:cNvPr>
          <p:cNvSpPr>
            <a:spLocks noGrp="1"/>
          </p:cNvSpPr>
          <p:nvPr>
            <p:ph type="ftr" sz="quarter" idx="10"/>
          </p:nvPr>
        </p:nvSpPr>
        <p:spPr/>
        <p:txBody>
          <a:bodyPr/>
          <a:lstStyle/>
          <a:p>
            <a:pPr>
              <a:defRPr/>
            </a:pPr>
            <a:r>
              <a:rPr lang="en-US" dirty="0"/>
              <a:t>Colorado Swimming Deck Referee Clinic</a:t>
            </a:r>
            <a:endParaRPr lang="en-US" sz="1000" b="0" dirty="0"/>
          </a:p>
        </p:txBody>
      </p:sp>
      <p:sp>
        <p:nvSpPr>
          <p:cNvPr id="6" name="Slide Number Placeholder 5">
            <a:extLst>
              <a:ext uri="{FF2B5EF4-FFF2-40B4-BE49-F238E27FC236}">
                <a16:creationId xmlns:a16="http://schemas.microsoft.com/office/drawing/2014/main" id="{E423A5AF-E805-44DB-A701-DDA5DD2A507C}"/>
              </a:ext>
            </a:extLst>
          </p:cNvPr>
          <p:cNvSpPr>
            <a:spLocks noGrp="1"/>
          </p:cNvSpPr>
          <p:nvPr>
            <p:ph type="sldNum" sz="quarter" idx="11"/>
          </p:nvPr>
        </p:nvSpPr>
        <p:spPr/>
        <p:txBody>
          <a:bodyPr/>
          <a:lstStyle/>
          <a:p>
            <a:pPr>
              <a:defRPr/>
            </a:pPr>
            <a:fld id="{F6A9CE6F-28D5-4512-83CE-C36EBA8685D8}" type="slidenum">
              <a:rPr lang="en-US" smtClean="0"/>
              <a:pPr>
                <a:defRPr/>
              </a:pPr>
              <a:t>11</a:t>
            </a:fld>
            <a:endParaRPr lang="en-US" dirty="0"/>
          </a:p>
        </p:txBody>
      </p:sp>
      <p:pic>
        <p:nvPicPr>
          <p:cNvPr id="8" name="Picture 7" descr="A close up of a sign&#10;&#10;Description automatically generated">
            <a:extLst>
              <a:ext uri="{FF2B5EF4-FFF2-40B4-BE49-F238E27FC236}">
                <a16:creationId xmlns:a16="http://schemas.microsoft.com/office/drawing/2014/main" id="{6672C2C8-DFFB-974E-9CBE-8CB3BEA3C4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4049435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7778C-9EA5-BD4A-A50E-F0578D74F470}"/>
              </a:ext>
            </a:extLst>
          </p:cNvPr>
          <p:cNvSpPr>
            <a:spLocks noGrp="1"/>
          </p:cNvSpPr>
          <p:nvPr>
            <p:ph type="title"/>
          </p:nvPr>
        </p:nvSpPr>
        <p:spPr/>
        <p:txBody>
          <a:bodyPr/>
          <a:lstStyle/>
          <a:p>
            <a:r>
              <a:rPr lang="en-US" dirty="0"/>
              <a:t>Deck Referee – Key Topics</a:t>
            </a:r>
          </a:p>
        </p:txBody>
      </p:sp>
      <p:sp>
        <p:nvSpPr>
          <p:cNvPr id="3" name="Content Placeholder 2">
            <a:extLst>
              <a:ext uri="{FF2B5EF4-FFF2-40B4-BE49-F238E27FC236}">
                <a16:creationId xmlns:a16="http://schemas.microsoft.com/office/drawing/2014/main" id="{C6D0AB53-9005-DC40-9326-9B36F7BAA409}"/>
              </a:ext>
            </a:extLst>
          </p:cNvPr>
          <p:cNvSpPr>
            <a:spLocks noGrp="1"/>
          </p:cNvSpPr>
          <p:nvPr>
            <p:ph idx="1"/>
          </p:nvPr>
        </p:nvSpPr>
        <p:spPr>
          <a:xfrm>
            <a:off x="381000" y="1524000"/>
            <a:ext cx="8305800" cy="4953000"/>
          </a:xfrm>
        </p:spPr>
        <p:txBody>
          <a:bodyPr/>
          <a:lstStyle/>
          <a:p>
            <a:r>
              <a:rPr lang="en-US" sz="2800" b="1" dirty="0"/>
              <a:t>Other key duties:</a:t>
            </a:r>
          </a:p>
          <a:p>
            <a:pPr lvl="1"/>
            <a:r>
              <a:rPr lang="en-US" sz="2400" dirty="0"/>
              <a:t>Deck set up (check blocks, flags, 15m marks, etc.)</a:t>
            </a:r>
          </a:p>
          <a:p>
            <a:pPr lvl="1"/>
            <a:r>
              <a:rPr lang="en-US" sz="2400" dirty="0"/>
              <a:t>Safety of pool area &amp; pool - eyes for the Meet Referee</a:t>
            </a:r>
          </a:p>
          <a:p>
            <a:pPr marL="914400" lvl="1" indent="-457200">
              <a:buFont typeface="+mj-lt"/>
              <a:buAutoNum type="arabicPeriod"/>
            </a:pPr>
            <a:r>
              <a:rPr lang="en-US" sz="2400" dirty="0"/>
              <a:t>Don’t be afraid to stop the meet if you see a safety issue</a:t>
            </a:r>
          </a:p>
          <a:p>
            <a:pPr marL="914400" lvl="1" indent="-457200">
              <a:buFont typeface="+mj-lt"/>
              <a:buAutoNum type="arabicPeriod"/>
            </a:pPr>
            <a:r>
              <a:rPr lang="en-US" sz="2400" dirty="0"/>
              <a:t>Find the Meet Referee or ask the Announcer to call the MR to the starter’s area</a:t>
            </a:r>
          </a:p>
          <a:p>
            <a:pPr marL="914400" lvl="1" indent="-457200">
              <a:buFont typeface="+mj-lt"/>
              <a:buAutoNum type="arabicPeriod"/>
            </a:pPr>
            <a:r>
              <a:rPr lang="en-US" sz="2400" dirty="0"/>
              <a:t>Examples: What do you do if you notice a swimmer vomit in the pool? Or you notice a swimmer has cut their foot and there is blood on the pool deck? What if a swimmer collapses on the deck after a swim? (All of these are things that have happened at CSI meets).</a:t>
            </a:r>
          </a:p>
          <a:p>
            <a:endParaRPr lang="en-US" dirty="0"/>
          </a:p>
        </p:txBody>
      </p:sp>
      <p:sp>
        <p:nvSpPr>
          <p:cNvPr id="4" name="Footer Placeholder 3">
            <a:extLst>
              <a:ext uri="{FF2B5EF4-FFF2-40B4-BE49-F238E27FC236}">
                <a16:creationId xmlns:a16="http://schemas.microsoft.com/office/drawing/2014/main" id="{8077A0CB-CF39-974B-A915-1EA8838CC45D}"/>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C088587E-B7D8-214B-80F9-7E19A6BA3BB8}"/>
              </a:ext>
            </a:extLst>
          </p:cNvPr>
          <p:cNvSpPr>
            <a:spLocks noGrp="1"/>
          </p:cNvSpPr>
          <p:nvPr>
            <p:ph type="sldNum" sz="quarter" idx="11"/>
          </p:nvPr>
        </p:nvSpPr>
        <p:spPr/>
        <p:txBody>
          <a:bodyPr/>
          <a:lstStyle/>
          <a:p>
            <a:pPr>
              <a:defRPr/>
            </a:pPr>
            <a:fld id="{ED61895C-B031-47D5-A5C9-0F7DBA4D0055}" type="slidenum">
              <a:rPr lang="en-US" smtClean="0"/>
              <a:pPr>
                <a:defRPr/>
              </a:pPr>
              <a:t>12</a:t>
            </a:fld>
            <a:endParaRPr lang="en-US" dirty="0"/>
          </a:p>
        </p:txBody>
      </p:sp>
      <p:pic>
        <p:nvPicPr>
          <p:cNvPr id="6" name="Picture 5" descr="A close up of a sign&#10;&#10;Description automatically generated">
            <a:extLst>
              <a:ext uri="{FF2B5EF4-FFF2-40B4-BE49-F238E27FC236}">
                <a16:creationId xmlns:a16="http://schemas.microsoft.com/office/drawing/2014/main" id="{FC525F98-F64D-4F4C-A54C-009FD2FD0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699891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0DB8E-92CF-4142-AC51-B68C8CAA3E5B}"/>
              </a:ext>
            </a:extLst>
          </p:cNvPr>
          <p:cNvSpPr>
            <a:spLocks noGrp="1"/>
          </p:cNvSpPr>
          <p:nvPr>
            <p:ph type="title"/>
          </p:nvPr>
        </p:nvSpPr>
        <p:spPr/>
        <p:txBody>
          <a:bodyPr/>
          <a:lstStyle/>
          <a:p>
            <a:r>
              <a:rPr lang="en-US" dirty="0"/>
              <a:t>The Team</a:t>
            </a:r>
          </a:p>
        </p:txBody>
      </p:sp>
      <p:sp>
        <p:nvSpPr>
          <p:cNvPr id="3" name="Content Placeholder 2">
            <a:extLst>
              <a:ext uri="{FF2B5EF4-FFF2-40B4-BE49-F238E27FC236}">
                <a16:creationId xmlns:a16="http://schemas.microsoft.com/office/drawing/2014/main" id="{D77A7B34-4B3E-47CF-B67A-EF2EC7F44416}"/>
              </a:ext>
            </a:extLst>
          </p:cNvPr>
          <p:cNvSpPr>
            <a:spLocks noGrp="1"/>
          </p:cNvSpPr>
          <p:nvPr>
            <p:ph idx="1"/>
          </p:nvPr>
        </p:nvSpPr>
        <p:spPr>
          <a:xfrm>
            <a:off x="685800" y="1524000"/>
            <a:ext cx="7772400" cy="4724400"/>
          </a:xfrm>
        </p:spPr>
        <p:txBody>
          <a:bodyPr/>
          <a:lstStyle/>
          <a:p>
            <a:pPr marL="0" indent="0">
              <a:buNone/>
            </a:pPr>
            <a:r>
              <a:rPr lang="en-US" sz="2400" dirty="0"/>
              <a:t>The Deck Referee is responsible for a fair environment in which the swimmers will be competing. </a:t>
            </a:r>
          </a:p>
          <a:p>
            <a:pPr marL="0" indent="0">
              <a:buNone/>
            </a:pPr>
            <a:r>
              <a:rPr lang="en-US" sz="2400" dirty="0"/>
              <a:t>To accomplish that, the deck is staffed with a number of people with different jobs. </a:t>
            </a:r>
          </a:p>
          <a:p>
            <a:pPr marL="0" indent="0">
              <a:buNone/>
            </a:pPr>
            <a:r>
              <a:rPr lang="en-US" sz="2400" dirty="0"/>
              <a:t>The Deck Referee must be a facilitator in helping that staff get their jobs done correctly and at the same time allow them the freedom to do those jobs. </a:t>
            </a:r>
          </a:p>
          <a:p>
            <a:pPr marL="0" indent="0">
              <a:buNone/>
            </a:pPr>
            <a:r>
              <a:rPr lang="en-US" sz="2400" dirty="0"/>
              <a:t>While the Deck Referee needs to know all the jobs of the others on deck, it is not his or her job to do them all. </a:t>
            </a:r>
          </a:p>
          <a:p>
            <a:pPr marL="0" indent="0">
              <a:buNone/>
            </a:pPr>
            <a:r>
              <a:rPr lang="en-US" sz="2400" dirty="0"/>
              <a:t>The Deck Referee lets other officials perform their assigned role.</a:t>
            </a:r>
          </a:p>
          <a:p>
            <a:pPr marL="0" indent="0">
              <a:buNone/>
            </a:pPr>
            <a:endParaRPr lang="en-US" sz="2400" dirty="0"/>
          </a:p>
        </p:txBody>
      </p:sp>
      <p:sp>
        <p:nvSpPr>
          <p:cNvPr id="4" name="Footer Placeholder 3">
            <a:extLst>
              <a:ext uri="{FF2B5EF4-FFF2-40B4-BE49-F238E27FC236}">
                <a16:creationId xmlns:a16="http://schemas.microsoft.com/office/drawing/2014/main" id="{4E34C33A-C30F-435E-A219-DD37DFE9279B}"/>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0852FBC3-BD41-42F4-8D55-F99CB24A20A8}"/>
              </a:ext>
            </a:extLst>
          </p:cNvPr>
          <p:cNvSpPr>
            <a:spLocks noGrp="1"/>
          </p:cNvSpPr>
          <p:nvPr>
            <p:ph type="sldNum" sz="quarter" idx="11"/>
          </p:nvPr>
        </p:nvSpPr>
        <p:spPr/>
        <p:txBody>
          <a:bodyPr/>
          <a:lstStyle/>
          <a:p>
            <a:pPr>
              <a:defRPr/>
            </a:pPr>
            <a:fld id="{ED61895C-B031-47D5-A5C9-0F7DBA4D0055}" type="slidenum">
              <a:rPr lang="en-US" smtClean="0"/>
              <a:pPr>
                <a:defRPr/>
              </a:pPr>
              <a:t>13</a:t>
            </a:fld>
            <a:endParaRPr lang="en-US" dirty="0"/>
          </a:p>
        </p:txBody>
      </p:sp>
      <p:pic>
        <p:nvPicPr>
          <p:cNvPr id="6" name="Picture 5" descr="A close up of a sign&#10;&#10;Description automatically generated">
            <a:extLst>
              <a:ext uri="{FF2B5EF4-FFF2-40B4-BE49-F238E27FC236}">
                <a16:creationId xmlns:a16="http://schemas.microsoft.com/office/drawing/2014/main" id="{6469D475-8B06-4847-9A49-3C7A9A2BFA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1353431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C8B68-908E-4786-B793-5F9FC2B0100A}"/>
              </a:ext>
            </a:extLst>
          </p:cNvPr>
          <p:cNvSpPr>
            <a:spLocks noGrp="1"/>
          </p:cNvSpPr>
          <p:nvPr>
            <p:ph type="title"/>
          </p:nvPr>
        </p:nvSpPr>
        <p:spPr/>
        <p:txBody>
          <a:bodyPr/>
          <a:lstStyle/>
          <a:p>
            <a:r>
              <a:rPr lang="en-US" dirty="0"/>
              <a:t>The Team (Cont.)</a:t>
            </a:r>
          </a:p>
        </p:txBody>
      </p:sp>
      <p:sp>
        <p:nvSpPr>
          <p:cNvPr id="3" name="Content Placeholder 2">
            <a:extLst>
              <a:ext uri="{FF2B5EF4-FFF2-40B4-BE49-F238E27FC236}">
                <a16:creationId xmlns:a16="http://schemas.microsoft.com/office/drawing/2014/main" id="{7EEC71AC-5D9D-492C-A268-D7318A4762AA}"/>
              </a:ext>
            </a:extLst>
          </p:cNvPr>
          <p:cNvSpPr>
            <a:spLocks noGrp="1"/>
          </p:cNvSpPr>
          <p:nvPr>
            <p:ph idx="1"/>
          </p:nvPr>
        </p:nvSpPr>
        <p:spPr>
          <a:xfrm>
            <a:off x="685800" y="1752600"/>
            <a:ext cx="7772400" cy="4114800"/>
          </a:xfrm>
        </p:spPr>
        <p:txBody>
          <a:bodyPr/>
          <a:lstStyle/>
          <a:p>
            <a:r>
              <a:rPr lang="en-US" sz="2800" dirty="0"/>
              <a:t>Stroke &amp; Turn Judges</a:t>
            </a:r>
          </a:p>
          <a:p>
            <a:pPr lvl="1"/>
            <a:r>
              <a:rPr lang="en-US" sz="2400" dirty="0"/>
              <a:t>They are your observers - the most important position on deck. The official who can most affect the swimmer.</a:t>
            </a:r>
          </a:p>
          <a:p>
            <a:r>
              <a:rPr lang="en-US" sz="2800" dirty="0"/>
              <a:t>Chief Judges</a:t>
            </a:r>
          </a:p>
          <a:p>
            <a:pPr lvl="1"/>
            <a:r>
              <a:rPr lang="en-US" sz="2400" dirty="0"/>
              <a:t>The managers - they are your eyes, your ears and your communication link to the deck &amp; other officials.</a:t>
            </a:r>
          </a:p>
          <a:p>
            <a:r>
              <a:rPr lang="en-US" sz="2800" dirty="0"/>
              <a:t>Starters</a:t>
            </a:r>
          </a:p>
          <a:p>
            <a:pPr lvl="1"/>
            <a:r>
              <a:rPr lang="en-US" sz="2400" dirty="0"/>
              <a:t>Key individual for a smooth, flowing session</a:t>
            </a:r>
          </a:p>
          <a:p>
            <a:pPr lvl="1"/>
            <a:r>
              <a:rPr lang="en-US" sz="2400" dirty="0"/>
              <a:t>Strive to make every start their best start.</a:t>
            </a:r>
          </a:p>
          <a:p>
            <a:pPr lvl="1"/>
            <a:r>
              <a:rPr lang="en-US" sz="2400" dirty="0"/>
              <a:t>“Teammate” in setting consistent, fair playing field.</a:t>
            </a:r>
          </a:p>
          <a:p>
            <a:endParaRPr lang="en-US" sz="2400" dirty="0"/>
          </a:p>
        </p:txBody>
      </p:sp>
      <p:sp>
        <p:nvSpPr>
          <p:cNvPr id="4" name="Footer Placeholder 3">
            <a:extLst>
              <a:ext uri="{FF2B5EF4-FFF2-40B4-BE49-F238E27FC236}">
                <a16:creationId xmlns:a16="http://schemas.microsoft.com/office/drawing/2014/main" id="{60B54FF8-EB02-43FE-AD4D-B691B528D3D4}"/>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5106BA56-F8E2-4516-91ED-84CD042CDCC0}"/>
              </a:ext>
            </a:extLst>
          </p:cNvPr>
          <p:cNvSpPr>
            <a:spLocks noGrp="1"/>
          </p:cNvSpPr>
          <p:nvPr>
            <p:ph type="sldNum" sz="quarter" idx="11"/>
          </p:nvPr>
        </p:nvSpPr>
        <p:spPr/>
        <p:txBody>
          <a:bodyPr/>
          <a:lstStyle/>
          <a:p>
            <a:pPr>
              <a:defRPr/>
            </a:pPr>
            <a:fld id="{ED61895C-B031-47D5-A5C9-0F7DBA4D0055}" type="slidenum">
              <a:rPr lang="en-US" smtClean="0"/>
              <a:pPr>
                <a:defRPr/>
              </a:pPr>
              <a:t>14</a:t>
            </a:fld>
            <a:endParaRPr lang="en-US" dirty="0"/>
          </a:p>
        </p:txBody>
      </p:sp>
      <p:pic>
        <p:nvPicPr>
          <p:cNvPr id="7" name="Picture 6" descr="A close up of a sign&#10;&#10;Description automatically generated">
            <a:extLst>
              <a:ext uri="{FF2B5EF4-FFF2-40B4-BE49-F238E27FC236}">
                <a16:creationId xmlns:a16="http://schemas.microsoft.com/office/drawing/2014/main" id="{70CAC085-6A67-0C49-BE0F-5431199BA6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768760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07A8C-05E9-427E-8A90-2DE178B7ACE2}"/>
              </a:ext>
            </a:extLst>
          </p:cNvPr>
          <p:cNvSpPr>
            <a:spLocks noGrp="1"/>
          </p:cNvSpPr>
          <p:nvPr>
            <p:ph type="title"/>
          </p:nvPr>
        </p:nvSpPr>
        <p:spPr/>
        <p:txBody>
          <a:bodyPr/>
          <a:lstStyle/>
          <a:p>
            <a:r>
              <a:rPr lang="en-US" dirty="0"/>
              <a:t>The Team (Cont.)</a:t>
            </a:r>
          </a:p>
        </p:txBody>
      </p:sp>
      <p:sp>
        <p:nvSpPr>
          <p:cNvPr id="3" name="Content Placeholder 2">
            <a:extLst>
              <a:ext uri="{FF2B5EF4-FFF2-40B4-BE49-F238E27FC236}">
                <a16:creationId xmlns:a16="http://schemas.microsoft.com/office/drawing/2014/main" id="{17EDD2C4-E411-42A6-8908-581689934782}"/>
              </a:ext>
            </a:extLst>
          </p:cNvPr>
          <p:cNvSpPr>
            <a:spLocks noGrp="1"/>
          </p:cNvSpPr>
          <p:nvPr>
            <p:ph idx="1"/>
          </p:nvPr>
        </p:nvSpPr>
        <p:spPr>
          <a:xfrm>
            <a:off x="685800" y="1447800"/>
            <a:ext cx="7772400" cy="4876800"/>
          </a:xfrm>
        </p:spPr>
        <p:txBody>
          <a:bodyPr/>
          <a:lstStyle/>
          <a:p>
            <a:r>
              <a:rPr lang="en-US" sz="2800" dirty="0"/>
              <a:t>Announcer</a:t>
            </a:r>
          </a:p>
          <a:p>
            <a:pPr lvl="1"/>
            <a:r>
              <a:rPr lang="en-US" sz="2200" dirty="0"/>
              <a:t>Valuable resource for facilitating communications with coaches and swimmers (e.g. re-swims and swim-offs)</a:t>
            </a:r>
          </a:p>
          <a:p>
            <a:pPr lvl="1"/>
            <a:r>
              <a:rPr lang="en-US" sz="2200" dirty="0"/>
              <a:t>Need to work closely with for finals procedures</a:t>
            </a:r>
          </a:p>
          <a:p>
            <a:r>
              <a:rPr lang="en-US" sz="2800" dirty="0"/>
              <a:t>Meet Referee</a:t>
            </a:r>
          </a:p>
          <a:p>
            <a:pPr lvl="1"/>
            <a:r>
              <a:rPr lang="en-US" sz="2200" dirty="0"/>
              <a:t>Responsible for entire meet operations</a:t>
            </a:r>
          </a:p>
          <a:p>
            <a:pPr lvl="1"/>
            <a:r>
              <a:rPr lang="en-US" sz="2200" dirty="0"/>
              <a:t>Establishes guidelines regarding protocols/procedures for a given meet that the deck referees, starters and judges need to follow</a:t>
            </a:r>
          </a:p>
          <a:p>
            <a:pPr lvl="1"/>
            <a:r>
              <a:rPr lang="en-US" sz="2200" dirty="0"/>
              <a:t>Allows the “Team” to conduct the meet</a:t>
            </a:r>
          </a:p>
          <a:p>
            <a:pPr lvl="1"/>
            <a:r>
              <a:rPr lang="en-US" sz="2200" dirty="0"/>
              <a:t>The next level to which coaches can go on an issue</a:t>
            </a:r>
          </a:p>
          <a:p>
            <a:endParaRPr lang="en-US" sz="2800" dirty="0"/>
          </a:p>
        </p:txBody>
      </p:sp>
      <p:sp>
        <p:nvSpPr>
          <p:cNvPr id="4" name="Footer Placeholder 3">
            <a:extLst>
              <a:ext uri="{FF2B5EF4-FFF2-40B4-BE49-F238E27FC236}">
                <a16:creationId xmlns:a16="http://schemas.microsoft.com/office/drawing/2014/main" id="{4559A16A-D182-4A50-B326-8AEA5CBC8EBB}"/>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8ABA7C17-3B1F-4D88-9899-713A8D3D7E9A}"/>
              </a:ext>
            </a:extLst>
          </p:cNvPr>
          <p:cNvSpPr>
            <a:spLocks noGrp="1"/>
          </p:cNvSpPr>
          <p:nvPr>
            <p:ph type="sldNum" sz="quarter" idx="11"/>
          </p:nvPr>
        </p:nvSpPr>
        <p:spPr/>
        <p:txBody>
          <a:bodyPr/>
          <a:lstStyle/>
          <a:p>
            <a:pPr>
              <a:defRPr/>
            </a:pPr>
            <a:fld id="{ED61895C-B031-47D5-A5C9-0F7DBA4D0055}" type="slidenum">
              <a:rPr lang="en-US" smtClean="0"/>
              <a:pPr>
                <a:defRPr/>
              </a:pPr>
              <a:t>15</a:t>
            </a:fld>
            <a:endParaRPr lang="en-US" dirty="0"/>
          </a:p>
        </p:txBody>
      </p:sp>
      <p:pic>
        <p:nvPicPr>
          <p:cNvPr id="6" name="Picture 5" descr="A close up of a sign&#10;&#10;Description automatically generated">
            <a:extLst>
              <a:ext uri="{FF2B5EF4-FFF2-40B4-BE49-F238E27FC236}">
                <a16:creationId xmlns:a16="http://schemas.microsoft.com/office/drawing/2014/main" id="{E498997D-202E-6740-8045-E956AABBBF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196468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1D228-41AE-4F13-A976-BEE300FE072E}"/>
              </a:ext>
            </a:extLst>
          </p:cNvPr>
          <p:cNvSpPr>
            <a:spLocks noGrp="1"/>
          </p:cNvSpPr>
          <p:nvPr>
            <p:ph type="title"/>
          </p:nvPr>
        </p:nvSpPr>
        <p:spPr>
          <a:xfrm>
            <a:off x="685800" y="304800"/>
            <a:ext cx="7772400" cy="1143000"/>
          </a:xfrm>
        </p:spPr>
        <p:txBody>
          <a:bodyPr/>
          <a:lstStyle/>
          <a:p>
            <a:r>
              <a:rPr lang="en-US" dirty="0"/>
              <a:t>Pre-Session Duties</a:t>
            </a:r>
          </a:p>
        </p:txBody>
      </p:sp>
      <p:sp>
        <p:nvSpPr>
          <p:cNvPr id="3" name="Content Placeholder 2">
            <a:extLst>
              <a:ext uri="{FF2B5EF4-FFF2-40B4-BE49-F238E27FC236}">
                <a16:creationId xmlns:a16="http://schemas.microsoft.com/office/drawing/2014/main" id="{ABA32750-762F-467C-AAF5-3B35E7B0DC19}"/>
              </a:ext>
            </a:extLst>
          </p:cNvPr>
          <p:cNvSpPr>
            <a:spLocks noGrp="1"/>
          </p:cNvSpPr>
          <p:nvPr>
            <p:ph idx="1"/>
          </p:nvPr>
        </p:nvSpPr>
        <p:spPr>
          <a:xfrm>
            <a:off x="684835" y="1143000"/>
            <a:ext cx="7772400" cy="5105400"/>
          </a:xfrm>
        </p:spPr>
        <p:txBody>
          <a:bodyPr/>
          <a:lstStyle/>
          <a:p>
            <a:r>
              <a:rPr lang="en-US" sz="2800" dirty="0"/>
              <a:t>Prior to the start of competition</a:t>
            </a:r>
          </a:p>
          <a:p>
            <a:pPr lvl="1"/>
            <a:r>
              <a:rPr lang="en-US" sz="2400" dirty="0"/>
              <a:t>Looking over the course</a:t>
            </a:r>
          </a:p>
          <a:p>
            <a:pPr lvl="2"/>
            <a:r>
              <a:rPr lang="en-US" sz="2000" dirty="0"/>
              <a:t>Is the facility/pool safe for competition?</a:t>
            </a:r>
          </a:p>
          <a:p>
            <a:pPr lvl="2"/>
            <a:r>
              <a:rPr lang="en-US" sz="2000" dirty="0"/>
              <a:t>Adequate area for Deck Referee and Starter. </a:t>
            </a:r>
          </a:p>
          <a:p>
            <a:pPr lvl="3"/>
            <a:r>
              <a:rPr lang="en-US" sz="1600" dirty="0"/>
              <a:t>Location &amp; size; don’t be afraid to move the console or start stand</a:t>
            </a:r>
          </a:p>
          <a:p>
            <a:pPr lvl="2"/>
            <a:r>
              <a:rPr lang="en-US" sz="2000" dirty="0"/>
              <a:t>Adequate areas for deck officials and timers.</a:t>
            </a:r>
          </a:p>
          <a:p>
            <a:pPr lvl="1"/>
            <a:r>
              <a:rPr lang="en-US" sz="2400" dirty="0"/>
              <a:t>Equipment</a:t>
            </a:r>
          </a:p>
          <a:p>
            <a:pPr lvl="2"/>
            <a:r>
              <a:rPr lang="en-US" sz="2000" dirty="0"/>
              <a:t>Check blocks, touch pads, lane ropes, lane markers, backstroke flags.</a:t>
            </a:r>
          </a:p>
          <a:p>
            <a:pPr lvl="2"/>
            <a:r>
              <a:rPr lang="en-US" sz="2000" dirty="0"/>
              <a:t>Check recall rope and its operation, if one is being used.</a:t>
            </a:r>
          </a:p>
          <a:p>
            <a:pPr lvl="2"/>
            <a:r>
              <a:rPr lang="en-US" sz="2000" dirty="0"/>
              <a:t>Check starting/timing system before the first race and after switching finish ends.</a:t>
            </a:r>
          </a:p>
          <a:p>
            <a:pPr lvl="2"/>
            <a:r>
              <a:rPr lang="en-US" sz="2000" dirty="0"/>
              <a:t>Radio and headsets. Does everyone’s work? Radio check is performed by Chief Judges if staffing allows.</a:t>
            </a:r>
          </a:p>
          <a:p>
            <a:endParaRPr lang="en-US" sz="2800" dirty="0"/>
          </a:p>
          <a:p>
            <a:endParaRPr lang="en-US" sz="2800" dirty="0"/>
          </a:p>
        </p:txBody>
      </p:sp>
      <p:sp>
        <p:nvSpPr>
          <p:cNvPr id="4" name="Footer Placeholder 3">
            <a:extLst>
              <a:ext uri="{FF2B5EF4-FFF2-40B4-BE49-F238E27FC236}">
                <a16:creationId xmlns:a16="http://schemas.microsoft.com/office/drawing/2014/main" id="{08C57725-E42E-4605-B162-67E820DFA0B0}"/>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C31DDCD4-3093-4A34-9A98-13ED34B48D6D}"/>
              </a:ext>
            </a:extLst>
          </p:cNvPr>
          <p:cNvSpPr>
            <a:spLocks noGrp="1"/>
          </p:cNvSpPr>
          <p:nvPr>
            <p:ph type="sldNum" sz="quarter" idx="11"/>
          </p:nvPr>
        </p:nvSpPr>
        <p:spPr/>
        <p:txBody>
          <a:bodyPr/>
          <a:lstStyle/>
          <a:p>
            <a:pPr>
              <a:defRPr/>
            </a:pPr>
            <a:fld id="{ED61895C-B031-47D5-A5C9-0F7DBA4D0055}" type="slidenum">
              <a:rPr lang="en-US" smtClean="0"/>
              <a:pPr>
                <a:defRPr/>
              </a:pPr>
              <a:t>16</a:t>
            </a:fld>
            <a:endParaRPr lang="en-US" dirty="0"/>
          </a:p>
        </p:txBody>
      </p:sp>
      <p:pic>
        <p:nvPicPr>
          <p:cNvPr id="6" name="Picture 5" descr="A close up of a sign&#10;&#10;Description automatically generated">
            <a:extLst>
              <a:ext uri="{FF2B5EF4-FFF2-40B4-BE49-F238E27FC236}">
                <a16:creationId xmlns:a16="http://schemas.microsoft.com/office/drawing/2014/main" id="{E4D36649-99FB-1044-B771-7A7437E3BA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867356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10DDA-27B4-4B52-B47B-605A034F5882}"/>
              </a:ext>
            </a:extLst>
          </p:cNvPr>
          <p:cNvSpPr>
            <a:spLocks noGrp="1"/>
          </p:cNvSpPr>
          <p:nvPr>
            <p:ph type="title"/>
          </p:nvPr>
        </p:nvSpPr>
        <p:spPr/>
        <p:txBody>
          <a:bodyPr/>
          <a:lstStyle/>
          <a:p>
            <a:r>
              <a:rPr lang="en-US" dirty="0"/>
              <a:t>The Procedures</a:t>
            </a:r>
          </a:p>
        </p:txBody>
      </p:sp>
      <p:sp>
        <p:nvSpPr>
          <p:cNvPr id="3" name="Content Placeholder 2">
            <a:extLst>
              <a:ext uri="{FF2B5EF4-FFF2-40B4-BE49-F238E27FC236}">
                <a16:creationId xmlns:a16="http://schemas.microsoft.com/office/drawing/2014/main" id="{AEE17CD5-859E-45DF-B026-1E2F8F8D353D}"/>
              </a:ext>
            </a:extLst>
          </p:cNvPr>
          <p:cNvSpPr>
            <a:spLocks noGrp="1"/>
          </p:cNvSpPr>
          <p:nvPr>
            <p:ph idx="1"/>
          </p:nvPr>
        </p:nvSpPr>
        <p:spPr>
          <a:xfrm>
            <a:off x="685800" y="1524000"/>
            <a:ext cx="7772400" cy="4114800"/>
          </a:xfrm>
        </p:spPr>
        <p:txBody>
          <a:bodyPr/>
          <a:lstStyle/>
          <a:p>
            <a:pPr marL="0" indent="0">
              <a:buNone/>
            </a:pPr>
            <a:r>
              <a:rPr lang="en-US" sz="2400" b="1" dirty="0"/>
              <a:t>The pool is </a:t>
            </a:r>
            <a:r>
              <a:rPr lang="en-US" sz="2400" b="1" u="sng" dirty="0"/>
              <a:t>yours</a:t>
            </a:r>
            <a:r>
              <a:rPr lang="en-US" sz="2400" b="1" dirty="0"/>
              <a:t> while you are the Deck Referee!</a:t>
            </a:r>
          </a:p>
          <a:p>
            <a:pPr>
              <a:buFont typeface="Wingdings" pitchFamily="2" charset="2"/>
              <a:buChar char="ü"/>
            </a:pPr>
            <a:r>
              <a:rPr lang="en-US" sz="2000" dirty="0"/>
              <a:t>Work closely with the starter - be sure that each of you knows what the other is expecting. You are a Team. </a:t>
            </a:r>
          </a:p>
          <a:p>
            <a:pPr lvl="1"/>
            <a:r>
              <a:rPr lang="en-US" sz="1800" dirty="0"/>
              <a:t>Relative positions on the deck.</a:t>
            </a:r>
          </a:p>
          <a:p>
            <a:pPr lvl="1"/>
            <a:r>
              <a:rPr lang="en-US" sz="1800" dirty="0"/>
              <a:t>Who approaches who for a false start?</a:t>
            </a:r>
          </a:p>
          <a:p>
            <a:pPr lvl="1"/>
            <a:r>
              <a:rPr lang="en-US" sz="1800" dirty="0"/>
              <a:t>Timing of when the short and long whistles should be blown.</a:t>
            </a:r>
          </a:p>
          <a:p>
            <a:pPr lvl="1"/>
            <a:r>
              <a:rPr lang="en-US" sz="1800" dirty="0"/>
              <a:t>Keeping order of finish (generally by starter or off starter).</a:t>
            </a:r>
          </a:p>
          <a:p>
            <a:pPr lvl="1"/>
            <a:r>
              <a:rPr lang="en-US" sz="1800" dirty="0"/>
              <a:t>Checking the next heat to see if there are any open lanes/missing swimmers.</a:t>
            </a:r>
          </a:p>
          <a:p>
            <a:pPr lvl="1"/>
            <a:r>
              <a:rPr lang="en-US" sz="1800" dirty="0"/>
              <a:t>Watching for issues/situations that could cause a problem.</a:t>
            </a:r>
          </a:p>
          <a:p>
            <a:pPr lvl="1"/>
            <a:r>
              <a:rPr lang="en-US" sz="1800" dirty="0"/>
              <a:t>When to hand the field to the starter for the next heat?</a:t>
            </a:r>
          </a:p>
          <a:p>
            <a:pPr lvl="1"/>
            <a:r>
              <a:rPr lang="en-US" sz="1800" dirty="0"/>
              <a:t>With approval from Starter it is okay to “touch” the Starter to hand over the field.</a:t>
            </a:r>
          </a:p>
          <a:p>
            <a:pPr lvl="1"/>
            <a:r>
              <a:rPr lang="en-US" sz="1800" dirty="0"/>
              <a:t>Work with starter to keep the meet going when there are distractions</a:t>
            </a:r>
          </a:p>
          <a:p>
            <a:endParaRPr lang="en-US" sz="2000" dirty="0"/>
          </a:p>
        </p:txBody>
      </p:sp>
      <p:sp>
        <p:nvSpPr>
          <p:cNvPr id="4" name="Footer Placeholder 3">
            <a:extLst>
              <a:ext uri="{FF2B5EF4-FFF2-40B4-BE49-F238E27FC236}">
                <a16:creationId xmlns:a16="http://schemas.microsoft.com/office/drawing/2014/main" id="{E0D0A8B2-6A17-4556-A10A-9130D67B855E}"/>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219771D6-80D4-4F94-A755-B1047C5AAFDE}"/>
              </a:ext>
            </a:extLst>
          </p:cNvPr>
          <p:cNvSpPr>
            <a:spLocks noGrp="1"/>
          </p:cNvSpPr>
          <p:nvPr>
            <p:ph type="sldNum" sz="quarter" idx="11"/>
          </p:nvPr>
        </p:nvSpPr>
        <p:spPr/>
        <p:txBody>
          <a:bodyPr/>
          <a:lstStyle/>
          <a:p>
            <a:pPr>
              <a:defRPr/>
            </a:pPr>
            <a:fld id="{ED61895C-B031-47D5-A5C9-0F7DBA4D0055}" type="slidenum">
              <a:rPr lang="en-US" smtClean="0"/>
              <a:pPr>
                <a:defRPr/>
              </a:pPr>
              <a:t>17</a:t>
            </a:fld>
            <a:endParaRPr lang="en-US" dirty="0"/>
          </a:p>
        </p:txBody>
      </p:sp>
      <p:pic>
        <p:nvPicPr>
          <p:cNvPr id="6" name="Picture 5" descr="A close up of a sign&#10;&#10;Description automatically generated">
            <a:extLst>
              <a:ext uri="{FF2B5EF4-FFF2-40B4-BE49-F238E27FC236}">
                <a16:creationId xmlns:a16="http://schemas.microsoft.com/office/drawing/2014/main" id="{1F624312-1447-FC4B-9E62-B873D4A63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
        <p:nvSpPr>
          <p:cNvPr id="7" name="Rectangle 6">
            <a:extLst>
              <a:ext uri="{FF2B5EF4-FFF2-40B4-BE49-F238E27FC236}">
                <a16:creationId xmlns:a16="http://schemas.microsoft.com/office/drawing/2014/main" id="{6FA97676-9C2A-A24A-B70D-28DC9B89A6EC}"/>
              </a:ext>
            </a:extLst>
          </p:cNvPr>
          <p:cNvSpPr/>
          <p:nvPr/>
        </p:nvSpPr>
        <p:spPr>
          <a:xfrm rot="16200000">
            <a:off x="-2092880" y="3463765"/>
            <a:ext cx="5109092" cy="923330"/>
          </a:xfrm>
          <a:prstGeom prst="rect">
            <a:avLst/>
          </a:prstGeom>
          <a:noFill/>
        </p:spPr>
        <p:txBody>
          <a:bodyPr wrap="none" lIns="91440" tIns="45720" rIns="91440" bIns="45720">
            <a:spAutoFit/>
          </a:bodyPr>
          <a:lstStyle/>
          <a:p>
            <a:pPr algn="ctr"/>
            <a:r>
              <a:rPr lang="en-US" sz="5400" b="0" dirty="0">
                <a:ln w="0"/>
                <a:solidFill>
                  <a:schemeClr val="accent1"/>
                </a:solidFill>
                <a:effectLst>
                  <a:outerShdw blurRad="38100" dist="25400" dir="5400000" algn="ctr" rotWithShape="0">
                    <a:srgbClr val="6E747A">
                      <a:alpha val="43000"/>
                    </a:srgbClr>
                  </a:outerShdw>
                </a:effectLst>
              </a:rPr>
              <a:t>C</a:t>
            </a:r>
            <a:r>
              <a:rPr lang="en-US" sz="5400" b="0" cap="none" spc="0" dirty="0">
                <a:ln w="0"/>
                <a:solidFill>
                  <a:schemeClr val="accent1"/>
                </a:solidFill>
                <a:effectLst>
                  <a:outerShdw blurRad="38100" dist="25400" dir="5400000" algn="ctr" rotWithShape="0">
                    <a:srgbClr val="6E747A">
                      <a:alpha val="43000"/>
                    </a:srgbClr>
                  </a:outerShdw>
                </a:effectLst>
              </a:rPr>
              <a:t>ommunication!!</a:t>
            </a:r>
          </a:p>
        </p:txBody>
      </p:sp>
    </p:spTree>
    <p:extLst>
      <p:ext uri="{BB962C8B-B14F-4D97-AF65-F5344CB8AC3E}">
        <p14:creationId xmlns:p14="http://schemas.microsoft.com/office/powerpoint/2010/main" val="16062590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3289F-3665-4CD9-93DE-C6B57F1C410A}"/>
              </a:ext>
            </a:extLst>
          </p:cNvPr>
          <p:cNvSpPr>
            <a:spLocks noGrp="1"/>
          </p:cNvSpPr>
          <p:nvPr>
            <p:ph type="title"/>
          </p:nvPr>
        </p:nvSpPr>
        <p:spPr/>
        <p:txBody>
          <a:bodyPr/>
          <a:lstStyle/>
          <a:p>
            <a:r>
              <a:rPr lang="en-US" dirty="0"/>
              <a:t>The Procedures (Cont.)</a:t>
            </a:r>
          </a:p>
        </p:txBody>
      </p:sp>
      <p:sp>
        <p:nvSpPr>
          <p:cNvPr id="3" name="Content Placeholder 2">
            <a:extLst>
              <a:ext uri="{FF2B5EF4-FFF2-40B4-BE49-F238E27FC236}">
                <a16:creationId xmlns:a16="http://schemas.microsoft.com/office/drawing/2014/main" id="{0E8A3DDB-E25B-40B2-9B05-D03FE517F42E}"/>
              </a:ext>
            </a:extLst>
          </p:cNvPr>
          <p:cNvSpPr>
            <a:spLocks noGrp="1"/>
          </p:cNvSpPr>
          <p:nvPr>
            <p:ph idx="1"/>
          </p:nvPr>
        </p:nvSpPr>
        <p:spPr/>
        <p:txBody>
          <a:bodyPr/>
          <a:lstStyle/>
          <a:p>
            <a:r>
              <a:rPr lang="en-US" sz="2800" dirty="0"/>
              <a:t>What are the scratch procedures for the meet? Meet specific or National Scratch rules?</a:t>
            </a:r>
          </a:p>
          <a:p>
            <a:pPr lvl="1"/>
            <a:r>
              <a:rPr lang="en-US" sz="2400" dirty="0"/>
              <a:t>What are the procedures for “no-shows” and declared false starts?</a:t>
            </a:r>
          </a:p>
          <a:p>
            <a:pPr lvl="1"/>
            <a:r>
              <a:rPr lang="en-US" sz="2400" dirty="0"/>
              <a:t>Will a swimmer who misses their race be allowed to swim in a later heat? Processed by AR, but outcome determined by the Meet Referee.</a:t>
            </a:r>
          </a:p>
          <a:p>
            <a:pPr lvl="1"/>
            <a:r>
              <a:rPr lang="en-US" sz="2400" dirty="0"/>
              <a:t>Check with MR – will this be a paperless meet? Other recording protocols?</a:t>
            </a:r>
          </a:p>
          <a:p>
            <a:pPr lvl="1"/>
            <a:endParaRPr lang="en-US" sz="2400" dirty="0"/>
          </a:p>
          <a:p>
            <a:endParaRPr lang="en-US" sz="2800" dirty="0"/>
          </a:p>
        </p:txBody>
      </p:sp>
      <p:sp>
        <p:nvSpPr>
          <p:cNvPr id="4" name="Footer Placeholder 3">
            <a:extLst>
              <a:ext uri="{FF2B5EF4-FFF2-40B4-BE49-F238E27FC236}">
                <a16:creationId xmlns:a16="http://schemas.microsoft.com/office/drawing/2014/main" id="{62BE8DAF-A8AB-4065-BEF6-664C582344D2}"/>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3F0A7E60-6B27-4EF3-9FB7-65B4A20B2A8B}"/>
              </a:ext>
            </a:extLst>
          </p:cNvPr>
          <p:cNvSpPr>
            <a:spLocks noGrp="1"/>
          </p:cNvSpPr>
          <p:nvPr>
            <p:ph type="sldNum" sz="quarter" idx="11"/>
          </p:nvPr>
        </p:nvSpPr>
        <p:spPr/>
        <p:txBody>
          <a:bodyPr/>
          <a:lstStyle/>
          <a:p>
            <a:pPr>
              <a:defRPr/>
            </a:pPr>
            <a:fld id="{ED61895C-B031-47D5-A5C9-0F7DBA4D0055}" type="slidenum">
              <a:rPr lang="en-US" smtClean="0"/>
              <a:pPr>
                <a:defRPr/>
              </a:pPr>
              <a:t>18</a:t>
            </a:fld>
            <a:endParaRPr lang="en-US" dirty="0"/>
          </a:p>
        </p:txBody>
      </p:sp>
      <p:pic>
        <p:nvPicPr>
          <p:cNvPr id="6" name="Picture 5" descr="A close up of a sign&#10;&#10;Description automatically generated">
            <a:extLst>
              <a:ext uri="{FF2B5EF4-FFF2-40B4-BE49-F238E27FC236}">
                <a16:creationId xmlns:a16="http://schemas.microsoft.com/office/drawing/2014/main" id="{5E91744D-3DEB-C94E-8F9C-AB4CA00B3B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3131014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B5A11-116C-42D7-8CBE-CBB50FBFE829}"/>
              </a:ext>
            </a:extLst>
          </p:cNvPr>
          <p:cNvSpPr>
            <a:spLocks noGrp="1"/>
          </p:cNvSpPr>
          <p:nvPr>
            <p:ph type="title"/>
          </p:nvPr>
        </p:nvSpPr>
        <p:spPr/>
        <p:txBody>
          <a:bodyPr/>
          <a:lstStyle/>
          <a:p>
            <a:r>
              <a:rPr lang="en-US" dirty="0"/>
              <a:t>Procedures – The Start</a:t>
            </a:r>
          </a:p>
        </p:txBody>
      </p:sp>
      <p:sp>
        <p:nvSpPr>
          <p:cNvPr id="6" name="Content Placeholder 5">
            <a:extLst>
              <a:ext uri="{FF2B5EF4-FFF2-40B4-BE49-F238E27FC236}">
                <a16:creationId xmlns:a16="http://schemas.microsoft.com/office/drawing/2014/main" id="{462EDE1A-DB09-49AE-8669-2CA5C4DE5B07}"/>
              </a:ext>
            </a:extLst>
          </p:cNvPr>
          <p:cNvSpPr>
            <a:spLocks noGrp="1"/>
          </p:cNvSpPr>
          <p:nvPr>
            <p:ph sz="half" idx="1"/>
          </p:nvPr>
        </p:nvSpPr>
        <p:spPr>
          <a:xfrm>
            <a:off x="685800" y="1447800"/>
            <a:ext cx="3810000" cy="4572000"/>
          </a:xfrm>
        </p:spPr>
        <p:txBody>
          <a:bodyPr/>
          <a:lstStyle/>
          <a:p>
            <a:pPr marL="0" indent="0">
              <a:buNone/>
            </a:pPr>
            <a:r>
              <a:rPr lang="en-US" sz="2000" b="1" dirty="0"/>
              <a:t>The Start</a:t>
            </a:r>
          </a:p>
          <a:p>
            <a:r>
              <a:rPr lang="en-US" sz="1700" dirty="0"/>
              <a:t>Allow the Starter to pick his or her best spot and then position yourself appropriately. </a:t>
            </a:r>
          </a:p>
          <a:p>
            <a:r>
              <a:rPr lang="en-US" sz="1700" dirty="0"/>
              <a:t>Be able to see ALL lanes clearly</a:t>
            </a:r>
          </a:p>
          <a:p>
            <a:r>
              <a:rPr lang="en-US" sz="1700" dirty="0"/>
              <a:t>Deck Referee should not block the starter’s field of vision </a:t>
            </a:r>
          </a:p>
          <a:p>
            <a:r>
              <a:rPr lang="en-US" sz="1700" dirty="0"/>
              <a:t>Allow the Starter to see your arm out of his or her peripheral vision.</a:t>
            </a:r>
          </a:p>
          <a:p>
            <a:r>
              <a:rPr lang="en-US" sz="1700" dirty="0"/>
              <a:t>Deck Referee may instruct the Starter to “stand”, “step down”, “clear the pool”, “recall”. The Starter can also stand the field or initiate a recall.</a:t>
            </a:r>
          </a:p>
          <a:p>
            <a:r>
              <a:rPr lang="en-US" sz="1700" dirty="0"/>
              <a:t>Other directions to the field originate from the DR to the Starter</a:t>
            </a:r>
          </a:p>
        </p:txBody>
      </p:sp>
      <p:sp>
        <p:nvSpPr>
          <p:cNvPr id="7" name="Content Placeholder 6">
            <a:extLst>
              <a:ext uri="{FF2B5EF4-FFF2-40B4-BE49-F238E27FC236}">
                <a16:creationId xmlns:a16="http://schemas.microsoft.com/office/drawing/2014/main" id="{953A482E-8DF6-455F-B599-9CC44B845076}"/>
              </a:ext>
            </a:extLst>
          </p:cNvPr>
          <p:cNvSpPr>
            <a:spLocks noGrp="1"/>
          </p:cNvSpPr>
          <p:nvPr>
            <p:ph sz="half" idx="2"/>
          </p:nvPr>
        </p:nvSpPr>
        <p:spPr>
          <a:xfrm>
            <a:off x="4648200" y="1447800"/>
            <a:ext cx="3810000" cy="4800600"/>
          </a:xfrm>
        </p:spPr>
        <p:txBody>
          <a:bodyPr/>
          <a:lstStyle/>
          <a:p>
            <a:pPr marL="0" indent="0">
              <a:buNone/>
            </a:pPr>
            <a:r>
              <a:rPr lang="en-US" sz="2000" b="1" dirty="0"/>
              <a:t>Whistles</a:t>
            </a:r>
          </a:p>
          <a:p>
            <a:r>
              <a:rPr lang="en-US" sz="1700" dirty="0"/>
              <a:t>Blow series of short whistles to advise next heat that their heat is coming up shortly – (“When” is set by meet pace)</a:t>
            </a:r>
          </a:p>
          <a:p>
            <a:r>
              <a:rPr lang="en-US" sz="1700" dirty="0"/>
              <a:t>Blow long whistle to ask the swimmers to step on the block or step in the water – when?</a:t>
            </a:r>
          </a:p>
          <a:p>
            <a:r>
              <a:rPr lang="en-US" sz="1700" dirty="0"/>
              <a:t>For backstroke and medley relay blow second long whistle to call swimmers to the end of the pool – this whistle is to be blown after all swimmers are in the water and all their heads have come up above the water. *Backstroke ledges</a:t>
            </a:r>
          </a:p>
          <a:p>
            <a:r>
              <a:rPr lang="en-US" sz="1700" dirty="0"/>
              <a:t>Work with the Meet Referee/other DRs to establish pace of the meet.</a:t>
            </a:r>
          </a:p>
          <a:p>
            <a:endParaRPr lang="en-US" sz="2000" dirty="0"/>
          </a:p>
        </p:txBody>
      </p:sp>
      <p:sp>
        <p:nvSpPr>
          <p:cNvPr id="4" name="Footer Placeholder 3">
            <a:extLst>
              <a:ext uri="{FF2B5EF4-FFF2-40B4-BE49-F238E27FC236}">
                <a16:creationId xmlns:a16="http://schemas.microsoft.com/office/drawing/2014/main" id="{3807FD1E-B8F8-434A-8C61-E2FC9BAB520B}"/>
              </a:ext>
            </a:extLst>
          </p:cNvPr>
          <p:cNvSpPr>
            <a:spLocks noGrp="1"/>
          </p:cNvSpPr>
          <p:nvPr>
            <p:ph type="ftr" sz="quarter" idx="3"/>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A3E5A7D9-B3C4-41F6-A81E-5E21D696DE47}"/>
              </a:ext>
            </a:extLst>
          </p:cNvPr>
          <p:cNvSpPr>
            <a:spLocks noGrp="1"/>
          </p:cNvSpPr>
          <p:nvPr>
            <p:ph type="sldNum" sz="quarter" idx="4"/>
          </p:nvPr>
        </p:nvSpPr>
        <p:spPr/>
        <p:txBody>
          <a:bodyPr/>
          <a:lstStyle/>
          <a:p>
            <a:pPr>
              <a:defRPr/>
            </a:pPr>
            <a:fld id="{ED61895C-B031-47D5-A5C9-0F7DBA4D0055}" type="slidenum">
              <a:rPr lang="en-US" smtClean="0"/>
              <a:pPr>
                <a:defRPr/>
              </a:pPr>
              <a:t>19</a:t>
            </a:fld>
            <a:endParaRPr lang="en-US" dirty="0"/>
          </a:p>
        </p:txBody>
      </p:sp>
      <p:pic>
        <p:nvPicPr>
          <p:cNvPr id="8" name="Picture 7" descr="A close up of a sign&#10;&#10;Description automatically generated">
            <a:extLst>
              <a:ext uri="{FF2B5EF4-FFF2-40B4-BE49-F238E27FC236}">
                <a16:creationId xmlns:a16="http://schemas.microsoft.com/office/drawing/2014/main" id="{865768B4-0E00-6C47-8EDD-22D4337ED0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15043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 Outline</a:t>
            </a:r>
          </a:p>
        </p:txBody>
      </p:sp>
      <p:sp>
        <p:nvSpPr>
          <p:cNvPr id="3" name="Content Placeholder 2"/>
          <p:cNvSpPr>
            <a:spLocks noGrp="1"/>
          </p:cNvSpPr>
          <p:nvPr>
            <p:ph idx="1"/>
          </p:nvPr>
        </p:nvSpPr>
        <p:spPr/>
        <p:txBody>
          <a:bodyPr/>
          <a:lstStyle/>
          <a:p>
            <a:r>
              <a:rPr lang="en-US" dirty="0"/>
              <a:t>Introduction – What is a Deck Referee</a:t>
            </a:r>
          </a:p>
          <a:p>
            <a:r>
              <a:rPr lang="en-US" dirty="0"/>
              <a:t>Training</a:t>
            </a:r>
          </a:p>
          <a:p>
            <a:r>
              <a:rPr lang="en-US" dirty="0"/>
              <a:t>Practical tips</a:t>
            </a:r>
          </a:p>
          <a:p>
            <a:r>
              <a:rPr lang="en-US" dirty="0"/>
              <a:t>Any questions before we get started?</a:t>
            </a:r>
          </a:p>
        </p:txBody>
      </p:sp>
      <p:sp>
        <p:nvSpPr>
          <p:cNvPr id="5" name="Slide Number Placeholder 4"/>
          <p:cNvSpPr>
            <a:spLocks noGrp="1"/>
          </p:cNvSpPr>
          <p:nvPr>
            <p:ph type="sldNum" sz="quarter" idx="11"/>
          </p:nvPr>
        </p:nvSpPr>
        <p:spPr/>
        <p:txBody>
          <a:bodyPr/>
          <a:lstStyle/>
          <a:p>
            <a:pPr>
              <a:defRPr/>
            </a:pPr>
            <a:fld id="{ED61895C-B031-47D5-A5C9-0F7DBA4D0055}" type="slidenum">
              <a:rPr lang="en-US" smtClean="0"/>
              <a:pPr>
                <a:defRPr/>
              </a:pPr>
              <a:t>2</a:t>
            </a:fld>
            <a:endParaRPr lang="en-US" dirty="0"/>
          </a:p>
        </p:txBody>
      </p:sp>
      <p:sp>
        <p:nvSpPr>
          <p:cNvPr id="7" name="Footer Placeholder 3">
            <a:extLst>
              <a:ext uri="{FF2B5EF4-FFF2-40B4-BE49-F238E27FC236}">
                <a16:creationId xmlns:a16="http://schemas.microsoft.com/office/drawing/2014/main" id="{D48B3D61-AE88-4A3F-9A09-806FB8DB3448}"/>
              </a:ext>
            </a:extLst>
          </p:cNvPr>
          <p:cNvSpPr>
            <a:spLocks noGrp="1"/>
          </p:cNvSpPr>
          <p:nvPr>
            <p:ph type="ftr" sz="quarter" idx="10"/>
          </p:nvPr>
        </p:nvSpPr>
        <p:spPr>
          <a:xfrm>
            <a:off x="304800" y="6477000"/>
            <a:ext cx="5257800" cy="309102"/>
          </a:xfrm>
        </p:spPr>
        <p:txBody>
          <a:bodyPr/>
          <a:lstStyle/>
          <a:p>
            <a:pPr>
              <a:defRPr/>
            </a:pPr>
            <a:r>
              <a:rPr lang="en-US" dirty="0"/>
              <a:t>Colorado Swimming Deck Referee Clinic</a:t>
            </a:r>
            <a:endParaRPr lang="en-US" sz="1000" b="0" i="0" dirty="0">
              <a:solidFill>
                <a:schemeClr val="tx1"/>
              </a:solidFill>
            </a:endParaRPr>
          </a:p>
        </p:txBody>
      </p:sp>
      <p:pic>
        <p:nvPicPr>
          <p:cNvPr id="6" name="Picture 5" descr="A close up of a sign&#10;&#10;Description automatically generated">
            <a:extLst>
              <a:ext uri="{FF2B5EF4-FFF2-40B4-BE49-F238E27FC236}">
                <a16:creationId xmlns:a16="http://schemas.microsoft.com/office/drawing/2014/main" id="{DFB7825F-19B2-1A42-AD6F-7EFF6BDB3B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1144617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302C6F8-1BC0-4CA3-BF44-9EA45238DE67}"/>
              </a:ext>
            </a:extLst>
          </p:cNvPr>
          <p:cNvSpPr>
            <a:spLocks noGrp="1"/>
          </p:cNvSpPr>
          <p:nvPr>
            <p:ph type="title"/>
          </p:nvPr>
        </p:nvSpPr>
        <p:spPr/>
        <p:txBody>
          <a:bodyPr/>
          <a:lstStyle/>
          <a:p>
            <a:r>
              <a:rPr lang="en-US" dirty="0"/>
              <a:t>The Start</a:t>
            </a:r>
          </a:p>
        </p:txBody>
      </p:sp>
      <p:sp>
        <p:nvSpPr>
          <p:cNvPr id="8" name="Content Placeholder 7">
            <a:extLst>
              <a:ext uri="{FF2B5EF4-FFF2-40B4-BE49-F238E27FC236}">
                <a16:creationId xmlns:a16="http://schemas.microsoft.com/office/drawing/2014/main" id="{B40D4A7D-9E43-4096-9BAC-70E4041B92D7}"/>
              </a:ext>
            </a:extLst>
          </p:cNvPr>
          <p:cNvSpPr>
            <a:spLocks noGrp="1"/>
          </p:cNvSpPr>
          <p:nvPr>
            <p:ph idx="1"/>
          </p:nvPr>
        </p:nvSpPr>
        <p:spPr>
          <a:xfrm>
            <a:off x="685800" y="1447800"/>
            <a:ext cx="7772400" cy="4800600"/>
          </a:xfrm>
        </p:spPr>
        <p:txBody>
          <a:bodyPr/>
          <a:lstStyle/>
          <a:p>
            <a:pPr marL="0" indent="0">
              <a:buNone/>
            </a:pPr>
            <a:r>
              <a:rPr lang="en-US" sz="2400" b="1" i="1" dirty="0"/>
              <a:t>Extending the Arm</a:t>
            </a:r>
          </a:p>
          <a:p>
            <a:r>
              <a:rPr lang="en-US" sz="2400" dirty="0"/>
              <a:t>Extending the arm turns the heat over to the Starter. </a:t>
            </a:r>
          </a:p>
          <a:p>
            <a:r>
              <a:rPr lang="en-US" sz="2400" dirty="0"/>
              <a:t>Be prompt in turning the heat over to the Starter</a:t>
            </a:r>
          </a:p>
          <a:p>
            <a:pPr lvl="2"/>
            <a:r>
              <a:rPr lang="en-US" sz="2000" dirty="0"/>
              <a:t>When all swimmers are on the blocks and getting themselves ready.</a:t>
            </a:r>
          </a:p>
          <a:p>
            <a:pPr lvl="2"/>
            <a:r>
              <a:rPr lang="en-US" sz="2000" dirty="0"/>
              <a:t>Sometimes you may need to delay extending your arm due to problems behind the blocks.</a:t>
            </a:r>
          </a:p>
          <a:p>
            <a:pPr lvl="2"/>
            <a:r>
              <a:rPr lang="en-US" sz="2000" dirty="0"/>
              <a:t>In USA Swimming, we don’t wait until the swimmers are ready to start to turn it over to the Starter – the swimmers may be waiting on the blocks too long. Communicate with Starter on timing.</a:t>
            </a:r>
          </a:p>
          <a:p>
            <a:pPr lvl="2"/>
            <a:r>
              <a:rPr lang="en-US" sz="2000" dirty="0"/>
              <a:t>It is the Starters job to ensure that the swimmers are in the proper starting position, set and ready to swim, not yours. (But you may need to give the Starter feedback.)</a:t>
            </a:r>
          </a:p>
          <a:p>
            <a:endParaRPr lang="en-US" sz="2400" dirty="0"/>
          </a:p>
        </p:txBody>
      </p:sp>
      <p:sp>
        <p:nvSpPr>
          <p:cNvPr id="5" name="Footer Placeholder 4">
            <a:extLst>
              <a:ext uri="{FF2B5EF4-FFF2-40B4-BE49-F238E27FC236}">
                <a16:creationId xmlns:a16="http://schemas.microsoft.com/office/drawing/2014/main" id="{9477B434-51E4-4E58-82E7-695779B7C24B}"/>
              </a:ext>
            </a:extLst>
          </p:cNvPr>
          <p:cNvSpPr>
            <a:spLocks noGrp="1"/>
          </p:cNvSpPr>
          <p:nvPr>
            <p:ph type="ftr" sz="quarter" idx="10"/>
          </p:nvPr>
        </p:nvSpPr>
        <p:spPr/>
        <p:txBody>
          <a:bodyPr/>
          <a:lstStyle/>
          <a:p>
            <a:pPr>
              <a:defRPr/>
            </a:pPr>
            <a:r>
              <a:rPr lang="en-US" dirty="0"/>
              <a:t>Colorado Swimming Deck Referee Clinic</a:t>
            </a:r>
            <a:endParaRPr lang="en-US" sz="1000" b="0" dirty="0"/>
          </a:p>
        </p:txBody>
      </p:sp>
      <p:sp>
        <p:nvSpPr>
          <p:cNvPr id="6" name="Slide Number Placeholder 5">
            <a:extLst>
              <a:ext uri="{FF2B5EF4-FFF2-40B4-BE49-F238E27FC236}">
                <a16:creationId xmlns:a16="http://schemas.microsoft.com/office/drawing/2014/main" id="{9D2CF7B3-B0EF-499D-8E52-084ADD4B7554}"/>
              </a:ext>
            </a:extLst>
          </p:cNvPr>
          <p:cNvSpPr>
            <a:spLocks noGrp="1"/>
          </p:cNvSpPr>
          <p:nvPr>
            <p:ph type="sldNum" sz="quarter" idx="11"/>
          </p:nvPr>
        </p:nvSpPr>
        <p:spPr/>
        <p:txBody>
          <a:bodyPr/>
          <a:lstStyle/>
          <a:p>
            <a:pPr>
              <a:defRPr/>
            </a:pPr>
            <a:fld id="{F6A9CE6F-28D5-4512-83CE-C36EBA8685D8}" type="slidenum">
              <a:rPr lang="en-US" smtClean="0"/>
              <a:pPr>
                <a:defRPr/>
              </a:pPr>
              <a:t>20</a:t>
            </a:fld>
            <a:endParaRPr lang="en-US" dirty="0"/>
          </a:p>
        </p:txBody>
      </p:sp>
      <p:pic>
        <p:nvPicPr>
          <p:cNvPr id="9" name="Picture 8" descr="A close up of a sign&#10;&#10;Description automatically generated">
            <a:extLst>
              <a:ext uri="{FF2B5EF4-FFF2-40B4-BE49-F238E27FC236}">
                <a16:creationId xmlns:a16="http://schemas.microsoft.com/office/drawing/2014/main" id="{8EE86678-A9EF-124E-8FCC-6B7446E3A7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3334705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FBB1A-A246-436A-8F12-B95E8CEDBD86}"/>
              </a:ext>
            </a:extLst>
          </p:cNvPr>
          <p:cNvSpPr>
            <a:spLocks noGrp="1"/>
          </p:cNvSpPr>
          <p:nvPr>
            <p:ph type="title"/>
          </p:nvPr>
        </p:nvSpPr>
        <p:spPr/>
        <p:txBody>
          <a:bodyPr/>
          <a:lstStyle/>
          <a:p>
            <a:r>
              <a:rPr lang="en-US" dirty="0"/>
              <a:t>The Start (Cont.)</a:t>
            </a:r>
          </a:p>
        </p:txBody>
      </p:sp>
      <p:sp>
        <p:nvSpPr>
          <p:cNvPr id="3" name="Content Placeholder 2">
            <a:extLst>
              <a:ext uri="{FF2B5EF4-FFF2-40B4-BE49-F238E27FC236}">
                <a16:creationId xmlns:a16="http://schemas.microsoft.com/office/drawing/2014/main" id="{2270CC1B-AAF5-41DA-A49F-B44A7C4D0094}"/>
              </a:ext>
            </a:extLst>
          </p:cNvPr>
          <p:cNvSpPr>
            <a:spLocks noGrp="1"/>
          </p:cNvSpPr>
          <p:nvPr>
            <p:ph idx="1"/>
          </p:nvPr>
        </p:nvSpPr>
        <p:spPr>
          <a:xfrm>
            <a:off x="685800" y="1676400"/>
            <a:ext cx="7772400" cy="4114800"/>
          </a:xfrm>
        </p:spPr>
        <p:txBody>
          <a:bodyPr/>
          <a:lstStyle/>
          <a:p>
            <a:r>
              <a:rPr lang="en-US" sz="2800" dirty="0"/>
              <a:t>Suppose there are some issues behind the blocks</a:t>
            </a:r>
          </a:p>
          <a:p>
            <a:pPr lvl="1"/>
            <a:r>
              <a:rPr lang="en-US" sz="2400" dirty="0"/>
              <a:t>If you need to take back control of the heat, lower your arm but also give a verbal indication to the Starter to hold up the start.</a:t>
            </a:r>
          </a:p>
          <a:p>
            <a:pPr lvl="1"/>
            <a:r>
              <a:rPr lang="en-US" sz="2400" dirty="0"/>
              <a:t>If you ask the Starter to step down the field, please repeat the long whistle.</a:t>
            </a:r>
          </a:p>
          <a:p>
            <a:pPr lvl="1"/>
            <a:r>
              <a:rPr lang="en-US" sz="2400" dirty="0"/>
              <a:t>If there are issues with backstroke ledges and you need to relax swimmers, use your Starter to give the directions to the field and then blow your whistle again.</a:t>
            </a:r>
          </a:p>
          <a:p>
            <a:endParaRPr lang="en-US" dirty="0"/>
          </a:p>
        </p:txBody>
      </p:sp>
      <p:sp>
        <p:nvSpPr>
          <p:cNvPr id="4" name="Footer Placeholder 3">
            <a:extLst>
              <a:ext uri="{FF2B5EF4-FFF2-40B4-BE49-F238E27FC236}">
                <a16:creationId xmlns:a16="http://schemas.microsoft.com/office/drawing/2014/main" id="{E56BD677-5C79-4B5D-BFC1-0A5BA4538948}"/>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81CFF226-ACE4-4DA3-A6EF-85FAAAD10B95}"/>
              </a:ext>
            </a:extLst>
          </p:cNvPr>
          <p:cNvSpPr>
            <a:spLocks noGrp="1"/>
          </p:cNvSpPr>
          <p:nvPr>
            <p:ph type="sldNum" sz="quarter" idx="11"/>
          </p:nvPr>
        </p:nvSpPr>
        <p:spPr/>
        <p:txBody>
          <a:bodyPr/>
          <a:lstStyle/>
          <a:p>
            <a:pPr>
              <a:defRPr/>
            </a:pPr>
            <a:fld id="{ED61895C-B031-47D5-A5C9-0F7DBA4D0055}" type="slidenum">
              <a:rPr lang="en-US" smtClean="0"/>
              <a:pPr>
                <a:defRPr/>
              </a:pPr>
              <a:t>21</a:t>
            </a:fld>
            <a:endParaRPr lang="en-US" dirty="0"/>
          </a:p>
        </p:txBody>
      </p:sp>
      <p:pic>
        <p:nvPicPr>
          <p:cNvPr id="6" name="Picture 5" descr="A close up of a sign&#10;&#10;Description automatically generated">
            <a:extLst>
              <a:ext uri="{FF2B5EF4-FFF2-40B4-BE49-F238E27FC236}">
                <a16:creationId xmlns:a16="http://schemas.microsoft.com/office/drawing/2014/main" id="{7D1663B4-FD06-A146-BA45-594C945FC5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3588059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54607-517E-4410-BF9A-23597C344B0E}"/>
              </a:ext>
            </a:extLst>
          </p:cNvPr>
          <p:cNvSpPr>
            <a:spLocks noGrp="1"/>
          </p:cNvSpPr>
          <p:nvPr>
            <p:ph type="title"/>
          </p:nvPr>
        </p:nvSpPr>
        <p:spPr>
          <a:xfrm>
            <a:off x="685800" y="457200"/>
            <a:ext cx="7772400" cy="1143000"/>
          </a:xfrm>
        </p:spPr>
        <p:txBody>
          <a:bodyPr/>
          <a:lstStyle/>
          <a:p>
            <a:r>
              <a:rPr lang="en-US" dirty="0"/>
              <a:t>The Start (Cont.)</a:t>
            </a:r>
          </a:p>
        </p:txBody>
      </p:sp>
      <p:sp>
        <p:nvSpPr>
          <p:cNvPr id="3" name="Content Placeholder 2">
            <a:extLst>
              <a:ext uri="{FF2B5EF4-FFF2-40B4-BE49-F238E27FC236}">
                <a16:creationId xmlns:a16="http://schemas.microsoft.com/office/drawing/2014/main" id="{009CAD5F-0F6F-4E08-9DAC-57DF8D3B9FDA}"/>
              </a:ext>
            </a:extLst>
          </p:cNvPr>
          <p:cNvSpPr>
            <a:spLocks noGrp="1"/>
          </p:cNvSpPr>
          <p:nvPr>
            <p:ph idx="1"/>
          </p:nvPr>
        </p:nvSpPr>
        <p:spPr>
          <a:xfrm>
            <a:off x="685800" y="1371600"/>
            <a:ext cx="7772400" cy="4648200"/>
          </a:xfrm>
        </p:spPr>
        <p:txBody>
          <a:bodyPr/>
          <a:lstStyle/>
          <a:p>
            <a:r>
              <a:rPr lang="en-US" sz="2000" b="1" dirty="0"/>
              <a:t>False Starts</a:t>
            </a:r>
          </a:p>
          <a:p>
            <a:pPr lvl="1"/>
            <a:r>
              <a:rPr lang="en-US" sz="1800" dirty="0"/>
              <a:t>After watching swimmers until they surface and you are sure the start should not be recalled, make a notation to signify the lane number(s) of those you saw move.</a:t>
            </a:r>
          </a:p>
          <a:p>
            <a:pPr lvl="1"/>
            <a:r>
              <a:rPr lang="en-US" sz="1800" dirty="0"/>
              <a:t>The Starter initiates the false start call with the Deck Referee.</a:t>
            </a:r>
          </a:p>
          <a:p>
            <a:pPr lvl="1"/>
            <a:r>
              <a:rPr lang="en-US" sz="1800" dirty="0"/>
              <a:t>Confirmation is by showing each other the lanes number(s) written for the heat – record that a false start has been confirmed on your heat sheet</a:t>
            </a:r>
          </a:p>
          <a:p>
            <a:pPr lvl="1"/>
            <a:r>
              <a:rPr lang="en-US" sz="1800" dirty="0"/>
              <a:t>Announce a false start over the radio (identify event #,heat, and lane number) so the swimmer can be notified by Chief Judge or Turn Judge and Admin. will know – you or Chief Judge need to write up DQ slip. The Starter signs the DQ slip first then the Deck Referee signs it.</a:t>
            </a:r>
          </a:p>
          <a:p>
            <a:pPr lvl="1"/>
            <a:r>
              <a:rPr lang="en-US" sz="1800" dirty="0"/>
              <a:t>Declared False Start (DFS), No Show slips (Timed Finals v. Prelim/Final)</a:t>
            </a:r>
          </a:p>
          <a:p>
            <a:pPr lvl="1"/>
            <a:r>
              <a:rPr lang="en-US" sz="1800" dirty="0"/>
              <a:t>Inadvertent recalls negate any false start</a:t>
            </a:r>
          </a:p>
          <a:p>
            <a:pPr lvl="1"/>
            <a:r>
              <a:rPr lang="en-US" sz="1800" dirty="0"/>
              <a:t>Do not raise arm for false starts</a:t>
            </a:r>
          </a:p>
          <a:p>
            <a:endParaRPr lang="en-US" sz="1800" dirty="0"/>
          </a:p>
        </p:txBody>
      </p:sp>
      <p:sp>
        <p:nvSpPr>
          <p:cNvPr id="4" name="Footer Placeholder 3">
            <a:extLst>
              <a:ext uri="{FF2B5EF4-FFF2-40B4-BE49-F238E27FC236}">
                <a16:creationId xmlns:a16="http://schemas.microsoft.com/office/drawing/2014/main" id="{543C3C1C-7F47-4FB4-AF5B-C221ED7978B3}"/>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9893D0B7-2A67-413D-85AD-E78DF1AF8B29}"/>
              </a:ext>
            </a:extLst>
          </p:cNvPr>
          <p:cNvSpPr>
            <a:spLocks noGrp="1"/>
          </p:cNvSpPr>
          <p:nvPr>
            <p:ph type="sldNum" sz="quarter" idx="11"/>
          </p:nvPr>
        </p:nvSpPr>
        <p:spPr/>
        <p:txBody>
          <a:bodyPr/>
          <a:lstStyle/>
          <a:p>
            <a:pPr>
              <a:defRPr/>
            </a:pPr>
            <a:fld id="{ED61895C-B031-47D5-A5C9-0F7DBA4D0055}" type="slidenum">
              <a:rPr lang="en-US" smtClean="0"/>
              <a:pPr>
                <a:defRPr/>
              </a:pPr>
              <a:t>22</a:t>
            </a:fld>
            <a:endParaRPr lang="en-US" dirty="0"/>
          </a:p>
        </p:txBody>
      </p:sp>
      <p:pic>
        <p:nvPicPr>
          <p:cNvPr id="6" name="Picture 5" descr="A close up of a sign&#10;&#10;Description automatically generated">
            <a:extLst>
              <a:ext uri="{FF2B5EF4-FFF2-40B4-BE49-F238E27FC236}">
                <a16:creationId xmlns:a16="http://schemas.microsoft.com/office/drawing/2014/main" id="{CF493D0A-F5A1-3F4A-B95F-E4B8E24D21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3241249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54607-517E-4410-BF9A-23597C344B0E}"/>
              </a:ext>
            </a:extLst>
          </p:cNvPr>
          <p:cNvSpPr>
            <a:spLocks noGrp="1"/>
          </p:cNvSpPr>
          <p:nvPr>
            <p:ph type="title"/>
          </p:nvPr>
        </p:nvSpPr>
        <p:spPr/>
        <p:txBody>
          <a:bodyPr/>
          <a:lstStyle/>
          <a:p>
            <a:r>
              <a:rPr lang="en-US" dirty="0"/>
              <a:t>The Start (Cont.)</a:t>
            </a:r>
          </a:p>
        </p:txBody>
      </p:sp>
      <p:sp>
        <p:nvSpPr>
          <p:cNvPr id="3" name="Content Placeholder 2">
            <a:extLst>
              <a:ext uri="{FF2B5EF4-FFF2-40B4-BE49-F238E27FC236}">
                <a16:creationId xmlns:a16="http://schemas.microsoft.com/office/drawing/2014/main" id="{009CAD5F-0F6F-4E08-9DAC-57DF8D3B9FDA}"/>
              </a:ext>
            </a:extLst>
          </p:cNvPr>
          <p:cNvSpPr>
            <a:spLocks noGrp="1"/>
          </p:cNvSpPr>
          <p:nvPr>
            <p:ph idx="1"/>
          </p:nvPr>
        </p:nvSpPr>
        <p:spPr>
          <a:xfrm>
            <a:off x="685800" y="1600200"/>
            <a:ext cx="7772400" cy="4114800"/>
          </a:xfrm>
        </p:spPr>
        <p:txBody>
          <a:bodyPr/>
          <a:lstStyle/>
          <a:p>
            <a:r>
              <a:rPr lang="en-US" sz="2000" b="1" dirty="0"/>
              <a:t>Unfair Starts </a:t>
            </a:r>
          </a:p>
          <a:p>
            <a:pPr lvl="1"/>
            <a:r>
              <a:rPr lang="en-US" sz="2000" dirty="0"/>
              <a:t>Recall used in very, very rare situations</a:t>
            </a:r>
          </a:p>
          <a:p>
            <a:pPr lvl="1"/>
            <a:r>
              <a:rPr lang="en-US" sz="2000" dirty="0"/>
              <a:t>Use start system sounder or whistles to bring back athletes</a:t>
            </a:r>
          </a:p>
          <a:p>
            <a:pPr lvl="1"/>
            <a:r>
              <a:rPr lang="en-US" sz="2000" dirty="0"/>
              <a:t>Recall rope responsibilities (if used, these are generally on 50m pools)</a:t>
            </a:r>
          </a:p>
          <a:p>
            <a:pPr lvl="1"/>
            <a:r>
              <a:rPr lang="en-US" sz="2000" dirty="0"/>
              <a:t>Determine when to re-swim and who re-swims</a:t>
            </a:r>
          </a:p>
          <a:p>
            <a:pPr lvl="1"/>
            <a:r>
              <a:rPr lang="en-US" sz="2000" dirty="0"/>
              <a:t>Deliberate delay or misconduct. USA Rule 101.1.5</a:t>
            </a:r>
          </a:p>
          <a:p>
            <a:endParaRPr lang="en-US" sz="1800" dirty="0"/>
          </a:p>
          <a:p>
            <a:endParaRPr lang="en-US" sz="1800" dirty="0"/>
          </a:p>
        </p:txBody>
      </p:sp>
      <p:sp>
        <p:nvSpPr>
          <p:cNvPr id="4" name="Footer Placeholder 3">
            <a:extLst>
              <a:ext uri="{FF2B5EF4-FFF2-40B4-BE49-F238E27FC236}">
                <a16:creationId xmlns:a16="http://schemas.microsoft.com/office/drawing/2014/main" id="{543C3C1C-7F47-4FB4-AF5B-C221ED7978B3}"/>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9893D0B7-2A67-413D-85AD-E78DF1AF8B29}"/>
              </a:ext>
            </a:extLst>
          </p:cNvPr>
          <p:cNvSpPr>
            <a:spLocks noGrp="1"/>
          </p:cNvSpPr>
          <p:nvPr>
            <p:ph type="sldNum" sz="quarter" idx="11"/>
          </p:nvPr>
        </p:nvSpPr>
        <p:spPr/>
        <p:txBody>
          <a:bodyPr/>
          <a:lstStyle/>
          <a:p>
            <a:pPr>
              <a:defRPr/>
            </a:pPr>
            <a:fld id="{ED61895C-B031-47D5-A5C9-0F7DBA4D0055}" type="slidenum">
              <a:rPr lang="en-US" smtClean="0"/>
              <a:pPr>
                <a:defRPr/>
              </a:pPr>
              <a:t>23</a:t>
            </a:fld>
            <a:endParaRPr lang="en-US" dirty="0"/>
          </a:p>
        </p:txBody>
      </p:sp>
      <p:pic>
        <p:nvPicPr>
          <p:cNvPr id="6" name="Picture 5" descr="A close up of a sign&#10;&#10;Description automatically generated">
            <a:extLst>
              <a:ext uri="{FF2B5EF4-FFF2-40B4-BE49-F238E27FC236}">
                <a16:creationId xmlns:a16="http://schemas.microsoft.com/office/drawing/2014/main" id="{CF493D0A-F5A1-3F4A-B95F-E4B8E24D21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496081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8686F-2810-4D11-A006-ADAC191DCD14}"/>
              </a:ext>
            </a:extLst>
          </p:cNvPr>
          <p:cNvSpPr>
            <a:spLocks noGrp="1"/>
          </p:cNvSpPr>
          <p:nvPr>
            <p:ph type="title"/>
          </p:nvPr>
        </p:nvSpPr>
        <p:spPr/>
        <p:txBody>
          <a:bodyPr/>
          <a:lstStyle/>
          <a:p>
            <a:r>
              <a:rPr lang="en-US" dirty="0"/>
              <a:t>During the Race</a:t>
            </a:r>
          </a:p>
        </p:txBody>
      </p:sp>
      <p:sp>
        <p:nvSpPr>
          <p:cNvPr id="3" name="Content Placeholder 2">
            <a:extLst>
              <a:ext uri="{FF2B5EF4-FFF2-40B4-BE49-F238E27FC236}">
                <a16:creationId xmlns:a16="http://schemas.microsoft.com/office/drawing/2014/main" id="{1C0AE682-1969-48FF-8BE2-20CDB4EABBC7}"/>
              </a:ext>
            </a:extLst>
          </p:cNvPr>
          <p:cNvSpPr>
            <a:spLocks noGrp="1"/>
          </p:cNvSpPr>
          <p:nvPr>
            <p:ph idx="1"/>
          </p:nvPr>
        </p:nvSpPr>
        <p:spPr>
          <a:xfrm>
            <a:off x="685800" y="1524000"/>
            <a:ext cx="7772400" cy="4114800"/>
          </a:xfrm>
        </p:spPr>
        <p:txBody>
          <a:bodyPr/>
          <a:lstStyle/>
          <a:p>
            <a:r>
              <a:rPr lang="en-US" sz="2400" dirty="0"/>
              <a:t>Primarily focus on the race – the Chief Judges (if used) are watching the officials</a:t>
            </a:r>
          </a:p>
          <a:p>
            <a:pPr lvl="1"/>
            <a:r>
              <a:rPr lang="en-US" sz="1800" dirty="0"/>
              <a:t>Consider your “body language”</a:t>
            </a:r>
          </a:p>
          <a:p>
            <a:pPr lvl="1"/>
            <a:r>
              <a:rPr lang="en-US" sz="1800" dirty="0"/>
              <a:t>Don’t “hang out” with the Starter</a:t>
            </a:r>
          </a:p>
          <a:p>
            <a:pPr lvl="1"/>
            <a:r>
              <a:rPr lang="en-US" sz="1800" dirty="0"/>
              <a:t>Keep focus on the pool; NEVER turn your back to the pool</a:t>
            </a:r>
          </a:p>
          <a:p>
            <a:pPr lvl="1"/>
            <a:r>
              <a:rPr lang="en-US" sz="1800" dirty="0"/>
              <a:t>By observing the race, you might see the same infraction as a Judge</a:t>
            </a:r>
          </a:p>
          <a:p>
            <a:pPr lvl="1"/>
            <a:r>
              <a:rPr lang="en-US" sz="1800" dirty="0"/>
              <a:t>Try to anticipate what the call might be </a:t>
            </a:r>
          </a:p>
          <a:p>
            <a:pPr lvl="1"/>
            <a:r>
              <a:rPr lang="en-US" sz="1800" dirty="0"/>
              <a:t>Keep the “admin. table” informed of DQ’s, no show’s, lane/heat changes, etc. </a:t>
            </a:r>
          </a:p>
          <a:p>
            <a:pPr lvl="1"/>
            <a:r>
              <a:rPr lang="en-US" sz="1800" dirty="0"/>
              <a:t>Create a mental picture of what you expect to see being swum.</a:t>
            </a:r>
          </a:p>
          <a:p>
            <a:pPr lvl="1"/>
            <a:r>
              <a:rPr lang="en-US" sz="1800" dirty="0"/>
              <a:t>Anticipate the stroke and distance in the upcoming event.</a:t>
            </a:r>
            <a:endParaRPr lang="en-US" sz="2000" dirty="0"/>
          </a:p>
          <a:p>
            <a:r>
              <a:rPr lang="en-US" sz="2400" dirty="0"/>
              <a:t>Remember, its your pool! You also set the meet pace, precedent, and feel for the session. A calm demeanor is infectious.</a:t>
            </a:r>
          </a:p>
          <a:p>
            <a:endParaRPr lang="en-US" sz="2400" dirty="0"/>
          </a:p>
        </p:txBody>
      </p:sp>
      <p:sp>
        <p:nvSpPr>
          <p:cNvPr id="4" name="Footer Placeholder 3">
            <a:extLst>
              <a:ext uri="{FF2B5EF4-FFF2-40B4-BE49-F238E27FC236}">
                <a16:creationId xmlns:a16="http://schemas.microsoft.com/office/drawing/2014/main" id="{0F5F42B7-22F9-469C-B746-60622AA60199}"/>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60371E53-318F-4FE6-946B-6303563A42BC}"/>
              </a:ext>
            </a:extLst>
          </p:cNvPr>
          <p:cNvSpPr>
            <a:spLocks noGrp="1"/>
          </p:cNvSpPr>
          <p:nvPr>
            <p:ph type="sldNum" sz="quarter" idx="11"/>
          </p:nvPr>
        </p:nvSpPr>
        <p:spPr/>
        <p:txBody>
          <a:bodyPr/>
          <a:lstStyle/>
          <a:p>
            <a:pPr>
              <a:defRPr/>
            </a:pPr>
            <a:fld id="{ED61895C-B031-47D5-A5C9-0F7DBA4D0055}" type="slidenum">
              <a:rPr lang="en-US" smtClean="0"/>
              <a:pPr>
                <a:defRPr/>
              </a:pPr>
              <a:t>24</a:t>
            </a:fld>
            <a:endParaRPr lang="en-US" dirty="0"/>
          </a:p>
        </p:txBody>
      </p:sp>
      <p:pic>
        <p:nvPicPr>
          <p:cNvPr id="6" name="Picture 5" descr="A close up of a sign&#10;&#10;Description automatically generated">
            <a:extLst>
              <a:ext uri="{FF2B5EF4-FFF2-40B4-BE49-F238E27FC236}">
                <a16:creationId xmlns:a16="http://schemas.microsoft.com/office/drawing/2014/main" id="{667EFF70-E14F-2A47-A317-3852D46FAB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910594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F08AC-B27F-41B0-A41B-300DE8381FE6}"/>
              </a:ext>
            </a:extLst>
          </p:cNvPr>
          <p:cNvSpPr>
            <a:spLocks noGrp="1"/>
          </p:cNvSpPr>
          <p:nvPr>
            <p:ph type="title"/>
          </p:nvPr>
        </p:nvSpPr>
        <p:spPr/>
        <p:txBody>
          <a:bodyPr/>
          <a:lstStyle/>
          <a:p>
            <a:r>
              <a:rPr lang="en-US" dirty="0"/>
              <a:t>Additional Procedures</a:t>
            </a:r>
          </a:p>
        </p:txBody>
      </p:sp>
      <p:sp>
        <p:nvSpPr>
          <p:cNvPr id="3" name="Content Placeholder 2">
            <a:extLst>
              <a:ext uri="{FF2B5EF4-FFF2-40B4-BE49-F238E27FC236}">
                <a16:creationId xmlns:a16="http://schemas.microsoft.com/office/drawing/2014/main" id="{06070372-7716-4860-982A-F275BFB1860F}"/>
              </a:ext>
            </a:extLst>
          </p:cNvPr>
          <p:cNvSpPr>
            <a:spLocks noGrp="1"/>
          </p:cNvSpPr>
          <p:nvPr>
            <p:ph idx="1"/>
          </p:nvPr>
        </p:nvSpPr>
        <p:spPr/>
        <p:txBody>
          <a:bodyPr/>
          <a:lstStyle/>
          <a:p>
            <a:r>
              <a:rPr lang="en-US" sz="2400" b="1" i="1" u="sng" dirty="0"/>
              <a:t>Avoid distractions </a:t>
            </a:r>
            <a:r>
              <a:rPr lang="en-US" sz="2400" dirty="0"/>
              <a:t>if at all possible – when they happen, keep them short or delay them until after the race. Don’t turn away from water.</a:t>
            </a:r>
          </a:p>
          <a:p>
            <a:r>
              <a:rPr lang="en-US" sz="2400" dirty="0"/>
              <a:t>You have a </a:t>
            </a:r>
            <a:r>
              <a:rPr lang="en-US" sz="2400" b="1" i="1" u="sng" dirty="0"/>
              <a:t>team </a:t>
            </a:r>
            <a:r>
              <a:rPr lang="en-US" sz="2400" dirty="0"/>
              <a:t>of officials on deck. Let them help you run a great meet.</a:t>
            </a:r>
          </a:p>
          <a:p>
            <a:r>
              <a:rPr lang="en-US" sz="2400" b="1" i="1" u="sng" dirty="0"/>
              <a:t>Keep track of your timeline </a:t>
            </a:r>
            <a:r>
              <a:rPr lang="en-US" sz="2400" dirty="0"/>
              <a:t>– the swimmers set their preparation based on that timeline.  The timeline is a guide unless the meet announcement or Meet Referee dictates specific event start times. </a:t>
            </a:r>
          </a:p>
          <a:p>
            <a:pPr marL="400050" lvl="1" indent="0">
              <a:buNone/>
            </a:pPr>
            <a:r>
              <a:rPr lang="en-US" sz="2000" b="1" dirty="0"/>
              <a:t>But, do not let maintaining the timeline ruin the quality of the competition.</a:t>
            </a:r>
          </a:p>
          <a:p>
            <a:endParaRPr lang="en-US" sz="2400" dirty="0"/>
          </a:p>
        </p:txBody>
      </p:sp>
      <p:sp>
        <p:nvSpPr>
          <p:cNvPr id="4" name="Footer Placeholder 3">
            <a:extLst>
              <a:ext uri="{FF2B5EF4-FFF2-40B4-BE49-F238E27FC236}">
                <a16:creationId xmlns:a16="http://schemas.microsoft.com/office/drawing/2014/main" id="{87D84BB3-356C-4024-9EE1-A66E8ABA600D}"/>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2C6131BD-CA6A-4F7B-9803-4B4BD5FC9F9C}"/>
              </a:ext>
            </a:extLst>
          </p:cNvPr>
          <p:cNvSpPr>
            <a:spLocks noGrp="1"/>
          </p:cNvSpPr>
          <p:nvPr>
            <p:ph type="sldNum" sz="quarter" idx="11"/>
          </p:nvPr>
        </p:nvSpPr>
        <p:spPr/>
        <p:txBody>
          <a:bodyPr/>
          <a:lstStyle/>
          <a:p>
            <a:pPr>
              <a:defRPr/>
            </a:pPr>
            <a:fld id="{ED61895C-B031-47D5-A5C9-0F7DBA4D0055}" type="slidenum">
              <a:rPr lang="en-US" smtClean="0"/>
              <a:pPr>
                <a:defRPr/>
              </a:pPr>
              <a:t>25</a:t>
            </a:fld>
            <a:endParaRPr lang="en-US" dirty="0"/>
          </a:p>
        </p:txBody>
      </p:sp>
      <p:pic>
        <p:nvPicPr>
          <p:cNvPr id="6" name="Picture 5" descr="A close up of a sign&#10;&#10;Description automatically generated">
            <a:extLst>
              <a:ext uri="{FF2B5EF4-FFF2-40B4-BE49-F238E27FC236}">
                <a16:creationId xmlns:a16="http://schemas.microsoft.com/office/drawing/2014/main" id="{10ADF443-3A8F-9244-8942-54CE91F1C1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627520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9DEF-B4FA-4908-8849-E0D836BEC7AE}"/>
              </a:ext>
            </a:extLst>
          </p:cNvPr>
          <p:cNvSpPr>
            <a:spLocks noGrp="1"/>
          </p:cNvSpPr>
          <p:nvPr>
            <p:ph type="title"/>
          </p:nvPr>
        </p:nvSpPr>
        <p:spPr/>
        <p:txBody>
          <a:bodyPr/>
          <a:lstStyle/>
          <a:p>
            <a:r>
              <a:rPr lang="en-US" dirty="0"/>
              <a:t>DQ Procedures</a:t>
            </a:r>
          </a:p>
        </p:txBody>
      </p:sp>
      <p:sp>
        <p:nvSpPr>
          <p:cNvPr id="3" name="Content Placeholder 2">
            <a:extLst>
              <a:ext uri="{FF2B5EF4-FFF2-40B4-BE49-F238E27FC236}">
                <a16:creationId xmlns:a16="http://schemas.microsoft.com/office/drawing/2014/main" id="{37FB7885-D41B-42F8-A501-3DD28349461C}"/>
              </a:ext>
            </a:extLst>
          </p:cNvPr>
          <p:cNvSpPr>
            <a:spLocks noGrp="1"/>
          </p:cNvSpPr>
          <p:nvPr>
            <p:ph idx="1"/>
          </p:nvPr>
        </p:nvSpPr>
        <p:spPr>
          <a:xfrm>
            <a:off x="685800" y="1600200"/>
            <a:ext cx="7772400" cy="4114800"/>
          </a:xfrm>
        </p:spPr>
        <p:txBody>
          <a:bodyPr/>
          <a:lstStyle/>
          <a:p>
            <a:r>
              <a:rPr lang="en-US" sz="2200" dirty="0"/>
              <a:t>DQ slips-use if at all possible</a:t>
            </a:r>
          </a:p>
          <a:p>
            <a:r>
              <a:rPr lang="en-US" sz="2200" dirty="0"/>
              <a:t>Radio protocol – Must have experience!</a:t>
            </a:r>
          </a:p>
          <a:p>
            <a:r>
              <a:rPr lang="en-US" sz="2200" dirty="0"/>
              <a:t>Accept/reject; ask for clarification if unable to decide in a timely manner.</a:t>
            </a:r>
          </a:p>
          <a:p>
            <a:r>
              <a:rPr lang="en-US" sz="2200" dirty="0"/>
              <a:t>Potential disqualification clarification:  Garbled radio transmission, or language used in the call. A personal conversation may be needed for clarification. The CJ may suggest “needs further discussion” based upon the Judge’s call.</a:t>
            </a:r>
          </a:p>
          <a:p>
            <a:r>
              <a:rPr lang="en-US" sz="2200" dirty="0"/>
              <a:t>Record DQs, FSs, DFSs, &amp; NSs on your heat sheet. Have a system that works for you that allows you to track the meet.</a:t>
            </a:r>
          </a:p>
          <a:p>
            <a:r>
              <a:rPr lang="en-US" sz="2200" dirty="0"/>
              <a:t>Notification to swimmer- by Chief Judges or Finish Judge.</a:t>
            </a:r>
          </a:p>
        </p:txBody>
      </p:sp>
      <p:sp>
        <p:nvSpPr>
          <p:cNvPr id="4" name="Footer Placeholder 3">
            <a:extLst>
              <a:ext uri="{FF2B5EF4-FFF2-40B4-BE49-F238E27FC236}">
                <a16:creationId xmlns:a16="http://schemas.microsoft.com/office/drawing/2014/main" id="{DFCAFE2D-9B8F-467B-A11B-C120817C117C}"/>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4C322EC1-B6BA-4045-948C-2300E63E3593}"/>
              </a:ext>
            </a:extLst>
          </p:cNvPr>
          <p:cNvSpPr>
            <a:spLocks noGrp="1"/>
          </p:cNvSpPr>
          <p:nvPr>
            <p:ph type="sldNum" sz="quarter" idx="11"/>
          </p:nvPr>
        </p:nvSpPr>
        <p:spPr/>
        <p:txBody>
          <a:bodyPr/>
          <a:lstStyle/>
          <a:p>
            <a:pPr>
              <a:defRPr/>
            </a:pPr>
            <a:fld id="{ED61895C-B031-47D5-A5C9-0F7DBA4D0055}" type="slidenum">
              <a:rPr lang="en-US" smtClean="0"/>
              <a:pPr>
                <a:defRPr/>
              </a:pPr>
              <a:t>26</a:t>
            </a:fld>
            <a:endParaRPr lang="en-US" dirty="0"/>
          </a:p>
        </p:txBody>
      </p:sp>
      <p:pic>
        <p:nvPicPr>
          <p:cNvPr id="6" name="Picture 5" descr="A close up of a sign&#10;&#10;Description automatically generated">
            <a:extLst>
              <a:ext uri="{FF2B5EF4-FFF2-40B4-BE49-F238E27FC236}">
                <a16:creationId xmlns:a16="http://schemas.microsoft.com/office/drawing/2014/main" id="{8782D57F-F7F3-B14F-8B21-5967AA29AB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791661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8A45-2FDD-4D7F-9C76-129C6904E71D}"/>
              </a:ext>
            </a:extLst>
          </p:cNvPr>
          <p:cNvSpPr>
            <a:spLocks noGrp="1"/>
          </p:cNvSpPr>
          <p:nvPr>
            <p:ph type="title"/>
          </p:nvPr>
        </p:nvSpPr>
        <p:spPr/>
        <p:txBody>
          <a:bodyPr/>
          <a:lstStyle/>
          <a:p>
            <a:r>
              <a:rPr lang="en-US" dirty="0"/>
              <a:t>Problems and Protests</a:t>
            </a:r>
          </a:p>
        </p:txBody>
      </p:sp>
      <p:sp>
        <p:nvSpPr>
          <p:cNvPr id="3" name="Content Placeholder 2">
            <a:extLst>
              <a:ext uri="{FF2B5EF4-FFF2-40B4-BE49-F238E27FC236}">
                <a16:creationId xmlns:a16="http://schemas.microsoft.com/office/drawing/2014/main" id="{010AD50E-7683-42F6-9644-D89762504609}"/>
              </a:ext>
            </a:extLst>
          </p:cNvPr>
          <p:cNvSpPr>
            <a:spLocks noGrp="1"/>
          </p:cNvSpPr>
          <p:nvPr>
            <p:ph idx="1"/>
          </p:nvPr>
        </p:nvSpPr>
        <p:spPr>
          <a:xfrm>
            <a:off x="685800" y="1752600"/>
            <a:ext cx="7772400" cy="4191000"/>
          </a:xfrm>
        </p:spPr>
        <p:txBody>
          <a:bodyPr/>
          <a:lstStyle/>
          <a:p>
            <a:pPr marL="342900" lvl="2" indent="-342900" eaLnBrk="1" hangingPunct="1"/>
            <a:r>
              <a:rPr lang="en-US" sz="3200" dirty="0"/>
              <a:t>DQ’s </a:t>
            </a:r>
          </a:p>
          <a:p>
            <a:pPr eaLnBrk="1" hangingPunct="1"/>
            <a:r>
              <a:rPr lang="en-US" dirty="0"/>
              <a:t>Verifying the call </a:t>
            </a:r>
          </a:p>
          <a:p>
            <a:pPr lvl="1" eaLnBrk="1" hangingPunct="1"/>
            <a:r>
              <a:rPr lang="en-US" dirty="0"/>
              <a:t>Was swimmer in Judges jurisdiction?</a:t>
            </a:r>
          </a:p>
          <a:p>
            <a:pPr lvl="1" eaLnBrk="1" hangingPunct="1"/>
            <a:r>
              <a:rPr lang="en-US" dirty="0"/>
              <a:t>Was official in position to make the call?</a:t>
            </a:r>
          </a:p>
          <a:p>
            <a:pPr lvl="1" eaLnBrk="1" hangingPunct="1"/>
            <a:r>
              <a:rPr lang="en-US" dirty="0"/>
              <a:t>What was the observation?</a:t>
            </a:r>
          </a:p>
          <a:p>
            <a:pPr lvl="1" eaLnBrk="1" hangingPunct="1"/>
            <a:r>
              <a:rPr lang="en-US" dirty="0"/>
              <a:t>What rule was violated?</a:t>
            </a:r>
          </a:p>
          <a:p>
            <a:pPr lvl="1" eaLnBrk="1" hangingPunct="1"/>
            <a:r>
              <a:rPr lang="en-US" dirty="0"/>
              <a:t>Can the Judge describe what they observed?</a:t>
            </a:r>
          </a:p>
          <a:p>
            <a:pPr lvl="1" eaLnBrk="1" hangingPunct="1"/>
            <a:r>
              <a:rPr lang="en-US" dirty="0"/>
              <a:t>Did anyone else see the infraction? Stroke Judge, Turn Judge</a:t>
            </a:r>
          </a:p>
          <a:p>
            <a:pPr marL="0" indent="0">
              <a:buNone/>
            </a:pPr>
            <a:endParaRPr lang="en-US" dirty="0"/>
          </a:p>
        </p:txBody>
      </p:sp>
      <p:sp>
        <p:nvSpPr>
          <p:cNvPr id="4" name="Footer Placeholder 3">
            <a:extLst>
              <a:ext uri="{FF2B5EF4-FFF2-40B4-BE49-F238E27FC236}">
                <a16:creationId xmlns:a16="http://schemas.microsoft.com/office/drawing/2014/main" id="{B8F4D5DE-E85E-43C6-833C-3894035A433A}"/>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54B2F8BA-FFB3-44E5-AAC7-350D85BBA29E}"/>
              </a:ext>
            </a:extLst>
          </p:cNvPr>
          <p:cNvSpPr>
            <a:spLocks noGrp="1"/>
          </p:cNvSpPr>
          <p:nvPr>
            <p:ph type="sldNum" sz="quarter" idx="11"/>
          </p:nvPr>
        </p:nvSpPr>
        <p:spPr/>
        <p:txBody>
          <a:bodyPr/>
          <a:lstStyle/>
          <a:p>
            <a:pPr>
              <a:defRPr/>
            </a:pPr>
            <a:fld id="{ED61895C-B031-47D5-A5C9-0F7DBA4D0055}" type="slidenum">
              <a:rPr lang="en-US" smtClean="0"/>
              <a:pPr>
                <a:defRPr/>
              </a:pPr>
              <a:t>27</a:t>
            </a:fld>
            <a:endParaRPr lang="en-US" dirty="0"/>
          </a:p>
        </p:txBody>
      </p:sp>
      <p:pic>
        <p:nvPicPr>
          <p:cNvPr id="6" name="Picture 5" descr="A close up of a sign&#10;&#10;Description automatically generated">
            <a:extLst>
              <a:ext uri="{FF2B5EF4-FFF2-40B4-BE49-F238E27FC236}">
                <a16:creationId xmlns:a16="http://schemas.microsoft.com/office/drawing/2014/main" id="{0400AE61-A29D-9A4C-AA43-890C8149E3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4398940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51EC5-17E3-4D54-AB43-606EC866865E}"/>
              </a:ext>
            </a:extLst>
          </p:cNvPr>
          <p:cNvSpPr>
            <a:spLocks noGrp="1"/>
          </p:cNvSpPr>
          <p:nvPr>
            <p:ph type="title"/>
          </p:nvPr>
        </p:nvSpPr>
        <p:spPr>
          <a:xfrm>
            <a:off x="685800" y="76200"/>
            <a:ext cx="7772400" cy="1143000"/>
          </a:xfrm>
        </p:spPr>
        <p:txBody>
          <a:bodyPr/>
          <a:lstStyle/>
          <a:p>
            <a:r>
              <a:rPr lang="en-US" dirty="0"/>
              <a:t>Other</a:t>
            </a:r>
          </a:p>
        </p:txBody>
      </p:sp>
      <p:sp>
        <p:nvSpPr>
          <p:cNvPr id="3" name="Content Placeholder 2">
            <a:extLst>
              <a:ext uri="{FF2B5EF4-FFF2-40B4-BE49-F238E27FC236}">
                <a16:creationId xmlns:a16="http://schemas.microsoft.com/office/drawing/2014/main" id="{D92F48E0-2497-4735-8F94-A790ECA9E5F6}"/>
              </a:ext>
            </a:extLst>
          </p:cNvPr>
          <p:cNvSpPr>
            <a:spLocks noGrp="1"/>
          </p:cNvSpPr>
          <p:nvPr>
            <p:ph idx="1"/>
          </p:nvPr>
        </p:nvSpPr>
        <p:spPr>
          <a:xfrm>
            <a:off x="685800" y="1066800"/>
            <a:ext cx="7772400" cy="4724400"/>
          </a:xfrm>
        </p:spPr>
        <p:txBody>
          <a:bodyPr/>
          <a:lstStyle/>
          <a:p>
            <a:r>
              <a:rPr lang="en-US" dirty="0"/>
              <a:t>Head Timer</a:t>
            </a:r>
          </a:p>
          <a:p>
            <a:r>
              <a:rPr lang="en-US" dirty="0"/>
              <a:t>Order of Finish</a:t>
            </a:r>
          </a:p>
          <a:p>
            <a:r>
              <a:rPr lang="en-US" dirty="0"/>
              <a:t>Computer Operator</a:t>
            </a:r>
          </a:p>
          <a:p>
            <a:r>
              <a:rPr lang="en-US" dirty="0"/>
              <a:t>Meet Director</a:t>
            </a:r>
          </a:p>
          <a:p>
            <a:r>
              <a:rPr lang="en-US" dirty="0"/>
              <a:t>Equipment Operator</a:t>
            </a:r>
          </a:p>
          <a:p>
            <a:r>
              <a:rPr lang="en-US" dirty="0"/>
              <a:t>Clerk of Course</a:t>
            </a:r>
          </a:p>
          <a:p>
            <a:r>
              <a:rPr lang="en-US" dirty="0"/>
              <a:t>Intermediate times</a:t>
            </a:r>
          </a:p>
          <a:p>
            <a:r>
              <a:rPr lang="en-US" dirty="0"/>
              <a:t>Intermediate splits</a:t>
            </a:r>
          </a:p>
        </p:txBody>
      </p:sp>
      <p:sp>
        <p:nvSpPr>
          <p:cNvPr id="4" name="Footer Placeholder 3">
            <a:extLst>
              <a:ext uri="{FF2B5EF4-FFF2-40B4-BE49-F238E27FC236}">
                <a16:creationId xmlns:a16="http://schemas.microsoft.com/office/drawing/2014/main" id="{55C10559-480D-4174-8788-DF3A16171A92}"/>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88EB5FC8-683E-43C5-92B6-FEC1F41CF67D}"/>
              </a:ext>
            </a:extLst>
          </p:cNvPr>
          <p:cNvSpPr>
            <a:spLocks noGrp="1"/>
          </p:cNvSpPr>
          <p:nvPr>
            <p:ph type="sldNum" sz="quarter" idx="11"/>
          </p:nvPr>
        </p:nvSpPr>
        <p:spPr/>
        <p:txBody>
          <a:bodyPr/>
          <a:lstStyle/>
          <a:p>
            <a:pPr>
              <a:defRPr/>
            </a:pPr>
            <a:fld id="{ED61895C-B031-47D5-A5C9-0F7DBA4D0055}" type="slidenum">
              <a:rPr lang="en-US" smtClean="0"/>
              <a:pPr>
                <a:defRPr/>
              </a:pPr>
              <a:t>28</a:t>
            </a:fld>
            <a:endParaRPr lang="en-US" dirty="0"/>
          </a:p>
        </p:txBody>
      </p:sp>
      <p:pic>
        <p:nvPicPr>
          <p:cNvPr id="6" name="Picture 5" descr="A close up of a sign&#10;&#10;Description automatically generated">
            <a:extLst>
              <a:ext uri="{FF2B5EF4-FFF2-40B4-BE49-F238E27FC236}">
                <a16:creationId xmlns:a16="http://schemas.microsoft.com/office/drawing/2014/main" id="{4CA2CD4E-71E5-2945-9DD9-049C2371A6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1629476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7772400" cy="5638800"/>
          </a:xfrm>
        </p:spPr>
        <p:txBody>
          <a:bodyPr/>
          <a:lstStyle/>
          <a:p>
            <a:r>
              <a:rPr lang="en-US" sz="1600" b="1" dirty="0"/>
              <a:t>Rule 105 Governs Disabled Swimmer Officiating</a:t>
            </a:r>
          </a:p>
          <a:p>
            <a:r>
              <a:rPr lang="en-US" sz="1800" dirty="0"/>
              <a:t>What/How to judge</a:t>
            </a:r>
          </a:p>
          <a:p>
            <a:r>
              <a:rPr lang="en-US" sz="1800" dirty="0"/>
              <a:t>Blind or vision loss</a:t>
            </a:r>
          </a:p>
          <a:p>
            <a:pPr lvl="1"/>
            <a:r>
              <a:rPr lang="en-US" sz="1600" dirty="0"/>
              <a:t>With an audible Starting system, usually no modification is required</a:t>
            </a:r>
          </a:p>
          <a:p>
            <a:pPr lvl="2"/>
            <a:r>
              <a:rPr lang="en-US" sz="1400" dirty="0"/>
              <a:t>Swimmer may require assistance</a:t>
            </a:r>
          </a:p>
          <a:p>
            <a:pPr lvl="2"/>
            <a:r>
              <a:rPr lang="en-US" sz="1400" dirty="0"/>
              <a:t>Can start in water if necessary</a:t>
            </a:r>
          </a:p>
          <a:p>
            <a:r>
              <a:rPr lang="en-US" sz="1800" dirty="0"/>
              <a:t>Deaf or Hard of Hearing</a:t>
            </a:r>
          </a:p>
          <a:p>
            <a:pPr lvl="1"/>
            <a:r>
              <a:rPr lang="en-US" sz="1600" dirty="0">
                <a:solidFill>
                  <a:srgbClr val="FF0000"/>
                </a:solidFill>
              </a:rPr>
              <a:t>May</a:t>
            </a:r>
            <a:r>
              <a:rPr lang="en-US" sz="1600" dirty="0"/>
              <a:t> require a visual starting signal (Strobe light and/or Arm signals)</a:t>
            </a:r>
          </a:p>
          <a:p>
            <a:pPr lvl="2"/>
            <a:r>
              <a:rPr lang="en-US" sz="1400" dirty="0"/>
              <a:t>Short whistles – Twist hand at chin level</a:t>
            </a:r>
          </a:p>
          <a:p>
            <a:pPr lvl="2"/>
            <a:r>
              <a:rPr lang="en-US" sz="1400" dirty="0"/>
              <a:t>Long whistle – Arm overhead – Swimmer steps on blocks</a:t>
            </a:r>
          </a:p>
          <a:p>
            <a:pPr lvl="2"/>
            <a:r>
              <a:rPr lang="en-US" sz="1400" dirty="0"/>
              <a:t>Take your mark – Arm moved to shoulder level</a:t>
            </a:r>
          </a:p>
          <a:p>
            <a:pPr lvl="2"/>
            <a:r>
              <a:rPr lang="en-US" sz="1400" dirty="0"/>
              <a:t>Start – Arm moved quickly down to your side</a:t>
            </a:r>
          </a:p>
          <a:p>
            <a:r>
              <a:rPr lang="en-US" sz="1800" dirty="0"/>
              <a:t>Physical Disabilities </a:t>
            </a:r>
          </a:p>
          <a:p>
            <a:pPr lvl="1"/>
            <a:r>
              <a:rPr lang="en-US" sz="1600" dirty="0"/>
              <a:t>May take longer to start; may need assistance; may have trouble holding platform; may use modified starting position on platform, deck, or in water</a:t>
            </a:r>
          </a:p>
          <a:p>
            <a:pPr lvl="1"/>
            <a:r>
              <a:rPr lang="en-US" sz="1600" dirty="0"/>
              <a:t>Referee may allow modifications to starting positions</a:t>
            </a:r>
          </a:p>
          <a:p>
            <a:pPr lvl="2"/>
            <a:r>
              <a:rPr lang="en-US" sz="1400" dirty="0"/>
              <a:t>Sitting or kneeling on block or deck</a:t>
            </a:r>
          </a:p>
          <a:p>
            <a:pPr lvl="2"/>
            <a:r>
              <a:rPr lang="en-US" sz="1400" dirty="0"/>
              <a:t>Unassisted or assisted in water – Some part of body must contact wall.</a:t>
            </a:r>
          </a:p>
          <a:p>
            <a:endParaRPr lang="en-US" sz="1600" dirty="0"/>
          </a:p>
        </p:txBody>
      </p:sp>
      <p:sp>
        <p:nvSpPr>
          <p:cNvPr id="5" name="Slide Number Placeholder 4"/>
          <p:cNvSpPr>
            <a:spLocks noGrp="1"/>
          </p:cNvSpPr>
          <p:nvPr>
            <p:ph type="sldNum" sz="quarter" idx="11"/>
          </p:nvPr>
        </p:nvSpPr>
        <p:spPr/>
        <p:txBody>
          <a:bodyPr/>
          <a:lstStyle/>
          <a:p>
            <a:pPr>
              <a:defRPr/>
            </a:pPr>
            <a:fld id="{ED61895C-B031-47D5-A5C9-0F7DBA4D0055}" type="slidenum">
              <a:rPr lang="en-US" smtClean="0"/>
              <a:pPr>
                <a:defRPr/>
              </a:pPr>
              <a:t>29</a:t>
            </a:fld>
            <a:endParaRPr lang="en-US" dirty="0"/>
          </a:p>
        </p:txBody>
      </p:sp>
      <p:sp>
        <p:nvSpPr>
          <p:cNvPr id="6" name="Footer Placeholder 3">
            <a:extLst>
              <a:ext uri="{FF2B5EF4-FFF2-40B4-BE49-F238E27FC236}">
                <a16:creationId xmlns:a16="http://schemas.microsoft.com/office/drawing/2014/main" id="{BC631673-EED0-4ADA-95B1-72DD3B245D32}"/>
              </a:ext>
            </a:extLst>
          </p:cNvPr>
          <p:cNvSpPr>
            <a:spLocks noGrp="1"/>
          </p:cNvSpPr>
          <p:nvPr>
            <p:ph type="ftr" sz="quarter" idx="10"/>
          </p:nvPr>
        </p:nvSpPr>
        <p:spPr>
          <a:xfrm>
            <a:off x="304800" y="6477000"/>
            <a:ext cx="5257800" cy="309102"/>
          </a:xfrm>
        </p:spPr>
        <p:txBody>
          <a:bodyPr/>
          <a:lstStyle/>
          <a:p>
            <a:pPr>
              <a:defRPr/>
            </a:pPr>
            <a:r>
              <a:rPr lang="en-US" dirty="0"/>
              <a:t>Colorado Swimming Deck Referee Clinic</a:t>
            </a:r>
            <a:endParaRPr lang="en-US" sz="1000" b="0" i="0" dirty="0">
              <a:solidFill>
                <a:schemeClr val="tx1"/>
              </a:solidFill>
            </a:endParaRPr>
          </a:p>
        </p:txBody>
      </p:sp>
      <p:sp>
        <p:nvSpPr>
          <p:cNvPr id="2" name="Title 1"/>
          <p:cNvSpPr>
            <a:spLocks noGrp="1"/>
          </p:cNvSpPr>
          <p:nvPr>
            <p:ph type="title"/>
          </p:nvPr>
        </p:nvSpPr>
        <p:spPr>
          <a:xfrm>
            <a:off x="685800" y="0"/>
            <a:ext cx="7772400" cy="838200"/>
          </a:xfrm>
        </p:spPr>
        <p:txBody>
          <a:bodyPr/>
          <a:lstStyle/>
          <a:p>
            <a:r>
              <a:rPr lang="en-US" sz="4000" dirty="0"/>
              <a:t>Swimmers with Disabilities</a:t>
            </a:r>
          </a:p>
        </p:txBody>
      </p:sp>
    </p:spTree>
    <p:extLst>
      <p:ext uri="{BB962C8B-B14F-4D97-AF65-F5344CB8AC3E}">
        <p14:creationId xmlns:p14="http://schemas.microsoft.com/office/powerpoint/2010/main" val="262122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Deck Referee</a:t>
            </a:r>
          </a:p>
        </p:txBody>
      </p:sp>
      <p:sp>
        <p:nvSpPr>
          <p:cNvPr id="3" name="Content Placeholder 2"/>
          <p:cNvSpPr>
            <a:spLocks noGrp="1"/>
          </p:cNvSpPr>
          <p:nvPr>
            <p:ph idx="1"/>
          </p:nvPr>
        </p:nvSpPr>
        <p:spPr/>
        <p:txBody>
          <a:bodyPr/>
          <a:lstStyle/>
          <a:p>
            <a:r>
              <a:rPr lang="en-US" dirty="0"/>
              <a:t>“Shall have full authority over all officials and shall assign and instruct them; shall enforce all applicable rules and shall decide all questions relating to the actual conduct of the meet,”…..102.11 USA Rulebook</a:t>
            </a:r>
          </a:p>
          <a:p>
            <a:r>
              <a:rPr lang="en-US" dirty="0"/>
              <a:t>Provide the best possible environment for maximum swimmer performance.</a:t>
            </a:r>
          </a:p>
          <a:p>
            <a:r>
              <a:rPr lang="en-US" dirty="0"/>
              <a:t>It’s your pool, you are in charge!</a:t>
            </a:r>
          </a:p>
        </p:txBody>
      </p:sp>
      <p:sp>
        <p:nvSpPr>
          <p:cNvPr id="5" name="Slide Number Placeholder 4"/>
          <p:cNvSpPr>
            <a:spLocks noGrp="1"/>
          </p:cNvSpPr>
          <p:nvPr>
            <p:ph type="sldNum" sz="quarter" idx="11"/>
          </p:nvPr>
        </p:nvSpPr>
        <p:spPr/>
        <p:txBody>
          <a:bodyPr/>
          <a:lstStyle/>
          <a:p>
            <a:pPr>
              <a:defRPr/>
            </a:pPr>
            <a:fld id="{ED61895C-B031-47D5-A5C9-0F7DBA4D0055}" type="slidenum">
              <a:rPr lang="en-US" smtClean="0"/>
              <a:pPr>
                <a:defRPr/>
              </a:pPr>
              <a:t>3</a:t>
            </a:fld>
            <a:endParaRPr lang="en-US" dirty="0"/>
          </a:p>
        </p:txBody>
      </p:sp>
      <p:sp>
        <p:nvSpPr>
          <p:cNvPr id="9" name="Footer Placeholder 3">
            <a:extLst>
              <a:ext uri="{FF2B5EF4-FFF2-40B4-BE49-F238E27FC236}">
                <a16:creationId xmlns:a16="http://schemas.microsoft.com/office/drawing/2014/main" id="{E2F93686-99ED-4132-9972-A5F8A6DA2C70}"/>
              </a:ext>
            </a:extLst>
          </p:cNvPr>
          <p:cNvSpPr>
            <a:spLocks noGrp="1"/>
          </p:cNvSpPr>
          <p:nvPr>
            <p:ph type="ftr" sz="quarter" idx="10"/>
          </p:nvPr>
        </p:nvSpPr>
        <p:spPr>
          <a:xfrm>
            <a:off x="304800" y="6477000"/>
            <a:ext cx="5257800" cy="309102"/>
          </a:xfrm>
        </p:spPr>
        <p:txBody>
          <a:bodyPr/>
          <a:lstStyle/>
          <a:p>
            <a:pPr>
              <a:defRPr/>
            </a:pPr>
            <a:r>
              <a:rPr lang="en-US" dirty="0"/>
              <a:t>Colorado Swimming Deck Referee Clinic</a:t>
            </a:r>
            <a:endParaRPr lang="en-US" sz="1000" b="0" i="0" dirty="0">
              <a:solidFill>
                <a:schemeClr val="tx1"/>
              </a:solidFill>
            </a:endParaRPr>
          </a:p>
        </p:txBody>
      </p:sp>
      <p:pic>
        <p:nvPicPr>
          <p:cNvPr id="6" name="Picture 5" descr="A close up of a sign&#10;&#10;Description automatically generated">
            <a:extLst>
              <a:ext uri="{FF2B5EF4-FFF2-40B4-BE49-F238E27FC236}">
                <a16:creationId xmlns:a16="http://schemas.microsoft.com/office/drawing/2014/main" id="{D106A142-9F78-4343-9724-85FC70EE3E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12748602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9541-B9CA-46D6-B8A6-C5F6A457A4F0}"/>
              </a:ext>
            </a:extLst>
          </p:cNvPr>
          <p:cNvSpPr>
            <a:spLocks noGrp="1"/>
          </p:cNvSpPr>
          <p:nvPr>
            <p:ph type="title"/>
          </p:nvPr>
        </p:nvSpPr>
        <p:spPr>
          <a:xfrm>
            <a:off x="685800" y="609600"/>
            <a:ext cx="7772400" cy="1143000"/>
          </a:xfrm>
        </p:spPr>
        <p:txBody>
          <a:bodyPr/>
          <a:lstStyle/>
          <a:p>
            <a:r>
              <a:rPr lang="en-US" dirty="0"/>
              <a:t>Documents to Review</a:t>
            </a:r>
          </a:p>
        </p:txBody>
      </p:sp>
      <p:sp>
        <p:nvSpPr>
          <p:cNvPr id="6" name="Content Placeholder 5">
            <a:extLst>
              <a:ext uri="{FF2B5EF4-FFF2-40B4-BE49-F238E27FC236}">
                <a16:creationId xmlns:a16="http://schemas.microsoft.com/office/drawing/2014/main" id="{0A98EF99-369C-4143-A402-A828DACF2DDC}"/>
              </a:ext>
            </a:extLst>
          </p:cNvPr>
          <p:cNvSpPr>
            <a:spLocks noGrp="1"/>
          </p:cNvSpPr>
          <p:nvPr>
            <p:ph sz="half" idx="1"/>
          </p:nvPr>
        </p:nvSpPr>
        <p:spPr>
          <a:xfrm>
            <a:off x="914400" y="2133600"/>
            <a:ext cx="3810000" cy="5029200"/>
          </a:xfrm>
        </p:spPr>
        <p:txBody>
          <a:bodyPr/>
          <a:lstStyle/>
          <a:p>
            <a:r>
              <a:rPr lang="en-US" sz="2400" dirty="0"/>
              <a:t>The Referee &amp; The Rules by Anneliese Eggert</a:t>
            </a:r>
          </a:p>
          <a:p>
            <a:r>
              <a:rPr lang="en-US" sz="2400" dirty="0"/>
              <a:t>Philosophy of Officiating</a:t>
            </a:r>
          </a:p>
          <a:p>
            <a:r>
              <a:rPr lang="en-US" sz="2400" dirty="0"/>
              <a:t>On The Deck</a:t>
            </a:r>
          </a:p>
          <a:p>
            <a:r>
              <a:rPr lang="en-US" sz="2400" dirty="0"/>
              <a:t>General Ref checklist</a:t>
            </a:r>
          </a:p>
          <a:p>
            <a:r>
              <a:rPr lang="en-US" sz="2400" dirty="0"/>
              <a:t>The Professional Deck Referee</a:t>
            </a:r>
          </a:p>
        </p:txBody>
      </p:sp>
      <p:sp>
        <p:nvSpPr>
          <p:cNvPr id="7" name="Content Placeholder 6">
            <a:extLst>
              <a:ext uri="{FF2B5EF4-FFF2-40B4-BE49-F238E27FC236}">
                <a16:creationId xmlns:a16="http://schemas.microsoft.com/office/drawing/2014/main" id="{7C587703-57C2-455B-B260-2D00C9DBD45E}"/>
              </a:ext>
            </a:extLst>
          </p:cNvPr>
          <p:cNvSpPr>
            <a:spLocks noGrp="1"/>
          </p:cNvSpPr>
          <p:nvPr>
            <p:ph sz="half" idx="2"/>
          </p:nvPr>
        </p:nvSpPr>
        <p:spPr>
          <a:xfrm>
            <a:off x="4876800" y="2133600"/>
            <a:ext cx="4267200" cy="5029200"/>
          </a:xfrm>
        </p:spPr>
        <p:txBody>
          <a:bodyPr/>
          <a:lstStyle/>
          <a:p>
            <a:pPr algn="just" eaLnBrk="1" hangingPunct="1"/>
            <a:r>
              <a:rPr lang="en-US" sz="2400" dirty="0"/>
              <a:t>Timers Briefing</a:t>
            </a:r>
          </a:p>
          <a:p>
            <a:pPr algn="just" eaLnBrk="1" hangingPunct="1"/>
            <a:r>
              <a:rPr lang="en-US" sz="2400" dirty="0"/>
              <a:t>Stroke Briefing</a:t>
            </a:r>
          </a:p>
          <a:p>
            <a:pPr algn="just" eaLnBrk="1" hangingPunct="1"/>
            <a:r>
              <a:rPr lang="en-US" sz="2400" dirty="0"/>
              <a:t>Jurisdiction</a:t>
            </a:r>
          </a:p>
          <a:p>
            <a:pPr algn="just" eaLnBrk="1" hangingPunct="1"/>
            <a:r>
              <a:rPr lang="en-US" sz="2400" dirty="0"/>
              <a:t>Radio Etiquette</a:t>
            </a:r>
          </a:p>
          <a:p>
            <a:pPr algn="just" eaLnBrk="1" hangingPunct="1"/>
            <a:r>
              <a:rPr lang="en-US" sz="2400" dirty="0"/>
              <a:t>Swimmers with Disabilities</a:t>
            </a:r>
          </a:p>
        </p:txBody>
      </p:sp>
      <p:sp>
        <p:nvSpPr>
          <p:cNvPr id="4" name="Footer Placeholder 3">
            <a:extLst>
              <a:ext uri="{FF2B5EF4-FFF2-40B4-BE49-F238E27FC236}">
                <a16:creationId xmlns:a16="http://schemas.microsoft.com/office/drawing/2014/main" id="{FE6A3D4A-3496-4841-8DB4-107152D800B3}"/>
              </a:ext>
            </a:extLst>
          </p:cNvPr>
          <p:cNvSpPr>
            <a:spLocks noGrp="1"/>
          </p:cNvSpPr>
          <p:nvPr>
            <p:ph type="ftr" sz="quarter" idx="3"/>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8D23D228-79F4-48A8-AEAB-635626ADC274}"/>
              </a:ext>
            </a:extLst>
          </p:cNvPr>
          <p:cNvSpPr>
            <a:spLocks noGrp="1"/>
          </p:cNvSpPr>
          <p:nvPr>
            <p:ph type="sldNum" sz="quarter" idx="4"/>
          </p:nvPr>
        </p:nvSpPr>
        <p:spPr/>
        <p:txBody>
          <a:bodyPr/>
          <a:lstStyle/>
          <a:p>
            <a:pPr>
              <a:defRPr/>
            </a:pPr>
            <a:fld id="{ED61895C-B031-47D5-A5C9-0F7DBA4D0055}" type="slidenum">
              <a:rPr lang="en-US" smtClean="0"/>
              <a:pPr>
                <a:defRPr/>
              </a:pPr>
              <a:t>30</a:t>
            </a:fld>
            <a:endParaRPr lang="en-US" dirty="0"/>
          </a:p>
        </p:txBody>
      </p:sp>
      <p:pic>
        <p:nvPicPr>
          <p:cNvPr id="8" name="Picture 7" descr="A close up of a sign&#10;&#10;Description automatically generated">
            <a:extLst>
              <a:ext uri="{FF2B5EF4-FFF2-40B4-BE49-F238E27FC236}">
                <a16:creationId xmlns:a16="http://schemas.microsoft.com/office/drawing/2014/main" id="{53858862-B02D-E04C-870B-9B05BDAD41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35923026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F9541-B9CA-46D6-B8A6-C5F6A457A4F0}"/>
              </a:ext>
            </a:extLst>
          </p:cNvPr>
          <p:cNvSpPr>
            <a:spLocks noGrp="1"/>
          </p:cNvSpPr>
          <p:nvPr>
            <p:ph type="title"/>
          </p:nvPr>
        </p:nvSpPr>
        <p:spPr>
          <a:xfrm>
            <a:off x="685800" y="228600"/>
            <a:ext cx="7772400" cy="1143000"/>
          </a:xfrm>
        </p:spPr>
        <p:txBody>
          <a:bodyPr/>
          <a:lstStyle/>
          <a:p>
            <a:r>
              <a:rPr lang="en-US" dirty="0"/>
              <a:t>Documents to Review</a:t>
            </a:r>
          </a:p>
        </p:txBody>
      </p:sp>
      <p:sp>
        <p:nvSpPr>
          <p:cNvPr id="6" name="Content Placeholder 5">
            <a:extLst>
              <a:ext uri="{FF2B5EF4-FFF2-40B4-BE49-F238E27FC236}">
                <a16:creationId xmlns:a16="http://schemas.microsoft.com/office/drawing/2014/main" id="{0A98EF99-369C-4143-A402-A828DACF2DDC}"/>
              </a:ext>
            </a:extLst>
          </p:cNvPr>
          <p:cNvSpPr>
            <a:spLocks noGrp="1"/>
          </p:cNvSpPr>
          <p:nvPr>
            <p:ph sz="half" idx="1"/>
          </p:nvPr>
        </p:nvSpPr>
        <p:spPr>
          <a:xfrm>
            <a:off x="914400" y="3581400"/>
            <a:ext cx="7353302" cy="2819400"/>
          </a:xfrm>
        </p:spPr>
        <p:txBody>
          <a:bodyPr/>
          <a:lstStyle/>
          <a:p>
            <a:pPr marL="0" indent="0" algn="ctr">
              <a:buNone/>
            </a:pPr>
            <a:r>
              <a:rPr lang="en-US" sz="2400" b="1" dirty="0">
                <a:hlinkClick r:id="rId2">
                  <a:extLst>
                    <a:ext uri="{A12FA001-AC4F-418D-AE19-62706E023703}">
                      <ahyp:hlinkClr xmlns:ahyp="http://schemas.microsoft.com/office/drawing/2018/hyperlinkcolor" val="tx"/>
                    </a:ext>
                  </a:extLst>
                </a:hlinkClick>
              </a:rPr>
              <a:t>www.usaswimming.org</a:t>
            </a:r>
            <a:endParaRPr lang="en-US" sz="2400" b="1" dirty="0"/>
          </a:p>
          <a:p>
            <a:r>
              <a:rPr lang="en-US" sz="2400" dirty="0"/>
              <a:t>Go to the </a:t>
            </a:r>
            <a:r>
              <a:rPr lang="en-US" sz="2400" u="sng" dirty="0"/>
              <a:t>Search</a:t>
            </a:r>
            <a:r>
              <a:rPr lang="en-US" sz="2400" dirty="0"/>
              <a:t> window</a:t>
            </a:r>
          </a:p>
          <a:p>
            <a:r>
              <a:rPr lang="en-US" sz="2400" dirty="0"/>
              <a:t>	Search for: technical suits</a:t>
            </a:r>
            <a:endParaRPr lang="en-US" sz="2400" u="sng" dirty="0"/>
          </a:p>
          <a:p>
            <a:r>
              <a:rPr lang="en-US" sz="2400" dirty="0"/>
              <a:t>	Select: </a:t>
            </a:r>
            <a:r>
              <a:rPr lang="en-US" sz="2400" b="1" dirty="0"/>
              <a:t>Tech Suit Restrictions for 12-and-Under  </a:t>
            </a:r>
          </a:p>
          <a:p>
            <a:pPr marL="0" indent="0">
              <a:buNone/>
            </a:pPr>
            <a:r>
              <a:rPr lang="en-US" sz="2400" b="1" dirty="0"/>
              <a:t>	Swimmers</a:t>
            </a:r>
            <a:endParaRPr lang="en-US" sz="2400" b="1" u="sng" dirty="0"/>
          </a:p>
        </p:txBody>
      </p:sp>
      <p:sp>
        <p:nvSpPr>
          <p:cNvPr id="4" name="Footer Placeholder 3">
            <a:extLst>
              <a:ext uri="{FF2B5EF4-FFF2-40B4-BE49-F238E27FC236}">
                <a16:creationId xmlns:a16="http://schemas.microsoft.com/office/drawing/2014/main" id="{FE6A3D4A-3496-4841-8DB4-107152D800B3}"/>
              </a:ext>
            </a:extLst>
          </p:cNvPr>
          <p:cNvSpPr>
            <a:spLocks noGrp="1"/>
          </p:cNvSpPr>
          <p:nvPr>
            <p:ph type="ftr" sz="quarter" idx="3"/>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8D23D228-79F4-48A8-AEAB-635626ADC274}"/>
              </a:ext>
            </a:extLst>
          </p:cNvPr>
          <p:cNvSpPr>
            <a:spLocks noGrp="1"/>
          </p:cNvSpPr>
          <p:nvPr>
            <p:ph type="sldNum" sz="quarter" idx="4"/>
          </p:nvPr>
        </p:nvSpPr>
        <p:spPr/>
        <p:txBody>
          <a:bodyPr/>
          <a:lstStyle/>
          <a:p>
            <a:pPr>
              <a:defRPr/>
            </a:pPr>
            <a:fld id="{ED61895C-B031-47D5-A5C9-0F7DBA4D0055}" type="slidenum">
              <a:rPr lang="en-US" smtClean="0"/>
              <a:pPr>
                <a:defRPr/>
              </a:pPr>
              <a:t>31</a:t>
            </a:fld>
            <a:endParaRPr lang="en-US" dirty="0"/>
          </a:p>
        </p:txBody>
      </p:sp>
      <p:pic>
        <p:nvPicPr>
          <p:cNvPr id="8" name="Picture 7" descr="A close up of a sign&#10;&#10;Description automatically generated">
            <a:extLst>
              <a:ext uri="{FF2B5EF4-FFF2-40B4-BE49-F238E27FC236}">
                <a16:creationId xmlns:a16="http://schemas.microsoft.com/office/drawing/2014/main" id="{53858862-B02D-E04C-870B-9B05BDAD41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
        <p:nvSpPr>
          <p:cNvPr id="3" name="TextBox 2">
            <a:extLst>
              <a:ext uri="{FF2B5EF4-FFF2-40B4-BE49-F238E27FC236}">
                <a16:creationId xmlns:a16="http://schemas.microsoft.com/office/drawing/2014/main" id="{96BDE22F-9968-BC49-B950-067C31BFD1FF}"/>
              </a:ext>
            </a:extLst>
          </p:cNvPr>
          <p:cNvSpPr txBox="1"/>
          <p:nvPr/>
        </p:nvSpPr>
        <p:spPr>
          <a:xfrm>
            <a:off x="1028702" y="1066800"/>
            <a:ext cx="7239000" cy="2985433"/>
          </a:xfrm>
          <a:prstGeom prst="rect">
            <a:avLst/>
          </a:prstGeom>
          <a:noFill/>
        </p:spPr>
        <p:txBody>
          <a:bodyPr wrap="square" rtlCol="0">
            <a:spAutoFit/>
          </a:bodyPr>
          <a:lstStyle/>
          <a:p>
            <a:r>
              <a:rPr lang="en-US" sz="2800" dirty="0">
                <a:latin typeface="Calibri" panose="020F0502020204030204" pitchFamily="34" charset="0"/>
                <a:cs typeface="Calibri" panose="020F0502020204030204" pitchFamily="34" charset="0"/>
              </a:rPr>
              <a:t>www.usaswimming.org</a:t>
            </a:r>
          </a:p>
          <a:p>
            <a:pPr marL="342900" indent="-342900" algn="l">
              <a:buFont typeface="Arial" panose="020B0604020202020204" pitchFamily="34" charset="0"/>
              <a:buChar char="•"/>
            </a:pPr>
            <a:r>
              <a:rPr lang="en-US" b="0" dirty="0">
                <a:latin typeface="Calibri" panose="020F0502020204030204" pitchFamily="34" charset="0"/>
                <a:cs typeface="Calibri" panose="020F0502020204030204" pitchFamily="34" charset="0"/>
              </a:rPr>
              <a:t>Go to the </a:t>
            </a:r>
            <a:r>
              <a:rPr lang="en-US" b="0" u="sng" dirty="0">
                <a:latin typeface="Calibri" panose="020F0502020204030204" pitchFamily="34" charset="0"/>
                <a:cs typeface="Calibri" panose="020F0502020204030204" pitchFamily="34" charset="0"/>
              </a:rPr>
              <a:t>Officials</a:t>
            </a:r>
            <a:r>
              <a:rPr lang="en-US" b="0" dirty="0">
                <a:latin typeface="Calibri" panose="020F0502020204030204" pitchFamily="34" charset="0"/>
                <a:cs typeface="Calibri" panose="020F0502020204030204" pitchFamily="34" charset="0"/>
              </a:rPr>
              <a:t> tab</a:t>
            </a:r>
          </a:p>
          <a:p>
            <a:pPr algn="l"/>
            <a:r>
              <a:rPr lang="en-US" b="0" dirty="0">
                <a:latin typeface="Calibri" panose="020F0502020204030204" pitchFamily="34" charset="0"/>
                <a:cs typeface="Calibri" panose="020F0502020204030204" pitchFamily="34" charset="0"/>
              </a:rPr>
              <a:t>	Select  </a:t>
            </a:r>
            <a:r>
              <a:rPr lang="en-US" b="0" u="sng" dirty="0">
                <a:latin typeface="Calibri" panose="020F0502020204030204" pitchFamily="34" charset="0"/>
                <a:cs typeface="Calibri" panose="020F0502020204030204" pitchFamily="34" charset="0"/>
              </a:rPr>
              <a:t>Officials Documents</a:t>
            </a:r>
          </a:p>
          <a:p>
            <a:pPr algn="l"/>
            <a:r>
              <a:rPr lang="en-US" b="0" dirty="0">
                <a:latin typeface="Calibri" panose="020F0502020204030204" pitchFamily="34" charset="0"/>
                <a:cs typeface="Calibri" panose="020F0502020204030204" pitchFamily="34" charset="0"/>
              </a:rPr>
              <a:t>	Select </a:t>
            </a:r>
            <a:r>
              <a:rPr lang="en-US" b="0" u="sng" dirty="0">
                <a:latin typeface="Calibri" panose="020F0502020204030204" pitchFamily="34" charset="0"/>
                <a:cs typeface="Calibri" panose="020F0502020204030204" pitchFamily="34" charset="0"/>
              </a:rPr>
              <a:t>Situations and Resolutions</a:t>
            </a:r>
          </a:p>
          <a:p>
            <a:pPr marL="1657350" lvl="3" indent="-285750" algn="l">
              <a:buFont typeface="Wingdings" pitchFamily="2" charset="2"/>
              <a:buChar char="v"/>
            </a:pPr>
            <a:r>
              <a:rPr lang="en-US" b="0" dirty="0">
                <a:latin typeface="Calibri" panose="020F0502020204030204" pitchFamily="34" charset="0"/>
                <a:cs typeface="Calibri" panose="020F0502020204030204" pitchFamily="34" charset="0"/>
              </a:rPr>
              <a:t>Starter and Deck Referee Situations and Resolutions</a:t>
            </a:r>
          </a:p>
          <a:p>
            <a:pPr marL="1657350" lvl="3" indent="-285750" algn="l">
              <a:buFont typeface="Wingdings" pitchFamily="2" charset="2"/>
              <a:buChar char="v"/>
            </a:pPr>
            <a:endParaRPr lang="en-US" sz="2000" b="0" dirty="0">
              <a:latin typeface="Calibri" panose="020F0502020204030204" pitchFamily="34" charset="0"/>
              <a:cs typeface="Calibri" panose="020F0502020204030204" pitchFamily="34" charset="0"/>
            </a:endParaRPr>
          </a:p>
          <a:p>
            <a:pPr marL="1657350" lvl="3" indent="-285750" algn="l">
              <a:buFont typeface="Wingdings" pitchFamily="2" charset="2"/>
              <a:buChar char="v"/>
            </a:pPr>
            <a:endParaRPr lang="en-US" sz="20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04092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EB94F08-A2E4-254D-B321-5E0A359BC889}"/>
              </a:ext>
            </a:extLst>
          </p:cNvPr>
          <p:cNvSpPr/>
          <p:nvPr/>
        </p:nvSpPr>
        <p:spPr bwMode="auto">
          <a:xfrm>
            <a:off x="685800" y="76200"/>
            <a:ext cx="7772400" cy="640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a:lnSpc>
                <a:spcPct val="90000"/>
              </a:lnSpc>
              <a:spcBef>
                <a:spcPct val="20000"/>
              </a:spcBef>
            </a:pPr>
            <a:r>
              <a:rPr lang="en-US" sz="1800" dirty="0">
                <a:latin typeface="Calibri" pitchFamily="34" charset="0"/>
                <a:cs typeface="Calibri" pitchFamily="34" charset="0"/>
              </a:rPr>
              <a:t>The Deck Referee and Starter Team: It's All About Communication</a:t>
            </a:r>
          </a:p>
          <a:p>
            <a:pPr>
              <a:lnSpc>
                <a:spcPct val="90000"/>
              </a:lnSpc>
              <a:spcBef>
                <a:spcPct val="20000"/>
              </a:spcBef>
            </a:pPr>
            <a:r>
              <a:rPr lang="en-US" sz="1800" dirty="0">
                <a:latin typeface="Calibri" pitchFamily="34" charset="0"/>
                <a:cs typeface="Calibri" pitchFamily="34" charset="0"/>
              </a:rPr>
              <a:t>Kathleen Scandary, National Officials Chair and </a:t>
            </a:r>
          </a:p>
          <a:p>
            <a:pPr>
              <a:lnSpc>
                <a:spcPct val="90000"/>
              </a:lnSpc>
              <a:spcBef>
                <a:spcPct val="20000"/>
              </a:spcBef>
            </a:pPr>
            <a:r>
              <a:rPr lang="en-US" sz="1800" dirty="0">
                <a:latin typeface="Calibri" pitchFamily="34" charset="0"/>
                <a:cs typeface="Calibri" pitchFamily="34" charset="0"/>
              </a:rPr>
              <a:t>Denice Wepasnick, 2021 Olympic Games Starter</a:t>
            </a:r>
            <a:endParaRPr lang="en-US" sz="2000" dirty="0">
              <a:latin typeface="Calibri" pitchFamily="34" charset="0"/>
              <a:cs typeface="Calibri" pitchFamily="34" charset="0"/>
            </a:endParaRPr>
          </a:p>
          <a:p>
            <a:pPr algn="just">
              <a:lnSpc>
                <a:spcPct val="90000"/>
              </a:lnSpc>
              <a:spcBef>
                <a:spcPct val="20000"/>
              </a:spcBef>
            </a:pPr>
            <a:r>
              <a:rPr lang="en-US" sz="1800" b="0" dirty="0">
                <a:latin typeface="Calibri" pitchFamily="34" charset="0"/>
                <a:cs typeface="Calibri" pitchFamily="34" charset="0"/>
              </a:rPr>
              <a:t>No matter the size or level of the meet, the deck referee and starter must be a team that communicates. The teamwork begins when you are assigned to one of these two roles, whether it is for the entire session or a few events within a session. </a:t>
            </a:r>
          </a:p>
          <a:p>
            <a:pPr algn="just">
              <a:lnSpc>
                <a:spcPct val="90000"/>
              </a:lnSpc>
              <a:spcBef>
                <a:spcPct val="20000"/>
              </a:spcBef>
            </a:pPr>
            <a:r>
              <a:rPr lang="en-US" sz="1800" b="0" dirty="0">
                <a:latin typeface="Calibri" pitchFamily="34" charset="0"/>
                <a:cs typeface="Calibri" pitchFamily="34" charset="0"/>
              </a:rPr>
              <a:t>Even before starting your pre-session checks, you both should have a conversation regarding potential circumstances that might come up, such as how false starts are to be handled, should SR communicate empty lanes/full heat, etc. </a:t>
            </a:r>
          </a:p>
          <a:p>
            <a:pPr algn="just">
              <a:lnSpc>
                <a:spcPct val="90000"/>
              </a:lnSpc>
              <a:spcBef>
                <a:spcPct val="20000"/>
              </a:spcBef>
            </a:pPr>
            <a:endParaRPr lang="en-US" sz="1800" b="0" dirty="0">
              <a:latin typeface="Calibri" pitchFamily="34" charset="0"/>
              <a:cs typeface="Calibri" pitchFamily="34" charset="0"/>
            </a:endParaRPr>
          </a:p>
          <a:p>
            <a:pPr algn="just">
              <a:lnSpc>
                <a:spcPct val="90000"/>
              </a:lnSpc>
              <a:spcBef>
                <a:spcPct val="20000"/>
              </a:spcBef>
            </a:pPr>
            <a:r>
              <a:rPr lang="en-US" sz="1800" b="0" dirty="0">
                <a:latin typeface="Calibri" pitchFamily="34" charset="0"/>
                <a:cs typeface="Calibri" pitchFamily="34" charset="0"/>
              </a:rPr>
              <a:t>While the athletes are in the pool for warm-ups, the SR can check the integrity of the start system as the DR inspects the blocks. While the DR is inspecting blocks, he/she can also listen to the voice of the SR projecting through the speakers, checking for clarity. The DR’s feedback allows for the necessary adjustments to be made before the athletes are even on the block or in the water and possibly on the ledge. During this time, or in the minutes before the event, the SR is the first to pick their spot for the best view of all lanes. The goal for the DR in choosing their position to stand is the same: an unobstructed visual gaze over the lanes. However, the DR must also keep in mind that their outstretched arm, signifying the heat has been given to the SR, must be easily and peripherally visible. This is another example of the teamwork necessary to ensure the SR, as well as the DR, maintains sight of all athletes at the blocks before the start.</a:t>
            </a:r>
          </a:p>
          <a:p>
            <a:pPr algn="l">
              <a:lnSpc>
                <a:spcPct val="90000"/>
              </a:lnSpc>
              <a:spcBef>
                <a:spcPct val="20000"/>
              </a:spcBef>
            </a:pPr>
            <a:endParaRPr lang="en-US" sz="1400" dirty="0">
              <a:latin typeface="Calibri" pitchFamily="34" charset="0"/>
              <a:cs typeface="Calibri" pitchFamily="34" charset="0"/>
            </a:endParaRPr>
          </a:p>
        </p:txBody>
      </p:sp>
      <p:sp>
        <p:nvSpPr>
          <p:cNvPr id="4" name="Footer Placeholder 3">
            <a:extLst>
              <a:ext uri="{FF2B5EF4-FFF2-40B4-BE49-F238E27FC236}">
                <a16:creationId xmlns:a16="http://schemas.microsoft.com/office/drawing/2014/main" id="{FE6A3D4A-3496-4841-8DB4-107152D800B3}"/>
              </a:ext>
            </a:extLst>
          </p:cNvPr>
          <p:cNvSpPr>
            <a:spLocks noGrp="1"/>
          </p:cNvSpPr>
          <p:nvPr>
            <p:ph type="ftr" sz="quarter" idx="10"/>
          </p:nvPr>
        </p:nvSpPr>
        <p:spPr>
          <a:xfrm>
            <a:off x="304800" y="6477000"/>
            <a:ext cx="5257800" cy="309102"/>
          </a:xfrm>
        </p:spPr>
        <p:txBody>
          <a:bodyPr vert="horz" wrap="square" lIns="91440" tIns="45720" rIns="91440" bIns="45720" numCol="1" anchor="t" anchorCtr="0" compatLnSpc="1">
            <a:prstTxWarp prst="textNoShape">
              <a:avLst/>
            </a:prstTxWarp>
            <a:normAutofit/>
          </a:bodyPr>
          <a:lstStyle/>
          <a:p>
            <a:pPr>
              <a:spcAft>
                <a:spcPts val="600"/>
              </a:spcAft>
              <a:defRPr/>
            </a:pPr>
            <a:r>
              <a:rPr lang="en-US" dirty="0"/>
              <a:t>Colorado Swimming Deck Referee Clinic</a:t>
            </a:r>
            <a:endParaRPr lang="en-US" b="0" i="0" dirty="0"/>
          </a:p>
        </p:txBody>
      </p:sp>
      <p:sp>
        <p:nvSpPr>
          <p:cNvPr id="5" name="Slide Number Placeholder 4">
            <a:extLst>
              <a:ext uri="{FF2B5EF4-FFF2-40B4-BE49-F238E27FC236}">
                <a16:creationId xmlns:a16="http://schemas.microsoft.com/office/drawing/2014/main" id="{8D23D228-79F4-48A8-AEAB-635626ADC274}"/>
              </a:ext>
            </a:extLst>
          </p:cNvPr>
          <p:cNvSpPr>
            <a:spLocks noGrp="1"/>
          </p:cNvSpPr>
          <p:nvPr>
            <p:ph type="sldNum" sz="quarter" idx="11"/>
          </p:nvPr>
        </p:nvSpPr>
        <p:spPr>
          <a:xfrm>
            <a:off x="6400800" y="6481302"/>
            <a:ext cx="2057400" cy="304800"/>
          </a:xfrm>
        </p:spPr>
        <p:txBody>
          <a:bodyPr vert="horz" wrap="square" lIns="91440" tIns="45720" rIns="91440" bIns="45720" numCol="1" anchor="t" anchorCtr="0" compatLnSpc="1">
            <a:prstTxWarp prst="textNoShape">
              <a:avLst/>
            </a:prstTxWarp>
            <a:normAutofit/>
          </a:bodyPr>
          <a:lstStyle/>
          <a:p>
            <a:pPr>
              <a:spcAft>
                <a:spcPts val="600"/>
              </a:spcAft>
              <a:defRPr/>
            </a:pPr>
            <a:fld id="{ED61895C-B031-47D5-A5C9-0F7DBA4D0055}" type="slidenum">
              <a:rPr lang="en-US" b="0" kern="1200">
                <a:latin typeface="Times New Roman" pitchFamily="18" charset="0"/>
                <a:ea typeface="+mn-ea"/>
                <a:cs typeface="+mn-cs"/>
              </a:rPr>
              <a:pPr>
                <a:spcAft>
                  <a:spcPts val="600"/>
                </a:spcAft>
                <a:defRPr/>
              </a:pPr>
              <a:t>32</a:t>
            </a:fld>
            <a:endParaRPr lang="en-US" b="0" kern="1200" dirty="0">
              <a:latin typeface="Times New Roman" pitchFamily="18" charset="0"/>
              <a:ea typeface="+mn-ea"/>
              <a:cs typeface="+mn-cs"/>
            </a:endParaRPr>
          </a:p>
        </p:txBody>
      </p:sp>
    </p:spTree>
    <p:extLst>
      <p:ext uri="{BB962C8B-B14F-4D97-AF65-F5344CB8AC3E}">
        <p14:creationId xmlns:p14="http://schemas.microsoft.com/office/powerpoint/2010/main" val="3683695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EB94F08-A2E4-254D-B321-5E0A359BC889}"/>
              </a:ext>
            </a:extLst>
          </p:cNvPr>
          <p:cNvSpPr/>
          <p:nvPr/>
        </p:nvSpPr>
        <p:spPr bwMode="auto">
          <a:xfrm>
            <a:off x="685800" y="0"/>
            <a:ext cx="7772400" cy="6477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a:lnSpc>
                <a:spcPct val="90000"/>
              </a:lnSpc>
              <a:spcBef>
                <a:spcPct val="20000"/>
              </a:spcBef>
            </a:pPr>
            <a:r>
              <a:rPr lang="en-US" sz="2000" dirty="0">
                <a:latin typeface="Calibri" pitchFamily="34" charset="0"/>
                <a:cs typeface="Calibri" pitchFamily="34" charset="0"/>
              </a:rPr>
              <a:t>T</a:t>
            </a:r>
            <a:r>
              <a:rPr lang="en-US" sz="1800" dirty="0">
                <a:latin typeface="Calibri" pitchFamily="34" charset="0"/>
                <a:cs typeface="Calibri" pitchFamily="34" charset="0"/>
              </a:rPr>
              <a:t>he Deck Referee and Starter Team: It's All About Communication</a:t>
            </a:r>
          </a:p>
          <a:p>
            <a:pPr>
              <a:lnSpc>
                <a:spcPct val="90000"/>
              </a:lnSpc>
              <a:spcBef>
                <a:spcPct val="20000"/>
              </a:spcBef>
            </a:pPr>
            <a:r>
              <a:rPr lang="en-US" sz="1800" dirty="0">
                <a:latin typeface="Calibri" pitchFamily="34" charset="0"/>
                <a:cs typeface="Calibri" pitchFamily="34" charset="0"/>
              </a:rPr>
              <a:t>Kathleen Scandary, National Officials Chair and </a:t>
            </a:r>
          </a:p>
          <a:p>
            <a:pPr>
              <a:lnSpc>
                <a:spcPct val="90000"/>
              </a:lnSpc>
              <a:spcBef>
                <a:spcPct val="20000"/>
              </a:spcBef>
            </a:pPr>
            <a:r>
              <a:rPr lang="en-US" sz="1800" dirty="0">
                <a:latin typeface="Calibri" pitchFamily="34" charset="0"/>
                <a:cs typeface="Calibri" pitchFamily="34" charset="0"/>
              </a:rPr>
              <a:t>Denice Wepasnick, 2021 Olympic Games Starter</a:t>
            </a:r>
            <a:endParaRPr lang="en-US" sz="1800" b="0" dirty="0">
              <a:latin typeface="Calibri" pitchFamily="34" charset="0"/>
              <a:cs typeface="Calibri" pitchFamily="34" charset="0"/>
            </a:endParaRPr>
          </a:p>
          <a:p>
            <a:pPr algn="just">
              <a:lnSpc>
                <a:spcPct val="90000"/>
              </a:lnSpc>
              <a:spcBef>
                <a:spcPct val="20000"/>
              </a:spcBef>
            </a:pPr>
            <a:r>
              <a:rPr lang="en-US" sz="1800" b="0" dirty="0">
                <a:latin typeface="Calibri" pitchFamily="34" charset="0"/>
                <a:cs typeface="Calibri" pitchFamily="34" charset="0"/>
              </a:rPr>
              <a:t>The SR may report to the DR when the anticipated number of athletes are all present, or only when there is an empty lane, depending on what is in established the pre-session dialogue. The short whistles are blown and as the athletes are transitioning onto the blocks, the DR hands over the heat to the SR. It is now up to the SR to decide when to give the start command and the start signal. If all is well, the two watch the swimmers break the surface before going into their distinctly different roles. The SR, who is aware of the amount of time the DR is spending processing calls, can be very helpful by providing information on which swimmer is trailing behind and anything of importance regarding athletes in the next heat. The DR can help the SR by their own demeanor and walking away to take calls. This allows the SR to calmly observe the behavior of the swimmers in the next heat.</a:t>
            </a:r>
          </a:p>
          <a:p>
            <a:pPr algn="just">
              <a:lnSpc>
                <a:spcPct val="90000"/>
              </a:lnSpc>
              <a:spcBef>
                <a:spcPct val="20000"/>
              </a:spcBef>
            </a:pPr>
            <a:endParaRPr lang="en-US" sz="1800" b="0" dirty="0">
              <a:latin typeface="Calibri" pitchFamily="34" charset="0"/>
              <a:cs typeface="Calibri" pitchFamily="34" charset="0"/>
            </a:endParaRPr>
          </a:p>
          <a:p>
            <a:pPr algn="just">
              <a:lnSpc>
                <a:spcPct val="90000"/>
              </a:lnSpc>
              <a:spcBef>
                <a:spcPct val="20000"/>
              </a:spcBef>
            </a:pPr>
            <a:r>
              <a:rPr lang="en-US" sz="1800" b="0" dirty="0">
                <a:latin typeface="Calibri" pitchFamily="34" charset="0"/>
                <a:cs typeface="Calibri" pitchFamily="34" charset="0"/>
              </a:rPr>
              <a:t>Prior to the start, an issue that has the potential to create inequity may require the DR to retract their arm and tell the SR to stand the heat. If need be, the DR may ask the SR to have the athletes step down carefully. The field has been returned to the DR, at this point. The team may spend a moment in conference, take action if needed, and bring the heat back onto the blocks with the DR blowing the long whistle. The SR is equally responsible for making sure that the athletes are settling and are not distracted. In some instances, the command to stand is used at the discretion of the SR if the starter feels that there may be the possibility of inequity at the start while the arm of the DR remains extended.</a:t>
            </a:r>
          </a:p>
        </p:txBody>
      </p:sp>
      <p:sp>
        <p:nvSpPr>
          <p:cNvPr id="4" name="Footer Placeholder 3">
            <a:extLst>
              <a:ext uri="{FF2B5EF4-FFF2-40B4-BE49-F238E27FC236}">
                <a16:creationId xmlns:a16="http://schemas.microsoft.com/office/drawing/2014/main" id="{FE6A3D4A-3496-4841-8DB4-107152D800B3}"/>
              </a:ext>
            </a:extLst>
          </p:cNvPr>
          <p:cNvSpPr>
            <a:spLocks noGrp="1"/>
          </p:cNvSpPr>
          <p:nvPr>
            <p:ph type="ftr" sz="quarter" idx="10"/>
          </p:nvPr>
        </p:nvSpPr>
        <p:spPr>
          <a:xfrm>
            <a:off x="304800" y="6477000"/>
            <a:ext cx="5257800" cy="309102"/>
          </a:xfrm>
        </p:spPr>
        <p:txBody>
          <a:bodyPr vert="horz" wrap="square" lIns="91440" tIns="45720" rIns="91440" bIns="45720" numCol="1" anchor="t" anchorCtr="0" compatLnSpc="1">
            <a:prstTxWarp prst="textNoShape">
              <a:avLst/>
            </a:prstTxWarp>
            <a:normAutofit/>
          </a:bodyPr>
          <a:lstStyle/>
          <a:p>
            <a:pPr>
              <a:spcAft>
                <a:spcPts val="600"/>
              </a:spcAft>
              <a:defRPr/>
            </a:pPr>
            <a:r>
              <a:rPr lang="en-US" dirty="0"/>
              <a:t>Colorado Swimming Deck Referee Clinic</a:t>
            </a:r>
            <a:endParaRPr lang="en-US" b="0" i="0" dirty="0"/>
          </a:p>
        </p:txBody>
      </p:sp>
      <p:sp>
        <p:nvSpPr>
          <p:cNvPr id="5" name="Slide Number Placeholder 4">
            <a:extLst>
              <a:ext uri="{FF2B5EF4-FFF2-40B4-BE49-F238E27FC236}">
                <a16:creationId xmlns:a16="http://schemas.microsoft.com/office/drawing/2014/main" id="{8D23D228-79F4-48A8-AEAB-635626ADC274}"/>
              </a:ext>
            </a:extLst>
          </p:cNvPr>
          <p:cNvSpPr>
            <a:spLocks noGrp="1"/>
          </p:cNvSpPr>
          <p:nvPr>
            <p:ph type="sldNum" sz="quarter" idx="11"/>
          </p:nvPr>
        </p:nvSpPr>
        <p:spPr>
          <a:xfrm>
            <a:off x="6400800" y="6481302"/>
            <a:ext cx="2057400" cy="304800"/>
          </a:xfrm>
        </p:spPr>
        <p:txBody>
          <a:bodyPr vert="horz" wrap="square" lIns="91440" tIns="45720" rIns="91440" bIns="45720" numCol="1" anchor="t" anchorCtr="0" compatLnSpc="1">
            <a:prstTxWarp prst="textNoShape">
              <a:avLst/>
            </a:prstTxWarp>
            <a:normAutofit/>
          </a:bodyPr>
          <a:lstStyle/>
          <a:p>
            <a:pPr>
              <a:spcAft>
                <a:spcPts val="600"/>
              </a:spcAft>
              <a:defRPr/>
            </a:pPr>
            <a:fld id="{ED61895C-B031-47D5-A5C9-0F7DBA4D0055}" type="slidenum">
              <a:rPr lang="en-US" b="0" kern="1200">
                <a:latin typeface="Times New Roman" pitchFamily="18" charset="0"/>
                <a:ea typeface="+mn-ea"/>
                <a:cs typeface="+mn-cs"/>
              </a:rPr>
              <a:pPr>
                <a:spcAft>
                  <a:spcPts val="600"/>
                </a:spcAft>
                <a:defRPr/>
              </a:pPr>
              <a:t>33</a:t>
            </a:fld>
            <a:endParaRPr lang="en-US" b="0" kern="1200" dirty="0">
              <a:latin typeface="Times New Roman" pitchFamily="18" charset="0"/>
              <a:ea typeface="+mn-ea"/>
              <a:cs typeface="+mn-cs"/>
            </a:endParaRPr>
          </a:p>
        </p:txBody>
      </p:sp>
    </p:spTree>
    <p:extLst>
      <p:ext uri="{BB962C8B-B14F-4D97-AF65-F5344CB8AC3E}">
        <p14:creationId xmlns:p14="http://schemas.microsoft.com/office/powerpoint/2010/main" val="24614555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EB94F08-A2E4-254D-B321-5E0A359BC889}"/>
              </a:ext>
            </a:extLst>
          </p:cNvPr>
          <p:cNvSpPr/>
          <p:nvPr/>
        </p:nvSpPr>
        <p:spPr bwMode="auto">
          <a:xfrm>
            <a:off x="685800" y="304800"/>
            <a:ext cx="7772400" cy="5791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a:lnSpc>
                <a:spcPct val="90000"/>
              </a:lnSpc>
              <a:spcBef>
                <a:spcPct val="20000"/>
              </a:spcBef>
            </a:pPr>
            <a:r>
              <a:rPr lang="en-US" sz="1800" dirty="0">
                <a:latin typeface="Calibri" pitchFamily="34" charset="0"/>
                <a:cs typeface="Calibri" pitchFamily="34" charset="0"/>
              </a:rPr>
              <a:t>The Deck Referee and Starter Team: It's All About Communication</a:t>
            </a:r>
          </a:p>
          <a:p>
            <a:pPr>
              <a:lnSpc>
                <a:spcPct val="90000"/>
              </a:lnSpc>
              <a:spcBef>
                <a:spcPct val="20000"/>
              </a:spcBef>
            </a:pPr>
            <a:r>
              <a:rPr lang="en-US" sz="1800" dirty="0">
                <a:latin typeface="Calibri" pitchFamily="34" charset="0"/>
                <a:cs typeface="Calibri" pitchFamily="34" charset="0"/>
              </a:rPr>
              <a:t>Kathleen Scandary, National Officials Chair and </a:t>
            </a:r>
          </a:p>
          <a:p>
            <a:pPr>
              <a:lnSpc>
                <a:spcPct val="90000"/>
              </a:lnSpc>
              <a:spcBef>
                <a:spcPct val="20000"/>
              </a:spcBef>
            </a:pPr>
            <a:r>
              <a:rPr lang="en-US" sz="1800" dirty="0">
                <a:latin typeface="Calibri" pitchFamily="34" charset="0"/>
                <a:cs typeface="Calibri" pitchFamily="34" charset="0"/>
              </a:rPr>
              <a:t>Denice Wepasnick, 2021 Olympic Games Starter</a:t>
            </a:r>
            <a:endParaRPr lang="en-US" sz="2000" dirty="0">
              <a:latin typeface="Calibri" pitchFamily="34" charset="0"/>
              <a:cs typeface="Calibri" pitchFamily="34" charset="0"/>
            </a:endParaRPr>
          </a:p>
          <a:p>
            <a:pPr algn="l">
              <a:lnSpc>
                <a:spcPct val="90000"/>
              </a:lnSpc>
              <a:spcBef>
                <a:spcPct val="20000"/>
              </a:spcBef>
            </a:pPr>
            <a:endParaRPr lang="en-US" sz="1400" b="0" dirty="0">
              <a:latin typeface="Calibri" pitchFamily="34" charset="0"/>
              <a:cs typeface="Calibri" pitchFamily="34" charset="0"/>
            </a:endParaRPr>
          </a:p>
          <a:p>
            <a:pPr algn="l">
              <a:lnSpc>
                <a:spcPct val="90000"/>
              </a:lnSpc>
              <a:spcBef>
                <a:spcPct val="20000"/>
              </a:spcBef>
            </a:pPr>
            <a:endParaRPr lang="en-US" sz="1400" b="0" dirty="0">
              <a:latin typeface="Calibri" pitchFamily="34" charset="0"/>
              <a:cs typeface="Calibri" pitchFamily="34" charset="0"/>
            </a:endParaRPr>
          </a:p>
          <a:p>
            <a:pPr algn="l">
              <a:lnSpc>
                <a:spcPct val="90000"/>
              </a:lnSpc>
              <a:spcBef>
                <a:spcPct val="20000"/>
              </a:spcBef>
            </a:pPr>
            <a:r>
              <a:rPr lang="en-US" sz="1800" b="0" dirty="0">
                <a:latin typeface="Calibri" pitchFamily="34" charset="0"/>
                <a:cs typeface="Calibri" pitchFamily="34" charset="0"/>
              </a:rPr>
              <a:t>Should a false start occur, both the SR and DR mark their sheet independent of one another. The SR initiates the call by approaching the DR, observing first whether radio communication is taking place. The SR uses a phrase that will get the DR’s attention, like, “I have a potential…” or “Did you see anything?” The two show their sheet with the markings on the lane of the swimmer who committed the false start, thus solidifying the independence of their calls. </a:t>
            </a:r>
          </a:p>
          <a:p>
            <a:pPr algn="l">
              <a:lnSpc>
                <a:spcPct val="90000"/>
              </a:lnSpc>
              <a:spcBef>
                <a:spcPct val="20000"/>
              </a:spcBef>
            </a:pPr>
            <a:endParaRPr lang="en-US" sz="1800" b="0" dirty="0">
              <a:latin typeface="Calibri" pitchFamily="34" charset="0"/>
              <a:cs typeface="Calibri" pitchFamily="34" charset="0"/>
            </a:endParaRPr>
          </a:p>
          <a:p>
            <a:pPr algn="l">
              <a:lnSpc>
                <a:spcPct val="90000"/>
              </a:lnSpc>
              <a:spcBef>
                <a:spcPct val="20000"/>
              </a:spcBef>
            </a:pPr>
            <a:r>
              <a:rPr lang="en-US" sz="1800" b="0" dirty="0">
                <a:latin typeface="Calibri" pitchFamily="34" charset="0"/>
                <a:cs typeface="Calibri" pitchFamily="34" charset="0"/>
              </a:rPr>
              <a:t>The goal of effective communication between the SR and DR is to develop a team approach to ensure the best possible outcome for the athletes we serve</a:t>
            </a:r>
          </a:p>
          <a:p>
            <a:pPr algn="l">
              <a:lnSpc>
                <a:spcPct val="90000"/>
              </a:lnSpc>
              <a:spcBef>
                <a:spcPct val="20000"/>
              </a:spcBef>
            </a:pPr>
            <a:endParaRPr lang="en-US" sz="1400" dirty="0">
              <a:latin typeface="Calibri" pitchFamily="34" charset="0"/>
              <a:cs typeface="Calibri" pitchFamily="34" charset="0"/>
            </a:endParaRPr>
          </a:p>
        </p:txBody>
      </p:sp>
      <p:sp>
        <p:nvSpPr>
          <p:cNvPr id="4" name="Footer Placeholder 3">
            <a:extLst>
              <a:ext uri="{FF2B5EF4-FFF2-40B4-BE49-F238E27FC236}">
                <a16:creationId xmlns:a16="http://schemas.microsoft.com/office/drawing/2014/main" id="{FE6A3D4A-3496-4841-8DB4-107152D800B3}"/>
              </a:ext>
            </a:extLst>
          </p:cNvPr>
          <p:cNvSpPr>
            <a:spLocks noGrp="1"/>
          </p:cNvSpPr>
          <p:nvPr>
            <p:ph type="ftr" sz="quarter" idx="10"/>
          </p:nvPr>
        </p:nvSpPr>
        <p:spPr>
          <a:xfrm>
            <a:off x="304800" y="6477000"/>
            <a:ext cx="5257800" cy="309102"/>
          </a:xfrm>
        </p:spPr>
        <p:txBody>
          <a:bodyPr vert="horz" wrap="square" lIns="91440" tIns="45720" rIns="91440" bIns="45720" numCol="1" anchor="t" anchorCtr="0" compatLnSpc="1">
            <a:prstTxWarp prst="textNoShape">
              <a:avLst/>
            </a:prstTxWarp>
            <a:normAutofit/>
          </a:bodyPr>
          <a:lstStyle/>
          <a:p>
            <a:pPr>
              <a:spcAft>
                <a:spcPts val="600"/>
              </a:spcAft>
              <a:defRPr/>
            </a:pPr>
            <a:r>
              <a:rPr lang="en-US" dirty="0"/>
              <a:t>Colorado Swimming Deck Referee Clinic</a:t>
            </a:r>
            <a:endParaRPr lang="en-US" b="0" i="0" dirty="0"/>
          </a:p>
        </p:txBody>
      </p:sp>
      <p:sp>
        <p:nvSpPr>
          <p:cNvPr id="5" name="Slide Number Placeholder 4">
            <a:extLst>
              <a:ext uri="{FF2B5EF4-FFF2-40B4-BE49-F238E27FC236}">
                <a16:creationId xmlns:a16="http://schemas.microsoft.com/office/drawing/2014/main" id="{8D23D228-79F4-48A8-AEAB-635626ADC274}"/>
              </a:ext>
            </a:extLst>
          </p:cNvPr>
          <p:cNvSpPr>
            <a:spLocks noGrp="1"/>
          </p:cNvSpPr>
          <p:nvPr>
            <p:ph type="sldNum" sz="quarter" idx="11"/>
          </p:nvPr>
        </p:nvSpPr>
        <p:spPr>
          <a:xfrm>
            <a:off x="6400800" y="6481302"/>
            <a:ext cx="2057400" cy="304800"/>
          </a:xfrm>
        </p:spPr>
        <p:txBody>
          <a:bodyPr vert="horz" wrap="square" lIns="91440" tIns="45720" rIns="91440" bIns="45720" numCol="1" anchor="t" anchorCtr="0" compatLnSpc="1">
            <a:prstTxWarp prst="textNoShape">
              <a:avLst/>
            </a:prstTxWarp>
            <a:normAutofit/>
          </a:bodyPr>
          <a:lstStyle/>
          <a:p>
            <a:pPr>
              <a:spcAft>
                <a:spcPts val="600"/>
              </a:spcAft>
              <a:defRPr/>
            </a:pPr>
            <a:fld id="{ED61895C-B031-47D5-A5C9-0F7DBA4D0055}" type="slidenum">
              <a:rPr lang="en-US" b="0" kern="1200">
                <a:latin typeface="Times New Roman" pitchFamily="18" charset="0"/>
                <a:ea typeface="+mn-ea"/>
                <a:cs typeface="+mn-cs"/>
              </a:rPr>
              <a:pPr>
                <a:spcAft>
                  <a:spcPts val="600"/>
                </a:spcAft>
                <a:defRPr/>
              </a:pPr>
              <a:t>34</a:t>
            </a:fld>
            <a:endParaRPr lang="en-US" b="0" kern="1200" dirty="0">
              <a:latin typeface="Times New Roman" pitchFamily="18" charset="0"/>
              <a:ea typeface="+mn-ea"/>
              <a:cs typeface="+mn-cs"/>
            </a:endParaRPr>
          </a:p>
        </p:txBody>
      </p:sp>
    </p:spTree>
    <p:extLst>
      <p:ext uri="{BB962C8B-B14F-4D97-AF65-F5344CB8AC3E}">
        <p14:creationId xmlns:p14="http://schemas.microsoft.com/office/powerpoint/2010/main" val="18336967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A91A0-8E6A-43ED-BFBE-F7AB5ED87C9C}"/>
              </a:ext>
            </a:extLst>
          </p:cNvPr>
          <p:cNvSpPr>
            <a:spLocks noGrp="1"/>
          </p:cNvSpPr>
          <p:nvPr>
            <p:ph type="title"/>
          </p:nvPr>
        </p:nvSpPr>
        <p:spPr/>
        <p:txBody>
          <a:bodyPr/>
          <a:lstStyle/>
          <a:p>
            <a:r>
              <a:rPr lang="en-US" dirty="0"/>
              <a:t>Next Steps</a:t>
            </a:r>
          </a:p>
        </p:txBody>
      </p:sp>
      <p:sp>
        <p:nvSpPr>
          <p:cNvPr id="7" name="Content Placeholder 6">
            <a:extLst>
              <a:ext uri="{FF2B5EF4-FFF2-40B4-BE49-F238E27FC236}">
                <a16:creationId xmlns:a16="http://schemas.microsoft.com/office/drawing/2014/main" id="{C4FBA787-632E-4495-807D-387155545174}"/>
              </a:ext>
            </a:extLst>
          </p:cNvPr>
          <p:cNvSpPr>
            <a:spLocks noGrp="1"/>
          </p:cNvSpPr>
          <p:nvPr>
            <p:ph idx="1"/>
          </p:nvPr>
        </p:nvSpPr>
        <p:spPr>
          <a:xfrm>
            <a:off x="685800" y="1752600"/>
            <a:ext cx="7772400" cy="4419600"/>
          </a:xfrm>
        </p:spPr>
        <p:txBody>
          <a:bodyPr/>
          <a:lstStyle/>
          <a:p>
            <a:r>
              <a:rPr lang="en-US" sz="2800" dirty="0"/>
              <a:t>Tests required </a:t>
            </a:r>
          </a:p>
          <a:p>
            <a:pPr lvl="1"/>
            <a:r>
              <a:rPr lang="en-US" sz="2400" dirty="0"/>
              <a:t>all seven initial certification tests</a:t>
            </a:r>
          </a:p>
          <a:p>
            <a:r>
              <a:rPr lang="en-US" sz="2800" dirty="0"/>
              <a:t>Deck training</a:t>
            </a:r>
          </a:p>
          <a:p>
            <a:pPr lvl="1"/>
            <a:r>
              <a:rPr lang="en-US" sz="2400" dirty="0"/>
              <a:t>24 hours at minimum of three meets of various levels with at least 3 different senior referees; one from out of your zone.</a:t>
            </a:r>
          </a:p>
          <a:p>
            <a:pPr lvl="1"/>
            <a:r>
              <a:rPr lang="en-US" sz="2400" dirty="0"/>
              <a:t>In addition to the 24 hours, train for one session with a Certified Admin Official in that position.</a:t>
            </a:r>
          </a:p>
          <a:p>
            <a:r>
              <a:rPr lang="en-US" sz="2800" dirty="0"/>
              <a:t>Recommendations from 3 senior referees and signoff by Zone Rep and CSI Officials Chair</a:t>
            </a:r>
          </a:p>
          <a:p>
            <a:endParaRPr lang="en-US" sz="2800" dirty="0"/>
          </a:p>
        </p:txBody>
      </p:sp>
      <p:sp>
        <p:nvSpPr>
          <p:cNvPr id="5" name="Footer Placeholder 4">
            <a:extLst>
              <a:ext uri="{FF2B5EF4-FFF2-40B4-BE49-F238E27FC236}">
                <a16:creationId xmlns:a16="http://schemas.microsoft.com/office/drawing/2014/main" id="{520C20FB-8989-4309-9F2B-0B3EEE2ACCEB}"/>
              </a:ext>
            </a:extLst>
          </p:cNvPr>
          <p:cNvSpPr>
            <a:spLocks noGrp="1"/>
          </p:cNvSpPr>
          <p:nvPr>
            <p:ph type="ftr" sz="quarter" idx="10"/>
          </p:nvPr>
        </p:nvSpPr>
        <p:spPr/>
        <p:txBody>
          <a:bodyPr/>
          <a:lstStyle/>
          <a:p>
            <a:pPr>
              <a:defRPr/>
            </a:pPr>
            <a:r>
              <a:rPr lang="en-US" dirty="0"/>
              <a:t>Colorado Swimming Deck Referee Clinic</a:t>
            </a:r>
            <a:endParaRPr lang="en-US" sz="1000" b="0" dirty="0"/>
          </a:p>
        </p:txBody>
      </p:sp>
      <p:sp>
        <p:nvSpPr>
          <p:cNvPr id="6" name="Slide Number Placeholder 5">
            <a:extLst>
              <a:ext uri="{FF2B5EF4-FFF2-40B4-BE49-F238E27FC236}">
                <a16:creationId xmlns:a16="http://schemas.microsoft.com/office/drawing/2014/main" id="{576FBEC6-2D1E-4836-A003-959F156CBB14}"/>
              </a:ext>
            </a:extLst>
          </p:cNvPr>
          <p:cNvSpPr>
            <a:spLocks noGrp="1"/>
          </p:cNvSpPr>
          <p:nvPr>
            <p:ph type="sldNum" sz="quarter" idx="11"/>
          </p:nvPr>
        </p:nvSpPr>
        <p:spPr/>
        <p:txBody>
          <a:bodyPr/>
          <a:lstStyle/>
          <a:p>
            <a:pPr>
              <a:defRPr/>
            </a:pPr>
            <a:fld id="{F6A9CE6F-28D5-4512-83CE-C36EBA8685D8}" type="slidenum">
              <a:rPr lang="en-US" smtClean="0"/>
              <a:pPr>
                <a:defRPr/>
              </a:pPr>
              <a:t>35</a:t>
            </a:fld>
            <a:endParaRPr lang="en-US" dirty="0"/>
          </a:p>
        </p:txBody>
      </p:sp>
      <p:pic>
        <p:nvPicPr>
          <p:cNvPr id="8" name="Picture 7" descr="A close up of a sign&#10;&#10;Description automatically generated">
            <a:extLst>
              <a:ext uri="{FF2B5EF4-FFF2-40B4-BE49-F238E27FC236}">
                <a16:creationId xmlns:a16="http://schemas.microsoft.com/office/drawing/2014/main" id="{E07FAED8-9419-5248-B4CA-6DAECDD3D0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7957646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p>
        </p:txBody>
      </p:sp>
      <p:sp>
        <p:nvSpPr>
          <p:cNvPr id="5" name="Slide Number Placeholder 4"/>
          <p:cNvSpPr>
            <a:spLocks noGrp="1"/>
          </p:cNvSpPr>
          <p:nvPr>
            <p:ph type="sldNum" sz="quarter" idx="11"/>
          </p:nvPr>
        </p:nvSpPr>
        <p:spPr/>
        <p:txBody>
          <a:bodyPr/>
          <a:lstStyle/>
          <a:p>
            <a:pPr>
              <a:defRPr/>
            </a:pPr>
            <a:r>
              <a:rPr lang="en-US" dirty="0"/>
              <a:t>   </a:t>
            </a:r>
            <a:fld id="{ED61895C-B031-47D5-A5C9-0F7DBA4D0055}" type="slidenum">
              <a:rPr lang="en-US" smtClean="0"/>
              <a:pPr>
                <a:defRPr/>
              </a:pPr>
              <a:t>36</a:t>
            </a:fld>
            <a:endParaRPr lang="en-US" dirty="0"/>
          </a:p>
        </p:txBody>
      </p:sp>
      <p:pic>
        <p:nvPicPr>
          <p:cNvPr id="6" name="Picture 5"/>
          <p:cNvPicPr>
            <a:picLocks noChangeAspect="1" noChangeArrowheads="1"/>
          </p:cNvPicPr>
          <p:nvPr/>
        </p:nvPicPr>
        <p:blipFill>
          <a:blip r:embed="rId3" cstate="print"/>
          <a:srcRect/>
          <a:stretch>
            <a:fillRect/>
          </a:stretch>
        </p:blipFill>
        <p:spPr bwMode="auto">
          <a:xfrm>
            <a:off x="1981200" y="1981200"/>
            <a:ext cx="4524375" cy="3623063"/>
          </a:xfrm>
          <a:prstGeom prst="rect">
            <a:avLst/>
          </a:prstGeom>
          <a:noFill/>
          <a:ln w="9525">
            <a:noFill/>
            <a:miter lim="800000"/>
            <a:headEnd/>
            <a:tailEnd/>
          </a:ln>
          <a:effectLst/>
        </p:spPr>
      </p:pic>
      <p:sp>
        <p:nvSpPr>
          <p:cNvPr id="7" name="Footer Placeholder 4">
            <a:extLst>
              <a:ext uri="{FF2B5EF4-FFF2-40B4-BE49-F238E27FC236}">
                <a16:creationId xmlns:a16="http://schemas.microsoft.com/office/drawing/2014/main" id="{7DFB1AED-9ED9-4870-8D7A-1A57E79CDB0E}"/>
              </a:ext>
            </a:extLst>
          </p:cNvPr>
          <p:cNvSpPr>
            <a:spLocks noGrp="1"/>
          </p:cNvSpPr>
          <p:nvPr>
            <p:ph type="ftr" sz="quarter" idx="10"/>
          </p:nvPr>
        </p:nvSpPr>
        <p:spPr>
          <a:xfrm>
            <a:off x="304800" y="6477000"/>
            <a:ext cx="5257800" cy="309102"/>
          </a:xfrm>
        </p:spPr>
        <p:txBody>
          <a:bodyPr/>
          <a:lstStyle/>
          <a:p>
            <a:pPr>
              <a:defRPr/>
            </a:pPr>
            <a:r>
              <a:rPr lang="en-US" dirty="0"/>
              <a:t>Colorado Swimming Deck Referee Clinic</a:t>
            </a:r>
            <a:endParaRPr lang="en-US" sz="1000" b="0" dirty="0"/>
          </a:p>
        </p:txBody>
      </p:sp>
      <p:pic>
        <p:nvPicPr>
          <p:cNvPr id="8" name="Picture 7" descr="A close up of a sign&#10;&#10;Description automatically generated">
            <a:extLst>
              <a:ext uri="{FF2B5EF4-FFF2-40B4-BE49-F238E27FC236}">
                <a16:creationId xmlns:a16="http://schemas.microsoft.com/office/drawing/2014/main" id="{BEC1E3D7-154E-6C45-8607-3C0CFC0D22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686082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95B2B-AFF8-4827-9866-B3F54FBC8294}"/>
              </a:ext>
            </a:extLst>
          </p:cNvPr>
          <p:cNvSpPr>
            <a:spLocks noGrp="1"/>
          </p:cNvSpPr>
          <p:nvPr>
            <p:ph type="title"/>
          </p:nvPr>
        </p:nvSpPr>
        <p:spPr/>
        <p:txBody>
          <a:bodyPr/>
          <a:lstStyle/>
          <a:p>
            <a:r>
              <a:rPr lang="en-US" dirty="0"/>
              <a:t>Deck Referee (Cont.)</a:t>
            </a:r>
          </a:p>
        </p:txBody>
      </p:sp>
      <p:sp>
        <p:nvSpPr>
          <p:cNvPr id="3" name="Content Placeholder 2">
            <a:extLst>
              <a:ext uri="{FF2B5EF4-FFF2-40B4-BE49-F238E27FC236}">
                <a16:creationId xmlns:a16="http://schemas.microsoft.com/office/drawing/2014/main" id="{15325611-2FFF-4DDA-9463-0B7E4A659E33}"/>
              </a:ext>
            </a:extLst>
          </p:cNvPr>
          <p:cNvSpPr>
            <a:spLocks noGrp="1"/>
          </p:cNvSpPr>
          <p:nvPr>
            <p:ph idx="1"/>
          </p:nvPr>
        </p:nvSpPr>
        <p:spPr>
          <a:xfrm>
            <a:off x="685800" y="1649653"/>
            <a:ext cx="7772400" cy="4953000"/>
          </a:xfrm>
        </p:spPr>
        <p:txBody>
          <a:bodyPr/>
          <a:lstStyle/>
          <a:p>
            <a:r>
              <a:rPr lang="en-US" dirty="0"/>
              <a:t>Philosophy of Officiating</a:t>
            </a:r>
          </a:p>
          <a:p>
            <a:pPr lvl="1"/>
            <a:r>
              <a:rPr lang="en-US" sz="2400" dirty="0"/>
              <a:t>Providing safe and fair competition for ALL</a:t>
            </a:r>
          </a:p>
          <a:p>
            <a:pPr lvl="1"/>
            <a:r>
              <a:rPr lang="en-US" sz="2400" dirty="0"/>
              <a:t>Officiating is an exercise in observation, NOT INSPECTION.</a:t>
            </a:r>
          </a:p>
          <a:p>
            <a:r>
              <a:rPr lang="en-US" dirty="0"/>
              <a:t>Be a “Professional Deck Referee”</a:t>
            </a:r>
          </a:p>
          <a:p>
            <a:r>
              <a:rPr lang="en-US" dirty="0"/>
              <a:t>Set High Standards For yourself and The “Team”</a:t>
            </a:r>
          </a:p>
          <a:p>
            <a:pPr lvl="1"/>
            <a:r>
              <a:rPr lang="en-US" sz="2400" dirty="0"/>
              <a:t>Use positive re-enforcement</a:t>
            </a:r>
          </a:p>
          <a:p>
            <a:pPr lvl="1"/>
            <a:r>
              <a:rPr lang="en-US" sz="2400" dirty="0"/>
              <a:t>Be pro-active</a:t>
            </a:r>
          </a:p>
          <a:p>
            <a:pPr lvl="1"/>
            <a:r>
              <a:rPr lang="en-US" sz="2400" dirty="0"/>
              <a:t>But… be approachable and have fun</a:t>
            </a:r>
          </a:p>
          <a:p>
            <a:endParaRPr lang="en-US" dirty="0"/>
          </a:p>
        </p:txBody>
      </p:sp>
      <p:sp>
        <p:nvSpPr>
          <p:cNvPr id="4" name="Footer Placeholder 3">
            <a:extLst>
              <a:ext uri="{FF2B5EF4-FFF2-40B4-BE49-F238E27FC236}">
                <a16:creationId xmlns:a16="http://schemas.microsoft.com/office/drawing/2014/main" id="{38377F13-0585-4161-8675-F9EEA4CA7E0C}"/>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4165598D-8EF4-4B97-9192-89568BF9FF78}"/>
              </a:ext>
            </a:extLst>
          </p:cNvPr>
          <p:cNvSpPr>
            <a:spLocks noGrp="1"/>
          </p:cNvSpPr>
          <p:nvPr>
            <p:ph type="sldNum" sz="quarter" idx="11"/>
          </p:nvPr>
        </p:nvSpPr>
        <p:spPr/>
        <p:txBody>
          <a:bodyPr/>
          <a:lstStyle/>
          <a:p>
            <a:pPr>
              <a:defRPr/>
            </a:pPr>
            <a:fld id="{ED61895C-B031-47D5-A5C9-0F7DBA4D0055}" type="slidenum">
              <a:rPr lang="en-US" smtClean="0"/>
              <a:pPr>
                <a:defRPr/>
              </a:pPr>
              <a:t>4</a:t>
            </a:fld>
            <a:endParaRPr lang="en-US" dirty="0"/>
          </a:p>
        </p:txBody>
      </p:sp>
      <p:pic>
        <p:nvPicPr>
          <p:cNvPr id="6" name="Picture 5" descr="A close up of a sign&#10;&#10;Description automatically generated">
            <a:extLst>
              <a:ext uri="{FF2B5EF4-FFF2-40B4-BE49-F238E27FC236}">
                <a16:creationId xmlns:a16="http://schemas.microsoft.com/office/drawing/2014/main" id="{A1F7D275-FF18-9441-AEF3-0E7B200758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106142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7B206-C26A-4992-B014-8A5D3E4EADD9}"/>
              </a:ext>
            </a:extLst>
          </p:cNvPr>
          <p:cNvSpPr>
            <a:spLocks noGrp="1"/>
          </p:cNvSpPr>
          <p:nvPr>
            <p:ph type="title"/>
          </p:nvPr>
        </p:nvSpPr>
        <p:spPr/>
        <p:txBody>
          <a:bodyPr/>
          <a:lstStyle/>
          <a:p>
            <a:r>
              <a:rPr lang="en-US" dirty="0"/>
              <a:t>Deck Referee (Cont.)</a:t>
            </a:r>
          </a:p>
        </p:txBody>
      </p:sp>
      <p:sp>
        <p:nvSpPr>
          <p:cNvPr id="3" name="Content Placeholder 2">
            <a:extLst>
              <a:ext uri="{FF2B5EF4-FFF2-40B4-BE49-F238E27FC236}">
                <a16:creationId xmlns:a16="http://schemas.microsoft.com/office/drawing/2014/main" id="{7F5D4CDF-F8EF-4647-8F98-858A9F2FE8EC}"/>
              </a:ext>
            </a:extLst>
          </p:cNvPr>
          <p:cNvSpPr>
            <a:spLocks noGrp="1"/>
          </p:cNvSpPr>
          <p:nvPr>
            <p:ph idx="1"/>
          </p:nvPr>
        </p:nvSpPr>
        <p:spPr/>
        <p:txBody>
          <a:bodyPr/>
          <a:lstStyle/>
          <a:p>
            <a:r>
              <a:rPr lang="en-US" dirty="0"/>
              <a:t>Deck Referee works with the Meet Referee on how the meet will be conducted.</a:t>
            </a:r>
          </a:p>
          <a:p>
            <a:r>
              <a:rPr lang="en-US" dirty="0"/>
              <a:t>Timeline, heat intervals, handling of DQs, radio protocol, etc.</a:t>
            </a:r>
          </a:p>
          <a:p>
            <a:r>
              <a:rPr lang="en-US" dirty="0"/>
              <a:t>You set the tone for the deck.</a:t>
            </a:r>
          </a:p>
          <a:p>
            <a:r>
              <a:rPr lang="en-US" dirty="0"/>
              <a:t>You are highly visible to everyone in the venue—coaches, parents, swimmers and other officials.</a:t>
            </a:r>
          </a:p>
          <a:p>
            <a:endParaRPr lang="en-US" dirty="0"/>
          </a:p>
        </p:txBody>
      </p:sp>
      <p:sp>
        <p:nvSpPr>
          <p:cNvPr id="4" name="Footer Placeholder 3">
            <a:extLst>
              <a:ext uri="{FF2B5EF4-FFF2-40B4-BE49-F238E27FC236}">
                <a16:creationId xmlns:a16="http://schemas.microsoft.com/office/drawing/2014/main" id="{18351F82-358B-47E2-9A8B-39E87179DF1F}"/>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887B8CCB-38B8-4933-AB6C-CC356ED016AB}"/>
              </a:ext>
            </a:extLst>
          </p:cNvPr>
          <p:cNvSpPr>
            <a:spLocks noGrp="1"/>
          </p:cNvSpPr>
          <p:nvPr>
            <p:ph type="sldNum" sz="quarter" idx="11"/>
          </p:nvPr>
        </p:nvSpPr>
        <p:spPr/>
        <p:txBody>
          <a:bodyPr/>
          <a:lstStyle/>
          <a:p>
            <a:pPr>
              <a:defRPr/>
            </a:pPr>
            <a:fld id="{ED61895C-B031-47D5-A5C9-0F7DBA4D0055}" type="slidenum">
              <a:rPr lang="en-US" smtClean="0"/>
              <a:pPr>
                <a:defRPr/>
              </a:pPr>
              <a:t>5</a:t>
            </a:fld>
            <a:endParaRPr lang="en-US" dirty="0"/>
          </a:p>
        </p:txBody>
      </p:sp>
      <p:pic>
        <p:nvPicPr>
          <p:cNvPr id="6" name="Picture 5" descr="A close up of a sign&#10;&#10;Description automatically generated">
            <a:extLst>
              <a:ext uri="{FF2B5EF4-FFF2-40B4-BE49-F238E27FC236}">
                <a16:creationId xmlns:a16="http://schemas.microsoft.com/office/drawing/2014/main" id="{EAB4A47A-01D6-8B45-A017-F59AD77E84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3187578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2009E-29D7-4986-806C-7397AA6D052C}"/>
              </a:ext>
            </a:extLst>
          </p:cNvPr>
          <p:cNvSpPr>
            <a:spLocks noGrp="1"/>
          </p:cNvSpPr>
          <p:nvPr>
            <p:ph type="title"/>
          </p:nvPr>
        </p:nvSpPr>
        <p:spPr/>
        <p:txBody>
          <a:bodyPr/>
          <a:lstStyle/>
          <a:p>
            <a:r>
              <a:rPr lang="en-US" dirty="0"/>
              <a:t> Deck Referee Training</a:t>
            </a:r>
          </a:p>
        </p:txBody>
      </p:sp>
      <p:sp>
        <p:nvSpPr>
          <p:cNvPr id="3" name="Content Placeholder 2">
            <a:extLst>
              <a:ext uri="{FF2B5EF4-FFF2-40B4-BE49-F238E27FC236}">
                <a16:creationId xmlns:a16="http://schemas.microsoft.com/office/drawing/2014/main" id="{9B5FAA44-012D-49EC-91AA-061405BF0DB6}"/>
              </a:ext>
            </a:extLst>
          </p:cNvPr>
          <p:cNvSpPr>
            <a:spLocks noGrp="1"/>
          </p:cNvSpPr>
          <p:nvPr>
            <p:ph idx="1"/>
          </p:nvPr>
        </p:nvSpPr>
        <p:spPr>
          <a:xfrm>
            <a:off x="685800" y="1524000"/>
            <a:ext cx="7772400" cy="4724400"/>
          </a:xfrm>
        </p:spPr>
        <p:txBody>
          <a:bodyPr/>
          <a:lstStyle/>
          <a:p>
            <a:r>
              <a:rPr lang="en-US" sz="2400" dirty="0"/>
              <a:t>Attend a clinic. </a:t>
            </a:r>
          </a:p>
          <a:p>
            <a:pPr lvl="1"/>
            <a:r>
              <a:rPr lang="en-US" sz="2000" dirty="0"/>
              <a:t>You are eligible to advance to Deck Referee after being a Starter for one year and working 20 sessions over the past year.</a:t>
            </a:r>
          </a:p>
          <a:p>
            <a:r>
              <a:rPr lang="en-US" sz="2400" dirty="0"/>
              <a:t>Take all 7 online USA swimming tests</a:t>
            </a:r>
          </a:p>
          <a:p>
            <a:pPr lvl="1"/>
            <a:r>
              <a:rPr lang="en-US" sz="2000" dirty="0"/>
              <a:t>Admin. Ref., Starter, Deck Ref., Clerk, Timer, Admin. Official and S &amp;T/Timer.</a:t>
            </a:r>
          </a:p>
          <a:p>
            <a:r>
              <a:rPr lang="en-US" sz="2400" dirty="0"/>
              <a:t>Deck training</a:t>
            </a:r>
          </a:p>
          <a:p>
            <a:pPr lvl="1"/>
            <a:r>
              <a:rPr lang="en-US" sz="2000" dirty="0"/>
              <a:t>24 hours at a minimum of three different meets of various levels with at least 3 different senior referees; one from out of your zone.</a:t>
            </a:r>
          </a:p>
          <a:p>
            <a:pPr lvl="1"/>
            <a:r>
              <a:rPr lang="en-US" sz="2000" dirty="0"/>
              <a:t>1 session with a Certified Admin Official in that position.</a:t>
            </a:r>
          </a:p>
          <a:p>
            <a:pPr lvl="1"/>
            <a:r>
              <a:rPr lang="en-US" sz="2000" dirty="0"/>
              <a:t>Recommendations from 3 senior referees and sign-off by Zone Rep and CSI Officials Chair</a:t>
            </a:r>
          </a:p>
          <a:p>
            <a:endParaRPr lang="en-US" sz="2400" dirty="0"/>
          </a:p>
        </p:txBody>
      </p:sp>
      <p:sp>
        <p:nvSpPr>
          <p:cNvPr id="4" name="Footer Placeholder 3">
            <a:extLst>
              <a:ext uri="{FF2B5EF4-FFF2-40B4-BE49-F238E27FC236}">
                <a16:creationId xmlns:a16="http://schemas.microsoft.com/office/drawing/2014/main" id="{4B1C6457-D7E8-426A-B0BB-75440DBDDB97}"/>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880B2AC6-3417-432B-9C82-69F773DBD477}"/>
              </a:ext>
            </a:extLst>
          </p:cNvPr>
          <p:cNvSpPr>
            <a:spLocks noGrp="1"/>
          </p:cNvSpPr>
          <p:nvPr>
            <p:ph type="sldNum" sz="quarter" idx="11"/>
          </p:nvPr>
        </p:nvSpPr>
        <p:spPr/>
        <p:txBody>
          <a:bodyPr/>
          <a:lstStyle/>
          <a:p>
            <a:pPr>
              <a:defRPr/>
            </a:pPr>
            <a:fld id="{ED61895C-B031-47D5-A5C9-0F7DBA4D0055}" type="slidenum">
              <a:rPr lang="en-US" smtClean="0"/>
              <a:pPr>
                <a:defRPr/>
              </a:pPr>
              <a:t>6</a:t>
            </a:fld>
            <a:endParaRPr lang="en-US" dirty="0"/>
          </a:p>
        </p:txBody>
      </p:sp>
      <p:pic>
        <p:nvPicPr>
          <p:cNvPr id="6" name="Picture 5" descr="A close up of a sign&#10;&#10;Description automatically generated">
            <a:extLst>
              <a:ext uri="{FF2B5EF4-FFF2-40B4-BE49-F238E27FC236}">
                <a16:creationId xmlns:a16="http://schemas.microsoft.com/office/drawing/2014/main" id="{A8C6F9C9-D410-6E41-B308-52730E130C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187962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C138B-5597-4662-870A-FAA01B820ED2}"/>
              </a:ext>
            </a:extLst>
          </p:cNvPr>
          <p:cNvSpPr>
            <a:spLocks noGrp="1"/>
          </p:cNvSpPr>
          <p:nvPr>
            <p:ph type="title"/>
          </p:nvPr>
        </p:nvSpPr>
        <p:spPr/>
        <p:txBody>
          <a:bodyPr/>
          <a:lstStyle/>
          <a:p>
            <a:r>
              <a:rPr lang="en-US" dirty="0"/>
              <a:t>Junior Meet Referee Training</a:t>
            </a:r>
          </a:p>
        </p:txBody>
      </p:sp>
      <p:sp>
        <p:nvSpPr>
          <p:cNvPr id="3" name="Content Placeholder 2">
            <a:extLst>
              <a:ext uri="{FF2B5EF4-FFF2-40B4-BE49-F238E27FC236}">
                <a16:creationId xmlns:a16="http://schemas.microsoft.com/office/drawing/2014/main" id="{5F26BAF2-E94E-4936-A180-265C39C15670}"/>
              </a:ext>
            </a:extLst>
          </p:cNvPr>
          <p:cNvSpPr>
            <a:spLocks noGrp="1"/>
          </p:cNvSpPr>
          <p:nvPr>
            <p:ph idx="1"/>
          </p:nvPr>
        </p:nvSpPr>
        <p:spPr/>
        <p:txBody>
          <a:bodyPr/>
          <a:lstStyle/>
          <a:p>
            <a:r>
              <a:rPr lang="en-US" sz="2400" dirty="0"/>
              <a:t>Once certified as a Deck Referee, the referee may be approved as a Junior Meet Referee for small timed finals meets (300 swimmers or less).</a:t>
            </a:r>
          </a:p>
          <a:p>
            <a:r>
              <a:rPr lang="en-US" sz="2400" dirty="0"/>
              <a:t>To be certified as a Junior Meet Referee you must shadow a Senior Meet Referee for one full meet (all sessions) and receive their recommendation on the Meet Referee Training Log.</a:t>
            </a:r>
          </a:p>
          <a:p>
            <a:pPr lvl="1"/>
            <a:r>
              <a:rPr lang="en-US" sz="2000" dirty="0"/>
              <a:t>It is important to reach out to the Meet Referee you want to shadow early so that you can be involved in the meet setup.</a:t>
            </a:r>
          </a:p>
          <a:p>
            <a:pPr marL="0" indent="0">
              <a:buNone/>
            </a:pPr>
            <a:endParaRPr lang="en-US" sz="2800" dirty="0"/>
          </a:p>
        </p:txBody>
      </p:sp>
      <p:sp>
        <p:nvSpPr>
          <p:cNvPr id="4" name="Footer Placeholder 3">
            <a:extLst>
              <a:ext uri="{FF2B5EF4-FFF2-40B4-BE49-F238E27FC236}">
                <a16:creationId xmlns:a16="http://schemas.microsoft.com/office/drawing/2014/main" id="{BD1A3B9A-3639-44B6-BD34-6A0CCD030459}"/>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BC9E36C6-B4D7-43AE-A713-6D7C5BA1B354}"/>
              </a:ext>
            </a:extLst>
          </p:cNvPr>
          <p:cNvSpPr>
            <a:spLocks noGrp="1"/>
          </p:cNvSpPr>
          <p:nvPr>
            <p:ph type="sldNum" sz="quarter" idx="11"/>
          </p:nvPr>
        </p:nvSpPr>
        <p:spPr/>
        <p:txBody>
          <a:bodyPr/>
          <a:lstStyle/>
          <a:p>
            <a:pPr>
              <a:defRPr/>
            </a:pPr>
            <a:fld id="{ED61895C-B031-47D5-A5C9-0F7DBA4D0055}" type="slidenum">
              <a:rPr lang="en-US" smtClean="0"/>
              <a:pPr>
                <a:defRPr/>
              </a:pPr>
              <a:t>7</a:t>
            </a:fld>
            <a:endParaRPr lang="en-US" dirty="0"/>
          </a:p>
        </p:txBody>
      </p:sp>
      <p:pic>
        <p:nvPicPr>
          <p:cNvPr id="6" name="Picture 5" descr="A close up of a sign&#10;&#10;Description automatically generated">
            <a:extLst>
              <a:ext uri="{FF2B5EF4-FFF2-40B4-BE49-F238E27FC236}">
                <a16:creationId xmlns:a16="http://schemas.microsoft.com/office/drawing/2014/main" id="{E4008570-500A-4D4A-B9D4-C124B08C7F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287238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Deck</a:t>
            </a:r>
          </a:p>
        </p:txBody>
      </p:sp>
      <p:sp>
        <p:nvSpPr>
          <p:cNvPr id="3" name="Content Placeholder 2"/>
          <p:cNvSpPr>
            <a:spLocks noGrp="1"/>
          </p:cNvSpPr>
          <p:nvPr>
            <p:ph idx="1"/>
          </p:nvPr>
        </p:nvSpPr>
        <p:spPr/>
        <p:txBody>
          <a:bodyPr/>
          <a:lstStyle/>
          <a:p>
            <a:r>
              <a:rPr lang="en-US" dirty="0"/>
              <a:t>Three levels of Referee</a:t>
            </a:r>
          </a:p>
          <a:p>
            <a:pPr lvl="1"/>
            <a:r>
              <a:rPr lang="en-US" dirty="0"/>
              <a:t>Deck Referee-runs the pool; oversees entire pool area</a:t>
            </a:r>
          </a:p>
          <a:p>
            <a:pPr lvl="1"/>
            <a:r>
              <a:rPr lang="en-US" dirty="0"/>
              <a:t>Meet Referee-oversees all aspects of the meet</a:t>
            </a:r>
          </a:p>
          <a:p>
            <a:pPr lvl="1"/>
            <a:r>
              <a:rPr lang="en-US" dirty="0"/>
              <a:t>Administrative Referee-oversees entries, times and results. Works closely with Meet Referee. Typically only used at Prelims/Finals meets.</a:t>
            </a:r>
          </a:p>
          <a:p>
            <a:endParaRPr lang="en-US" dirty="0"/>
          </a:p>
        </p:txBody>
      </p:sp>
      <p:sp>
        <p:nvSpPr>
          <p:cNvPr id="5" name="Slide Number Placeholder 4"/>
          <p:cNvSpPr>
            <a:spLocks noGrp="1"/>
          </p:cNvSpPr>
          <p:nvPr>
            <p:ph type="sldNum" sz="quarter" idx="11"/>
          </p:nvPr>
        </p:nvSpPr>
        <p:spPr/>
        <p:txBody>
          <a:bodyPr/>
          <a:lstStyle/>
          <a:p>
            <a:pPr>
              <a:defRPr/>
            </a:pPr>
            <a:fld id="{ED61895C-B031-47D5-A5C9-0F7DBA4D0055}" type="slidenum">
              <a:rPr lang="en-US" smtClean="0"/>
              <a:pPr>
                <a:defRPr/>
              </a:pPr>
              <a:t>8</a:t>
            </a:fld>
            <a:endParaRPr lang="en-US" dirty="0"/>
          </a:p>
        </p:txBody>
      </p:sp>
      <p:sp>
        <p:nvSpPr>
          <p:cNvPr id="7" name="Footer Placeholder 3">
            <a:extLst>
              <a:ext uri="{FF2B5EF4-FFF2-40B4-BE49-F238E27FC236}">
                <a16:creationId xmlns:a16="http://schemas.microsoft.com/office/drawing/2014/main" id="{34007584-FB38-44DB-830C-3E9692F5B775}"/>
              </a:ext>
            </a:extLst>
          </p:cNvPr>
          <p:cNvSpPr>
            <a:spLocks noGrp="1"/>
          </p:cNvSpPr>
          <p:nvPr>
            <p:ph type="ftr" sz="quarter" idx="10"/>
          </p:nvPr>
        </p:nvSpPr>
        <p:spPr>
          <a:xfrm>
            <a:off x="304800" y="6477000"/>
            <a:ext cx="5257800" cy="309102"/>
          </a:xfrm>
        </p:spPr>
        <p:txBody>
          <a:bodyPr/>
          <a:lstStyle/>
          <a:p>
            <a:pPr>
              <a:defRPr/>
            </a:pPr>
            <a:r>
              <a:rPr lang="en-US" dirty="0"/>
              <a:t>Colorado Swimming Deck Referee Clinic</a:t>
            </a:r>
            <a:endParaRPr lang="en-US" sz="1000" b="0" i="0" dirty="0">
              <a:solidFill>
                <a:schemeClr val="tx1"/>
              </a:solidFill>
            </a:endParaRPr>
          </a:p>
        </p:txBody>
      </p:sp>
      <p:pic>
        <p:nvPicPr>
          <p:cNvPr id="6" name="Picture 5" descr="A close up of a sign&#10;&#10;Description automatically generated">
            <a:extLst>
              <a:ext uri="{FF2B5EF4-FFF2-40B4-BE49-F238E27FC236}">
                <a16:creationId xmlns:a16="http://schemas.microsoft.com/office/drawing/2014/main" id="{9344FB6A-0ABB-3741-937C-E132B43388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1295327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CF774A-881C-43BC-9156-F6E1FDA366FE}"/>
              </a:ext>
            </a:extLst>
          </p:cNvPr>
          <p:cNvSpPr>
            <a:spLocks noGrp="1"/>
          </p:cNvSpPr>
          <p:nvPr>
            <p:ph idx="1"/>
          </p:nvPr>
        </p:nvSpPr>
        <p:spPr/>
        <p:txBody>
          <a:bodyPr/>
          <a:lstStyle/>
          <a:p>
            <a:pPr marL="0" indent="0" algn="ctr">
              <a:buNone/>
            </a:pPr>
            <a:r>
              <a:rPr lang="en-US" sz="4000" dirty="0"/>
              <a:t>The Deck Referee</a:t>
            </a:r>
          </a:p>
          <a:p>
            <a:pPr marL="0" indent="0" algn="ctr">
              <a:buNone/>
            </a:pPr>
            <a:r>
              <a:rPr lang="en-US" sz="4000" dirty="0">
                <a:solidFill>
                  <a:srgbClr val="FFFF00"/>
                </a:solidFill>
                <a:highlight>
                  <a:srgbClr val="000099"/>
                </a:highlight>
              </a:rPr>
              <a:t>Can you multi-task?</a:t>
            </a:r>
          </a:p>
        </p:txBody>
      </p:sp>
      <p:sp>
        <p:nvSpPr>
          <p:cNvPr id="4" name="Footer Placeholder 3">
            <a:extLst>
              <a:ext uri="{FF2B5EF4-FFF2-40B4-BE49-F238E27FC236}">
                <a16:creationId xmlns:a16="http://schemas.microsoft.com/office/drawing/2014/main" id="{E2A8B6A1-FF44-4D79-90E1-2D325895D27F}"/>
              </a:ext>
            </a:extLst>
          </p:cNvPr>
          <p:cNvSpPr>
            <a:spLocks noGrp="1"/>
          </p:cNvSpPr>
          <p:nvPr>
            <p:ph type="ftr" sz="quarter" idx="10"/>
          </p:nvPr>
        </p:nvSpPr>
        <p:spPr/>
        <p:txBody>
          <a:bodyPr/>
          <a:lstStyle/>
          <a:p>
            <a:pPr>
              <a:defRPr/>
            </a:pPr>
            <a:r>
              <a:rPr lang="en-US" dirty="0"/>
              <a:t>Colorado Swimming Deck Referee Clinic</a:t>
            </a:r>
            <a:endParaRPr lang="en-US" sz="1000" b="0" i="0" dirty="0">
              <a:solidFill>
                <a:schemeClr val="tx1"/>
              </a:solidFill>
            </a:endParaRPr>
          </a:p>
        </p:txBody>
      </p:sp>
      <p:sp>
        <p:nvSpPr>
          <p:cNvPr id="5" name="Slide Number Placeholder 4">
            <a:extLst>
              <a:ext uri="{FF2B5EF4-FFF2-40B4-BE49-F238E27FC236}">
                <a16:creationId xmlns:a16="http://schemas.microsoft.com/office/drawing/2014/main" id="{7FC7E128-6FC2-4867-9A6A-45AEC491E568}"/>
              </a:ext>
            </a:extLst>
          </p:cNvPr>
          <p:cNvSpPr>
            <a:spLocks noGrp="1"/>
          </p:cNvSpPr>
          <p:nvPr>
            <p:ph type="sldNum" sz="quarter" idx="11"/>
          </p:nvPr>
        </p:nvSpPr>
        <p:spPr/>
        <p:txBody>
          <a:bodyPr/>
          <a:lstStyle/>
          <a:p>
            <a:pPr>
              <a:defRPr/>
            </a:pPr>
            <a:fld id="{ED61895C-B031-47D5-A5C9-0F7DBA4D0055}" type="slidenum">
              <a:rPr lang="en-US" smtClean="0"/>
              <a:pPr>
                <a:defRPr/>
              </a:pPr>
              <a:t>9</a:t>
            </a:fld>
            <a:endParaRPr lang="en-US" dirty="0"/>
          </a:p>
        </p:txBody>
      </p:sp>
      <p:pic>
        <p:nvPicPr>
          <p:cNvPr id="6" name="Picture 5" descr="A close up of a sign&#10;&#10;Description automatically generated">
            <a:extLst>
              <a:ext uri="{FF2B5EF4-FFF2-40B4-BE49-F238E27FC236}">
                <a16:creationId xmlns:a16="http://schemas.microsoft.com/office/drawing/2014/main" id="{23B0E98D-5C9B-C147-BC2C-C7F01C24C7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0"/>
            <a:ext cx="914400" cy="914400"/>
          </a:xfrm>
          <a:prstGeom prst="rect">
            <a:avLst/>
          </a:prstGeom>
        </p:spPr>
      </p:pic>
    </p:spTree>
    <p:extLst>
      <p:ext uri="{BB962C8B-B14F-4D97-AF65-F5344CB8AC3E}">
        <p14:creationId xmlns:p14="http://schemas.microsoft.com/office/powerpoint/2010/main" val="353452518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chemeClr val="tx1"/>
          </a:solidFill>
          <a:prstDash val="solid"/>
          <a:round/>
          <a:headEnd type="none" w="med" len="med"/>
          <a:tailEnd type="none" w="med" len="med"/>
        </a:ln>
        <a:effectLst>
          <a:outerShdw dist="107763" dir="2700000" algn="ctr" rotWithShape="0">
            <a:schemeClr val="bg2"/>
          </a:outerShdw>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FFFFFF"/>
        </a:solidFill>
        <a:ln w="9525" cap="flat" cmpd="sng" algn="ctr">
          <a:solidFill>
            <a:schemeClr val="tx1"/>
          </a:solidFill>
          <a:prstDash val="solid"/>
          <a:round/>
          <a:headEnd type="none" w="med" len="med"/>
          <a:tailEnd type="none" w="med" len="med"/>
        </a:ln>
        <a:effectLst>
          <a:outerShdw dist="107763" dir="2700000" algn="ctr" rotWithShape="0">
            <a:schemeClr val="bg2"/>
          </a:outerShdw>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2316</TotalTime>
  <Words>3770</Words>
  <Application>Microsoft Macintosh PowerPoint</Application>
  <PresentationFormat>Letter Paper (8.5x11 in)</PresentationFormat>
  <Paragraphs>383</Paragraphs>
  <Slides>36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Times New Roman</vt:lpstr>
      <vt:lpstr>Wingdings</vt:lpstr>
      <vt:lpstr>Default Design</vt:lpstr>
      <vt:lpstr>USA Swimming/Colorado Swimming</vt:lpstr>
      <vt:lpstr>Clinic Outline</vt:lpstr>
      <vt:lpstr>Deck Referee</vt:lpstr>
      <vt:lpstr>Deck Referee (Cont.)</vt:lpstr>
      <vt:lpstr>Deck Referee (Cont.)</vt:lpstr>
      <vt:lpstr> Deck Referee Training</vt:lpstr>
      <vt:lpstr>Junior Meet Referee Training</vt:lpstr>
      <vt:lpstr>On the Deck</vt:lpstr>
      <vt:lpstr>PowerPoint Presentation</vt:lpstr>
      <vt:lpstr>Deck Referee</vt:lpstr>
      <vt:lpstr>Deck Referee – Key Topics</vt:lpstr>
      <vt:lpstr>Deck Referee – Key Topics</vt:lpstr>
      <vt:lpstr>The Team</vt:lpstr>
      <vt:lpstr>The Team (Cont.)</vt:lpstr>
      <vt:lpstr>The Team (Cont.)</vt:lpstr>
      <vt:lpstr>Pre-Session Duties</vt:lpstr>
      <vt:lpstr>The Procedures</vt:lpstr>
      <vt:lpstr>The Procedures (Cont.)</vt:lpstr>
      <vt:lpstr>Procedures – The Start</vt:lpstr>
      <vt:lpstr>The Start</vt:lpstr>
      <vt:lpstr>The Start (Cont.)</vt:lpstr>
      <vt:lpstr>The Start (Cont.)</vt:lpstr>
      <vt:lpstr>The Start (Cont.)</vt:lpstr>
      <vt:lpstr>During the Race</vt:lpstr>
      <vt:lpstr>Additional Procedures</vt:lpstr>
      <vt:lpstr>DQ Procedures</vt:lpstr>
      <vt:lpstr>Problems and Protests</vt:lpstr>
      <vt:lpstr>Other</vt:lpstr>
      <vt:lpstr>Swimmers with Disabilities</vt:lpstr>
      <vt:lpstr>Documents to Review</vt:lpstr>
      <vt:lpstr>Documents to Review</vt:lpstr>
      <vt:lpstr>PowerPoint Presentation</vt:lpstr>
      <vt:lpstr>PowerPoint Presentation</vt:lpstr>
      <vt:lpstr>PowerPoint Presentation</vt:lpstr>
      <vt:lpstr>Next Steps</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 Swimming/Colorado Swimming</dc:title>
  <dc:creator>scantrons@yahoo.com</dc:creator>
  <cp:lastModifiedBy>scantrons@yahoo.com</cp:lastModifiedBy>
  <cp:revision>22</cp:revision>
  <dcterms:created xsi:type="dcterms:W3CDTF">2020-09-24T13:35:28Z</dcterms:created>
  <dcterms:modified xsi:type="dcterms:W3CDTF">2020-09-28T16:05:13Z</dcterms:modified>
</cp:coreProperties>
</file>