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bLT/MAWDDrgOSHUz5w/mbUxZ7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4133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9" name="Google Shape;4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0" name="Google Shape;450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8" name="Google Shape;4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4" name="Google Shape;5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0" name="Google Shape;5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7" name="Google Shape;567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6" name="Google Shape;5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3" name="Google Shape;58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1" name="Google Shape;60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8" name="Google Shape;6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5" name="Google Shape;61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2" name="Google Shape;622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7" name="Google Shape;6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9" name="Google Shape;6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6" name="Google Shape;65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6" name="Google Shape;66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3" name="Google Shape;6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9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718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E1EA"/>
              </a:buClr>
              <a:buSzPts val="5600"/>
              <a:buFont typeface="Arial"/>
              <a:buNone/>
              <a:defRPr sz="5600" b="1">
                <a:solidFill>
                  <a:srgbClr val="4DE1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body" idx="1"/>
          </p:nvPr>
        </p:nvSpPr>
        <p:spPr>
          <a:xfrm>
            <a:off x="533400" y="3228536"/>
            <a:ext cx="7854696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45719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marR="45719" lvl="1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marR="45719" lvl="2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marR="45719" lvl="3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marR="45719" lvl="4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2"/>
          <p:cNvSpPr txBox="1">
            <a:spLocks noGrp="1"/>
          </p:cNvSpPr>
          <p:nvPr>
            <p:ph type="title"/>
          </p:nvPr>
        </p:nvSpPr>
        <p:spPr>
          <a:xfrm>
            <a:off x="530351" y="1316736"/>
            <a:ext cx="7772401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E4AD"/>
              </a:buClr>
              <a:buSzPts val="5600"/>
              <a:buFont typeface="Arial"/>
              <a:buNone/>
              <a:defRPr sz="5600" b="1">
                <a:solidFill>
                  <a:srgbClr val="4BE4A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body" idx="1"/>
          </p:nvPr>
        </p:nvSpPr>
        <p:spPr>
          <a:xfrm>
            <a:off x="530351" y="2704663"/>
            <a:ext cx="7772401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600" cy="443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718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body" idx="1"/>
          </p:nvPr>
        </p:nvSpPr>
        <p:spPr>
          <a:xfrm>
            <a:off x="457200" y="1855247"/>
            <a:ext cx="4040188" cy="65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4617B"/>
              </a:buClr>
              <a:buSzPts val="2400"/>
              <a:buFont typeface="Arial"/>
              <a:buNone/>
              <a:defRPr sz="2400" b="1">
                <a:solidFill>
                  <a:srgbClr val="04617B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4617B"/>
              </a:buClr>
              <a:buSzPts val="2400"/>
              <a:buFont typeface="Arial"/>
              <a:buNone/>
              <a:defRPr sz="2400" b="1">
                <a:solidFill>
                  <a:srgbClr val="04617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4617B"/>
              </a:buClr>
              <a:buSzPts val="2400"/>
              <a:buFont typeface="Arial"/>
              <a:buNone/>
              <a:defRPr sz="2400" b="1">
                <a:solidFill>
                  <a:srgbClr val="04617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4617B"/>
              </a:buClr>
              <a:buSzPts val="2400"/>
              <a:buFont typeface="Arial"/>
              <a:buNone/>
              <a:defRPr sz="2400" b="1">
                <a:solidFill>
                  <a:srgbClr val="04617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4617B"/>
              </a:buClr>
              <a:buSzPts val="2400"/>
              <a:buFont typeface="Arial"/>
              <a:buNone/>
              <a:defRPr sz="2400" b="1">
                <a:solidFill>
                  <a:srgbClr val="04617B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718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5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>
            <a:spLocks noGrp="1"/>
          </p:cNvSpPr>
          <p:nvPr>
            <p:ph type="title"/>
          </p:nvPr>
        </p:nvSpPr>
        <p:spPr>
          <a:xfrm>
            <a:off x="685800" y="514351"/>
            <a:ext cx="2743200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2600"/>
              <a:buFont typeface="Arial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18275" rIns="18275" bIns="18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/>
          <p:nvPr/>
        </p:nvSpPr>
        <p:spPr>
          <a:xfrm rot="-10380000" flipH="1">
            <a:off x="3165475" y="1108074"/>
            <a:ext cx="5257801" cy="41148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rotWithShape="0">
              <a:srgbClr val="000000">
                <a:alpha val="2431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7"/>
          <p:cNvSpPr/>
          <p:nvPr/>
        </p:nvSpPr>
        <p:spPr>
          <a:xfrm rot="-10380000" flipH="1">
            <a:off x="8004175" y="5359400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25400" dist="6350" dir="12900000" rotWithShape="0">
              <a:srgbClr val="000000">
                <a:alpha val="46274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7"/>
          <p:cNvSpPr/>
          <p:nvPr/>
        </p:nvSpPr>
        <p:spPr>
          <a:xfrm rot="10800000" flipH="1">
            <a:off x="-9525" y="5816599"/>
            <a:ext cx="9163051" cy="1041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4313"/>
                </a:srgbClr>
              </a:gs>
              <a:gs pos="100000">
                <a:srgbClr val="00C5CE">
                  <a:alpha val="54509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7"/>
          <p:cNvSpPr/>
          <p:nvPr/>
        </p:nvSpPr>
        <p:spPr>
          <a:xfrm rot="10800000" flipH="1">
            <a:off x="4381500" y="6250788"/>
            <a:ext cx="4762501" cy="607213"/>
          </a:xfrm>
          <a:custGeom>
            <a:avLst/>
            <a:gdLst/>
            <a:ahLst/>
            <a:cxnLst/>
            <a:rect l="l" t="t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29411"/>
                </a:srgbClr>
              </a:gs>
              <a:gs pos="80000">
                <a:srgbClr val="008ABE">
                  <a:alpha val="44313"/>
                </a:srgbClr>
              </a:gs>
              <a:gs pos="100000">
                <a:srgbClr val="008ABE">
                  <a:alpha val="4431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7"/>
          <p:cNvSpPr txBox="1">
            <a:spLocks noGrp="1"/>
          </p:cNvSpPr>
          <p:nvPr>
            <p:ph type="title"/>
          </p:nvPr>
        </p:nvSpPr>
        <p:spPr>
          <a:xfrm>
            <a:off x="609600" y="1176995"/>
            <a:ext cx="2212849" cy="158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1pPr>
            <a:lvl2pPr marL="914400" lvl="1" indent="-29876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5"/>
              <a:buFont typeface="Arial"/>
              <a:buChar char="●"/>
              <a:defRPr sz="1300"/>
            </a:lvl2pPr>
            <a:lvl3pPr marL="1371600" lvl="2" indent="-28638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10"/>
              <a:buFont typeface="Arial"/>
              <a:buChar char="●"/>
              <a:defRPr sz="1300"/>
            </a:lvl3pPr>
            <a:lvl4pPr marL="1828800" lvl="3" indent="-28225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45"/>
              <a:buFont typeface="Arial"/>
              <a:buChar char="●"/>
              <a:defRPr sz="1300"/>
            </a:lvl4pPr>
            <a:lvl5pPr marL="2286000" lvl="4" indent="-28225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45"/>
              <a:buFont typeface="Arial"/>
              <a:buChar char="●"/>
              <a:defRPr sz="1300"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>
            <a:spLocks noGrp="1"/>
          </p:cNvSpPr>
          <p:nvPr>
            <p:ph type="pic" idx="2"/>
          </p:nvPr>
        </p:nvSpPr>
        <p:spPr>
          <a:xfrm rot="420000">
            <a:off x="3485793" y="1199516"/>
            <a:ext cx="4617721" cy="3931922"/>
          </a:xfrm>
          <a:prstGeom prst="rect">
            <a:avLst/>
          </a:prstGeom>
          <a:noFill/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1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2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9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9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8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8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/>
          <p:nvPr/>
        </p:nvSpPr>
        <p:spPr>
          <a:xfrm>
            <a:off x="-9525" y="-7939"/>
            <a:ext cx="9163051" cy="1041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4313"/>
                </a:srgbClr>
              </a:gs>
              <a:gs pos="100000">
                <a:srgbClr val="00C5CE">
                  <a:alpha val="54509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38"/>
          <p:cNvSpPr/>
          <p:nvPr/>
        </p:nvSpPr>
        <p:spPr>
          <a:xfrm>
            <a:off x="4381500" y="-7938"/>
            <a:ext cx="4762501" cy="607213"/>
          </a:xfrm>
          <a:custGeom>
            <a:avLst/>
            <a:gdLst/>
            <a:ahLst/>
            <a:cxnLst/>
            <a:rect l="l" t="t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29411"/>
                </a:srgbClr>
              </a:gs>
              <a:gs pos="80000">
                <a:srgbClr val="008ABE">
                  <a:alpha val="44313"/>
                </a:srgbClr>
              </a:gs>
              <a:gs pos="100000">
                <a:srgbClr val="008ABE">
                  <a:alpha val="4431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8;p38"/>
          <p:cNvGrpSpPr/>
          <p:nvPr/>
        </p:nvGrpSpPr>
        <p:grpSpPr>
          <a:xfrm>
            <a:off x="-46755" y="-15322"/>
            <a:ext cx="9197083" cy="1057197"/>
            <a:chOff x="-1" y="-1"/>
            <a:chExt cx="9197082" cy="1057196"/>
          </a:xfrm>
        </p:grpSpPr>
        <p:sp>
          <p:nvSpPr>
            <p:cNvPr id="9" name="Google Shape;9;p38"/>
            <p:cNvSpPr/>
            <p:nvPr/>
          </p:nvSpPr>
          <p:spPr>
            <a:xfrm rot="-164308">
              <a:off x="9581" y="218536"/>
              <a:ext cx="9163016" cy="620122"/>
            </a:xfrm>
            <a:custGeom>
              <a:avLst/>
              <a:gdLst/>
              <a:ahLst/>
              <a:cxnLst/>
              <a:rect l="l" t="t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75" cap="flat" cmpd="sng">
              <a:solidFill>
                <a:srgbClr val="05A0BE">
                  <a:alpha val="77254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38"/>
            <p:cNvSpPr/>
            <p:nvPr/>
          </p:nvSpPr>
          <p:spPr>
            <a:xfrm rot="-164308">
              <a:off x="14439" y="291814"/>
              <a:ext cx="9175779" cy="506617"/>
            </a:xfrm>
            <a:custGeom>
              <a:avLst/>
              <a:gdLst/>
              <a:ahLst/>
              <a:cxnLst/>
              <a:rect l="l" t="t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 cmpd="sng">
              <a:solidFill>
                <a:srgbClr val="08B6BA">
                  <a:alpha val="77254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1;p3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8544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9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1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416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2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591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9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591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9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06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8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06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8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swimming.or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aswimming.or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/>
        </p:nvSpPr>
        <p:spPr>
          <a:xfrm>
            <a:off x="960119" y="3784599"/>
            <a:ext cx="7147562" cy="269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Electronic Timing Official Training Clinic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" descr="Picture 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990600"/>
            <a:ext cx="3200400" cy="214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886000"/>
            <a:ext cx="3910600" cy="26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481275" y="6331625"/>
            <a:ext cx="24816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Electronic Timing </a:t>
            </a:r>
            <a:r>
              <a:rPr lang="en-US"/>
              <a:t>4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/202</a:t>
            </a:r>
            <a:r>
              <a:rPr lang="en-US"/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10"/>
              <a:buNone/>
            </a:pPr>
            <a:endParaRPr/>
          </a:p>
        </p:txBody>
      </p:sp>
      <p:sp>
        <p:nvSpPr>
          <p:cNvPr id="255" name="Google Shape;255;p10"/>
          <p:cNvSpPr txBox="1"/>
          <p:nvPr/>
        </p:nvSpPr>
        <p:spPr>
          <a:xfrm>
            <a:off x="457200" y="704850"/>
            <a:ext cx="82296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Typical ET Setup (Paperless)</a:t>
            </a:r>
            <a:endParaRPr sz="5000" b="0" i="0" u="none" strike="noStrike" cap="none">
              <a:solidFill>
                <a:srgbClr val="0461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10"/>
          <p:cNvGrpSpPr/>
          <p:nvPr/>
        </p:nvGrpSpPr>
        <p:grpSpPr>
          <a:xfrm>
            <a:off x="4851400" y="2136775"/>
            <a:ext cx="2590800" cy="990600"/>
            <a:chOff x="0" y="0"/>
            <a:chExt cx="2590800" cy="990600"/>
          </a:xfrm>
        </p:grpSpPr>
        <p:sp>
          <p:nvSpPr>
            <p:cNvPr id="257" name="Google Shape;257;p10"/>
            <p:cNvSpPr/>
            <p:nvPr/>
          </p:nvSpPr>
          <p:spPr>
            <a:xfrm>
              <a:off x="0" y="0"/>
              <a:ext cx="2590800" cy="990600"/>
            </a:xfrm>
            <a:prstGeom prst="rect">
              <a:avLst/>
            </a:prstGeom>
            <a:solidFill>
              <a:srgbClr val="33333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 txBox="1"/>
            <p:nvPr/>
          </p:nvSpPr>
          <p:spPr>
            <a:xfrm>
              <a:off x="652407" y="319969"/>
              <a:ext cx="12861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Scoreboard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0"/>
          <p:cNvSpPr/>
          <p:nvPr/>
        </p:nvSpPr>
        <p:spPr>
          <a:xfrm>
            <a:off x="762000" y="2133600"/>
            <a:ext cx="2895600" cy="1752600"/>
          </a:xfrm>
          <a:prstGeom prst="rect">
            <a:avLst/>
          </a:prstGeom>
          <a:solidFill>
            <a:srgbClr val="0F6FC6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10"/>
          <p:cNvGrpSpPr/>
          <p:nvPr/>
        </p:nvGrpSpPr>
        <p:grpSpPr>
          <a:xfrm>
            <a:off x="762000" y="3308350"/>
            <a:ext cx="2895600" cy="0"/>
            <a:chOff x="0" y="0"/>
            <a:chExt cx="2895600" cy="0"/>
          </a:xfrm>
        </p:grpSpPr>
        <p:cxnSp>
          <p:nvCxnSpPr>
            <p:cNvPr id="261" name="Google Shape;261;p10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2" name="Google Shape;262;p10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263" name="Google Shape;263;p10"/>
          <p:cNvGrpSpPr/>
          <p:nvPr/>
        </p:nvGrpSpPr>
        <p:grpSpPr>
          <a:xfrm>
            <a:off x="762000" y="2393950"/>
            <a:ext cx="2895600" cy="0"/>
            <a:chOff x="0" y="0"/>
            <a:chExt cx="2895600" cy="0"/>
          </a:xfrm>
        </p:grpSpPr>
        <p:cxnSp>
          <p:nvCxnSpPr>
            <p:cNvPr id="264" name="Google Shape;264;p10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5" name="Google Shape;265;p10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266" name="Google Shape;266;p10"/>
          <p:cNvGrpSpPr/>
          <p:nvPr/>
        </p:nvGrpSpPr>
        <p:grpSpPr>
          <a:xfrm>
            <a:off x="762000" y="2705100"/>
            <a:ext cx="2895600" cy="0"/>
            <a:chOff x="0" y="0"/>
            <a:chExt cx="2895600" cy="0"/>
          </a:xfrm>
        </p:grpSpPr>
        <p:cxnSp>
          <p:nvCxnSpPr>
            <p:cNvPr id="267" name="Google Shape;267;p10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8" name="Google Shape;268;p10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269" name="Google Shape;269;p10"/>
          <p:cNvGrpSpPr/>
          <p:nvPr/>
        </p:nvGrpSpPr>
        <p:grpSpPr>
          <a:xfrm>
            <a:off x="762000" y="3006725"/>
            <a:ext cx="2895600" cy="0"/>
            <a:chOff x="0" y="0"/>
            <a:chExt cx="2895600" cy="0"/>
          </a:xfrm>
        </p:grpSpPr>
        <p:cxnSp>
          <p:nvCxnSpPr>
            <p:cNvPr id="270" name="Google Shape;270;p10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1" name="Google Shape;271;p10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272" name="Google Shape;272;p10"/>
          <p:cNvGrpSpPr/>
          <p:nvPr/>
        </p:nvGrpSpPr>
        <p:grpSpPr>
          <a:xfrm>
            <a:off x="762000" y="3629025"/>
            <a:ext cx="2895600" cy="0"/>
            <a:chOff x="0" y="0"/>
            <a:chExt cx="2895600" cy="0"/>
          </a:xfrm>
        </p:grpSpPr>
        <p:cxnSp>
          <p:nvCxnSpPr>
            <p:cNvPr id="273" name="Google Shape;273;p10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4" name="Google Shape;274;p10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275" name="Google Shape;275;p10"/>
          <p:cNvSpPr/>
          <p:nvPr/>
        </p:nvSpPr>
        <p:spPr>
          <a:xfrm>
            <a:off x="3581400" y="2133600"/>
            <a:ext cx="76200" cy="228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3581400" y="2438400"/>
            <a:ext cx="76200" cy="228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3581400" y="2743200"/>
            <a:ext cx="76200" cy="228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3581400" y="3048000"/>
            <a:ext cx="76200" cy="228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3581400" y="3352800"/>
            <a:ext cx="76200" cy="228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3581400" y="3657600"/>
            <a:ext cx="76200" cy="228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10"/>
          <p:cNvGrpSpPr/>
          <p:nvPr/>
        </p:nvGrpSpPr>
        <p:grpSpPr>
          <a:xfrm>
            <a:off x="3657600" y="2489288"/>
            <a:ext cx="411163" cy="126913"/>
            <a:chOff x="0" y="88"/>
            <a:chExt cx="411163" cy="126913"/>
          </a:xfrm>
        </p:grpSpPr>
        <p:sp>
          <p:nvSpPr>
            <p:cNvPr id="282" name="Google Shape;282;p10"/>
            <p:cNvSpPr/>
            <p:nvPr/>
          </p:nvSpPr>
          <p:spPr>
            <a:xfrm>
              <a:off x="76200" y="9525"/>
              <a:ext cx="76200" cy="76200"/>
            </a:xfrm>
            <a:prstGeom prst="rect">
              <a:avLst/>
            </a:prstGeom>
            <a:solidFill>
              <a:srgbClr val="DBF5F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3" name="Google Shape;283;p10"/>
            <p:cNvCxnSpPr/>
            <p:nvPr/>
          </p:nvCxnSpPr>
          <p:spPr>
            <a:xfrm rot="10800000">
              <a:off x="228463" y="88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84" name="Google Shape;284;p10"/>
            <p:cNvCxnSpPr/>
            <p:nvPr/>
          </p:nvCxnSpPr>
          <p:spPr>
            <a:xfrm rot="10800000">
              <a:off x="228463" y="125501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85" name="Google Shape;285;p10"/>
            <p:cNvCxnSpPr/>
            <p:nvPr/>
          </p:nvCxnSpPr>
          <p:spPr>
            <a:xfrm>
              <a:off x="0" y="47625"/>
              <a:ext cx="76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6" name="Google Shape;286;p10"/>
            <p:cNvSpPr/>
            <p:nvPr/>
          </p:nvSpPr>
          <p:spPr>
            <a:xfrm rot="10800000" flipH="1">
              <a:off x="152400" y="6369"/>
              <a:ext cx="79380" cy="412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152400" y="47625"/>
              <a:ext cx="79380" cy="7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8" name="Google Shape;288;p10"/>
          <p:cNvCxnSpPr/>
          <p:nvPr/>
        </p:nvCxnSpPr>
        <p:spPr>
          <a:xfrm>
            <a:off x="3771900" y="2225675"/>
            <a:ext cx="0" cy="2813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89" name="Google Shape;289;p10"/>
          <p:cNvGrpSpPr/>
          <p:nvPr/>
        </p:nvGrpSpPr>
        <p:grpSpPr>
          <a:xfrm>
            <a:off x="3434507" y="4962525"/>
            <a:ext cx="942900" cy="1376219"/>
            <a:chOff x="215057" y="0"/>
            <a:chExt cx="942900" cy="1376219"/>
          </a:xfrm>
        </p:grpSpPr>
        <p:sp>
          <p:nvSpPr>
            <p:cNvPr id="290" name="Google Shape;290;p10"/>
            <p:cNvSpPr/>
            <p:nvPr/>
          </p:nvSpPr>
          <p:spPr>
            <a:xfrm>
              <a:off x="552450" y="0"/>
              <a:ext cx="542700" cy="288900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0"/>
            <p:cNvSpPr txBox="1"/>
            <p:nvPr/>
          </p:nvSpPr>
          <p:spPr>
            <a:xfrm>
              <a:off x="215057" y="758819"/>
              <a:ext cx="942900" cy="617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Timing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Console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10"/>
          <p:cNvSpPr txBox="1"/>
          <p:nvPr/>
        </p:nvSpPr>
        <p:spPr>
          <a:xfrm>
            <a:off x="6727952" y="5644450"/>
            <a:ext cx="15750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Hytek/Results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10"/>
          <p:cNvGrpSpPr/>
          <p:nvPr/>
        </p:nvGrpSpPr>
        <p:grpSpPr>
          <a:xfrm>
            <a:off x="2257425" y="4000500"/>
            <a:ext cx="1095300" cy="685800"/>
            <a:chOff x="0" y="0"/>
            <a:chExt cx="1095300" cy="685800"/>
          </a:xfrm>
        </p:grpSpPr>
        <p:sp>
          <p:nvSpPr>
            <p:cNvPr id="294" name="Google Shape;294;p10"/>
            <p:cNvSpPr/>
            <p:nvPr/>
          </p:nvSpPr>
          <p:spPr>
            <a:xfrm>
              <a:off x="0" y="0"/>
              <a:ext cx="1095300" cy="685800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 txBox="1"/>
            <p:nvPr/>
          </p:nvSpPr>
          <p:spPr>
            <a:xfrm>
              <a:off x="76257" y="34219"/>
              <a:ext cx="942900" cy="6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Starting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Console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6" name="Google Shape;296;p10"/>
          <p:cNvCxnSpPr/>
          <p:nvPr/>
        </p:nvCxnSpPr>
        <p:spPr>
          <a:xfrm flipH="1">
            <a:off x="3362251" y="3771900"/>
            <a:ext cx="390600" cy="57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7" name="Google Shape;297;p10"/>
          <p:cNvCxnSpPr/>
          <p:nvPr/>
        </p:nvCxnSpPr>
        <p:spPr>
          <a:xfrm>
            <a:off x="4162425" y="4467225"/>
            <a:ext cx="0" cy="495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8" name="Google Shape;298;p10"/>
          <p:cNvCxnSpPr/>
          <p:nvPr/>
        </p:nvCxnSpPr>
        <p:spPr>
          <a:xfrm>
            <a:off x="4162425" y="4476750"/>
            <a:ext cx="1095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9" name="Google Shape;299;p10"/>
          <p:cNvCxnSpPr/>
          <p:nvPr/>
        </p:nvCxnSpPr>
        <p:spPr>
          <a:xfrm rot="10800000">
            <a:off x="5248275" y="3124050"/>
            <a:ext cx="0" cy="1352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00" name="Google Shape;300;p10"/>
          <p:cNvGrpSpPr/>
          <p:nvPr/>
        </p:nvGrpSpPr>
        <p:grpSpPr>
          <a:xfrm>
            <a:off x="7696198" y="4986336"/>
            <a:ext cx="581040" cy="457218"/>
            <a:chOff x="-1" y="-1"/>
            <a:chExt cx="581040" cy="457218"/>
          </a:xfrm>
        </p:grpSpPr>
        <p:sp>
          <p:nvSpPr>
            <p:cNvPr id="301" name="Google Shape;301;p10"/>
            <p:cNvSpPr/>
            <p:nvPr/>
          </p:nvSpPr>
          <p:spPr>
            <a:xfrm>
              <a:off x="-1" y="-1"/>
              <a:ext cx="581040" cy="4572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673" y="0"/>
                  </a:moveTo>
                  <a:lnTo>
                    <a:pt x="19186" y="0"/>
                  </a:lnTo>
                  <a:lnTo>
                    <a:pt x="21600" y="4703"/>
                  </a:lnTo>
                  <a:lnTo>
                    <a:pt x="21600" y="16548"/>
                  </a:lnTo>
                  <a:lnTo>
                    <a:pt x="18042" y="16548"/>
                  </a:lnTo>
                  <a:lnTo>
                    <a:pt x="18042" y="21600"/>
                  </a:lnTo>
                  <a:lnTo>
                    <a:pt x="3176" y="21600"/>
                  </a:lnTo>
                  <a:lnTo>
                    <a:pt x="3176" y="16548"/>
                  </a:lnTo>
                  <a:lnTo>
                    <a:pt x="0" y="16548"/>
                  </a:lnTo>
                  <a:lnTo>
                    <a:pt x="0" y="4703"/>
                  </a:lnTo>
                  <a:lnTo>
                    <a:pt x="2414" y="0"/>
                  </a:lnTo>
                  <a:lnTo>
                    <a:pt x="10673" y="0"/>
                  </a:lnTo>
                  <a:close/>
                </a:path>
              </a:pathLst>
            </a:custGeom>
            <a:solidFill>
              <a:srgbClr val="FFFF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-1" y="99546"/>
              <a:ext cx="581040" cy="3576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moveTo>
                    <a:pt x="16518" y="0"/>
                  </a:moveTo>
                  <a:lnTo>
                    <a:pt x="16518" y="7349"/>
                  </a:lnTo>
                  <a:lnTo>
                    <a:pt x="0" y="7349"/>
                  </a:lnTo>
                  <a:moveTo>
                    <a:pt x="4320" y="15142"/>
                  </a:moveTo>
                  <a:lnTo>
                    <a:pt x="4320" y="21600"/>
                  </a:lnTo>
                  <a:lnTo>
                    <a:pt x="4320" y="15142"/>
                  </a:lnTo>
                  <a:moveTo>
                    <a:pt x="16899" y="15142"/>
                  </a:moveTo>
                  <a:lnTo>
                    <a:pt x="16899" y="21600"/>
                  </a:lnTo>
                  <a:lnTo>
                    <a:pt x="16899" y="15142"/>
                  </a:lnTo>
                  <a:moveTo>
                    <a:pt x="15247" y="13139"/>
                  </a:moveTo>
                  <a:lnTo>
                    <a:pt x="15247" y="7349"/>
                  </a:lnTo>
                  <a:lnTo>
                    <a:pt x="16899" y="15142"/>
                  </a:lnTo>
                  <a:lnTo>
                    <a:pt x="18042" y="15142"/>
                  </a:lnTo>
                  <a:lnTo>
                    <a:pt x="16518" y="7349"/>
                  </a:lnTo>
                  <a:moveTo>
                    <a:pt x="15247" y="13139"/>
                  </a:moveTo>
                  <a:lnTo>
                    <a:pt x="16772" y="16924"/>
                  </a:lnTo>
                  <a:lnTo>
                    <a:pt x="4447" y="16924"/>
                  </a:lnTo>
                  <a:lnTo>
                    <a:pt x="5972" y="13139"/>
                  </a:lnTo>
                  <a:lnTo>
                    <a:pt x="5972" y="7349"/>
                  </a:lnTo>
                  <a:lnTo>
                    <a:pt x="4320" y="15142"/>
                  </a:lnTo>
                  <a:lnTo>
                    <a:pt x="3176" y="15142"/>
                  </a:lnTo>
                  <a:lnTo>
                    <a:pt x="4701" y="7349"/>
                  </a:lnTo>
                  <a:moveTo>
                    <a:pt x="20202" y="1113"/>
                  </a:moveTo>
                  <a:lnTo>
                    <a:pt x="20711" y="1113"/>
                  </a:lnTo>
                  <a:lnTo>
                    <a:pt x="20711" y="4009"/>
                  </a:lnTo>
                  <a:lnTo>
                    <a:pt x="20202" y="4009"/>
                  </a:lnTo>
                  <a:lnTo>
                    <a:pt x="20202" y="1113"/>
                  </a:lnTo>
                  <a:moveTo>
                    <a:pt x="5972" y="13139"/>
                  </a:moveTo>
                  <a:lnTo>
                    <a:pt x="15247" y="1313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03" name="Google Shape;303;p10"/>
          <p:cNvCxnSpPr/>
          <p:nvPr/>
        </p:nvCxnSpPr>
        <p:spPr>
          <a:xfrm>
            <a:off x="7467600" y="5162550"/>
            <a:ext cx="209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4" name="Google Shape;304;p10"/>
          <p:cNvCxnSpPr/>
          <p:nvPr/>
        </p:nvCxnSpPr>
        <p:spPr>
          <a:xfrm rot="10800000">
            <a:off x="4257675" y="4781625"/>
            <a:ext cx="0" cy="18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5" name="Google Shape;305;p10"/>
          <p:cNvCxnSpPr/>
          <p:nvPr/>
        </p:nvCxnSpPr>
        <p:spPr>
          <a:xfrm>
            <a:off x="4257675" y="4772025"/>
            <a:ext cx="2881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06" name="Google Shape;306;p10"/>
          <p:cNvGrpSpPr/>
          <p:nvPr/>
        </p:nvGrpSpPr>
        <p:grpSpPr>
          <a:xfrm>
            <a:off x="6715123" y="4986337"/>
            <a:ext cx="962100" cy="561847"/>
            <a:chOff x="-1" y="0"/>
            <a:chExt cx="962100" cy="561847"/>
          </a:xfrm>
        </p:grpSpPr>
        <p:sp>
          <p:nvSpPr>
            <p:cNvPr id="307" name="Google Shape;307;p10"/>
            <p:cNvSpPr/>
            <p:nvPr/>
          </p:nvSpPr>
          <p:spPr>
            <a:xfrm>
              <a:off x="149737" y="0"/>
              <a:ext cx="666600" cy="373200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-1" y="392029"/>
              <a:ext cx="962010" cy="1251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4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327" y="0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-1" y="517147"/>
              <a:ext cx="962100" cy="44700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83330" y="39624"/>
              <a:ext cx="801360" cy="4514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79" y="0"/>
                  </a:moveTo>
                  <a:lnTo>
                    <a:pt x="18820" y="0"/>
                  </a:lnTo>
                  <a:lnTo>
                    <a:pt x="18820" y="13968"/>
                  </a:lnTo>
                  <a:lnTo>
                    <a:pt x="2779" y="13968"/>
                  </a:lnTo>
                  <a:lnTo>
                    <a:pt x="2779" y="0"/>
                  </a:lnTo>
                  <a:close/>
                  <a:moveTo>
                    <a:pt x="1737" y="17460"/>
                  </a:moveTo>
                  <a:lnTo>
                    <a:pt x="1256" y="18158"/>
                  </a:lnTo>
                  <a:lnTo>
                    <a:pt x="20236" y="18158"/>
                  </a:lnTo>
                  <a:lnTo>
                    <a:pt x="19756" y="17460"/>
                  </a:lnTo>
                  <a:lnTo>
                    <a:pt x="1737" y="17460"/>
                  </a:lnTo>
                  <a:close/>
                  <a:moveTo>
                    <a:pt x="5213" y="20902"/>
                  </a:moveTo>
                  <a:lnTo>
                    <a:pt x="4892" y="21600"/>
                  </a:lnTo>
                  <a:lnTo>
                    <a:pt x="16681" y="21600"/>
                  </a:lnTo>
                  <a:lnTo>
                    <a:pt x="16361" y="20902"/>
                  </a:lnTo>
                  <a:lnTo>
                    <a:pt x="5213" y="20902"/>
                  </a:lnTo>
                  <a:close/>
                  <a:moveTo>
                    <a:pt x="1149" y="18607"/>
                  </a:moveTo>
                  <a:lnTo>
                    <a:pt x="641" y="19356"/>
                  </a:lnTo>
                  <a:lnTo>
                    <a:pt x="20905" y="19356"/>
                  </a:lnTo>
                  <a:lnTo>
                    <a:pt x="20371" y="18607"/>
                  </a:lnTo>
                  <a:lnTo>
                    <a:pt x="1149" y="18607"/>
                  </a:lnTo>
                  <a:close/>
                  <a:moveTo>
                    <a:pt x="534" y="19704"/>
                  </a:moveTo>
                  <a:lnTo>
                    <a:pt x="0" y="20452"/>
                  </a:lnTo>
                  <a:lnTo>
                    <a:pt x="21600" y="20452"/>
                  </a:lnTo>
                  <a:lnTo>
                    <a:pt x="21038" y="19704"/>
                  </a:lnTo>
                  <a:lnTo>
                    <a:pt x="534" y="19704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10"/>
          <p:cNvSpPr txBox="1"/>
          <p:nvPr/>
        </p:nvSpPr>
        <p:spPr>
          <a:xfrm>
            <a:off x="3225800" y="1582737"/>
            <a:ext cx="625200" cy="350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10"/>
          <p:cNvGrpSpPr/>
          <p:nvPr/>
        </p:nvGrpSpPr>
        <p:grpSpPr>
          <a:xfrm>
            <a:off x="3656012" y="2814726"/>
            <a:ext cx="411163" cy="126913"/>
            <a:chOff x="0" y="88"/>
            <a:chExt cx="411163" cy="126913"/>
          </a:xfrm>
        </p:grpSpPr>
        <p:sp>
          <p:nvSpPr>
            <p:cNvPr id="313" name="Google Shape;313;p10"/>
            <p:cNvSpPr/>
            <p:nvPr/>
          </p:nvSpPr>
          <p:spPr>
            <a:xfrm>
              <a:off x="76199" y="9525"/>
              <a:ext cx="76200" cy="76200"/>
            </a:xfrm>
            <a:prstGeom prst="rect">
              <a:avLst/>
            </a:prstGeom>
            <a:solidFill>
              <a:srgbClr val="DBF5F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4" name="Google Shape;314;p10"/>
            <p:cNvCxnSpPr/>
            <p:nvPr/>
          </p:nvCxnSpPr>
          <p:spPr>
            <a:xfrm rot="10800000">
              <a:off x="228463" y="88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15" name="Google Shape;315;p10"/>
            <p:cNvCxnSpPr/>
            <p:nvPr/>
          </p:nvCxnSpPr>
          <p:spPr>
            <a:xfrm rot="10800000">
              <a:off x="228463" y="125501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16" name="Google Shape;316;p10"/>
            <p:cNvCxnSpPr/>
            <p:nvPr/>
          </p:nvCxnSpPr>
          <p:spPr>
            <a:xfrm>
              <a:off x="0" y="47625"/>
              <a:ext cx="76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7" name="Google Shape;317;p10"/>
            <p:cNvSpPr/>
            <p:nvPr/>
          </p:nvSpPr>
          <p:spPr>
            <a:xfrm rot="10800000" flipH="1">
              <a:off x="152399" y="6369"/>
              <a:ext cx="79380" cy="412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152399" y="47625"/>
              <a:ext cx="79380" cy="7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3656012" y="3117938"/>
            <a:ext cx="411163" cy="126913"/>
            <a:chOff x="0" y="88"/>
            <a:chExt cx="411163" cy="126913"/>
          </a:xfrm>
        </p:grpSpPr>
        <p:sp>
          <p:nvSpPr>
            <p:cNvPr id="320" name="Google Shape;320;p10"/>
            <p:cNvSpPr/>
            <p:nvPr/>
          </p:nvSpPr>
          <p:spPr>
            <a:xfrm>
              <a:off x="76199" y="9525"/>
              <a:ext cx="76200" cy="76200"/>
            </a:xfrm>
            <a:prstGeom prst="rect">
              <a:avLst/>
            </a:prstGeom>
            <a:solidFill>
              <a:srgbClr val="DBF5F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1" name="Google Shape;321;p10"/>
            <p:cNvCxnSpPr/>
            <p:nvPr/>
          </p:nvCxnSpPr>
          <p:spPr>
            <a:xfrm rot="10800000">
              <a:off x="228463" y="88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22" name="Google Shape;322;p10"/>
            <p:cNvCxnSpPr/>
            <p:nvPr/>
          </p:nvCxnSpPr>
          <p:spPr>
            <a:xfrm rot="10800000">
              <a:off x="228463" y="125501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23" name="Google Shape;323;p10"/>
            <p:cNvCxnSpPr/>
            <p:nvPr/>
          </p:nvCxnSpPr>
          <p:spPr>
            <a:xfrm>
              <a:off x="0" y="47625"/>
              <a:ext cx="76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4" name="Google Shape;324;p10"/>
            <p:cNvSpPr/>
            <p:nvPr/>
          </p:nvSpPr>
          <p:spPr>
            <a:xfrm rot="10800000" flipH="1">
              <a:off x="152399" y="6369"/>
              <a:ext cx="79380" cy="412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152399" y="47625"/>
              <a:ext cx="79380" cy="7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10"/>
          <p:cNvGrpSpPr/>
          <p:nvPr/>
        </p:nvGrpSpPr>
        <p:grpSpPr>
          <a:xfrm>
            <a:off x="3667125" y="3414801"/>
            <a:ext cx="411163" cy="126913"/>
            <a:chOff x="0" y="88"/>
            <a:chExt cx="411163" cy="126913"/>
          </a:xfrm>
        </p:grpSpPr>
        <p:sp>
          <p:nvSpPr>
            <p:cNvPr id="327" name="Google Shape;327;p10"/>
            <p:cNvSpPr/>
            <p:nvPr/>
          </p:nvSpPr>
          <p:spPr>
            <a:xfrm>
              <a:off x="76200" y="9525"/>
              <a:ext cx="76200" cy="76200"/>
            </a:xfrm>
            <a:prstGeom prst="rect">
              <a:avLst/>
            </a:prstGeom>
            <a:solidFill>
              <a:srgbClr val="DBF5F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8" name="Google Shape;328;p10"/>
            <p:cNvCxnSpPr/>
            <p:nvPr/>
          </p:nvCxnSpPr>
          <p:spPr>
            <a:xfrm rot="10800000">
              <a:off x="228463" y="88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29" name="Google Shape;329;p10"/>
            <p:cNvCxnSpPr/>
            <p:nvPr/>
          </p:nvCxnSpPr>
          <p:spPr>
            <a:xfrm rot="10800000">
              <a:off x="228463" y="125501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30" name="Google Shape;330;p10"/>
            <p:cNvCxnSpPr/>
            <p:nvPr/>
          </p:nvCxnSpPr>
          <p:spPr>
            <a:xfrm>
              <a:off x="0" y="47625"/>
              <a:ext cx="76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1" name="Google Shape;331;p10"/>
            <p:cNvSpPr/>
            <p:nvPr/>
          </p:nvSpPr>
          <p:spPr>
            <a:xfrm rot="10800000" flipH="1">
              <a:off x="152400" y="6369"/>
              <a:ext cx="79380" cy="412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152400" y="47625"/>
              <a:ext cx="79380" cy="7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10"/>
          <p:cNvGrpSpPr/>
          <p:nvPr/>
        </p:nvGrpSpPr>
        <p:grpSpPr>
          <a:xfrm>
            <a:off x="3656012" y="3713251"/>
            <a:ext cx="411163" cy="126913"/>
            <a:chOff x="0" y="88"/>
            <a:chExt cx="411163" cy="126913"/>
          </a:xfrm>
        </p:grpSpPr>
        <p:sp>
          <p:nvSpPr>
            <p:cNvPr id="334" name="Google Shape;334;p10"/>
            <p:cNvSpPr/>
            <p:nvPr/>
          </p:nvSpPr>
          <p:spPr>
            <a:xfrm>
              <a:off x="76199" y="9525"/>
              <a:ext cx="76200" cy="76200"/>
            </a:xfrm>
            <a:prstGeom prst="rect">
              <a:avLst/>
            </a:prstGeom>
            <a:solidFill>
              <a:srgbClr val="DBF5F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5" name="Google Shape;335;p10"/>
            <p:cNvCxnSpPr/>
            <p:nvPr/>
          </p:nvCxnSpPr>
          <p:spPr>
            <a:xfrm rot="10800000">
              <a:off x="228463" y="88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36" name="Google Shape;336;p10"/>
            <p:cNvCxnSpPr/>
            <p:nvPr/>
          </p:nvCxnSpPr>
          <p:spPr>
            <a:xfrm rot="10800000">
              <a:off x="228463" y="125501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37" name="Google Shape;337;p10"/>
            <p:cNvCxnSpPr/>
            <p:nvPr/>
          </p:nvCxnSpPr>
          <p:spPr>
            <a:xfrm>
              <a:off x="0" y="47625"/>
              <a:ext cx="76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8" name="Google Shape;338;p10"/>
            <p:cNvSpPr/>
            <p:nvPr/>
          </p:nvSpPr>
          <p:spPr>
            <a:xfrm rot="10800000" flipH="1">
              <a:off x="152399" y="6369"/>
              <a:ext cx="79380" cy="412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152399" y="47625"/>
              <a:ext cx="79380" cy="7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" name="Google Shape;340;p10"/>
          <p:cNvSpPr txBox="1"/>
          <p:nvPr/>
        </p:nvSpPr>
        <p:spPr>
          <a:xfrm>
            <a:off x="4117975" y="3338512"/>
            <a:ext cx="707100" cy="28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Buttons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10"/>
          <p:cNvGrpSpPr/>
          <p:nvPr/>
        </p:nvGrpSpPr>
        <p:grpSpPr>
          <a:xfrm>
            <a:off x="3663950" y="2219413"/>
            <a:ext cx="411163" cy="126913"/>
            <a:chOff x="0" y="88"/>
            <a:chExt cx="411163" cy="126913"/>
          </a:xfrm>
        </p:grpSpPr>
        <p:sp>
          <p:nvSpPr>
            <p:cNvPr id="342" name="Google Shape;342;p10"/>
            <p:cNvSpPr/>
            <p:nvPr/>
          </p:nvSpPr>
          <p:spPr>
            <a:xfrm>
              <a:off x="76200" y="9525"/>
              <a:ext cx="76200" cy="76200"/>
            </a:xfrm>
            <a:prstGeom prst="rect">
              <a:avLst/>
            </a:prstGeom>
            <a:solidFill>
              <a:srgbClr val="DBF5F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3" name="Google Shape;343;p10"/>
            <p:cNvCxnSpPr/>
            <p:nvPr/>
          </p:nvCxnSpPr>
          <p:spPr>
            <a:xfrm rot="10800000">
              <a:off x="228463" y="88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44" name="Google Shape;344;p10"/>
            <p:cNvCxnSpPr/>
            <p:nvPr/>
          </p:nvCxnSpPr>
          <p:spPr>
            <a:xfrm rot="10800000">
              <a:off x="228463" y="125501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45" name="Google Shape;345;p10"/>
            <p:cNvCxnSpPr/>
            <p:nvPr/>
          </p:nvCxnSpPr>
          <p:spPr>
            <a:xfrm>
              <a:off x="0" y="47625"/>
              <a:ext cx="76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6" name="Google Shape;346;p10"/>
            <p:cNvSpPr/>
            <p:nvPr/>
          </p:nvSpPr>
          <p:spPr>
            <a:xfrm rot="10800000" flipH="1">
              <a:off x="152400" y="6369"/>
              <a:ext cx="79380" cy="412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152400" y="47625"/>
              <a:ext cx="79380" cy="7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10"/>
          <p:cNvGrpSpPr/>
          <p:nvPr/>
        </p:nvGrpSpPr>
        <p:grpSpPr>
          <a:xfrm>
            <a:off x="3584575" y="3698874"/>
            <a:ext cx="74613" cy="146037"/>
            <a:chOff x="0" y="0"/>
            <a:chExt cx="74613" cy="146037"/>
          </a:xfrm>
        </p:grpSpPr>
        <p:sp>
          <p:nvSpPr>
            <p:cNvPr id="349" name="Google Shape;349;p10"/>
            <p:cNvSpPr/>
            <p:nvPr/>
          </p:nvSpPr>
          <p:spPr>
            <a:xfrm>
              <a:off x="0" y="47624"/>
              <a:ext cx="381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36513" y="47624"/>
              <a:ext cx="381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0" y="96837"/>
              <a:ext cx="381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0" y="0"/>
              <a:ext cx="381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10"/>
          <p:cNvGrpSpPr/>
          <p:nvPr/>
        </p:nvGrpSpPr>
        <p:grpSpPr>
          <a:xfrm>
            <a:off x="3586161" y="3390898"/>
            <a:ext cx="76113" cy="147539"/>
            <a:chOff x="-1" y="-1"/>
            <a:chExt cx="76113" cy="147539"/>
          </a:xfrm>
        </p:grpSpPr>
        <p:sp>
          <p:nvSpPr>
            <p:cNvPr id="354" name="Google Shape;354;p10"/>
            <p:cNvSpPr/>
            <p:nvPr/>
          </p:nvSpPr>
          <p:spPr>
            <a:xfrm>
              <a:off x="-1" y="47625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36512" y="47625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-1" y="96838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-1" y="-1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p10"/>
          <p:cNvGrpSpPr/>
          <p:nvPr/>
        </p:nvGrpSpPr>
        <p:grpSpPr>
          <a:xfrm>
            <a:off x="3586161" y="3094037"/>
            <a:ext cx="76113" cy="146038"/>
            <a:chOff x="-1" y="-1"/>
            <a:chExt cx="76113" cy="146038"/>
          </a:xfrm>
        </p:grpSpPr>
        <p:sp>
          <p:nvSpPr>
            <p:cNvPr id="359" name="Google Shape;359;p10"/>
            <p:cNvSpPr/>
            <p:nvPr/>
          </p:nvSpPr>
          <p:spPr>
            <a:xfrm>
              <a:off x="-1" y="47624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36512" y="47624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-1" y="96837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-1" y="-1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363;p10"/>
          <p:cNvGrpSpPr/>
          <p:nvPr/>
        </p:nvGrpSpPr>
        <p:grpSpPr>
          <a:xfrm>
            <a:off x="3579811" y="2790823"/>
            <a:ext cx="76113" cy="147539"/>
            <a:chOff x="-1" y="-1"/>
            <a:chExt cx="76113" cy="147539"/>
          </a:xfrm>
        </p:grpSpPr>
        <p:sp>
          <p:nvSpPr>
            <p:cNvPr id="364" name="Google Shape;364;p10"/>
            <p:cNvSpPr/>
            <p:nvPr/>
          </p:nvSpPr>
          <p:spPr>
            <a:xfrm>
              <a:off x="-1" y="47625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36512" y="47625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-1" y="96838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-1" y="-1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10"/>
          <p:cNvGrpSpPr/>
          <p:nvPr/>
        </p:nvGrpSpPr>
        <p:grpSpPr>
          <a:xfrm>
            <a:off x="3586161" y="2476498"/>
            <a:ext cx="76113" cy="147539"/>
            <a:chOff x="-1" y="-1"/>
            <a:chExt cx="76113" cy="147539"/>
          </a:xfrm>
        </p:grpSpPr>
        <p:sp>
          <p:nvSpPr>
            <p:cNvPr id="369" name="Google Shape;369;p10"/>
            <p:cNvSpPr/>
            <p:nvPr/>
          </p:nvSpPr>
          <p:spPr>
            <a:xfrm>
              <a:off x="-1" y="47625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36512" y="47625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-1" y="96838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-1" y="-1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10"/>
          <p:cNvGrpSpPr/>
          <p:nvPr/>
        </p:nvGrpSpPr>
        <p:grpSpPr>
          <a:xfrm>
            <a:off x="3586161" y="2174874"/>
            <a:ext cx="76113" cy="146037"/>
            <a:chOff x="-1" y="0"/>
            <a:chExt cx="76113" cy="146037"/>
          </a:xfrm>
        </p:grpSpPr>
        <p:sp>
          <p:nvSpPr>
            <p:cNvPr id="374" name="Google Shape;374;p10"/>
            <p:cNvSpPr/>
            <p:nvPr/>
          </p:nvSpPr>
          <p:spPr>
            <a:xfrm>
              <a:off x="-1" y="47624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36512" y="47624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-1" y="96837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-1" y="0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78" name="Google Shape;378;p10"/>
          <p:cNvCxnSpPr/>
          <p:nvPr/>
        </p:nvCxnSpPr>
        <p:spPr>
          <a:xfrm>
            <a:off x="7124700" y="4772025"/>
            <a:ext cx="0" cy="209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9" name="Google Shape;379;p10"/>
          <p:cNvSpPr txBox="1"/>
          <p:nvPr/>
        </p:nvSpPr>
        <p:spPr>
          <a:xfrm>
            <a:off x="4965600" y="5630375"/>
            <a:ext cx="15750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0"/>
          <p:cNvSpPr txBox="1"/>
          <p:nvPr/>
        </p:nvSpPr>
        <p:spPr>
          <a:xfrm>
            <a:off x="362425" y="1993275"/>
            <a:ext cx="362400" cy="557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5790" y="4927583"/>
            <a:ext cx="1360347" cy="81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2" name="Google Shape;382;p10"/>
          <p:cNvGrpSpPr/>
          <p:nvPr/>
        </p:nvGrpSpPr>
        <p:grpSpPr>
          <a:xfrm>
            <a:off x="4554373" y="4933936"/>
            <a:ext cx="581040" cy="457218"/>
            <a:chOff x="-1" y="-1"/>
            <a:chExt cx="581040" cy="457218"/>
          </a:xfrm>
        </p:grpSpPr>
        <p:sp>
          <p:nvSpPr>
            <p:cNvPr id="383" name="Google Shape;383;p10"/>
            <p:cNvSpPr/>
            <p:nvPr/>
          </p:nvSpPr>
          <p:spPr>
            <a:xfrm>
              <a:off x="-1" y="-1"/>
              <a:ext cx="581040" cy="4572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673" y="0"/>
                  </a:moveTo>
                  <a:lnTo>
                    <a:pt x="19186" y="0"/>
                  </a:lnTo>
                  <a:lnTo>
                    <a:pt x="21600" y="4703"/>
                  </a:lnTo>
                  <a:lnTo>
                    <a:pt x="21600" y="16548"/>
                  </a:lnTo>
                  <a:lnTo>
                    <a:pt x="18042" y="16548"/>
                  </a:lnTo>
                  <a:lnTo>
                    <a:pt x="18042" y="21600"/>
                  </a:lnTo>
                  <a:lnTo>
                    <a:pt x="3176" y="21600"/>
                  </a:lnTo>
                  <a:lnTo>
                    <a:pt x="3176" y="16548"/>
                  </a:lnTo>
                  <a:lnTo>
                    <a:pt x="0" y="16548"/>
                  </a:lnTo>
                  <a:lnTo>
                    <a:pt x="0" y="4703"/>
                  </a:lnTo>
                  <a:lnTo>
                    <a:pt x="2414" y="0"/>
                  </a:lnTo>
                  <a:lnTo>
                    <a:pt x="10673" y="0"/>
                  </a:lnTo>
                  <a:close/>
                </a:path>
              </a:pathLst>
            </a:custGeom>
            <a:solidFill>
              <a:srgbClr val="FFFF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-1" y="99546"/>
              <a:ext cx="581040" cy="3576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moveTo>
                    <a:pt x="16518" y="0"/>
                  </a:moveTo>
                  <a:lnTo>
                    <a:pt x="16518" y="7349"/>
                  </a:lnTo>
                  <a:lnTo>
                    <a:pt x="0" y="7349"/>
                  </a:lnTo>
                  <a:moveTo>
                    <a:pt x="4320" y="15142"/>
                  </a:moveTo>
                  <a:lnTo>
                    <a:pt x="4320" y="21600"/>
                  </a:lnTo>
                  <a:lnTo>
                    <a:pt x="4320" y="15142"/>
                  </a:lnTo>
                  <a:moveTo>
                    <a:pt x="16899" y="15142"/>
                  </a:moveTo>
                  <a:lnTo>
                    <a:pt x="16899" y="21600"/>
                  </a:lnTo>
                  <a:lnTo>
                    <a:pt x="16899" y="15142"/>
                  </a:lnTo>
                  <a:moveTo>
                    <a:pt x="15247" y="13139"/>
                  </a:moveTo>
                  <a:lnTo>
                    <a:pt x="15247" y="7349"/>
                  </a:lnTo>
                  <a:lnTo>
                    <a:pt x="16899" y="15142"/>
                  </a:lnTo>
                  <a:lnTo>
                    <a:pt x="18042" y="15142"/>
                  </a:lnTo>
                  <a:lnTo>
                    <a:pt x="16518" y="7349"/>
                  </a:lnTo>
                  <a:moveTo>
                    <a:pt x="15247" y="13139"/>
                  </a:moveTo>
                  <a:lnTo>
                    <a:pt x="16772" y="16924"/>
                  </a:lnTo>
                  <a:lnTo>
                    <a:pt x="4447" y="16924"/>
                  </a:lnTo>
                  <a:lnTo>
                    <a:pt x="5972" y="13139"/>
                  </a:lnTo>
                  <a:lnTo>
                    <a:pt x="5972" y="7349"/>
                  </a:lnTo>
                  <a:lnTo>
                    <a:pt x="4320" y="15142"/>
                  </a:lnTo>
                  <a:lnTo>
                    <a:pt x="3176" y="15142"/>
                  </a:lnTo>
                  <a:lnTo>
                    <a:pt x="4701" y="7349"/>
                  </a:lnTo>
                  <a:moveTo>
                    <a:pt x="20202" y="1113"/>
                  </a:moveTo>
                  <a:lnTo>
                    <a:pt x="20711" y="1113"/>
                  </a:lnTo>
                  <a:lnTo>
                    <a:pt x="20711" y="4009"/>
                  </a:lnTo>
                  <a:lnTo>
                    <a:pt x="20202" y="4009"/>
                  </a:lnTo>
                  <a:lnTo>
                    <a:pt x="20202" y="1113"/>
                  </a:lnTo>
                  <a:moveTo>
                    <a:pt x="5972" y="13139"/>
                  </a:moveTo>
                  <a:lnTo>
                    <a:pt x="15247" y="1313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85" name="Google Shape;385;p10"/>
          <p:cNvCxnSpPr/>
          <p:nvPr/>
        </p:nvCxnSpPr>
        <p:spPr>
          <a:xfrm>
            <a:off x="4366675" y="5162550"/>
            <a:ext cx="209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6" name="Google Shape;386;p10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87" name="Google Shape;387;p10"/>
          <p:cNvSpPr txBox="1"/>
          <p:nvPr/>
        </p:nvSpPr>
        <p:spPr>
          <a:xfrm>
            <a:off x="5384575" y="1460025"/>
            <a:ext cx="3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**Advanced method of reconciliation.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"/>
          <p:cNvSpPr txBox="1">
            <a:spLocks noGrp="1"/>
          </p:cNvSpPr>
          <p:nvPr>
            <p:ph type="title" idx="4294967295"/>
          </p:nvPr>
        </p:nvSpPr>
        <p:spPr>
          <a:xfrm>
            <a:off x="457200" y="3691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/>
              <a:t>Timing Console </a:t>
            </a:r>
            <a:r>
              <a:rPr lang="en-US" sz="4500"/>
              <a:t>(1st Station)</a:t>
            </a:r>
            <a:r>
              <a:rPr lang="en-US"/>
              <a:t>:</a:t>
            </a:r>
            <a:endParaRPr/>
          </a:p>
        </p:txBody>
      </p:sp>
      <p:sp>
        <p:nvSpPr>
          <p:cNvPr id="393" name="Google Shape;393;p11"/>
          <p:cNvSpPr txBox="1">
            <a:spLocks noGrp="1"/>
          </p:cNvSpPr>
          <p:nvPr>
            <p:ph type="body" idx="4294967295"/>
          </p:nvPr>
        </p:nvSpPr>
        <p:spPr>
          <a:xfrm>
            <a:off x="457200" y="1647525"/>
            <a:ext cx="8229600" cy="44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b="1"/>
              <a:t>Equipment</a:t>
            </a:r>
            <a:r>
              <a:rPr lang="en-US"/>
              <a:t>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7302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Colorado Data Systems 6</a:t>
            </a:r>
            <a:endParaRPr/>
          </a:p>
          <a:p>
            <a:pPr marL="73025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Colorado Data Systems 5</a:t>
            </a:r>
            <a:endParaRPr/>
          </a:p>
          <a:p>
            <a:pPr marL="73025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Daktronics Omni-sport 2000 or 6000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025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Printer</a:t>
            </a:r>
            <a:endParaRPr/>
          </a:p>
        </p:txBody>
      </p:sp>
      <p:sp>
        <p:nvSpPr>
          <p:cNvPr id="394" name="Google Shape;394;p11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2"/>
          <p:cNvSpPr txBox="1">
            <a:spLocks noGrp="1"/>
          </p:cNvSpPr>
          <p:nvPr>
            <p:ph type="title"/>
          </p:nvPr>
        </p:nvSpPr>
        <p:spPr>
          <a:xfrm>
            <a:off x="457200" y="3521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/>
              <a:t>Timing Console </a:t>
            </a:r>
            <a:r>
              <a:rPr lang="en-US" sz="4500"/>
              <a:t>(1st Station)</a:t>
            </a:r>
            <a:r>
              <a:rPr lang="en-US"/>
              <a:t>:</a:t>
            </a:r>
            <a:endParaRPr/>
          </a:p>
        </p:txBody>
      </p:sp>
      <p:sp>
        <p:nvSpPr>
          <p:cNvPr id="400" name="Google Shape;400;p12"/>
          <p:cNvSpPr txBox="1">
            <a:spLocks noGrp="1"/>
          </p:cNvSpPr>
          <p:nvPr>
            <p:ph type="body" idx="1"/>
          </p:nvPr>
        </p:nvSpPr>
        <p:spPr>
          <a:xfrm>
            <a:off x="457200" y="1562100"/>
            <a:ext cx="8229600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b="1"/>
              <a:t>Set Up Timing Equipment</a:t>
            </a:r>
            <a:endParaRPr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endParaRPr b="1"/>
          </a:p>
          <a:p>
            <a:pPr marL="27305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familiar with Colorado and Daktronics systems</a:t>
            </a:r>
            <a:endParaRPr/>
          </a:p>
          <a:p>
            <a:pPr marL="27305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/>
              <a:t>Help set up and know how to</a:t>
            </a: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operate the equipment</a:t>
            </a:r>
            <a:endParaRPr/>
          </a:p>
          <a:p>
            <a:pPr marL="27305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 time before the meet to set up and diagnose problems</a:t>
            </a:r>
            <a:endParaRPr/>
          </a:p>
          <a:p>
            <a:pPr marL="27305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 crew will often set up equipment, but you still need to check it over</a:t>
            </a:r>
            <a:endParaRPr/>
          </a:p>
          <a:p>
            <a:pPr marL="27305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starting unit connected</a:t>
            </a:r>
            <a:endParaRPr/>
          </a:p>
          <a:p>
            <a:pPr marL="27305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buttons and pads in place and connected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/>
              <a:t>Verify meet file has been downloaded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7305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70"/>
              <a:buChar char="●"/>
            </a:pPr>
            <a:r>
              <a:rPr lang="en-US" sz="2600" b="1" i="0" u="none" strike="noStrike" cap="none">
                <a:solidFill>
                  <a:srgbClr val="000000"/>
                </a:solidFill>
              </a:rPr>
              <a:t>Perform test start and then reset for first race</a:t>
            </a:r>
            <a:endParaRPr b="1"/>
          </a:p>
        </p:txBody>
      </p:sp>
      <p:sp>
        <p:nvSpPr>
          <p:cNvPr id="401" name="Google Shape;401;p12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3"/>
          <p:cNvSpPr txBox="1">
            <a:spLocks noGrp="1"/>
          </p:cNvSpPr>
          <p:nvPr>
            <p:ph type="title" idx="4294967295"/>
          </p:nvPr>
        </p:nvSpPr>
        <p:spPr>
          <a:xfrm>
            <a:off x="457200" y="339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/>
              <a:t>Timing Console </a:t>
            </a:r>
            <a:r>
              <a:rPr lang="en-US" sz="4500"/>
              <a:t>(1st Station)</a:t>
            </a:r>
            <a:r>
              <a:rPr lang="en-US"/>
              <a:t>:</a:t>
            </a:r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body" idx="4294967295"/>
          </p:nvPr>
        </p:nvSpPr>
        <p:spPr>
          <a:xfrm>
            <a:off x="609600" y="1482725"/>
            <a:ext cx="8229600" cy="52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b="1"/>
              <a:t>Colorado 6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softkeys on the right</a:t>
            </a:r>
            <a:r>
              <a:rPr lang="en-US"/>
              <a:t> and bottom</a:t>
            </a:r>
            <a:endParaRPr/>
          </a:p>
          <a:p>
            <a:pPr marL="273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273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273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273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273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273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273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273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273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273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273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2730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pic>
        <p:nvPicPr>
          <p:cNvPr id="408" name="Google Shape;408;p13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9459" y="3057573"/>
            <a:ext cx="827589" cy="260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4400" y="2276975"/>
            <a:ext cx="5616600" cy="431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0" name="Google Shape;410;p13"/>
          <p:cNvCxnSpPr/>
          <p:nvPr/>
        </p:nvCxnSpPr>
        <p:spPr>
          <a:xfrm flipH="1">
            <a:off x="5276650" y="3295975"/>
            <a:ext cx="2955900" cy="115200"/>
          </a:xfrm>
          <a:prstGeom prst="straightConnector1">
            <a:avLst/>
          </a:prstGeom>
          <a:noFill/>
          <a:ln w="34925" cap="flat" cmpd="sng">
            <a:solidFill>
              <a:srgbClr val="0951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1" name="Google Shape;411;p13"/>
          <p:cNvCxnSpPr/>
          <p:nvPr/>
        </p:nvCxnSpPr>
        <p:spPr>
          <a:xfrm rot="10800000">
            <a:off x="5144100" y="3910275"/>
            <a:ext cx="3695100" cy="901500"/>
          </a:xfrm>
          <a:prstGeom prst="straightConnector1">
            <a:avLst/>
          </a:prstGeom>
          <a:noFill/>
          <a:ln w="34925" cap="flat" cmpd="sng">
            <a:solidFill>
              <a:srgbClr val="0951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2" name="Google Shape;412;p13"/>
          <p:cNvSpPr txBox="1"/>
          <p:nvPr/>
        </p:nvSpPr>
        <p:spPr>
          <a:xfrm>
            <a:off x="457200" y="6086475"/>
            <a:ext cx="42873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     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Store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Next    Next      Edit          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Reset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Print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Heat    Event 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3" name="Google Shape;413;p13"/>
          <p:cNvCxnSpPr/>
          <p:nvPr/>
        </p:nvCxnSpPr>
        <p:spPr>
          <a:xfrm rot="10800000" flipH="1">
            <a:off x="1551925" y="5212675"/>
            <a:ext cx="1019700" cy="947700"/>
          </a:xfrm>
          <a:prstGeom prst="straightConnector1">
            <a:avLst/>
          </a:prstGeom>
          <a:noFill/>
          <a:ln w="34925" cap="flat" cmpd="sng">
            <a:solidFill>
              <a:srgbClr val="0951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4" name="Google Shape;414;p13"/>
          <p:cNvCxnSpPr/>
          <p:nvPr/>
        </p:nvCxnSpPr>
        <p:spPr>
          <a:xfrm rot="10800000" flipH="1">
            <a:off x="4389700" y="5835075"/>
            <a:ext cx="177300" cy="251400"/>
          </a:xfrm>
          <a:prstGeom prst="straightConnector1">
            <a:avLst/>
          </a:prstGeom>
          <a:noFill/>
          <a:ln w="34925" cap="flat" cmpd="sng">
            <a:solidFill>
              <a:srgbClr val="0951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p13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14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8800" y="1467875"/>
            <a:ext cx="1379775" cy="105925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4"/>
          <p:cNvSpPr txBox="1">
            <a:spLocks noGrp="1"/>
          </p:cNvSpPr>
          <p:nvPr>
            <p:ph type="title" idx="4294967295"/>
          </p:nvPr>
        </p:nvSpPr>
        <p:spPr>
          <a:xfrm>
            <a:off x="457200" y="3248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/>
              <a:t>Timing Console </a:t>
            </a:r>
            <a:r>
              <a:rPr lang="en-US" sz="4500"/>
              <a:t>(1st Station)</a:t>
            </a:r>
            <a:r>
              <a:rPr lang="en-US"/>
              <a:t>:</a:t>
            </a:r>
            <a:endParaRPr/>
          </a:p>
        </p:txBody>
      </p:sp>
      <p:sp>
        <p:nvSpPr>
          <p:cNvPr id="422" name="Google Shape;422;p14"/>
          <p:cNvSpPr txBox="1">
            <a:spLocks noGrp="1"/>
          </p:cNvSpPr>
          <p:nvPr>
            <p:ph type="body" idx="4294967295"/>
          </p:nvPr>
        </p:nvSpPr>
        <p:spPr>
          <a:xfrm>
            <a:off x="457200" y="1671638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sz="3300" b="1"/>
              <a:t>Colorado 6</a:t>
            </a:r>
            <a:endParaRPr sz="3300" b="1"/>
          </a:p>
          <a:p>
            <a:pPr marL="660267" lvl="1" indent="-28307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/>
              <a:t>Race screen shot</a:t>
            </a:r>
            <a:endParaRPr/>
          </a:p>
        </p:txBody>
      </p:sp>
      <p:pic>
        <p:nvPicPr>
          <p:cNvPr id="423" name="Google Shape;42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6275" y="2527132"/>
            <a:ext cx="6183375" cy="4160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p14"/>
          <p:cNvCxnSpPr/>
          <p:nvPr/>
        </p:nvCxnSpPr>
        <p:spPr>
          <a:xfrm flipH="1">
            <a:off x="5527975" y="1788400"/>
            <a:ext cx="1197000" cy="1921500"/>
          </a:xfrm>
          <a:prstGeom prst="straightConnector1">
            <a:avLst/>
          </a:prstGeom>
          <a:noFill/>
          <a:ln w="34925" cap="flat" cmpd="sng">
            <a:solidFill>
              <a:srgbClr val="0951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5" name="Google Shape;425;p14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5"/>
          <p:cNvSpPr txBox="1">
            <a:spLocks noGrp="1"/>
          </p:cNvSpPr>
          <p:nvPr>
            <p:ph type="title"/>
          </p:nvPr>
        </p:nvSpPr>
        <p:spPr>
          <a:xfrm>
            <a:off x="374650" y="325438"/>
            <a:ext cx="8931275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/>
              <a:t>Timing Console </a:t>
            </a:r>
            <a:r>
              <a:rPr lang="en-US" sz="4500"/>
              <a:t>(1st Station)</a:t>
            </a:r>
            <a:r>
              <a:rPr lang="en-US"/>
              <a:t>:</a:t>
            </a:r>
            <a:endParaRPr/>
          </a:p>
        </p:txBody>
      </p:sp>
      <p:sp>
        <p:nvSpPr>
          <p:cNvPr id="431" name="Google Shape;431;p15"/>
          <p:cNvSpPr txBox="1">
            <a:spLocks noGrp="1"/>
          </p:cNvSpPr>
          <p:nvPr>
            <p:ph type="body" idx="1"/>
          </p:nvPr>
        </p:nvSpPr>
        <p:spPr>
          <a:xfrm>
            <a:off x="457200" y="1701800"/>
            <a:ext cx="8229600" cy="438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b="1"/>
              <a:t>Colorado 5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/>
              <a:t>Also uses softkeys to the right and bottom</a:t>
            </a:r>
            <a:endParaRPr/>
          </a:p>
        </p:txBody>
      </p:sp>
      <p:pic>
        <p:nvPicPr>
          <p:cNvPr id="432" name="Google Shape;432;p15" descr="Picture 1"/>
          <p:cNvPicPr preferRelativeResize="0"/>
          <p:nvPr/>
        </p:nvPicPr>
        <p:blipFill rotWithShape="1">
          <a:blip r:embed="rId3">
            <a:alphaModFix/>
          </a:blip>
          <a:srcRect t="15359" r="7678" b="9599"/>
          <a:stretch/>
        </p:blipFill>
        <p:spPr>
          <a:xfrm>
            <a:off x="3884425" y="3107050"/>
            <a:ext cx="3144050" cy="25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5"/>
          <p:cNvSpPr txBox="1"/>
          <p:nvPr/>
        </p:nvSpPr>
        <p:spPr>
          <a:xfrm>
            <a:off x="7152675" y="2946800"/>
            <a:ext cx="13260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Softkeys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4" name="Google Shape;434;p15"/>
          <p:cNvCxnSpPr/>
          <p:nvPr/>
        </p:nvCxnSpPr>
        <p:spPr>
          <a:xfrm flipH="1">
            <a:off x="6121375" y="3342175"/>
            <a:ext cx="1367100" cy="287700"/>
          </a:xfrm>
          <a:prstGeom prst="straightConnector1">
            <a:avLst/>
          </a:prstGeom>
          <a:noFill/>
          <a:ln w="34925" cap="flat" cmpd="sng">
            <a:solidFill>
              <a:srgbClr val="0951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15"/>
          <p:cNvCxnSpPr/>
          <p:nvPr/>
        </p:nvCxnSpPr>
        <p:spPr>
          <a:xfrm flipH="1">
            <a:off x="5853475" y="3342175"/>
            <a:ext cx="1635000" cy="1453200"/>
          </a:xfrm>
          <a:prstGeom prst="straightConnector1">
            <a:avLst/>
          </a:prstGeom>
          <a:noFill/>
          <a:ln w="34925" cap="flat" cmpd="sng">
            <a:solidFill>
              <a:srgbClr val="0951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6" name="Google Shape;436;p15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6"/>
          <p:cNvSpPr txBox="1">
            <a:spLocks noGrp="1"/>
          </p:cNvSpPr>
          <p:nvPr>
            <p:ph type="title" idx="4294967295"/>
          </p:nvPr>
        </p:nvSpPr>
        <p:spPr>
          <a:xfrm>
            <a:off x="457200" y="339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/>
              <a:t>Timing Console </a:t>
            </a:r>
            <a:r>
              <a:rPr lang="en-US" sz="4500"/>
              <a:t>(1st Station)</a:t>
            </a:r>
            <a:r>
              <a:rPr lang="en-US"/>
              <a:t>:</a:t>
            </a:r>
            <a:endParaRPr/>
          </a:p>
        </p:txBody>
      </p:sp>
      <p:sp>
        <p:nvSpPr>
          <p:cNvPr id="442" name="Google Shape;442;p16"/>
          <p:cNvSpPr txBox="1">
            <a:spLocks noGrp="1"/>
          </p:cNvSpPr>
          <p:nvPr>
            <p:ph type="body" idx="4294967295"/>
          </p:nvPr>
        </p:nvSpPr>
        <p:spPr>
          <a:xfrm>
            <a:off x="457200" y="1482725"/>
            <a:ext cx="8229600" cy="4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sz="3300" b="1"/>
              <a:t>Daktronics (OmniSport)</a:t>
            </a:r>
            <a:endParaRPr sz="3300" b="1"/>
          </a:p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/>
              <a:t>OmniSport operates with buttons similar to Colorado 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/>
              <a:t>What is unique, is that it can be connected to a laptop by </a:t>
            </a: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an optional PC interface</a:t>
            </a:r>
            <a:r>
              <a:rPr lang="en-US"/>
              <a:t> 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Beware that button averages on the Daktronics printout may be rounded up instead of truncated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(depending upon version)</a:t>
            </a:r>
            <a:endParaRPr>
              <a:solidFill>
                <a:schemeClr val="dk1"/>
              </a:solidFill>
            </a:endParaRPr>
          </a:p>
          <a:p>
            <a:pPr marL="27305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pic>
        <p:nvPicPr>
          <p:cNvPr id="443" name="Google Shape;443;p16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7025" y="4008988"/>
            <a:ext cx="2728425" cy="19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577" y="4651325"/>
            <a:ext cx="3778825" cy="16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6"/>
          <p:cNvSpPr txBox="1"/>
          <p:nvPr/>
        </p:nvSpPr>
        <p:spPr>
          <a:xfrm>
            <a:off x="1031375" y="4380000"/>
            <a:ext cx="28263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OmniSport Console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 txBox="1"/>
          <p:nvPr/>
        </p:nvSpPr>
        <p:spPr>
          <a:xfrm>
            <a:off x="5692675" y="6081125"/>
            <a:ext cx="24378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 Interface (laptop)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7"/>
          <p:cNvSpPr txBox="1"/>
          <p:nvPr/>
        </p:nvSpPr>
        <p:spPr>
          <a:xfrm>
            <a:off x="466750" y="572850"/>
            <a:ext cx="8210400" cy="12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Timing Console </a:t>
            </a:r>
            <a:r>
              <a:rPr lang="en-US" sz="45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(1st Station)</a:t>
            </a:r>
            <a:r>
              <a:rPr lang="en-US"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5000" b="0" i="0" u="none" strike="noStrike" cap="none">
              <a:solidFill>
                <a:srgbClr val="0461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7"/>
          <p:cNvSpPr txBox="1"/>
          <p:nvPr/>
        </p:nvSpPr>
        <p:spPr>
          <a:xfrm>
            <a:off x="466750" y="1218900"/>
            <a:ext cx="8316600" cy="26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Daktronics (OmniSport)</a:t>
            </a:r>
            <a:endParaRPr sz="3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7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Added features of PC interface: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Displays swimmer names &amp; teams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Access to stored races→ contains unlimited race/meet memory (See Exhibit #1 for Race Log Instructions)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Race screen shot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7"/>
          <p:cNvSpPr txBox="1"/>
          <p:nvPr/>
        </p:nvSpPr>
        <p:spPr>
          <a:xfrm>
            <a:off x="7552825" y="3610650"/>
            <a:ext cx="1124400" cy="28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Store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Print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&amp;   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Reset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100" y="3801600"/>
            <a:ext cx="5014076" cy="2881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7"/>
          <p:cNvCxnSpPr/>
          <p:nvPr/>
        </p:nvCxnSpPr>
        <p:spPr>
          <a:xfrm flipH="1">
            <a:off x="5855500" y="4179500"/>
            <a:ext cx="1676100" cy="21300"/>
          </a:xfrm>
          <a:prstGeom prst="straightConnector1">
            <a:avLst/>
          </a:prstGeom>
          <a:noFill/>
          <a:ln w="34925" cap="flat" cmpd="sng">
            <a:solidFill>
              <a:srgbClr val="0951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7" name="Google Shape;457;p17"/>
          <p:cNvSpPr txBox="1"/>
          <p:nvPr/>
        </p:nvSpPr>
        <p:spPr>
          <a:xfrm>
            <a:off x="216050" y="3797550"/>
            <a:ext cx="1124400" cy="25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Running Time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Lane Status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    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8" name="Google Shape;458;p17"/>
          <p:cNvCxnSpPr/>
          <p:nvPr/>
        </p:nvCxnSpPr>
        <p:spPr>
          <a:xfrm rot="10800000">
            <a:off x="891050" y="5940575"/>
            <a:ext cx="912300" cy="487800"/>
          </a:xfrm>
          <a:prstGeom prst="straightConnector1">
            <a:avLst/>
          </a:prstGeom>
          <a:noFill/>
          <a:ln w="34925" cap="flat" cmpd="sng">
            <a:solidFill>
              <a:srgbClr val="0951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9" name="Google Shape;459;p17"/>
          <p:cNvCxnSpPr/>
          <p:nvPr/>
        </p:nvCxnSpPr>
        <p:spPr>
          <a:xfrm rot="10800000">
            <a:off x="975975" y="4911488"/>
            <a:ext cx="929700" cy="21300"/>
          </a:xfrm>
          <a:prstGeom prst="straightConnector1">
            <a:avLst/>
          </a:prstGeom>
          <a:noFill/>
          <a:ln w="34925" cap="flat" cmpd="sng">
            <a:solidFill>
              <a:srgbClr val="0951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0" name="Google Shape;460;p17"/>
          <p:cNvCxnSpPr/>
          <p:nvPr/>
        </p:nvCxnSpPr>
        <p:spPr>
          <a:xfrm rot="10800000">
            <a:off x="1174700" y="4179600"/>
            <a:ext cx="968100" cy="127200"/>
          </a:xfrm>
          <a:prstGeom prst="straightConnector1">
            <a:avLst/>
          </a:prstGeom>
          <a:noFill/>
          <a:ln w="34925" cap="flat" cmpd="sng">
            <a:solidFill>
              <a:srgbClr val="0951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1" name="Google Shape;461;p17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8"/>
          <p:cNvSpPr txBox="1">
            <a:spLocks noGrp="1"/>
          </p:cNvSpPr>
          <p:nvPr>
            <p:ph type="title"/>
          </p:nvPr>
        </p:nvSpPr>
        <p:spPr>
          <a:xfrm>
            <a:off x="350050" y="217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/>
              <a:t>Timing Console </a:t>
            </a:r>
            <a:r>
              <a:rPr lang="en-US" sz="4500"/>
              <a:t>(1st Station)</a:t>
            </a:r>
            <a:endParaRPr/>
          </a:p>
        </p:txBody>
      </p:sp>
      <p:sp>
        <p:nvSpPr>
          <p:cNvPr id="467" name="Google Shape;467;p18"/>
          <p:cNvSpPr txBox="1">
            <a:spLocks noGrp="1"/>
          </p:cNvSpPr>
          <p:nvPr>
            <p:ph type="body" idx="1"/>
          </p:nvPr>
        </p:nvSpPr>
        <p:spPr>
          <a:xfrm>
            <a:off x="584975" y="1360000"/>
            <a:ext cx="8460600" cy="4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2045" b="1"/>
              <a:t>Operate Timing Equipment</a:t>
            </a:r>
            <a:endParaRPr sz="2045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endParaRPr sz="2045"/>
          </a:p>
          <a:p>
            <a:pPr marL="253936" lvl="0" indent="-25393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3"/>
              <a:buFont typeface="Arial"/>
              <a:buChar char="●"/>
            </a:pPr>
            <a:r>
              <a:rPr lang="en-US" sz="2045"/>
              <a:t>Ensure ET Console set for correct event and heat and is “RESET”</a:t>
            </a:r>
            <a:endParaRPr/>
          </a:p>
          <a:p>
            <a:pPr marL="253936" lvl="0" indent="-2539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243"/>
              <a:buFont typeface="Arial"/>
              <a:buChar char="●"/>
            </a:pPr>
            <a:r>
              <a:rPr lang="en-US" sz="2045"/>
              <a:t>Avoid making changes and beeps just prior to the start.</a:t>
            </a:r>
            <a:endParaRPr sz="2045"/>
          </a:p>
          <a:p>
            <a:pPr marL="253936" lvl="0" indent="-2539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243"/>
              <a:buFont typeface="Arial"/>
              <a:buChar char="●"/>
            </a:pPr>
            <a:r>
              <a:rPr lang="en-US" sz="2045"/>
              <a:t>ET Console should start timing when Starter unit sounds</a:t>
            </a:r>
            <a:endParaRPr/>
          </a:p>
          <a:p>
            <a:pPr marL="253936" lvl="0" indent="-2539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243"/>
              <a:buFont typeface="Arial"/>
              <a:buChar char="●"/>
            </a:pPr>
            <a:r>
              <a:rPr lang="en-US" sz="2045"/>
              <a:t>If ET Console fails to start</a:t>
            </a:r>
            <a:r>
              <a:rPr lang="en-US" sz="2146"/>
              <a:t>, </a:t>
            </a:r>
            <a:r>
              <a:rPr lang="en-US" sz="2000"/>
              <a:t>start it manually &amp; </a:t>
            </a:r>
            <a:br>
              <a:rPr lang="en-US" sz="2000"/>
            </a:br>
            <a:r>
              <a:rPr lang="en-US" sz="2000"/>
              <a:t>write “manual start” on ET Console Heat Sheet</a:t>
            </a:r>
            <a:endParaRPr sz="2000"/>
          </a:p>
          <a:p>
            <a:pPr marL="253936" lvl="0" indent="-2539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243"/>
              <a:buFont typeface="Arial"/>
              <a:buChar char="●"/>
            </a:pPr>
            <a:r>
              <a:rPr lang="en-US" sz="2045"/>
              <a:t>Check for No Shows and turn lanes on/off</a:t>
            </a:r>
            <a:endParaRPr/>
          </a:p>
          <a:p>
            <a:pPr marL="253936" lvl="0" indent="-2539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243"/>
              <a:buFont typeface="Arial"/>
              <a:buChar char="●"/>
            </a:pPr>
            <a:r>
              <a:rPr lang="en-US" sz="2045"/>
              <a:t>Mark No Shows on ET Console Heat Sheet with “NS” and strike through the name (if all swimmers present mark heat with “F”)</a:t>
            </a:r>
            <a:endParaRPr/>
          </a:p>
          <a:p>
            <a:pPr marL="253936" lvl="0" indent="-2539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243"/>
              <a:buFont typeface="Arial"/>
              <a:buChar char="●"/>
            </a:pPr>
            <a:r>
              <a:rPr lang="en-US" sz="2045"/>
              <a:t>Write race number on ET Console Heat Sheet</a:t>
            </a:r>
            <a:endParaRPr/>
          </a:p>
          <a:p>
            <a:pPr marL="253936" lvl="0" indent="-2539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243"/>
              <a:buFont typeface="Arial"/>
              <a:buChar char="●"/>
            </a:pPr>
            <a:r>
              <a:rPr lang="en-US" sz="2045"/>
              <a:t>Watch for intermediate pad touches. Add/Delete touches as required</a:t>
            </a:r>
            <a:endParaRPr/>
          </a:p>
          <a:p>
            <a:pPr marL="253936" lvl="0" indent="-2539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243"/>
              <a:buFont typeface="Arial"/>
              <a:buChar char="●"/>
            </a:pPr>
            <a:r>
              <a:rPr lang="en-US" sz="2045"/>
              <a:t>Finish arm lane(s) if necessary</a:t>
            </a:r>
            <a:endParaRPr/>
          </a:p>
          <a:p>
            <a:pPr marL="253936" lvl="0" indent="-2539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243"/>
              <a:buFont typeface="Arial"/>
              <a:buChar char="●"/>
            </a:pPr>
            <a:r>
              <a:rPr lang="en-US" sz="2045"/>
              <a:t>Store-Print; Reset; Advance to Next Heat or Next Event</a:t>
            </a:r>
            <a:endParaRPr sz="2045"/>
          </a:p>
          <a:p>
            <a:pPr marL="253936" lvl="0" indent="-2539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346"/>
              <a:buChar char="●"/>
            </a:pPr>
            <a:r>
              <a:rPr lang="en-US" sz="2045"/>
              <a:t>Get console ready for next heat in a timely manner</a:t>
            </a:r>
            <a:endParaRPr sz="2045"/>
          </a:p>
          <a:p>
            <a:pPr marL="253936" lvl="0" indent="-2539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243"/>
              <a:buFont typeface="Arial"/>
              <a:buChar char="●"/>
            </a:pPr>
            <a:r>
              <a:rPr lang="en-US" sz="2045"/>
              <a:t>FOCUS ON DRIVING THE CONSOLE WHEN TASKED TO DO SO</a:t>
            </a:r>
            <a:endParaRPr/>
          </a:p>
        </p:txBody>
      </p:sp>
      <p:sp>
        <p:nvSpPr>
          <p:cNvPr id="468" name="Google Shape;468;p18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9"/>
          <p:cNvSpPr txBox="1">
            <a:spLocks noGrp="1"/>
          </p:cNvSpPr>
          <p:nvPr>
            <p:ph type="title"/>
          </p:nvPr>
        </p:nvSpPr>
        <p:spPr>
          <a:xfrm>
            <a:off x="457200" y="650325"/>
            <a:ext cx="82296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46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Tim</a:t>
            </a:r>
            <a:r>
              <a:rPr lang="en-US" sz="4600"/>
              <a:t>e Verification </a:t>
            </a:r>
            <a:r>
              <a:rPr lang="en-US" sz="46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4600"/>
              <a:t>2nd Station)</a:t>
            </a:r>
            <a:endParaRPr sz="4400"/>
          </a:p>
        </p:txBody>
      </p:sp>
      <p:sp>
        <p:nvSpPr>
          <p:cNvPr id="474" name="Google Shape;474;p19"/>
          <p:cNvSpPr txBox="1">
            <a:spLocks noGrp="1"/>
          </p:cNvSpPr>
          <p:nvPr>
            <p:ph type="body" idx="1"/>
          </p:nvPr>
        </p:nvSpPr>
        <p:spPr>
          <a:xfrm>
            <a:off x="457200" y="1522350"/>
            <a:ext cx="82296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b="1">
                <a:solidFill>
                  <a:schemeClr val="dk1"/>
                </a:solidFill>
              </a:rPr>
              <a:t>Timing System Designation (Rule 102.24.3)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2400">
                <a:solidFill>
                  <a:schemeClr val="dk1"/>
                </a:solidFill>
              </a:rPr>
              <a:t>Every race shall be timed with one or more of the following system; listed in their prefered order of use: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/>
          </a:p>
          <a:p>
            <a:pPr marL="639762" lvl="1" indent="-2460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●"/>
            </a:pPr>
            <a:r>
              <a:rPr lang="en-US" sz="2400"/>
              <a:t>The most accurate system available</a:t>
            </a:r>
            <a:endParaRPr/>
          </a:p>
          <a:p>
            <a:pPr marL="639762" lvl="1" indent="-2460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●"/>
            </a:pPr>
            <a:r>
              <a:rPr lang="en-US" sz="2400"/>
              <a:t>Could be automatic, semi-automatic, or manual</a:t>
            </a:r>
            <a:endParaRPr/>
          </a:p>
          <a:p>
            <a:pPr marL="639762" lvl="1" indent="-2460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●"/>
            </a:pPr>
            <a:r>
              <a:rPr lang="en-US" sz="2400"/>
              <a:t>Normally automatic PADS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</a:t>
            </a:r>
            <a:endParaRPr/>
          </a:p>
          <a:p>
            <a:pPr marL="639762" lvl="1" indent="-2460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●"/>
            </a:pPr>
            <a:r>
              <a:rPr lang="en-US" sz="2400"/>
              <a:t>Backup to primary system. Typically BUTTONS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Tertiary</a:t>
            </a:r>
            <a:endParaRPr/>
          </a:p>
          <a:p>
            <a:pPr marL="639762" lvl="1" indent="-2460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●"/>
            </a:pPr>
            <a:r>
              <a:rPr lang="en-US" sz="2400"/>
              <a:t>At least one WATCH should be used as a back-up for a automatic or semi-automatic system</a:t>
            </a:r>
            <a:endParaRPr/>
          </a:p>
        </p:txBody>
      </p:sp>
      <p:sp>
        <p:nvSpPr>
          <p:cNvPr id="475" name="Google Shape;475;p19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457200" y="358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body" idx="1"/>
          </p:nvPr>
        </p:nvSpPr>
        <p:spPr>
          <a:xfrm>
            <a:off x="457200" y="1498600"/>
            <a:ext cx="8229600" cy="438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40284" lvl="0" indent="-9164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41"/>
              <a:buFont typeface="Arial"/>
              <a:buNone/>
            </a:pPr>
            <a:endParaRPr sz="2464"/>
          </a:p>
          <a:p>
            <a:pPr marL="240284" lvl="0" indent="-2402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1"/>
              <a:buFont typeface="Arial"/>
              <a:buChar char="●"/>
            </a:pPr>
            <a:r>
              <a:rPr lang="en-US" sz="2464"/>
              <a:t>Introductions</a:t>
            </a:r>
            <a:endParaRPr sz="2464"/>
          </a:p>
          <a:p>
            <a:pPr marL="240284" lvl="0" indent="-2402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64"/>
              <a:buChar char="●"/>
            </a:pPr>
            <a:r>
              <a:rPr lang="en-US" sz="2464"/>
              <a:t>Role of an Official</a:t>
            </a:r>
            <a:endParaRPr sz="2464"/>
          </a:p>
          <a:p>
            <a:pPr marL="240284" lvl="0" indent="-2402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64"/>
              <a:buChar char="●"/>
            </a:pPr>
            <a:r>
              <a:rPr lang="en-US" sz="2464"/>
              <a:t>Role of ET Official</a:t>
            </a:r>
            <a:endParaRPr sz="2464"/>
          </a:p>
          <a:p>
            <a:pPr marL="240284" lvl="0" indent="-2402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64"/>
              <a:buChar char="●"/>
            </a:pPr>
            <a:r>
              <a:rPr lang="en-US" sz="2464"/>
              <a:t>Certification Process</a:t>
            </a:r>
            <a:endParaRPr/>
          </a:p>
          <a:p>
            <a:pPr marL="240284" lvl="0" indent="-2402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1"/>
              <a:buFont typeface="Arial"/>
              <a:buChar char="●"/>
            </a:pPr>
            <a:r>
              <a:rPr lang="en-US" sz="2464"/>
              <a:t>ET Job Responsibilities</a:t>
            </a:r>
            <a:endParaRPr sz="2464"/>
          </a:p>
          <a:p>
            <a:pPr marL="660267" lvl="1" indent="-3180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1"/>
              <a:buFont typeface="Arial"/>
              <a:buAutoNum type="arabicPeriod"/>
            </a:pPr>
            <a:r>
              <a:rPr lang="en-US" sz="2464"/>
              <a:t>Timing Console (Station #1)</a:t>
            </a:r>
            <a:endParaRPr/>
          </a:p>
          <a:p>
            <a:pPr marL="660267" lvl="1" indent="-3180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1"/>
              <a:buFont typeface="Arial"/>
              <a:buAutoNum type="arabicPeriod"/>
            </a:pPr>
            <a:r>
              <a:rPr lang="en-US" sz="2464"/>
              <a:t>Time Verification/Paperwork (Station #2)</a:t>
            </a:r>
            <a:endParaRPr/>
          </a:p>
          <a:p>
            <a:pPr marL="660267" lvl="1" indent="-3180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1"/>
              <a:buFont typeface="Arial"/>
              <a:buAutoNum type="arabicPeriod"/>
            </a:pPr>
            <a:r>
              <a:rPr lang="en-US" sz="2464"/>
              <a:t>HyTek Meet Manager</a:t>
            </a:r>
            <a:r>
              <a:rPr lang="en-US"/>
              <a:t> (Station #3)</a:t>
            </a:r>
            <a:endParaRPr/>
          </a:p>
          <a:p>
            <a:pPr marL="240284" lvl="0" indent="-2402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1"/>
              <a:buFont typeface="Arial"/>
              <a:buChar char="●"/>
            </a:pPr>
            <a:r>
              <a:rPr lang="en-US" sz="2464"/>
              <a:t>Working Examples</a:t>
            </a:r>
            <a:endParaRPr sz="2464"/>
          </a:p>
          <a:p>
            <a:pPr marL="240284" lvl="0" indent="-2402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41"/>
              <a:buFont typeface="Arial"/>
              <a:buChar char="●"/>
            </a:pPr>
            <a:r>
              <a:rPr lang="en-US" sz="2464"/>
              <a:t>Questions</a:t>
            </a:r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0"/>
          <p:cNvSpPr txBox="1">
            <a:spLocks noGrp="1"/>
          </p:cNvSpPr>
          <p:nvPr>
            <p:ph type="title"/>
          </p:nvPr>
        </p:nvSpPr>
        <p:spPr>
          <a:xfrm>
            <a:off x="355600" y="553722"/>
            <a:ext cx="866460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4600"/>
              <a:t>Time Verification (2nd Station)</a:t>
            </a:r>
            <a:endParaRPr/>
          </a:p>
        </p:txBody>
      </p:sp>
      <p:sp>
        <p:nvSpPr>
          <p:cNvPr id="481" name="Google Shape;481;p20"/>
          <p:cNvSpPr txBox="1">
            <a:spLocks noGrp="1"/>
          </p:cNvSpPr>
          <p:nvPr>
            <p:ph type="body" idx="1"/>
          </p:nvPr>
        </p:nvSpPr>
        <p:spPr>
          <a:xfrm>
            <a:off x="457200" y="1581475"/>
            <a:ext cx="8229600" cy="4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b="1">
                <a:solidFill>
                  <a:schemeClr val="dk1"/>
                </a:solidFill>
              </a:rPr>
              <a:t>Determining the Official Time </a:t>
            </a:r>
            <a:endParaRPr b="1">
              <a:solidFill>
                <a:schemeClr val="dk1"/>
              </a:solidFill>
            </a:endParaRPr>
          </a:p>
          <a:p>
            <a:pPr marL="273050" lvl="0" indent="-2717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400"/>
              <a:t>All timing systems, including manual watches, will be resolved and recorded to one one-hundredth of a second. (0.01 second). The digits representing thousandths shall be dropped with no rounding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(102.24.1B)</a:t>
            </a:r>
            <a:endParaRPr sz="2400"/>
          </a:p>
          <a:p>
            <a:pPr marL="27305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rPr lang="en-US" sz="2400"/>
              <a:t>    		</a:t>
            </a:r>
            <a:r>
              <a:rPr lang="en-US" sz="2400" i="1">
                <a:solidFill>
                  <a:schemeClr val="dk1"/>
                </a:solidFill>
              </a:rPr>
              <a:t>For example:  57.347  </a:t>
            </a:r>
            <a:r>
              <a:rPr lang="en-US" sz="2400" b="1" i="1">
                <a:solidFill>
                  <a:schemeClr val="dk1"/>
                </a:solidFill>
              </a:rPr>
              <a:t>→</a:t>
            </a:r>
            <a:r>
              <a:rPr lang="en-US" sz="2400" i="1">
                <a:solidFill>
                  <a:schemeClr val="dk1"/>
                </a:solidFill>
              </a:rPr>
              <a:t>   57.34</a:t>
            </a:r>
            <a:endParaRPr sz="2400"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450"/>
              <a:buChar char="●"/>
            </a:pPr>
            <a:r>
              <a:rPr lang="en-US" sz="2400">
                <a:solidFill>
                  <a:schemeClr val="dk1"/>
                </a:solidFill>
              </a:rPr>
              <a:t>When recorded by properly operating automatic timing equipment, the pad time shall be the official time (102.24.4A)</a:t>
            </a:r>
            <a:endParaRPr sz="2400">
              <a:solidFill>
                <a:schemeClr val="dk1"/>
              </a:solidFill>
            </a:endParaRPr>
          </a:p>
          <a:p>
            <a:pPr marL="273050" lvl="0" indent="-2698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 (lane) malfunction may have occurred it the difference between the time obtained by the primary system and the backup system(s) is approximately .30 second or greater (102.24.4C(1))</a:t>
            </a:r>
            <a:endParaRPr sz="2400"/>
          </a:p>
          <a:p>
            <a:pPr marL="27305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450"/>
              <a:buChar char="●"/>
            </a:pPr>
            <a:r>
              <a:rPr lang="en-US" sz="2400"/>
              <a:t>Use the flowchart on the following slide to aid in  determining the Official Time</a:t>
            </a:r>
            <a:endParaRPr sz="2400"/>
          </a:p>
        </p:txBody>
      </p:sp>
      <p:sp>
        <p:nvSpPr>
          <p:cNvPr id="482" name="Google Shape;482;p20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1"/>
          <p:cNvSpPr txBox="1">
            <a:spLocks noGrp="1"/>
          </p:cNvSpPr>
          <p:nvPr>
            <p:ph type="title"/>
          </p:nvPr>
        </p:nvSpPr>
        <p:spPr>
          <a:xfrm>
            <a:off x="212724" y="-266700"/>
            <a:ext cx="8510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Arial"/>
              <a:buNone/>
            </a:pPr>
            <a:r>
              <a:rPr lang="en-US" sz="4000"/>
              <a:t>Time Verification </a:t>
            </a:r>
            <a:r>
              <a:rPr lang="en-US" sz="2400"/>
              <a:t>(Pad, Button &amp; Watches) 5/1/16</a:t>
            </a:r>
            <a:endParaRPr/>
          </a:p>
        </p:txBody>
      </p:sp>
      <p:sp>
        <p:nvSpPr>
          <p:cNvPr id="488" name="Google Shape;488;p21"/>
          <p:cNvSpPr txBox="1"/>
          <p:nvPr/>
        </p:nvSpPr>
        <p:spPr>
          <a:xfrm>
            <a:off x="1216025" y="1215725"/>
            <a:ext cx="2171700" cy="704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least one button confirms pad time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9" name="Google Shape;489;p21"/>
          <p:cNvCxnSpPr/>
          <p:nvPr/>
        </p:nvCxnSpPr>
        <p:spPr>
          <a:xfrm>
            <a:off x="3390900" y="1587500"/>
            <a:ext cx="850901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90" name="Google Shape;490;p21"/>
          <p:cNvSpPr txBox="1"/>
          <p:nvPr/>
        </p:nvSpPr>
        <p:spPr>
          <a:xfrm>
            <a:off x="3502304" y="1268412"/>
            <a:ext cx="256616" cy="3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1"/>
          <p:cNvSpPr txBox="1"/>
          <p:nvPr/>
        </p:nvSpPr>
        <p:spPr>
          <a:xfrm>
            <a:off x="4244975" y="1409700"/>
            <a:ext cx="1984375" cy="113742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pad 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2" name="Google Shape;492;p21"/>
          <p:cNvCxnSpPr/>
          <p:nvPr/>
        </p:nvCxnSpPr>
        <p:spPr>
          <a:xfrm>
            <a:off x="2316161" y="1930400"/>
            <a:ext cx="1" cy="27940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93" name="Google Shape;493;p21"/>
          <p:cNvSpPr txBox="1"/>
          <p:nvPr/>
        </p:nvSpPr>
        <p:spPr>
          <a:xfrm>
            <a:off x="1206500" y="4076700"/>
            <a:ext cx="2171700" cy="7047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Watches confirm one button time and faster than pad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4" name="Google Shape;494;p21"/>
          <p:cNvCxnSpPr/>
          <p:nvPr/>
        </p:nvCxnSpPr>
        <p:spPr>
          <a:xfrm>
            <a:off x="3390900" y="4381500"/>
            <a:ext cx="850901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95" name="Google Shape;495;p21"/>
          <p:cNvSpPr txBox="1"/>
          <p:nvPr/>
        </p:nvSpPr>
        <p:spPr>
          <a:xfrm>
            <a:off x="3502304" y="4062412"/>
            <a:ext cx="256616" cy="3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6" name="Google Shape;496;p21"/>
          <p:cNvCxnSpPr/>
          <p:nvPr/>
        </p:nvCxnSpPr>
        <p:spPr>
          <a:xfrm>
            <a:off x="2316161" y="4826000"/>
            <a:ext cx="1" cy="27940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97" name="Google Shape;497;p21"/>
          <p:cNvSpPr txBox="1"/>
          <p:nvPr/>
        </p:nvSpPr>
        <p:spPr>
          <a:xfrm>
            <a:off x="1206500" y="5930900"/>
            <a:ext cx="6819900" cy="6268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 order of finish and coach’s time. Compare with pad/watch/button times. Use best judgment.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1"/>
          <p:cNvSpPr txBox="1"/>
          <p:nvPr/>
        </p:nvSpPr>
        <p:spPr>
          <a:xfrm>
            <a:off x="1206500" y="5080000"/>
            <a:ext cx="2171700" cy="5015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Watches confirm each other and faster than pad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9" name="Google Shape;499;p21"/>
          <p:cNvCxnSpPr/>
          <p:nvPr/>
        </p:nvCxnSpPr>
        <p:spPr>
          <a:xfrm>
            <a:off x="3390900" y="5308600"/>
            <a:ext cx="850901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00" name="Google Shape;500;p21"/>
          <p:cNvSpPr txBox="1"/>
          <p:nvPr/>
        </p:nvSpPr>
        <p:spPr>
          <a:xfrm>
            <a:off x="3502304" y="4989512"/>
            <a:ext cx="256616" cy="3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1"/>
          <p:cNvSpPr txBox="1"/>
          <p:nvPr/>
        </p:nvSpPr>
        <p:spPr>
          <a:xfrm>
            <a:off x="4244975" y="5139668"/>
            <a:ext cx="3810000" cy="3601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watch average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2" name="Google Shape;502;p21"/>
          <p:cNvCxnSpPr/>
          <p:nvPr/>
        </p:nvCxnSpPr>
        <p:spPr>
          <a:xfrm>
            <a:off x="2316161" y="5651500"/>
            <a:ext cx="1" cy="27940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03" name="Google Shape;503;p21"/>
          <p:cNvSpPr txBox="1"/>
          <p:nvPr/>
        </p:nvSpPr>
        <p:spPr>
          <a:xfrm>
            <a:off x="2403798" y="4767262"/>
            <a:ext cx="269228" cy="3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4" name="Google Shape;504;p21"/>
          <p:cNvCxnSpPr/>
          <p:nvPr/>
        </p:nvCxnSpPr>
        <p:spPr>
          <a:xfrm>
            <a:off x="3390900" y="2517775"/>
            <a:ext cx="850901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05" name="Google Shape;505;p21"/>
          <p:cNvSpPr txBox="1"/>
          <p:nvPr/>
        </p:nvSpPr>
        <p:spPr>
          <a:xfrm>
            <a:off x="1216025" y="2219775"/>
            <a:ext cx="2171700" cy="62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least one watch confirms pad time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1"/>
          <p:cNvSpPr txBox="1"/>
          <p:nvPr/>
        </p:nvSpPr>
        <p:spPr>
          <a:xfrm>
            <a:off x="3502304" y="2198688"/>
            <a:ext cx="256616" cy="35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7" name="Google Shape;507;p21"/>
          <p:cNvCxnSpPr/>
          <p:nvPr/>
        </p:nvCxnSpPr>
        <p:spPr>
          <a:xfrm>
            <a:off x="2316161" y="2860675"/>
            <a:ext cx="1" cy="27940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08" name="Google Shape;508;p21"/>
          <p:cNvSpPr txBox="1"/>
          <p:nvPr/>
        </p:nvSpPr>
        <p:spPr>
          <a:xfrm>
            <a:off x="2403798" y="2852738"/>
            <a:ext cx="269228" cy="35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1"/>
          <p:cNvSpPr txBox="1"/>
          <p:nvPr/>
        </p:nvSpPr>
        <p:spPr>
          <a:xfrm>
            <a:off x="2403798" y="5630862"/>
            <a:ext cx="269228" cy="3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1"/>
          <p:cNvSpPr txBox="1"/>
          <p:nvPr/>
        </p:nvSpPr>
        <p:spPr>
          <a:xfrm>
            <a:off x="2403798" y="1871663"/>
            <a:ext cx="269228" cy="35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1" name="Google Shape;511;p21"/>
          <p:cNvCxnSpPr/>
          <p:nvPr/>
        </p:nvCxnSpPr>
        <p:spPr>
          <a:xfrm>
            <a:off x="2317431" y="3663950"/>
            <a:ext cx="1" cy="40640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2" name="Google Shape;512;p21"/>
          <p:cNvSpPr txBox="1"/>
          <p:nvPr/>
        </p:nvSpPr>
        <p:spPr>
          <a:xfrm>
            <a:off x="1206500" y="3145638"/>
            <a:ext cx="2171700" cy="501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Buttons confirm each other and faster than pad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3" name="Google Shape;513;p21"/>
          <p:cNvCxnSpPr/>
          <p:nvPr/>
        </p:nvCxnSpPr>
        <p:spPr>
          <a:xfrm>
            <a:off x="3390900" y="3448050"/>
            <a:ext cx="850901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4" name="Google Shape;514;p21"/>
          <p:cNvSpPr txBox="1"/>
          <p:nvPr/>
        </p:nvSpPr>
        <p:spPr>
          <a:xfrm>
            <a:off x="3502304" y="3128963"/>
            <a:ext cx="256616" cy="35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1"/>
          <p:cNvSpPr txBox="1"/>
          <p:nvPr/>
        </p:nvSpPr>
        <p:spPr>
          <a:xfrm>
            <a:off x="2403798" y="3732212"/>
            <a:ext cx="269228" cy="3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1"/>
          <p:cNvSpPr txBox="1"/>
          <p:nvPr/>
        </p:nvSpPr>
        <p:spPr>
          <a:xfrm>
            <a:off x="4225735" y="3245875"/>
            <a:ext cx="3810001" cy="3601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button average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1"/>
          <p:cNvSpPr/>
          <p:nvPr/>
        </p:nvSpPr>
        <p:spPr>
          <a:xfrm>
            <a:off x="6340472" y="1219199"/>
            <a:ext cx="2556787" cy="1683658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B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1"/>
          <p:cNvSpPr txBox="1"/>
          <p:nvPr/>
        </p:nvSpPr>
        <p:spPr>
          <a:xfrm>
            <a:off x="4244975" y="4206342"/>
            <a:ext cx="3810000" cy="3601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button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1"/>
          <p:cNvSpPr txBox="1"/>
          <p:nvPr/>
        </p:nvSpPr>
        <p:spPr>
          <a:xfrm>
            <a:off x="6715400" y="1257300"/>
            <a:ext cx="18873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102.24.4C 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difference between the time of the primary system and backup system must be 0.30 seconds or less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1"/>
          <p:cNvSpPr txBox="1"/>
          <p:nvPr/>
        </p:nvSpPr>
        <p:spPr>
          <a:xfrm>
            <a:off x="3229350" y="2644250"/>
            <a:ext cx="30000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(Tip: move to next step until you get watches)</a:t>
            </a:r>
            <a:endParaRPr sz="1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1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2"/>
          <p:cNvSpPr txBox="1">
            <a:spLocks noGrp="1"/>
          </p:cNvSpPr>
          <p:nvPr>
            <p:ph type="title"/>
          </p:nvPr>
        </p:nvSpPr>
        <p:spPr>
          <a:xfrm>
            <a:off x="212724" y="-266700"/>
            <a:ext cx="8510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Arial"/>
              <a:buNone/>
            </a:pPr>
            <a:r>
              <a:rPr lang="en-US" sz="4000"/>
              <a:t>Time Verification</a:t>
            </a:r>
            <a:r>
              <a:rPr lang="en-US" sz="5000"/>
              <a:t> </a:t>
            </a:r>
            <a:r>
              <a:rPr lang="en-US" sz="2400"/>
              <a:t>(3 Watches)</a:t>
            </a:r>
            <a:endParaRPr/>
          </a:p>
        </p:txBody>
      </p:sp>
      <p:sp>
        <p:nvSpPr>
          <p:cNvPr id="527" name="Google Shape;527;p22"/>
          <p:cNvSpPr txBox="1"/>
          <p:nvPr/>
        </p:nvSpPr>
        <p:spPr>
          <a:xfrm>
            <a:off x="1206499" y="1095374"/>
            <a:ext cx="2584452" cy="3601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watches the same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2"/>
          <p:cNvSpPr txBox="1"/>
          <p:nvPr/>
        </p:nvSpPr>
        <p:spPr>
          <a:xfrm>
            <a:off x="4244975" y="1095374"/>
            <a:ext cx="1984375" cy="3601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watch 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2"/>
          <p:cNvSpPr txBox="1"/>
          <p:nvPr/>
        </p:nvSpPr>
        <p:spPr>
          <a:xfrm>
            <a:off x="1206499" y="5473700"/>
            <a:ext cx="6819901" cy="8935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 order of finish and coach’s time. Use best judgment. 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no valid time, use the middle watch time.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time not validated is not ideal, benefit of doubt to swimmer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0" name="Google Shape;530;p22"/>
          <p:cNvCxnSpPr/>
          <p:nvPr/>
        </p:nvCxnSpPr>
        <p:spPr>
          <a:xfrm>
            <a:off x="2475365" y="5210176"/>
            <a:ext cx="1" cy="26193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31" name="Google Shape;531;p22"/>
          <p:cNvSpPr txBox="1"/>
          <p:nvPr/>
        </p:nvSpPr>
        <p:spPr>
          <a:xfrm>
            <a:off x="2558918" y="5159376"/>
            <a:ext cx="269228" cy="35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2"/>
          <p:cNvSpPr txBox="1"/>
          <p:nvPr/>
        </p:nvSpPr>
        <p:spPr>
          <a:xfrm>
            <a:off x="1206499" y="2915204"/>
            <a:ext cx="2593976" cy="831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two valid watch times available 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(both within 0.30 seconds)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2"/>
          <p:cNvSpPr txBox="1"/>
          <p:nvPr/>
        </p:nvSpPr>
        <p:spPr>
          <a:xfrm>
            <a:off x="4244975" y="2981325"/>
            <a:ext cx="3810000" cy="6268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the average of the two watches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4" name="Google Shape;534;p22"/>
          <p:cNvCxnSpPr/>
          <p:nvPr/>
        </p:nvCxnSpPr>
        <p:spPr>
          <a:xfrm>
            <a:off x="2476635" y="2652713"/>
            <a:ext cx="1" cy="26193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35" name="Google Shape;535;p22"/>
          <p:cNvSpPr txBox="1"/>
          <p:nvPr/>
        </p:nvSpPr>
        <p:spPr>
          <a:xfrm>
            <a:off x="2558918" y="2598738"/>
            <a:ext cx="269228" cy="35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6" name="Google Shape;536;p22"/>
          <p:cNvCxnSpPr/>
          <p:nvPr/>
        </p:nvCxnSpPr>
        <p:spPr>
          <a:xfrm>
            <a:off x="2476635" y="1466850"/>
            <a:ext cx="1" cy="26193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37" name="Google Shape;537;p22"/>
          <p:cNvSpPr txBox="1"/>
          <p:nvPr/>
        </p:nvSpPr>
        <p:spPr>
          <a:xfrm>
            <a:off x="1206499" y="1728291"/>
            <a:ext cx="2584451" cy="8935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 watch within 0.30 seconds of the other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2"/>
          <p:cNvSpPr txBox="1"/>
          <p:nvPr/>
        </p:nvSpPr>
        <p:spPr>
          <a:xfrm>
            <a:off x="2558918" y="1414462"/>
            <a:ext cx="269228" cy="3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2"/>
          <p:cNvSpPr txBox="1"/>
          <p:nvPr/>
        </p:nvSpPr>
        <p:spPr>
          <a:xfrm>
            <a:off x="4244975" y="1765300"/>
            <a:ext cx="1984375" cy="6268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middle watch 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2"/>
          <p:cNvSpPr txBox="1"/>
          <p:nvPr/>
        </p:nvSpPr>
        <p:spPr>
          <a:xfrm>
            <a:off x="1206497" y="4040563"/>
            <a:ext cx="2603502" cy="11111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of the 3 watches more than ±0.30 seconds from either of the other two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 watches 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(both within 0.30 seconds)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2"/>
          <p:cNvSpPr txBox="1"/>
          <p:nvPr/>
        </p:nvSpPr>
        <p:spPr>
          <a:xfrm>
            <a:off x="4244975" y="4213225"/>
            <a:ext cx="3810000" cy="6268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Discard the outlier and take the average of the two watches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2" name="Google Shape;542;p22"/>
          <p:cNvCxnSpPr/>
          <p:nvPr/>
        </p:nvCxnSpPr>
        <p:spPr>
          <a:xfrm>
            <a:off x="2475365" y="3776662"/>
            <a:ext cx="4764" cy="26193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43" name="Google Shape;543;p22"/>
          <p:cNvSpPr txBox="1"/>
          <p:nvPr/>
        </p:nvSpPr>
        <p:spPr>
          <a:xfrm>
            <a:off x="2558918" y="3722689"/>
            <a:ext cx="269228" cy="35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2"/>
          <p:cNvSpPr txBox="1"/>
          <p:nvPr/>
        </p:nvSpPr>
        <p:spPr>
          <a:xfrm>
            <a:off x="731520" y="6477000"/>
            <a:ext cx="7437522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 watch or button;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def.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having another time within approximately 0.30 seconds of that 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5" name="Google Shape;545;p22"/>
          <p:cNvGrpSpPr/>
          <p:nvPr/>
        </p:nvGrpSpPr>
        <p:grpSpPr>
          <a:xfrm>
            <a:off x="3789588" y="1653494"/>
            <a:ext cx="445297" cy="350664"/>
            <a:chOff x="0" y="0"/>
            <a:chExt cx="445296" cy="350662"/>
          </a:xfrm>
        </p:grpSpPr>
        <p:cxnSp>
          <p:nvCxnSpPr>
            <p:cNvPr id="546" name="Google Shape;546;p22"/>
            <p:cNvCxnSpPr/>
            <p:nvPr/>
          </p:nvCxnSpPr>
          <p:spPr>
            <a:xfrm>
              <a:off x="0" y="317181"/>
              <a:ext cx="445296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547" name="Google Shape;547;p22"/>
            <p:cNvSpPr txBox="1"/>
            <p:nvPr/>
          </p:nvSpPr>
          <p:spPr>
            <a:xfrm>
              <a:off x="126682" y="0"/>
              <a:ext cx="245111" cy="350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2"/>
          <p:cNvGrpSpPr/>
          <p:nvPr/>
        </p:nvGrpSpPr>
        <p:grpSpPr>
          <a:xfrm>
            <a:off x="3794350" y="983795"/>
            <a:ext cx="445297" cy="350664"/>
            <a:chOff x="0" y="0"/>
            <a:chExt cx="445296" cy="350662"/>
          </a:xfrm>
        </p:grpSpPr>
        <p:cxnSp>
          <p:nvCxnSpPr>
            <p:cNvPr id="549" name="Google Shape;549;p22"/>
            <p:cNvCxnSpPr/>
            <p:nvPr/>
          </p:nvCxnSpPr>
          <p:spPr>
            <a:xfrm>
              <a:off x="0" y="317181"/>
              <a:ext cx="445296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550" name="Google Shape;550;p22"/>
            <p:cNvSpPr txBox="1"/>
            <p:nvPr/>
          </p:nvSpPr>
          <p:spPr>
            <a:xfrm>
              <a:off x="126682" y="0"/>
              <a:ext cx="245111" cy="350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2"/>
          <p:cNvGrpSpPr/>
          <p:nvPr/>
        </p:nvGrpSpPr>
        <p:grpSpPr>
          <a:xfrm>
            <a:off x="3799113" y="2868613"/>
            <a:ext cx="445297" cy="350663"/>
            <a:chOff x="0" y="0"/>
            <a:chExt cx="445296" cy="350662"/>
          </a:xfrm>
        </p:grpSpPr>
        <p:cxnSp>
          <p:nvCxnSpPr>
            <p:cNvPr id="552" name="Google Shape;552;p22"/>
            <p:cNvCxnSpPr/>
            <p:nvPr/>
          </p:nvCxnSpPr>
          <p:spPr>
            <a:xfrm>
              <a:off x="0" y="317181"/>
              <a:ext cx="445296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553" name="Google Shape;553;p22"/>
            <p:cNvSpPr txBox="1"/>
            <p:nvPr/>
          </p:nvSpPr>
          <p:spPr>
            <a:xfrm>
              <a:off x="126682" y="0"/>
              <a:ext cx="245111" cy="350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2"/>
          <p:cNvGrpSpPr/>
          <p:nvPr/>
        </p:nvGrpSpPr>
        <p:grpSpPr>
          <a:xfrm>
            <a:off x="3799113" y="4145869"/>
            <a:ext cx="445297" cy="350664"/>
            <a:chOff x="0" y="0"/>
            <a:chExt cx="445296" cy="350662"/>
          </a:xfrm>
        </p:grpSpPr>
        <p:cxnSp>
          <p:nvCxnSpPr>
            <p:cNvPr id="555" name="Google Shape;555;p22"/>
            <p:cNvCxnSpPr/>
            <p:nvPr/>
          </p:nvCxnSpPr>
          <p:spPr>
            <a:xfrm>
              <a:off x="0" y="317181"/>
              <a:ext cx="445296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556" name="Google Shape;556;p22"/>
            <p:cNvSpPr txBox="1"/>
            <p:nvPr/>
          </p:nvSpPr>
          <p:spPr>
            <a:xfrm>
              <a:off x="126682" y="0"/>
              <a:ext cx="245111" cy="350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7" name="Google Shape;557;p22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3"/>
          <p:cNvSpPr txBox="1">
            <a:spLocks noGrp="1"/>
          </p:cNvSpPr>
          <p:nvPr>
            <p:ph type="title" idx="4294967295"/>
          </p:nvPr>
        </p:nvSpPr>
        <p:spPr>
          <a:xfrm>
            <a:off x="457200" y="614475"/>
            <a:ext cx="82296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46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Time Verification (2nd Station)</a:t>
            </a:r>
            <a:endParaRPr sz="4600"/>
          </a:p>
        </p:txBody>
      </p:sp>
      <p:sp>
        <p:nvSpPr>
          <p:cNvPr id="563" name="Google Shape;563;p23"/>
          <p:cNvSpPr txBox="1">
            <a:spLocks noGrp="1"/>
          </p:cNvSpPr>
          <p:nvPr>
            <p:ph type="body" idx="4294967295"/>
          </p:nvPr>
        </p:nvSpPr>
        <p:spPr>
          <a:xfrm>
            <a:off x="457200" y="1553775"/>
            <a:ext cx="8229600" cy="4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73050" lvl="0" indent="-2717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400"/>
              <a:t>Due diligence to provide the swimmer with the most accurate time available is extremely important</a:t>
            </a:r>
            <a:endParaRPr sz="2400"/>
          </a:p>
          <a:p>
            <a:pPr marL="273050" lvl="0" indent="-2717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50"/>
              <a:buChar char="●"/>
            </a:pPr>
            <a:r>
              <a:rPr lang="en-US" sz="2400"/>
              <a:t>Keep these questions in mind:</a:t>
            </a:r>
            <a:endParaRPr sz="2400"/>
          </a:p>
          <a:p>
            <a:pPr marL="9144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US" sz="2400"/>
              <a:t>Is the primary time invalid?</a:t>
            </a:r>
            <a:endParaRPr sz="2400"/>
          </a:p>
          <a:p>
            <a:pPr marL="9144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US" sz="2400"/>
              <a:t>Is the use of the back-up time appropriate?</a:t>
            </a:r>
            <a:endParaRPr sz="2400"/>
          </a:p>
          <a:p>
            <a:pPr marL="9144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US" sz="2400"/>
              <a:t>Should a button or watch time be used, and which is the most accurate?</a:t>
            </a:r>
            <a:endParaRPr sz="2400"/>
          </a:p>
          <a:p>
            <a:pPr marL="9144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US" sz="2400"/>
              <a:t>Is there a heat malfunction and have proper calculations been applied?</a:t>
            </a:r>
            <a:endParaRPr sz="2400"/>
          </a:p>
          <a:p>
            <a:pPr marL="273050" lvl="0" indent="-2717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investigation (watch times and O</a:t>
            </a:r>
            <a:r>
              <a:rPr lang="en-US" sz="2400"/>
              <a:t>OF)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needed when:</a:t>
            </a:r>
            <a:endParaRPr sz="2400"/>
          </a:p>
          <a:p>
            <a:pPr marL="639762" lvl="1" indent="-2460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●"/>
            </a:pPr>
            <a:r>
              <a:rPr lang="en-US" sz="2200"/>
              <a:t>Button times are slower than the pad time but button times confirm each other</a:t>
            </a:r>
            <a:endParaRPr sz="2200"/>
          </a:p>
          <a:p>
            <a:pPr marL="639762" lvl="1" indent="-2460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●"/>
            </a:pPr>
            <a:r>
              <a:rPr lang="en-US" sz="2200"/>
              <a:t>Times validated “just barely” by approximately 0.30 seconds</a:t>
            </a:r>
            <a:endParaRPr sz="2400"/>
          </a:p>
        </p:txBody>
      </p:sp>
      <p:sp>
        <p:nvSpPr>
          <p:cNvPr id="564" name="Google Shape;564;p23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4"/>
          <p:cNvSpPr txBox="1">
            <a:spLocks noGrp="1"/>
          </p:cNvSpPr>
          <p:nvPr>
            <p:ph type="title"/>
          </p:nvPr>
        </p:nvSpPr>
        <p:spPr>
          <a:xfrm>
            <a:off x="457200" y="465825"/>
            <a:ext cx="8229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/>
              <a:t>Time Verification (2nd Station)</a:t>
            </a:r>
            <a:endParaRPr sz="4800"/>
          </a:p>
        </p:txBody>
      </p:sp>
      <p:sp>
        <p:nvSpPr>
          <p:cNvPr id="570" name="Google Shape;570;p24"/>
          <p:cNvSpPr txBox="1">
            <a:spLocks noGrp="1"/>
          </p:cNvSpPr>
          <p:nvPr>
            <p:ph type="body" idx="1"/>
          </p:nvPr>
        </p:nvSpPr>
        <p:spPr>
          <a:xfrm>
            <a:off x="457200" y="1319925"/>
            <a:ext cx="8229600" cy="5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10"/>
              <a:buNone/>
            </a:pPr>
            <a:r>
              <a:rPr lang="en-US" b="1"/>
              <a:t>Documenting Official Time (Paperwork)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10"/>
              <a:buNone/>
            </a:pPr>
            <a:r>
              <a:rPr lang="en-US"/>
              <a:t>Console Printout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10"/>
              <a:buNone/>
            </a:pPr>
            <a:endParaRPr/>
          </a:p>
        </p:txBody>
      </p:sp>
      <p:pic>
        <p:nvPicPr>
          <p:cNvPr id="571" name="Google Shape;57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0550" y="2250050"/>
            <a:ext cx="565785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24"/>
          <p:cNvSpPr txBox="1"/>
          <p:nvPr/>
        </p:nvSpPr>
        <p:spPr>
          <a:xfrm>
            <a:off x="595050" y="2250050"/>
            <a:ext cx="2545500" cy="42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Race History-records each time a pad is touched, source of split times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Race Results by lane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Race Results by place (OOF is used instead)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Backup Times recorded by pushing buttons connected to pad on each lane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*Note that no times are recorded for Lane 2 because there was no swimmer in Lane 2 in this heat, likely a “No Show” </a:t>
            </a:r>
            <a:r>
              <a:rPr lang="en-US" sz="1500">
                <a:solidFill>
                  <a:schemeClr val="dk1"/>
                </a:solidFill>
              </a:rPr>
              <a:t>and should be confirmed with the console operator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4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5"/>
          <p:cNvSpPr txBox="1">
            <a:spLocks noGrp="1"/>
          </p:cNvSpPr>
          <p:nvPr>
            <p:ph type="title"/>
          </p:nvPr>
        </p:nvSpPr>
        <p:spPr>
          <a:xfrm>
            <a:off x="457200" y="238125"/>
            <a:ext cx="8385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4600"/>
              <a:t>Time Verification (2nd Station)</a:t>
            </a:r>
            <a:endParaRPr sz="4600"/>
          </a:p>
        </p:txBody>
      </p:sp>
      <p:sp>
        <p:nvSpPr>
          <p:cNvPr id="579" name="Google Shape;579;p25"/>
          <p:cNvSpPr txBox="1">
            <a:spLocks noGrp="1"/>
          </p:cNvSpPr>
          <p:nvPr>
            <p:ph type="body" idx="1"/>
          </p:nvPr>
        </p:nvSpPr>
        <p:spPr>
          <a:xfrm>
            <a:off x="457025" y="1566700"/>
            <a:ext cx="8385300" cy="50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b="1">
                <a:solidFill>
                  <a:schemeClr val="dk1"/>
                </a:solidFill>
              </a:rPr>
              <a:t>Documenting Official Time (Paperwork)continued...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endParaRPr b="1">
              <a:solidFill>
                <a:schemeClr val="dk1"/>
              </a:solidFill>
            </a:endParaRPr>
          </a:p>
          <a:p>
            <a:pPr marL="660267" lvl="1" indent="-3205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Font typeface="Arial"/>
              <a:buChar char="●"/>
            </a:pPr>
            <a:r>
              <a:rPr lang="en-US" sz="2300"/>
              <a:t>Obtain heat printout from console operator </a:t>
            </a:r>
            <a:endParaRPr sz="2300"/>
          </a:p>
          <a:p>
            <a:pPr marL="660267" lvl="1" indent="-3205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Font typeface="Arial"/>
              <a:buChar char="●"/>
            </a:pPr>
            <a:r>
              <a:rPr lang="en-US" sz="2300"/>
              <a:t>Check correct race#, event#, heat# and highlight printout</a:t>
            </a:r>
            <a:endParaRPr sz="2500"/>
          </a:p>
          <a:p>
            <a:pPr marL="660267" lvl="1" indent="-32054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380"/>
              <a:buFont typeface="Arial"/>
              <a:buChar char="●"/>
            </a:pPr>
            <a:r>
              <a:rPr lang="en-US" sz="2300"/>
              <a:t>Confirm that each lane with a swimmer has a time</a:t>
            </a:r>
            <a:endParaRPr sz="2500"/>
          </a:p>
          <a:p>
            <a:pPr marL="660267" lvl="1" indent="-32054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380"/>
              <a:buFont typeface="Arial"/>
              <a:buChar char="●"/>
            </a:pPr>
            <a:r>
              <a:rPr lang="en-US" sz="2300"/>
              <a:t>Document any no-shows</a:t>
            </a:r>
            <a:endParaRPr sz="2500"/>
          </a:p>
          <a:p>
            <a:pPr marL="660267" lvl="1" indent="-32054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380"/>
              <a:buFont typeface="Arial"/>
              <a:buChar char="●"/>
            </a:pPr>
            <a:r>
              <a:rPr lang="en-US" sz="2300"/>
              <a:t>Document any DQ’s </a:t>
            </a:r>
            <a:endParaRPr sz="2500"/>
          </a:p>
          <a:p>
            <a:pPr marL="660267" lvl="1" indent="-32054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380"/>
              <a:buFont typeface="Arial"/>
              <a:buChar char="●"/>
            </a:pPr>
            <a:r>
              <a:rPr lang="en-US" sz="2300"/>
              <a:t>Calculate official time. (Validate within .30 - use flowchart)</a:t>
            </a:r>
            <a:endParaRPr sz="2500"/>
          </a:p>
          <a:p>
            <a:pPr marL="660267" lvl="1" indent="-32054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380"/>
              <a:buFont typeface="Arial"/>
              <a:buChar char="●"/>
            </a:pPr>
            <a:r>
              <a:rPr lang="en-US" sz="2300"/>
              <a:t>Clearly identify official time with check mark and strike out invalid times</a:t>
            </a:r>
            <a:endParaRPr sz="2500"/>
          </a:p>
          <a:p>
            <a:pPr marL="660267" lvl="1" indent="-32054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380"/>
              <a:buFont typeface="Arial"/>
              <a:buChar char="●"/>
            </a:pPr>
            <a:r>
              <a:rPr lang="en-US" sz="2300"/>
              <a:t>Initial paperwork</a:t>
            </a:r>
            <a:endParaRPr sz="2500"/>
          </a:p>
          <a:p>
            <a:pPr marL="660267" lvl="1" indent="-32054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380"/>
              <a:buFont typeface="Arial"/>
              <a:buChar char="●"/>
            </a:pPr>
            <a:r>
              <a:rPr lang="en-US" sz="2300"/>
              <a:t>Pass paperwork to Hy-Tek station</a:t>
            </a:r>
            <a:endParaRPr sz="2500"/>
          </a:p>
        </p:txBody>
      </p:sp>
      <p:sp>
        <p:nvSpPr>
          <p:cNvPr id="580" name="Google Shape;580;p25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 txBox="1">
            <a:spLocks noGrp="1"/>
          </p:cNvSpPr>
          <p:nvPr>
            <p:ph type="title" idx="4294967295"/>
          </p:nvPr>
        </p:nvSpPr>
        <p:spPr>
          <a:xfrm>
            <a:off x="457200" y="271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4600"/>
              <a:t>Time Verification</a:t>
            </a:r>
            <a:r>
              <a:rPr lang="en-US" sz="46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600"/>
              <a:t>(2nd Station)</a:t>
            </a:r>
            <a:endParaRPr sz="4600"/>
          </a:p>
        </p:txBody>
      </p:sp>
      <p:sp>
        <p:nvSpPr>
          <p:cNvPr id="586" name="Google Shape;586;p26"/>
          <p:cNvSpPr txBox="1">
            <a:spLocks noGrp="1"/>
          </p:cNvSpPr>
          <p:nvPr>
            <p:ph type="body" idx="4294967295"/>
          </p:nvPr>
        </p:nvSpPr>
        <p:spPr>
          <a:xfrm>
            <a:off x="457200" y="1414500"/>
            <a:ext cx="8229600" cy="52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b="1">
                <a:solidFill>
                  <a:schemeClr val="dk1"/>
                </a:solidFill>
              </a:rPr>
              <a:t>Documenting Order of Finish (OOF)</a:t>
            </a:r>
            <a:endParaRPr b="1"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chemeClr val="dk1"/>
                </a:solidFill>
              </a:rPr>
              <a:t>OOF is an aid when no clear validation between pads, buttons, and watches is clear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Starters will provide the OOF, listing the lanes in </a:t>
            </a:r>
            <a:r>
              <a:rPr lang="en-US"/>
              <a:t>the </a:t>
            </a: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order that they arrived at the finish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9762" lvl="1" indent="-2460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➢"/>
            </a:pPr>
            <a:r>
              <a:rPr lang="en-US" sz="2400"/>
              <a:t>Write OOF on paperwork:  OOF 	 4-3-2-5-6-1 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7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70"/>
              <a:buNone/>
            </a:pPr>
            <a:endParaRPr sz="2400"/>
          </a:p>
          <a:p>
            <a:pPr marL="457200" lvl="0" indent="-38544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chemeClr val="dk1"/>
                </a:solidFill>
              </a:rPr>
              <a:t>OOF also useful in validating times when 3 watches are used as the primary timing system</a:t>
            </a:r>
            <a:endParaRPr>
              <a:solidFill>
                <a:schemeClr val="dk1"/>
              </a:solidFill>
            </a:endParaRPr>
          </a:p>
          <a:p>
            <a:pPr marL="457200" lvl="0" indent="-3854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>
                <a:solidFill>
                  <a:schemeClr val="dk1"/>
                </a:solidFill>
              </a:rPr>
              <a:t>Do not confuse OOF with the finish place from console paperwork. It  may not be accurate.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587" name="Google Shape;587;p26"/>
          <p:cNvSpPr txBox="1"/>
          <p:nvPr/>
        </p:nvSpPr>
        <p:spPr>
          <a:xfrm>
            <a:off x="1259700" y="3839650"/>
            <a:ext cx="6624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Starter notations suggest unsure or too close to call for lanes 2,5,6: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43 - - - 1  ;        43 </a:t>
            </a: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256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  ;     43 256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7"/>
          <p:cNvSpPr txBox="1">
            <a:spLocks noGrp="1"/>
          </p:cNvSpPr>
          <p:nvPr>
            <p:ph type="title"/>
          </p:nvPr>
        </p:nvSpPr>
        <p:spPr>
          <a:xfrm>
            <a:off x="457200" y="354725"/>
            <a:ext cx="8229600" cy="10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4600"/>
              <a:t>Time Verification (2nd Station)</a:t>
            </a:r>
            <a:endParaRPr sz="4600"/>
          </a:p>
        </p:txBody>
      </p:sp>
      <p:sp>
        <p:nvSpPr>
          <p:cNvPr id="594" name="Google Shape;594;p27"/>
          <p:cNvSpPr txBox="1">
            <a:spLocks noGrp="1"/>
          </p:cNvSpPr>
          <p:nvPr>
            <p:ph type="body" idx="1"/>
          </p:nvPr>
        </p:nvSpPr>
        <p:spPr>
          <a:xfrm>
            <a:off x="457200" y="1411325"/>
            <a:ext cx="8229600" cy="53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b="1">
                <a:solidFill>
                  <a:schemeClr val="dk1"/>
                </a:solidFill>
              </a:rPr>
              <a:t>Documenting DQ Slips</a:t>
            </a:r>
            <a:endParaRPr sz="2200" b="1">
              <a:solidFill>
                <a:srgbClr val="04617B"/>
              </a:solidFill>
            </a:endParaRPr>
          </a:p>
          <a:p>
            <a:pPr marL="256666" lvl="0" indent="-25666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3"/>
              <a:buFont typeface="Arial"/>
              <a:buAutoNum type="arabicPeriod"/>
            </a:pPr>
            <a:r>
              <a:rPr lang="en-US" sz="2356"/>
              <a:t>Compare DQ slip for correctness with ET Console Heat Sheet</a:t>
            </a:r>
            <a:endParaRPr sz="2700"/>
          </a:p>
          <a:p>
            <a:pPr marL="601377" lvl="1" indent="-237648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38"/>
              <a:buFont typeface="Arial"/>
              <a:buAutoNum type="alphaLcPeriod"/>
            </a:pPr>
            <a:r>
              <a:rPr lang="en-US" sz="1792"/>
              <a:t>Swimmer/Team Name</a:t>
            </a:r>
            <a:endParaRPr sz="2356"/>
          </a:p>
          <a:p>
            <a:pPr marL="601377" lvl="1" indent="-237648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38"/>
              <a:buFont typeface="Arial"/>
              <a:buAutoNum type="alphaLcPeriod"/>
            </a:pPr>
            <a:r>
              <a:rPr lang="en-US" sz="1792"/>
              <a:t>Event/Heat/Lane</a:t>
            </a:r>
            <a:endParaRPr sz="2356"/>
          </a:p>
          <a:p>
            <a:pPr marL="601377" lvl="1" indent="-237648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38"/>
              <a:buFont typeface="Arial"/>
              <a:buAutoNum type="alphaLcPeriod"/>
            </a:pPr>
            <a:r>
              <a:rPr lang="en-US" sz="1792"/>
              <a:t>Signed by referee</a:t>
            </a:r>
            <a:endParaRPr sz="2356"/>
          </a:p>
          <a:p>
            <a:pPr marL="256665" lvl="0" indent="-25666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43"/>
              <a:buFont typeface="Arial"/>
              <a:buAutoNum type="arabicPeriod"/>
            </a:pPr>
            <a:r>
              <a:rPr lang="en-US" sz="2356"/>
              <a:t>If there any discrepancies, send DQ back to referee</a:t>
            </a:r>
            <a:endParaRPr sz="2356"/>
          </a:p>
          <a:p>
            <a:pPr marL="256666" lvl="0" indent="-256666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356"/>
              <a:buAutoNum type="arabicPeriod"/>
            </a:pPr>
            <a:r>
              <a:rPr lang="en-US" sz="2356"/>
              <a:t>Initial top corner of DQ Slip</a:t>
            </a:r>
            <a:endParaRPr sz="2356"/>
          </a:p>
          <a:p>
            <a:pPr marL="256666" lvl="0" indent="-256666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43"/>
              <a:buFont typeface="Arial"/>
              <a:buAutoNum type="arabicPeriod"/>
            </a:pPr>
            <a:r>
              <a:rPr lang="en-US" sz="2356"/>
              <a:t>On Console Sheet strikeout swimmer name</a:t>
            </a:r>
            <a:endParaRPr sz="2700"/>
          </a:p>
          <a:p>
            <a:pPr marL="256666" lvl="0" indent="-256666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43"/>
              <a:buFont typeface="Arial"/>
              <a:buAutoNum type="arabicPeriod"/>
            </a:pPr>
            <a:r>
              <a:rPr lang="en-US" sz="2356"/>
              <a:t>Denote “DQ” along left side of strikeout</a:t>
            </a:r>
            <a:endParaRPr sz="2700"/>
          </a:p>
          <a:p>
            <a:pPr marL="256666" lvl="0" indent="-256666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43"/>
              <a:buFont typeface="Arial"/>
              <a:buAutoNum type="arabicPeriod"/>
            </a:pPr>
            <a:r>
              <a:rPr lang="en-US" sz="2356"/>
              <a:t>Write the lane(s) and name(s) of those DQed on Time Verification paperwork; strikeout lane/time</a:t>
            </a:r>
            <a:endParaRPr sz="2700"/>
          </a:p>
          <a:p>
            <a:pPr marL="256666" lvl="0" indent="-256666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43"/>
              <a:buFont typeface="Arial"/>
              <a:buAutoNum type="arabicPeriod"/>
            </a:pPr>
            <a:r>
              <a:rPr lang="en-US" sz="2356"/>
              <a:t>Attach DQ slip to back of printout, facing backwards – enables easy review later if required</a:t>
            </a:r>
            <a:endParaRPr sz="2700"/>
          </a:p>
          <a:p>
            <a:pPr marL="27305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710"/>
              <a:buNone/>
            </a:pPr>
            <a:endParaRPr/>
          </a:p>
        </p:txBody>
      </p:sp>
      <p:grpSp>
        <p:nvGrpSpPr>
          <p:cNvPr id="595" name="Google Shape;595;p27"/>
          <p:cNvGrpSpPr/>
          <p:nvPr/>
        </p:nvGrpSpPr>
        <p:grpSpPr>
          <a:xfrm>
            <a:off x="5472622" y="2141969"/>
            <a:ext cx="2626089" cy="1243892"/>
            <a:chOff x="0" y="61806"/>
            <a:chExt cx="3038400" cy="723909"/>
          </a:xfrm>
        </p:grpSpPr>
        <p:sp>
          <p:nvSpPr>
            <p:cNvPr id="596" name="Google Shape;596;p27"/>
            <p:cNvSpPr/>
            <p:nvPr/>
          </p:nvSpPr>
          <p:spPr>
            <a:xfrm>
              <a:off x="0" y="61806"/>
              <a:ext cx="3038400" cy="7239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0B51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7"/>
            <p:cNvSpPr txBox="1"/>
            <p:nvPr/>
          </p:nvSpPr>
          <p:spPr>
            <a:xfrm>
              <a:off x="246889" y="61815"/>
              <a:ext cx="2351400" cy="7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ET TIP: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RED IS NOT REQUIRED</a:t>
              </a:r>
              <a:endPara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DQ notations written in red are not overlooked BUT are harder to erase</a:t>
              </a: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!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p27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8"/>
          <p:cNvSpPr txBox="1">
            <a:spLocks noGrp="1"/>
          </p:cNvSpPr>
          <p:nvPr>
            <p:ph type="title"/>
          </p:nvPr>
        </p:nvSpPr>
        <p:spPr>
          <a:xfrm>
            <a:off x="211800" y="496000"/>
            <a:ext cx="87204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4900"/>
              <a:t>Time Verification</a:t>
            </a:r>
            <a:r>
              <a:rPr lang="en-US" sz="49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(2nd Station)</a:t>
            </a:r>
            <a:endParaRPr sz="4900"/>
          </a:p>
        </p:txBody>
      </p:sp>
      <p:sp>
        <p:nvSpPr>
          <p:cNvPr id="604" name="Google Shape;604;p28"/>
          <p:cNvSpPr txBox="1">
            <a:spLocks noGrp="1"/>
          </p:cNvSpPr>
          <p:nvPr>
            <p:ph type="body" idx="1"/>
          </p:nvPr>
        </p:nvSpPr>
        <p:spPr>
          <a:xfrm>
            <a:off x="457200" y="1423301"/>
            <a:ext cx="8229600" cy="4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b="1">
                <a:solidFill>
                  <a:schemeClr val="dk1"/>
                </a:solidFill>
              </a:rPr>
              <a:t>Heat Malfunction (102.24.4E)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endParaRPr b="1"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automatic system </a:t>
            </a:r>
            <a:r>
              <a:rPr lang="en-US"/>
              <a:t>has had an </a:t>
            </a: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early or late start (</a:t>
            </a:r>
            <a:r>
              <a:rPr lang="en-US"/>
              <a:t>the </a:t>
            </a: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manual start button is pushed), </a:t>
            </a:r>
            <a:r>
              <a:rPr lang="en-US"/>
              <a:t>ALL times need to be adjusted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each valid lane (pad validated by button), calculate the average WATCH - PAD difference 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Discard any watch outliers that are more than 0.30 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Adjust all automatic and semi-automatic times by average WATCH - PAD difference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/>
              <a:t>Worksheet available</a:t>
            </a:r>
            <a:endParaRPr/>
          </a:p>
        </p:txBody>
      </p:sp>
      <p:sp>
        <p:nvSpPr>
          <p:cNvPr id="605" name="Google Shape;605;p28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9"/>
          <p:cNvSpPr txBox="1">
            <a:spLocks noGrp="1"/>
          </p:cNvSpPr>
          <p:nvPr>
            <p:ph type="title" idx="4294967295"/>
          </p:nvPr>
        </p:nvSpPr>
        <p:spPr>
          <a:xfrm>
            <a:off x="468000" y="227400"/>
            <a:ext cx="867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43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Hy-Tek Meet Manager(3rd Station)</a:t>
            </a:r>
            <a:endParaRPr sz="4300"/>
          </a:p>
        </p:txBody>
      </p:sp>
      <p:sp>
        <p:nvSpPr>
          <p:cNvPr id="611" name="Google Shape;611;p29"/>
          <p:cNvSpPr txBox="1">
            <a:spLocks noGrp="1"/>
          </p:cNvSpPr>
          <p:nvPr>
            <p:ph type="body" idx="4294967295"/>
          </p:nvPr>
        </p:nvSpPr>
        <p:spPr>
          <a:xfrm>
            <a:off x="368500" y="1540375"/>
            <a:ext cx="86049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Meet Manager s</a:t>
            </a: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oftware on the </a:t>
            </a:r>
            <a:r>
              <a:rPr lang="en-US"/>
              <a:t>Hy-Tek/Results </a:t>
            </a: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</a:t>
            </a:r>
            <a:r>
              <a:rPr lang="en-US"/>
              <a:t>r </a:t>
            </a:r>
            <a:endParaRPr/>
          </a:p>
          <a:p>
            <a:pPr marL="639762" lvl="1" indent="-2720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400"/>
              <a:t>Set up meets</a:t>
            </a:r>
            <a:endParaRPr/>
          </a:p>
          <a:p>
            <a:pPr marL="639762" lvl="1" indent="-2720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400"/>
              <a:t>Manage entries</a:t>
            </a:r>
            <a:endParaRPr/>
          </a:p>
          <a:p>
            <a:pPr marL="639762" lvl="1" indent="-2720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400"/>
              <a:t>Seed races with swimmers</a:t>
            </a:r>
            <a:endParaRPr/>
          </a:p>
          <a:p>
            <a:pPr marL="639762" lvl="1" indent="-2720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400"/>
              <a:t>Prints heat sheets &amp; psych sheets</a:t>
            </a:r>
            <a:endParaRPr/>
          </a:p>
          <a:p>
            <a:pPr marL="639762" lvl="1" indent="-2720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400"/>
              <a:t>Captures the times from the timing console</a:t>
            </a:r>
            <a:endParaRPr/>
          </a:p>
          <a:p>
            <a:pPr marL="639762" lvl="1" indent="-2720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400"/>
              <a:t>Assimilates the results</a:t>
            </a:r>
            <a:endParaRPr/>
          </a:p>
          <a:p>
            <a:pPr marL="639762" lvl="1" indent="-2720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400"/>
              <a:t>Scores the meet</a:t>
            </a:r>
            <a:endParaRPr/>
          </a:p>
          <a:p>
            <a:pPr marL="639762" lvl="1" indent="-2720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400"/>
              <a:t>Prints awards labels</a:t>
            </a:r>
            <a:endParaRPr/>
          </a:p>
        </p:txBody>
      </p:sp>
      <p:sp>
        <p:nvSpPr>
          <p:cNvPr id="612" name="Google Shape;612;p29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 idx="4294967295"/>
          </p:nvPr>
        </p:nvSpPr>
        <p:spPr>
          <a:xfrm>
            <a:off x="457200" y="396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/>
              <a:t>Role of an Official</a:t>
            </a:r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4294967295"/>
          </p:nvPr>
        </p:nvSpPr>
        <p:spPr>
          <a:xfrm>
            <a:off x="457200" y="1539775"/>
            <a:ext cx="8077200" cy="4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7305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 sz="2800" b="1"/>
              <a:t>OSI Officiating Philosophy</a:t>
            </a:r>
            <a:endParaRPr b="1"/>
          </a:p>
          <a:p>
            <a:pPr marL="27305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 sz="2800"/>
              <a:t>	</a:t>
            </a:r>
            <a:r>
              <a:rPr lang="en-US"/>
              <a:t>Fair and equitable conditions of competition are maintained and uniformity in the sport is promoted so that no swimmer has an unfair advantage over another</a:t>
            </a:r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0"/>
          <p:cNvSpPr txBox="1">
            <a:spLocks noGrp="1"/>
          </p:cNvSpPr>
          <p:nvPr>
            <p:ph type="title"/>
          </p:nvPr>
        </p:nvSpPr>
        <p:spPr>
          <a:xfrm>
            <a:off x="177350" y="509000"/>
            <a:ext cx="88239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44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Hy-Tek Meet Manager(3rd Station)</a:t>
            </a:r>
            <a:endParaRPr sz="4400"/>
          </a:p>
        </p:txBody>
      </p:sp>
      <p:sp>
        <p:nvSpPr>
          <p:cNvPr id="618" name="Google Shape;618;p30"/>
          <p:cNvSpPr txBox="1">
            <a:spLocks noGrp="1"/>
          </p:cNvSpPr>
          <p:nvPr>
            <p:ph type="body" idx="1"/>
          </p:nvPr>
        </p:nvSpPr>
        <p:spPr>
          <a:xfrm>
            <a:off x="474500" y="1173350"/>
            <a:ext cx="8229600" cy="52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778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50"/>
              <a:buChar char="●"/>
            </a:pPr>
            <a:r>
              <a:rPr lang="en-US" sz="2300"/>
              <a:t>Before the meet starts, the following should be ready:</a:t>
            </a:r>
            <a:endParaRPr sz="2300"/>
          </a:p>
          <a:p>
            <a:pPr marL="914400" lvl="1" indent="-3511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30"/>
              <a:buChar char="●"/>
            </a:pPr>
            <a:r>
              <a:rPr lang="en-US" sz="2300"/>
              <a:t>Download meet file from Hy-Tek to console</a:t>
            </a:r>
            <a:endParaRPr sz="2300"/>
          </a:p>
          <a:p>
            <a:pPr marL="914400" lvl="1" indent="-3511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30"/>
              <a:buChar char="●"/>
            </a:pPr>
            <a:r>
              <a:rPr lang="en-US" sz="2300"/>
              <a:t>Print Console Heat Sheet - 1 event per page</a:t>
            </a:r>
            <a:endParaRPr sz="2300"/>
          </a:p>
          <a:p>
            <a:pPr marL="914400" lvl="1" indent="-3511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30"/>
              <a:buChar char="●"/>
            </a:pPr>
            <a:r>
              <a:rPr lang="en-US" sz="2300"/>
              <a:t>Print and deliver Lane Timer sheets</a:t>
            </a:r>
            <a:endParaRPr sz="230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en-US" sz="2300"/>
              <a:t>Print Heat Sheets / Session Reports as needed</a:t>
            </a:r>
            <a:endParaRPr sz="2300"/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00"/>
              <a:t>Hy-Tek operator “Get Times” to stay current with the meet</a:t>
            </a:r>
            <a:endParaRPr sz="2300"/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00">
                <a:solidFill>
                  <a:schemeClr val="dk1"/>
                </a:solidFill>
              </a:rPr>
              <a:t>Paperwork is sent over by heat or in one event batch</a:t>
            </a:r>
            <a:endParaRPr sz="2300"/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00"/>
              <a:t>Update official times after they are confirmed by Station #2</a:t>
            </a:r>
            <a:endParaRPr sz="2300"/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00"/>
              <a:t>Update DQs as they come in</a:t>
            </a:r>
            <a:endParaRPr sz="2300"/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00"/>
              <a:t>Confirm with Referee that events are closed before posting results</a:t>
            </a:r>
            <a:endParaRPr sz="2300"/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00">
                <a:solidFill>
                  <a:schemeClr val="dk1"/>
                </a:solidFill>
              </a:rPr>
              <a:t>Keep console turned on until Hy-Tek operator confirms that ALL race information has been transferred</a:t>
            </a:r>
            <a:endParaRPr sz="2300"/>
          </a:p>
        </p:txBody>
      </p:sp>
      <p:sp>
        <p:nvSpPr>
          <p:cNvPr id="619" name="Google Shape;619;p30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1"/>
          <p:cNvSpPr txBox="1">
            <a:spLocks noGrp="1"/>
          </p:cNvSpPr>
          <p:nvPr>
            <p:ph type="title"/>
          </p:nvPr>
        </p:nvSpPr>
        <p:spPr>
          <a:xfrm>
            <a:off x="323500" y="704850"/>
            <a:ext cx="8682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/>
              <a:t>Hy-Tek Meet Manager(3rd Station)</a:t>
            </a:r>
            <a:endParaRPr sz="4400"/>
          </a:p>
        </p:txBody>
      </p:sp>
      <p:sp>
        <p:nvSpPr>
          <p:cNvPr id="625" name="Google Shape;625;p31"/>
          <p:cNvSpPr txBox="1">
            <a:spLocks noGrp="1"/>
          </p:cNvSpPr>
          <p:nvPr>
            <p:ph type="body" idx="1"/>
          </p:nvPr>
        </p:nvSpPr>
        <p:spPr>
          <a:xfrm>
            <a:off x="457200" y="1405650"/>
            <a:ext cx="8229600" cy="4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10"/>
              <a:buNone/>
            </a:pPr>
            <a:r>
              <a:rPr lang="en-US"/>
              <a:t>Screen shot of typical “Run” Menu: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10"/>
              <a:buNone/>
            </a:pPr>
            <a:endParaRPr/>
          </a:p>
        </p:txBody>
      </p:sp>
      <p:pic>
        <p:nvPicPr>
          <p:cNvPr id="626" name="Google Shape;62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288" y="2135891"/>
            <a:ext cx="7431824" cy="39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31"/>
          <p:cNvSpPr/>
          <p:nvPr/>
        </p:nvSpPr>
        <p:spPr>
          <a:xfrm>
            <a:off x="6000750" y="4096450"/>
            <a:ext cx="1034700" cy="413700"/>
          </a:xfrm>
          <a:prstGeom prst="wedgeRectCallout">
            <a:avLst>
              <a:gd name="adj1" fmla="val -103712"/>
              <a:gd name="adj2" fmla="val 160225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Times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1"/>
          <p:cNvSpPr/>
          <p:nvPr/>
        </p:nvSpPr>
        <p:spPr>
          <a:xfrm>
            <a:off x="7405900" y="3887175"/>
            <a:ext cx="1521300" cy="622800"/>
          </a:xfrm>
          <a:prstGeom prst="wedgeRectCallout">
            <a:avLst>
              <a:gd name="adj1" fmla="val -46981"/>
              <a:gd name="adj2" fmla="val 88802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Buttons and arrows to move among heats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31"/>
          <p:cNvSpPr/>
          <p:nvPr/>
        </p:nvSpPr>
        <p:spPr>
          <a:xfrm rot="10800000" flipH="1">
            <a:off x="620775" y="6000700"/>
            <a:ext cx="3414300" cy="487800"/>
          </a:xfrm>
          <a:prstGeom prst="wedgeRectCallout">
            <a:avLst>
              <a:gd name="adj1" fmla="val 34413"/>
              <a:gd name="adj2" fmla="val 9241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1"/>
          <p:cNvSpPr/>
          <p:nvPr/>
        </p:nvSpPr>
        <p:spPr>
          <a:xfrm rot="10800000" flipH="1">
            <a:off x="4685325" y="5971175"/>
            <a:ext cx="1537200" cy="622800"/>
          </a:xfrm>
          <a:prstGeom prst="wedgeRectCallout">
            <a:avLst>
              <a:gd name="adj1" fmla="val -61539"/>
              <a:gd name="adj2" fmla="val 78476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1"/>
          <p:cNvSpPr txBox="1"/>
          <p:nvPr/>
        </p:nvSpPr>
        <p:spPr>
          <a:xfrm>
            <a:off x="4766625" y="6045100"/>
            <a:ext cx="13746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Button/Backup Times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1"/>
          <p:cNvSpPr txBox="1"/>
          <p:nvPr/>
        </p:nvSpPr>
        <p:spPr>
          <a:xfrm>
            <a:off x="605975" y="6037750"/>
            <a:ext cx="35031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Times recorded when swimmers touch pads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1"/>
          <p:cNvSpPr/>
          <p:nvPr/>
        </p:nvSpPr>
        <p:spPr>
          <a:xfrm>
            <a:off x="3635925" y="4059400"/>
            <a:ext cx="561600" cy="487800"/>
          </a:xfrm>
          <a:prstGeom prst="wedgeRectCallout">
            <a:avLst>
              <a:gd name="adj1" fmla="val -34210"/>
              <a:gd name="adj2" fmla="val 184363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DQ’s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1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2"/>
          <p:cNvSpPr txBox="1">
            <a:spLocks noGrp="1"/>
          </p:cNvSpPr>
          <p:nvPr>
            <p:ph type="title" idx="4294967295"/>
          </p:nvPr>
        </p:nvSpPr>
        <p:spPr>
          <a:xfrm>
            <a:off x="197100" y="206700"/>
            <a:ext cx="874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44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Hy-Tek Meet Manager(3rd </a:t>
            </a:r>
            <a:r>
              <a:rPr lang="en-US" sz="4400"/>
              <a:t>Station)</a:t>
            </a:r>
            <a:endParaRPr sz="4400"/>
          </a:p>
        </p:txBody>
      </p:sp>
      <p:sp>
        <p:nvSpPr>
          <p:cNvPr id="640" name="Google Shape;640;p32"/>
          <p:cNvSpPr txBox="1">
            <a:spLocks noGrp="1"/>
          </p:cNvSpPr>
          <p:nvPr>
            <p:ph type="body" idx="4294967295"/>
          </p:nvPr>
        </p:nvSpPr>
        <p:spPr>
          <a:xfrm>
            <a:off x="457200" y="1349700"/>
            <a:ext cx="8229600" cy="4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7305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70"/>
              <a:buFont typeface="Arial"/>
              <a:buChar char="●"/>
            </a:pPr>
            <a:r>
              <a:rPr lang="en-US" sz="2100"/>
              <a:t>After “Get Times”, the 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Menu highlights timing anomalies in color. Don</a:t>
            </a:r>
            <a:r>
              <a:rPr lang="en-US" sz="2100"/>
              <a:t>’t rely on colors, follow the Times Verification rules to determine Official Times.</a:t>
            </a:r>
            <a:endParaRPr sz="2100"/>
          </a:p>
        </p:txBody>
      </p:sp>
      <p:pic>
        <p:nvPicPr>
          <p:cNvPr id="641" name="Google Shape;641;p32" descr="Pictur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100" y="2238375"/>
            <a:ext cx="8832599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2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" y="5191125"/>
            <a:ext cx="83248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2" descr="Picture 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775" y="5505450"/>
            <a:ext cx="83439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2" descr="Picture 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012" y="5795962"/>
            <a:ext cx="8353426" cy="31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2" descr="Picture 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300" y="6110287"/>
            <a:ext cx="8324850" cy="314326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2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3"/>
          <p:cNvSpPr txBox="1">
            <a:spLocks noGrp="1"/>
          </p:cNvSpPr>
          <p:nvPr>
            <p:ph type="title"/>
          </p:nvPr>
        </p:nvSpPr>
        <p:spPr>
          <a:xfrm>
            <a:off x="457200" y="2381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Other Official Times </a:t>
            </a:r>
            <a:endParaRPr/>
          </a:p>
        </p:txBody>
      </p:sp>
      <p:sp>
        <p:nvSpPr>
          <p:cNvPr id="652" name="Google Shape;652;p33"/>
          <p:cNvSpPr txBox="1">
            <a:spLocks noGrp="1"/>
          </p:cNvSpPr>
          <p:nvPr>
            <p:ph type="body" idx="1"/>
          </p:nvPr>
        </p:nvSpPr>
        <p:spPr>
          <a:xfrm>
            <a:off x="301625" y="1676400"/>
            <a:ext cx="8540750" cy="46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2400"/>
              <a:t>Rule 102.24.1A</a:t>
            </a:r>
            <a:endParaRPr/>
          </a:p>
          <a:p>
            <a:pPr marL="639762" lvl="1" indent="-28416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200"/>
              <a:t>Official times may be achieved in:</a:t>
            </a:r>
            <a:endParaRPr sz="2400"/>
          </a:p>
          <a:p>
            <a:pPr marL="914400" lvl="2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●"/>
            </a:pPr>
            <a:r>
              <a:rPr lang="en-US" sz="1900"/>
              <a:t>Any heat</a:t>
            </a:r>
            <a:endParaRPr sz="2100"/>
          </a:p>
          <a:p>
            <a:pPr marL="914400" lvl="2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●"/>
            </a:pPr>
            <a:r>
              <a:rPr lang="en-US" sz="1900"/>
              <a:t>A swim off</a:t>
            </a:r>
            <a:endParaRPr sz="2100"/>
          </a:p>
          <a:p>
            <a:pPr marL="914400" lvl="2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●"/>
            </a:pPr>
            <a:r>
              <a:rPr lang="en-US" sz="1900"/>
              <a:t>A lead-off leg in a relay</a:t>
            </a:r>
            <a:endParaRPr sz="2100"/>
          </a:p>
          <a:p>
            <a:pPr marL="914400" lvl="2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●"/>
            </a:pPr>
            <a:r>
              <a:rPr lang="en-US" sz="1900"/>
              <a:t>A split time recorded from the official start to the completion on an initial distance with a legal finish within a longer event, provided the swimmer completes the event or the lead-off portion of the relay in compliance with applicable rules</a:t>
            </a:r>
            <a:endParaRPr sz="2100"/>
          </a:p>
          <a:p>
            <a:pPr marL="914400" lvl="2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●"/>
            </a:pPr>
            <a:r>
              <a:rPr lang="en-US" sz="1900"/>
              <a:t>A time trial or a record attempt</a:t>
            </a:r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4"/>
          <p:cNvSpPr txBox="1">
            <a:spLocks noGrp="1"/>
          </p:cNvSpPr>
          <p:nvPr>
            <p:ph type="title"/>
          </p:nvPr>
        </p:nvSpPr>
        <p:spPr>
          <a:xfrm>
            <a:off x="457200" y="323500"/>
            <a:ext cx="82296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Problem Solving</a:t>
            </a:r>
            <a:endParaRPr/>
          </a:p>
        </p:txBody>
      </p:sp>
      <p:sp>
        <p:nvSpPr>
          <p:cNvPr id="659" name="Google Shape;659;p34"/>
          <p:cNvSpPr txBox="1">
            <a:spLocks noGrp="1"/>
          </p:cNvSpPr>
          <p:nvPr>
            <p:ph type="body" idx="1"/>
          </p:nvPr>
        </p:nvSpPr>
        <p:spPr>
          <a:xfrm>
            <a:off x="258800" y="1299275"/>
            <a:ext cx="8675700" cy="54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2200"/>
              <a:t>Communicate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if something </a:t>
            </a:r>
            <a:r>
              <a:rPr lang="en-US" sz="2200"/>
              <a:t>has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gone wrong </a:t>
            </a:r>
            <a:r>
              <a:rPr lang="en-US" sz="2200"/>
              <a:t>so that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problem </a:t>
            </a:r>
            <a:r>
              <a:rPr lang="en-US" sz="2200"/>
              <a:t>can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 fixed quickly. Examples</a:t>
            </a:r>
            <a:r>
              <a:rPr lang="en-US" sz="2200"/>
              <a:t>:</a:t>
            </a:r>
            <a:endParaRPr sz="2200"/>
          </a:p>
          <a:p>
            <a:pPr marL="639762" lvl="1" indent="-2720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200"/>
              <a:t>Pad not working→ Swap out a backup pad </a:t>
            </a:r>
            <a:endParaRPr sz="2200"/>
          </a:p>
          <a:p>
            <a:pPr marL="639762" lvl="1" indent="-2720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200"/>
              <a:t>Button not working→ Swap out backup button</a:t>
            </a:r>
            <a:endParaRPr sz="2200"/>
          </a:p>
          <a:p>
            <a:pPr marL="639762" lvl="1" indent="-2720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200"/>
              <a:t>Printer not working</a:t>
            </a:r>
            <a:endParaRPr sz="2200"/>
          </a:p>
          <a:p>
            <a:pPr marL="972985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10"/>
              <a:buNone/>
            </a:pPr>
            <a:r>
              <a:rPr lang="en-US" sz="2200"/>
              <a:t>-Refill paper? </a:t>
            </a:r>
            <a:endParaRPr sz="2200"/>
          </a:p>
          <a:p>
            <a:pPr marL="972985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10"/>
              <a:buNone/>
            </a:pPr>
            <a:r>
              <a:rPr lang="en-US" sz="2200"/>
              <a:t>-Ink / Toner?  </a:t>
            </a:r>
            <a:endParaRPr sz="2200"/>
          </a:p>
          <a:p>
            <a:pPr marL="972985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10"/>
              <a:buNone/>
            </a:pPr>
            <a:r>
              <a:rPr lang="en-US" sz="2200"/>
              <a:t>-Swap out different printer?</a:t>
            </a:r>
            <a:endParaRPr sz="2200"/>
          </a:p>
          <a:p>
            <a:pPr marL="639762" lvl="1" indent="-2720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200"/>
              <a:t>Console not working→ Check all connections; set up 3 watches in each lane</a:t>
            </a:r>
            <a:endParaRPr sz="2200"/>
          </a:p>
          <a:p>
            <a:pPr marL="660267" lvl="1" indent="-3249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Char char="●"/>
            </a:pPr>
            <a:r>
              <a:rPr lang="en-US" sz="2200">
                <a:solidFill>
                  <a:schemeClr val="dk1"/>
                </a:solidFill>
              </a:rPr>
              <a:t>Hy-Tek not working→ Check all connections and cables; swap out cables or power cords</a:t>
            </a:r>
            <a:endParaRPr sz="2200"/>
          </a:p>
          <a:p>
            <a:pPr marL="639762" lvl="1" indent="-2720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Font typeface="Arial"/>
              <a:buChar char="●"/>
            </a:pPr>
            <a:r>
              <a:rPr lang="en-US" sz="2200"/>
              <a:t>Race logs are a handy tool if you missed a race due to connection failure between console and Hy-Tek (see Exhibit #1)</a:t>
            </a:r>
            <a:endParaRPr sz="2200"/>
          </a:p>
        </p:txBody>
      </p:sp>
      <p:grpSp>
        <p:nvGrpSpPr>
          <p:cNvPr id="660" name="Google Shape;660;p34"/>
          <p:cNvGrpSpPr/>
          <p:nvPr/>
        </p:nvGrpSpPr>
        <p:grpSpPr>
          <a:xfrm>
            <a:off x="5887525" y="2436951"/>
            <a:ext cx="3047025" cy="1828259"/>
            <a:chOff x="0" y="-433591"/>
            <a:chExt cx="2438400" cy="1456200"/>
          </a:xfrm>
        </p:grpSpPr>
        <p:sp>
          <p:nvSpPr>
            <p:cNvPr id="661" name="Google Shape;661;p34"/>
            <p:cNvSpPr/>
            <p:nvPr/>
          </p:nvSpPr>
          <p:spPr>
            <a:xfrm>
              <a:off x="0" y="-257806"/>
              <a:ext cx="2438400" cy="11811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0B51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4"/>
            <p:cNvSpPr txBox="1"/>
            <p:nvPr/>
          </p:nvSpPr>
          <p:spPr>
            <a:xfrm>
              <a:off x="192301" y="-433591"/>
              <a:ext cx="2053800" cy="145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 TIP: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swap pads &amp; buttons, ask Ref to pause the meet  between heats, even if unused lane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3" name="Google Shape;663;p34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5"/>
          <p:cNvSpPr txBox="1">
            <a:spLocks noGrp="1"/>
          </p:cNvSpPr>
          <p:nvPr>
            <p:ph type="title"/>
          </p:nvPr>
        </p:nvSpPr>
        <p:spPr>
          <a:xfrm>
            <a:off x="457200" y="343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Worked Examples</a:t>
            </a:r>
            <a:endParaRPr/>
          </a:p>
        </p:txBody>
      </p:sp>
      <p:sp>
        <p:nvSpPr>
          <p:cNvPr id="669" name="Google Shape;669;p35"/>
          <p:cNvSpPr txBox="1">
            <a:spLocks noGrp="1"/>
          </p:cNvSpPr>
          <p:nvPr>
            <p:ph type="body" idx="1"/>
          </p:nvPr>
        </p:nvSpPr>
        <p:spPr>
          <a:xfrm>
            <a:off x="457200" y="1804725"/>
            <a:ext cx="8229600" cy="4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4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50"/>
              <a:buChar char="●"/>
            </a:pPr>
            <a:r>
              <a:rPr lang="en-US"/>
              <a:t>Sample #1 (ET Training Material)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endParaRPr/>
          </a:p>
          <a:p>
            <a:pPr marL="457200" lvl="0" indent="-384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50"/>
              <a:buChar char="●"/>
            </a:pPr>
            <a:r>
              <a:rPr lang="en-US"/>
              <a:t>Sample #2 (ET Training Material)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endParaRPr/>
          </a:p>
        </p:txBody>
      </p:sp>
      <p:sp>
        <p:nvSpPr>
          <p:cNvPr id="670" name="Google Shape;670;p35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6"/>
          <p:cNvSpPr txBox="1">
            <a:spLocks noGrp="1"/>
          </p:cNvSpPr>
          <p:nvPr>
            <p:ph type="title"/>
          </p:nvPr>
        </p:nvSpPr>
        <p:spPr>
          <a:xfrm>
            <a:off x="565500" y="162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676" name="Google Shape;676;p36"/>
          <p:cNvSpPr txBox="1">
            <a:spLocks noGrp="1"/>
          </p:cNvSpPr>
          <p:nvPr>
            <p:ph type="body" idx="1"/>
          </p:nvPr>
        </p:nvSpPr>
        <p:spPr>
          <a:xfrm>
            <a:off x="457200" y="1305725"/>
            <a:ext cx="8446200" cy="5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4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50"/>
              <a:buChar char="●"/>
            </a:pPr>
            <a:r>
              <a:rPr lang="en-US"/>
              <a:t>Oregon Swimming, Inc (OSI) website: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www.oregonswimming.org</a:t>
            </a:r>
            <a:endParaRPr/>
          </a:p>
          <a:p>
            <a:pPr marL="457200" lvl="0" indent="-384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50"/>
              <a:buChar char="●"/>
            </a:pPr>
            <a:r>
              <a:rPr lang="en-US"/>
              <a:t>The following training material and quick reference guides are available on the OSI website </a:t>
            </a:r>
            <a:r>
              <a:rPr lang="en-US">
                <a:solidFill>
                  <a:schemeClr val="dk1"/>
                </a:solidFill>
              </a:rPr>
              <a:t>(OSI&gt;Officials&gt;Training)</a:t>
            </a:r>
            <a:endParaRPr/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US">
                <a:solidFill>
                  <a:schemeClr val="dk1"/>
                </a:solidFill>
              </a:rPr>
              <a:t>Time Reconciliation Flowchart</a:t>
            </a:r>
            <a:endParaRPr>
              <a:solidFill>
                <a:schemeClr val="dk1"/>
              </a:solidFill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US">
                <a:solidFill>
                  <a:schemeClr val="dk1"/>
                </a:solidFill>
              </a:rPr>
              <a:t>Heat Malfunction Worksheet</a:t>
            </a:r>
            <a:endParaRPr>
              <a:solidFill>
                <a:schemeClr val="dk1"/>
              </a:solidFill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US"/>
              <a:t>Exhibit #1 (Race log document under ET Training Material)</a:t>
            </a:r>
            <a:endParaRPr/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US"/>
              <a:t>This presentation is available for printing individual slides</a:t>
            </a:r>
            <a:endParaRPr/>
          </a:p>
          <a:p>
            <a:pPr marL="457200" lvl="0" indent="-384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50"/>
              <a:buChar char="●"/>
            </a:pPr>
            <a:r>
              <a:rPr lang="en-US"/>
              <a:t>USA Swimming website:  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www.usaswimming.org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endParaRPr/>
          </a:p>
        </p:txBody>
      </p:sp>
      <p:sp>
        <p:nvSpPr>
          <p:cNvPr id="677" name="Google Shape;677;p36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Questions ?</a:t>
            </a:r>
            <a:endParaRPr/>
          </a:p>
        </p:txBody>
      </p:sp>
      <p:sp>
        <p:nvSpPr>
          <p:cNvPr id="683" name="Google Shape;683;p37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73050" lvl="0" indent="-116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37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457200" y="356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/>
              <a:t>Role of an Official</a:t>
            </a:r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457200" y="1499600"/>
            <a:ext cx="8229600" cy="48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</a:rPr>
              <a:t>What does that mean?</a:t>
            </a:r>
            <a:endParaRPr b="1"/>
          </a:p>
          <a:p>
            <a:pPr marL="660267" lvl="1" indent="-32625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 of every meet depends on the official’s integrity, knowledge, concern and regard for the competitive interest of the swimmer</a:t>
            </a:r>
            <a:endParaRPr/>
          </a:p>
          <a:p>
            <a:pPr marL="660267" lvl="1" indent="-32625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set of rules applies to all swimmers</a:t>
            </a:r>
            <a:endParaRPr/>
          </a:p>
          <a:p>
            <a:pPr marL="660267" lvl="1" indent="-32625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Swimmers get the benefit of the doubt</a:t>
            </a:r>
            <a:endParaRPr sz="2400"/>
          </a:p>
          <a:p>
            <a:pPr marL="660267" lvl="1" indent="-32625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Demonstrate impartiality and professionalism on deck</a:t>
            </a: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423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/>
              <a:t>Role of an Official</a:t>
            </a:r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566575"/>
            <a:ext cx="8229600" cy="47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b="1"/>
              <a:t>Professionalism on Deck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endParaRPr b="1"/>
          </a:p>
          <a:p>
            <a:pPr marL="7302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Wear standard uniform</a:t>
            </a:r>
            <a:endParaRPr/>
          </a:p>
          <a:p>
            <a:pPr marL="1096962" lvl="1" indent="-2460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●"/>
            </a:pPr>
            <a:r>
              <a:rPr lang="en-US" sz="2400"/>
              <a:t>Typically white polo over black shorts, black shoes</a:t>
            </a:r>
            <a:endParaRPr/>
          </a:p>
          <a:p>
            <a:pPr marL="1096962" lvl="1" indent="-2460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●"/>
            </a:pPr>
            <a:r>
              <a:rPr lang="en-US" sz="2400"/>
              <a:t>Long pants/skirts for championship finals</a:t>
            </a:r>
            <a:endParaRPr/>
          </a:p>
          <a:p>
            <a:pPr marL="1096962" lvl="1" indent="-2460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●"/>
            </a:pPr>
            <a:r>
              <a:rPr lang="en-US" sz="2400"/>
              <a:t>Sometimes khaki instead of black</a:t>
            </a:r>
            <a:endParaRPr/>
          </a:p>
          <a:p>
            <a:pPr marL="1096962" lvl="1" indent="-2460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●"/>
            </a:pPr>
            <a:r>
              <a:rPr lang="en-US" sz="2400"/>
              <a:t>No team logos or advertising</a:t>
            </a:r>
            <a:endParaRPr/>
          </a:p>
          <a:p>
            <a:pPr marL="73025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Wear credentials and name tag</a:t>
            </a:r>
            <a:endParaRPr/>
          </a:p>
          <a:p>
            <a:pPr marL="73025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70"/>
              <a:buFont typeface="Arial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in position on time. Do not vacate position until replacement in place</a:t>
            </a:r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xfrm>
            <a:off x="457200" y="356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/>
              <a:t>Role of ET Official</a:t>
            </a:r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body" idx="1"/>
          </p:nvPr>
        </p:nvSpPr>
        <p:spPr>
          <a:xfrm>
            <a:off x="457200" y="1566575"/>
            <a:ext cx="8229600" cy="47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10"/>
              <a:buNone/>
            </a:pPr>
            <a:r>
              <a:rPr lang="en-US">
                <a:solidFill>
                  <a:schemeClr val="dk1"/>
                </a:solidFill>
              </a:rPr>
              <a:t>What does an ET Official do?</a:t>
            </a:r>
            <a:endParaRPr>
              <a:solidFill>
                <a:schemeClr val="dk1"/>
              </a:solidFill>
            </a:endParaRPr>
          </a:p>
          <a:p>
            <a:pPr marL="660267" lvl="1" indent="-3249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Char char="●"/>
            </a:pPr>
            <a:r>
              <a:rPr lang="en-US" sz="2400">
                <a:solidFill>
                  <a:schemeClr val="dk1"/>
                </a:solidFill>
              </a:rPr>
              <a:t>Operate electronic timing equipment (Timing Console-Station #1)</a:t>
            </a:r>
            <a:endParaRPr>
              <a:solidFill>
                <a:schemeClr val="dk1"/>
              </a:solidFill>
            </a:endParaRPr>
          </a:p>
          <a:p>
            <a:pPr marL="660267" lvl="1" indent="-3249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Char char="●"/>
            </a:pPr>
            <a:r>
              <a:rPr lang="en-US" sz="2400">
                <a:solidFill>
                  <a:schemeClr val="dk1"/>
                </a:solidFill>
              </a:rPr>
              <a:t>Determine official time (Time Verification/Paperwork-Station #2)</a:t>
            </a:r>
            <a:endParaRPr>
              <a:solidFill>
                <a:schemeClr val="dk1"/>
              </a:solidFill>
            </a:endParaRPr>
          </a:p>
          <a:p>
            <a:pPr marL="660267" lvl="1" indent="-3249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Char char="●"/>
            </a:pPr>
            <a:r>
              <a:rPr lang="en-US" sz="2400">
                <a:solidFill>
                  <a:schemeClr val="dk1"/>
                </a:solidFill>
              </a:rPr>
              <a:t>Record &amp; post results and scores (Hy-Tek Meet Manager-Station #3)</a:t>
            </a:r>
            <a:endParaRPr sz="2400">
              <a:solidFill>
                <a:schemeClr val="dk1"/>
              </a:solidFill>
            </a:endParaRPr>
          </a:p>
          <a:p>
            <a:pPr marL="660267" lvl="1" indent="-3249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Char char="●"/>
            </a:pPr>
            <a:r>
              <a:rPr lang="en-US" sz="2400">
                <a:solidFill>
                  <a:schemeClr val="dk1"/>
                </a:solidFill>
              </a:rPr>
              <a:t>Work as part of a larger officiating crew                           (ie: Referee, Starter, Stroke &amp; Turn, Admin Official)</a:t>
            </a:r>
            <a:endParaRPr sz="2400">
              <a:solidFill>
                <a:schemeClr val="dk1"/>
              </a:solidFill>
            </a:endParaRPr>
          </a:p>
          <a:p>
            <a:pPr marL="660267" lvl="1" indent="-3249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50"/>
              <a:buChar char="●"/>
            </a:pPr>
            <a:r>
              <a:rPr lang="en-US" sz="2400"/>
              <a:t>Assist AO (or Starter) with instructing timers in proper timing procedures or any other needed task</a:t>
            </a:r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457200" y="126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Certification Process</a:t>
            </a:r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457200" y="1269350"/>
            <a:ext cx="8448600" cy="52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7305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2800" b="1">
                <a:solidFill>
                  <a:schemeClr val="dk1"/>
                </a:solidFill>
              </a:rPr>
              <a:t>Certification Steps</a:t>
            </a:r>
            <a:endParaRPr sz="2328"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2"/>
              <a:buChar char="●"/>
            </a:pPr>
            <a:r>
              <a:rPr lang="en-US" sz="2328">
                <a:solidFill>
                  <a:schemeClr val="dk1"/>
                </a:solidFill>
              </a:rPr>
              <a:t>Attend an introductory ET Clinic  </a:t>
            </a:r>
            <a:endParaRPr sz="2328"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2"/>
              <a:buChar char="●"/>
            </a:pPr>
            <a:r>
              <a:rPr lang="en-US" sz="2328">
                <a:solidFill>
                  <a:schemeClr val="dk1"/>
                </a:solidFill>
              </a:rPr>
              <a:t>Register through Oregon Swimming(OSI) as non-athlete member of USA Swimming</a:t>
            </a:r>
            <a:endParaRPr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12"/>
              <a:buChar char="●"/>
            </a:pPr>
            <a:r>
              <a:rPr lang="en-US" sz="2328">
                <a:solidFill>
                  <a:schemeClr val="dk1"/>
                </a:solidFill>
              </a:rPr>
              <a:t>Pass a background check through USA Swimming    </a:t>
            </a:r>
            <a:endParaRPr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12"/>
              <a:buChar char="●"/>
            </a:pPr>
            <a:r>
              <a:rPr lang="en-US" sz="2328">
                <a:solidFill>
                  <a:schemeClr val="dk1"/>
                </a:solidFill>
              </a:rPr>
              <a:t>Complete USA Swimming online Athlete Protection Training</a:t>
            </a:r>
            <a:endParaRPr sz="2328"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28"/>
              <a:buChar char="●"/>
            </a:pPr>
            <a:r>
              <a:rPr lang="en-US" sz="2328">
                <a:solidFill>
                  <a:schemeClr val="dk1"/>
                </a:solidFill>
              </a:rPr>
              <a:t>Complete USA Swimming online Concussion Training                                    </a:t>
            </a:r>
            <a:endParaRPr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12"/>
              <a:buChar char="●"/>
            </a:pPr>
            <a:r>
              <a:rPr lang="en-US" sz="2328">
                <a:solidFill>
                  <a:schemeClr val="dk1"/>
                </a:solidFill>
              </a:rPr>
              <a:t>Upon application approval; acquire uniform; begin volunteering at meets</a:t>
            </a:r>
            <a:endParaRPr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12"/>
              <a:buChar char="●"/>
            </a:pPr>
            <a:r>
              <a:rPr lang="en-US" sz="2328">
                <a:solidFill>
                  <a:schemeClr val="dk1"/>
                </a:solidFill>
              </a:rPr>
              <a:t>Complete ET Training Record</a:t>
            </a:r>
            <a:endParaRPr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12"/>
              <a:buChar char="●"/>
            </a:pPr>
            <a:r>
              <a:rPr lang="en-US" sz="2328">
                <a:solidFill>
                  <a:schemeClr val="dk1"/>
                </a:solidFill>
              </a:rPr>
              <a:t>Forward Training Record and Evaluations to OSI ET Chair and wait for confirmation to take online test</a:t>
            </a:r>
            <a:endParaRPr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12"/>
              <a:buChar char="●"/>
            </a:pPr>
            <a:r>
              <a:rPr lang="en-US" sz="2328">
                <a:solidFill>
                  <a:schemeClr val="dk1"/>
                </a:solidFill>
              </a:rPr>
              <a:t>Take and pass on-line open-book test</a:t>
            </a:r>
            <a:endParaRPr>
              <a:solidFill>
                <a:schemeClr val="dk1"/>
              </a:solidFill>
            </a:endParaRPr>
          </a:p>
          <a:p>
            <a:pPr marL="27305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10"/>
              <a:buNone/>
            </a:pPr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422650" y="288725"/>
            <a:ext cx="8115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Arial"/>
              <a:buNone/>
            </a:pPr>
            <a:r>
              <a:rPr lang="en-US"/>
              <a:t>Certification Process</a:t>
            </a:r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body" idx="1"/>
          </p:nvPr>
        </p:nvSpPr>
        <p:spPr>
          <a:xfrm>
            <a:off x="476250" y="1366250"/>
            <a:ext cx="8229600" cy="5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7305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2800" b="1">
                <a:solidFill>
                  <a:schemeClr val="dk1"/>
                </a:solidFill>
              </a:rPr>
              <a:t>ET Training Record</a:t>
            </a:r>
            <a:endParaRPr sz="2134"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27"/>
              <a:buChar char="●"/>
            </a:pPr>
            <a:r>
              <a:rPr lang="en-US" sz="2134">
                <a:solidFill>
                  <a:schemeClr val="dk1"/>
                </a:solidFill>
              </a:rPr>
              <a:t>Attend ET Clinic </a:t>
            </a:r>
            <a:endParaRPr sz="2134"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134"/>
              <a:buChar char="●"/>
            </a:pPr>
            <a:r>
              <a:rPr lang="en-US" sz="2134">
                <a:solidFill>
                  <a:schemeClr val="dk1"/>
                </a:solidFill>
              </a:rPr>
              <a:t>Complete a Deck Tour with Referee → should do at first meet</a:t>
            </a:r>
            <a:endParaRPr sz="2134"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27"/>
              <a:buChar char="●"/>
            </a:pPr>
            <a:r>
              <a:rPr lang="en-US" sz="2134">
                <a:solidFill>
                  <a:schemeClr val="dk1"/>
                </a:solidFill>
              </a:rPr>
              <a:t>Work a minimum of 5 ET sessions</a:t>
            </a:r>
            <a:endParaRPr sz="2134"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27"/>
              <a:buChar char="●"/>
            </a:pPr>
            <a:r>
              <a:rPr lang="en-US" sz="2134">
                <a:solidFill>
                  <a:schemeClr val="dk1"/>
                </a:solidFill>
              </a:rPr>
              <a:t>At least 2 of the first 6 hours must be with a designated ET Trainer</a:t>
            </a:r>
            <a:endParaRPr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27"/>
              <a:buChar char="●"/>
            </a:pPr>
            <a:r>
              <a:rPr lang="en-US" sz="2134">
                <a:solidFill>
                  <a:schemeClr val="dk1"/>
                </a:solidFill>
              </a:rPr>
              <a:t>2 sessions at sanctioned 12&amp;Under meet</a:t>
            </a:r>
            <a:endParaRPr sz="2134"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134"/>
              <a:buChar char="●"/>
            </a:pPr>
            <a:r>
              <a:rPr lang="en-US" sz="2134">
                <a:solidFill>
                  <a:schemeClr val="dk1"/>
                </a:solidFill>
              </a:rPr>
              <a:t>1 session at a non-home meet</a:t>
            </a:r>
            <a:endParaRPr sz="2134"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27"/>
              <a:buChar char="●"/>
            </a:pPr>
            <a:r>
              <a:rPr lang="en-US" sz="2134">
                <a:solidFill>
                  <a:schemeClr val="dk1"/>
                </a:solidFill>
              </a:rPr>
              <a:t>10 observed hours on Timing Console                                          (become familiar with both Colorado and Daktronics)</a:t>
            </a:r>
            <a:endParaRPr sz="2134"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27"/>
              <a:buChar char="●"/>
            </a:pPr>
            <a:r>
              <a:rPr lang="en-US" sz="2134">
                <a:solidFill>
                  <a:schemeClr val="dk1"/>
                </a:solidFill>
              </a:rPr>
              <a:t>10 observed hours on Time Verification/Paperwork</a:t>
            </a:r>
            <a:endParaRPr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27"/>
              <a:buChar char="●"/>
            </a:pPr>
            <a:r>
              <a:rPr lang="en-US" sz="2134">
                <a:solidFill>
                  <a:schemeClr val="dk1"/>
                </a:solidFill>
              </a:rPr>
              <a:t>5 observed hours with the Hy-Tek operator</a:t>
            </a:r>
            <a:endParaRPr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27"/>
              <a:buChar char="●"/>
            </a:pPr>
            <a:r>
              <a:rPr lang="en-US" sz="2134">
                <a:solidFill>
                  <a:schemeClr val="dk1"/>
                </a:solidFill>
              </a:rPr>
              <a:t>Successfully complete a heat malfunction calculation (by hand)</a:t>
            </a:r>
            <a:endParaRPr>
              <a:solidFill>
                <a:schemeClr val="dk1"/>
              </a:solidFill>
            </a:endParaRPr>
          </a:p>
          <a:p>
            <a:pPr marL="27305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27"/>
              <a:buChar char="●"/>
            </a:pPr>
            <a:r>
              <a:rPr lang="en-US" sz="2134">
                <a:solidFill>
                  <a:schemeClr val="dk1"/>
                </a:solidFill>
              </a:rPr>
              <a:t>Receive 2 positive Evaluations from 2 different ET Trainers from 2 different sessions</a:t>
            </a:r>
            <a:endParaRPr>
              <a:solidFill>
                <a:schemeClr val="dk1"/>
              </a:solidFill>
            </a:endParaRPr>
          </a:p>
          <a:p>
            <a:pPr marL="27305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710"/>
              <a:buNone/>
            </a:pPr>
            <a:endParaRPr/>
          </a:p>
        </p:txBody>
      </p:sp>
      <p:sp>
        <p:nvSpPr>
          <p:cNvPr id="110" name="Google Shape;110;p8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10"/>
              <a:buNone/>
            </a:pPr>
            <a:endParaRPr/>
          </a:p>
        </p:txBody>
      </p:sp>
      <p:sp>
        <p:nvSpPr>
          <p:cNvPr id="116" name="Google Shape;116;p9"/>
          <p:cNvSpPr txBox="1"/>
          <p:nvPr/>
        </p:nvSpPr>
        <p:spPr>
          <a:xfrm>
            <a:off x="457200" y="704850"/>
            <a:ext cx="82296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Typical ET Setup </a:t>
            </a:r>
            <a:endParaRPr sz="5000" b="0" i="0" u="none" strike="noStrike" cap="none">
              <a:solidFill>
                <a:srgbClr val="0461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9"/>
          <p:cNvGrpSpPr/>
          <p:nvPr/>
        </p:nvGrpSpPr>
        <p:grpSpPr>
          <a:xfrm>
            <a:off x="4851400" y="2136775"/>
            <a:ext cx="2590800" cy="990600"/>
            <a:chOff x="0" y="0"/>
            <a:chExt cx="2590800" cy="990600"/>
          </a:xfrm>
        </p:grpSpPr>
        <p:sp>
          <p:nvSpPr>
            <p:cNvPr id="118" name="Google Shape;118;p9"/>
            <p:cNvSpPr/>
            <p:nvPr/>
          </p:nvSpPr>
          <p:spPr>
            <a:xfrm>
              <a:off x="0" y="0"/>
              <a:ext cx="2590800" cy="990600"/>
            </a:xfrm>
            <a:prstGeom prst="rect">
              <a:avLst/>
            </a:prstGeom>
            <a:solidFill>
              <a:srgbClr val="33333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9"/>
            <p:cNvSpPr txBox="1"/>
            <p:nvPr/>
          </p:nvSpPr>
          <p:spPr>
            <a:xfrm>
              <a:off x="652407" y="319969"/>
              <a:ext cx="12861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Scoreboard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9"/>
          <p:cNvSpPr/>
          <p:nvPr/>
        </p:nvSpPr>
        <p:spPr>
          <a:xfrm>
            <a:off x="762000" y="2133600"/>
            <a:ext cx="2895600" cy="1752600"/>
          </a:xfrm>
          <a:prstGeom prst="rect">
            <a:avLst/>
          </a:prstGeom>
          <a:solidFill>
            <a:srgbClr val="0F6FC6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9"/>
          <p:cNvGrpSpPr/>
          <p:nvPr/>
        </p:nvGrpSpPr>
        <p:grpSpPr>
          <a:xfrm>
            <a:off x="762000" y="3308350"/>
            <a:ext cx="2895600" cy="0"/>
            <a:chOff x="0" y="0"/>
            <a:chExt cx="2895600" cy="0"/>
          </a:xfrm>
        </p:grpSpPr>
        <p:cxnSp>
          <p:nvCxnSpPr>
            <p:cNvPr id="122" name="Google Shape;122;p9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124" name="Google Shape;124;p9"/>
          <p:cNvGrpSpPr/>
          <p:nvPr/>
        </p:nvGrpSpPr>
        <p:grpSpPr>
          <a:xfrm>
            <a:off x="762000" y="2393950"/>
            <a:ext cx="2895600" cy="0"/>
            <a:chOff x="0" y="0"/>
            <a:chExt cx="2895600" cy="0"/>
          </a:xfrm>
        </p:grpSpPr>
        <p:cxnSp>
          <p:nvCxnSpPr>
            <p:cNvPr id="125" name="Google Shape;125;p9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127" name="Google Shape;127;p9"/>
          <p:cNvGrpSpPr/>
          <p:nvPr/>
        </p:nvGrpSpPr>
        <p:grpSpPr>
          <a:xfrm>
            <a:off x="762000" y="2705100"/>
            <a:ext cx="2895600" cy="0"/>
            <a:chOff x="0" y="0"/>
            <a:chExt cx="2895600" cy="0"/>
          </a:xfrm>
        </p:grpSpPr>
        <p:cxnSp>
          <p:nvCxnSpPr>
            <p:cNvPr id="128" name="Google Shape;128;p9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9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130" name="Google Shape;130;p9"/>
          <p:cNvGrpSpPr/>
          <p:nvPr/>
        </p:nvGrpSpPr>
        <p:grpSpPr>
          <a:xfrm>
            <a:off x="762000" y="3006725"/>
            <a:ext cx="2895600" cy="0"/>
            <a:chOff x="0" y="0"/>
            <a:chExt cx="2895600" cy="0"/>
          </a:xfrm>
        </p:grpSpPr>
        <p:cxnSp>
          <p:nvCxnSpPr>
            <p:cNvPr id="131" name="Google Shape;131;p9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9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133" name="Google Shape;133;p9"/>
          <p:cNvGrpSpPr/>
          <p:nvPr/>
        </p:nvGrpSpPr>
        <p:grpSpPr>
          <a:xfrm>
            <a:off x="762000" y="3629025"/>
            <a:ext cx="2895600" cy="0"/>
            <a:chOff x="0" y="0"/>
            <a:chExt cx="2895600" cy="0"/>
          </a:xfrm>
        </p:grpSpPr>
        <p:cxnSp>
          <p:nvCxnSpPr>
            <p:cNvPr id="134" name="Google Shape;134;p9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9"/>
            <p:cNvCxnSpPr/>
            <p:nvPr/>
          </p:nvCxnSpPr>
          <p:spPr>
            <a:xfrm>
              <a:off x="0" y="0"/>
              <a:ext cx="28956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136" name="Google Shape;136;p9"/>
          <p:cNvSpPr/>
          <p:nvPr/>
        </p:nvSpPr>
        <p:spPr>
          <a:xfrm>
            <a:off x="3581400" y="2133600"/>
            <a:ext cx="76200" cy="228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3581400" y="2438400"/>
            <a:ext cx="76200" cy="228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3581400" y="2743200"/>
            <a:ext cx="76200" cy="228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581400" y="3048000"/>
            <a:ext cx="76200" cy="228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3581400" y="3352800"/>
            <a:ext cx="76200" cy="228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3581400" y="3657600"/>
            <a:ext cx="76200" cy="228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9"/>
          <p:cNvGrpSpPr/>
          <p:nvPr/>
        </p:nvGrpSpPr>
        <p:grpSpPr>
          <a:xfrm>
            <a:off x="3657600" y="2489288"/>
            <a:ext cx="411163" cy="126913"/>
            <a:chOff x="0" y="88"/>
            <a:chExt cx="411163" cy="126913"/>
          </a:xfrm>
        </p:grpSpPr>
        <p:sp>
          <p:nvSpPr>
            <p:cNvPr id="143" name="Google Shape;143;p9"/>
            <p:cNvSpPr/>
            <p:nvPr/>
          </p:nvSpPr>
          <p:spPr>
            <a:xfrm>
              <a:off x="76200" y="9525"/>
              <a:ext cx="76200" cy="76200"/>
            </a:xfrm>
            <a:prstGeom prst="rect">
              <a:avLst/>
            </a:prstGeom>
            <a:solidFill>
              <a:srgbClr val="DBF5F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4" name="Google Shape;144;p9"/>
            <p:cNvCxnSpPr/>
            <p:nvPr/>
          </p:nvCxnSpPr>
          <p:spPr>
            <a:xfrm rot="10800000">
              <a:off x="228463" y="88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45" name="Google Shape;145;p9"/>
            <p:cNvCxnSpPr/>
            <p:nvPr/>
          </p:nvCxnSpPr>
          <p:spPr>
            <a:xfrm rot="10800000">
              <a:off x="228463" y="125501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46" name="Google Shape;146;p9"/>
            <p:cNvCxnSpPr/>
            <p:nvPr/>
          </p:nvCxnSpPr>
          <p:spPr>
            <a:xfrm>
              <a:off x="0" y="47625"/>
              <a:ext cx="76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7" name="Google Shape;147;p9"/>
            <p:cNvSpPr/>
            <p:nvPr/>
          </p:nvSpPr>
          <p:spPr>
            <a:xfrm rot="10800000" flipH="1">
              <a:off x="152400" y="6369"/>
              <a:ext cx="79380" cy="412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152400" y="47625"/>
              <a:ext cx="79380" cy="7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9" name="Google Shape;149;p9"/>
          <p:cNvCxnSpPr/>
          <p:nvPr/>
        </p:nvCxnSpPr>
        <p:spPr>
          <a:xfrm>
            <a:off x="3771900" y="2225675"/>
            <a:ext cx="0" cy="2813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0" name="Google Shape;150;p9"/>
          <p:cNvGrpSpPr/>
          <p:nvPr/>
        </p:nvGrpSpPr>
        <p:grpSpPr>
          <a:xfrm>
            <a:off x="3434507" y="4962525"/>
            <a:ext cx="942900" cy="1376219"/>
            <a:chOff x="215057" y="0"/>
            <a:chExt cx="942900" cy="1376219"/>
          </a:xfrm>
        </p:grpSpPr>
        <p:sp>
          <p:nvSpPr>
            <p:cNvPr id="151" name="Google Shape;151;p9"/>
            <p:cNvSpPr/>
            <p:nvPr/>
          </p:nvSpPr>
          <p:spPr>
            <a:xfrm>
              <a:off x="552450" y="0"/>
              <a:ext cx="542700" cy="288900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"/>
            <p:cNvSpPr txBox="1"/>
            <p:nvPr/>
          </p:nvSpPr>
          <p:spPr>
            <a:xfrm>
              <a:off x="215057" y="758819"/>
              <a:ext cx="942900" cy="617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Timing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Console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9"/>
          <p:cNvSpPr txBox="1"/>
          <p:nvPr/>
        </p:nvSpPr>
        <p:spPr>
          <a:xfrm>
            <a:off x="6727952" y="5644450"/>
            <a:ext cx="15750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Hytek/Results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9"/>
          <p:cNvGrpSpPr/>
          <p:nvPr/>
        </p:nvGrpSpPr>
        <p:grpSpPr>
          <a:xfrm>
            <a:off x="2257425" y="4000500"/>
            <a:ext cx="1095300" cy="685800"/>
            <a:chOff x="0" y="0"/>
            <a:chExt cx="1095300" cy="685800"/>
          </a:xfrm>
        </p:grpSpPr>
        <p:sp>
          <p:nvSpPr>
            <p:cNvPr id="155" name="Google Shape;155;p9"/>
            <p:cNvSpPr/>
            <p:nvPr/>
          </p:nvSpPr>
          <p:spPr>
            <a:xfrm>
              <a:off x="0" y="0"/>
              <a:ext cx="1095300" cy="685800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 txBox="1"/>
            <p:nvPr/>
          </p:nvSpPr>
          <p:spPr>
            <a:xfrm>
              <a:off x="76257" y="34219"/>
              <a:ext cx="942900" cy="6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Starting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Console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7" name="Google Shape;157;p9"/>
          <p:cNvCxnSpPr/>
          <p:nvPr/>
        </p:nvCxnSpPr>
        <p:spPr>
          <a:xfrm flipH="1">
            <a:off x="3362251" y="3771900"/>
            <a:ext cx="390600" cy="57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p9"/>
          <p:cNvCxnSpPr/>
          <p:nvPr/>
        </p:nvCxnSpPr>
        <p:spPr>
          <a:xfrm>
            <a:off x="4162425" y="4467225"/>
            <a:ext cx="0" cy="495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9"/>
          <p:cNvCxnSpPr/>
          <p:nvPr/>
        </p:nvCxnSpPr>
        <p:spPr>
          <a:xfrm>
            <a:off x="4162425" y="4476750"/>
            <a:ext cx="1095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9"/>
          <p:cNvCxnSpPr/>
          <p:nvPr/>
        </p:nvCxnSpPr>
        <p:spPr>
          <a:xfrm rot="10800000">
            <a:off x="5248275" y="3124050"/>
            <a:ext cx="0" cy="1352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1" name="Google Shape;161;p9"/>
          <p:cNvGrpSpPr/>
          <p:nvPr/>
        </p:nvGrpSpPr>
        <p:grpSpPr>
          <a:xfrm>
            <a:off x="7696198" y="4986336"/>
            <a:ext cx="581040" cy="457218"/>
            <a:chOff x="-1" y="-1"/>
            <a:chExt cx="581040" cy="457218"/>
          </a:xfrm>
        </p:grpSpPr>
        <p:sp>
          <p:nvSpPr>
            <p:cNvPr id="162" name="Google Shape;162;p9"/>
            <p:cNvSpPr/>
            <p:nvPr/>
          </p:nvSpPr>
          <p:spPr>
            <a:xfrm>
              <a:off x="-1" y="-1"/>
              <a:ext cx="581040" cy="4572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673" y="0"/>
                  </a:moveTo>
                  <a:lnTo>
                    <a:pt x="19186" y="0"/>
                  </a:lnTo>
                  <a:lnTo>
                    <a:pt x="21600" y="4703"/>
                  </a:lnTo>
                  <a:lnTo>
                    <a:pt x="21600" y="16548"/>
                  </a:lnTo>
                  <a:lnTo>
                    <a:pt x="18042" y="16548"/>
                  </a:lnTo>
                  <a:lnTo>
                    <a:pt x="18042" y="21600"/>
                  </a:lnTo>
                  <a:lnTo>
                    <a:pt x="3176" y="21600"/>
                  </a:lnTo>
                  <a:lnTo>
                    <a:pt x="3176" y="16548"/>
                  </a:lnTo>
                  <a:lnTo>
                    <a:pt x="0" y="16548"/>
                  </a:lnTo>
                  <a:lnTo>
                    <a:pt x="0" y="4703"/>
                  </a:lnTo>
                  <a:lnTo>
                    <a:pt x="2414" y="0"/>
                  </a:lnTo>
                  <a:lnTo>
                    <a:pt x="10673" y="0"/>
                  </a:lnTo>
                  <a:close/>
                </a:path>
              </a:pathLst>
            </a:custGeom>
            <a:solidFill>
              <a:srgbClr val="FFFF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-1" y="99546"/>
              <a:ext cx="581040" cy="3576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moveTo>
                    <a:pt x="16518" y="0"/>
                  </a:moveTo>
                  <a:lnTo>
                    <a:pt x="16518" y="7349"/>
                  </a:lnTo>
                  <a:lnTo>
                    <a:pt x="0" y="7349"/>
                  </a:lnTo>
                  <a:moveTo>
                    <a:pt x="4320" y="15142"/>
                  </a:moveTo>
                  <a:lnTo>
                    <a:pt x="4320" y="21600"/>
                  </a:lnTo>
                  <a:lnTo>
                    <a:pt x="4320" y="15142"/>
                  </a:lnTo>
                  <a:moveTo>
                    <a:pt x="16899" y="15142"/>
                  </a:moveTo>
                  <a:lnTo>
                    <a:pt x="16899" y="21600"/>
                  </a:lnTo>
                  <a:lnTo>
                    <a:pt x="16899" y="15142"/>
                  </a:lnTo>
                  <a:moveTo>
                    <a:pt x="15247" y="13139"/>
                  </a:moveTo>
                  <a:lnTo>
                    <a:pt x="15247" y="7349"/>
                  </a:lnTo>
                  <a:lnTo>
                    <a:pt x="16899" y="15142"/>
                  </a:lnTo>
                  <a:lnTo>
                    <a:pt x="18042" y="15142"/>
                  </a:lnTo>
                  <a:lnTo>
                    <a:pt x="16518" y="7349"/>
                  </a:lnTo>
                  <a:moveTo>
                    <a:pt x="15247" y="13139"/>
                  </a:moveTo>
                  <a:lnTo>
                    <a:pt x="16772" y="16924"/>
                  </a:lnTo>
                  <a:lnTo>
                    <a:pt x="4447" y="16924"/>
                  </a:lnTo>
                  <a:lnTo>
                    <a:pt x="5972" y="13139"/>
                  </a:lnTo>
                  <a:lnTo>
                    <a:pt x="5972" y="7349"/>
                  </a:lnTo>
                  <a:lnTo>
                    <a:pt x="4320" y="15142"/>
                  </a:lnTo>
                  <a:lnTo>
                    <a:pt x="3176" y="15142"/>
                  </a:lnTo>
                  <a:lnTo>
                    <a:pt x="4701" y="7349"/>
                  </a:lnTo>
                  <a:moveTo>
                    <a:pt x="20202" y="1113"/>
                  </a:moveTo>
                  <a:lnTo>
                    <a:pt x="20711" y="1113"/>
                  </a:lnTo>
                  <a:lnTo>
                    <a:pt x="20711" y="4009"/>
                  </a:lnTo>
                  <a:lnTo>
                    <a:pt x="20202" y="4009"/>
                  </a:lnTo>
                  <a:lnTo>
                    <a:pt x="20202" y="1113"/>
                  </a:lnTo>
                  <a:moveTo>
                    <a:pt x="5972" y="13139"/>
                  </a:moveTo>
                  <a:lnTo>
                    <a:pt x="15247" y="1313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4" name="Google Shape;164;p9"/>
          <p:cNvCxnSpPr/>
          <p:nvPr/>
        </p:nvCxnSpPr>
        <p:spPr>
          <a:xfrm>
            <a:off x="7467600" y="5162550"/>
            <a:ext cx="209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9"/>
          <p:cNvCxnSpPr/>
          <p:nvPr/>
        </p:nvCxnSpPr>
        <p:spPr>
          <a:xfrm rot="10800000">
            <a:off x="4257675" y="4781625"/>
            <a:ext cx="0" cy="18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" name="Google Shape;166;p9"/>
          <p:cNvCxnSpPr/>
          <p:nvPr/>
        </p:nvCxnSpPr>
        <p:spPr>
          <a:xfrm>
            <a:off x="4257675" y="4772025"/>
            <a:ext cx="2881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" name="Google Shape;167;p9"/>
          <p:cNvCxnSpPr/>
          <p:nvPr/>
        </p:nvCxnSpPr>
        <p:spPr>
          <a:xfrm>
            <a:off x="5753100" y="4772025"/>
            <a:ext cx="0" cy="209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8" name="Google Shape;168;p9"/>
          <p:cNvGrpSpPr/>
          <p:nvPr/>
        </p:nvGrpSpPr>
        <p:grpSpPr>
          <a:xfrm>
            <a:off x="6715123" y="4986337"/>
            <a:ext cx="962100" cy="561847"/>
            <a:chOff x="-1" y="0"/>
            <a:chExt cx="962100" cy="561847"/>
          </a:xfrm>
        </p:grpSpPr>
        <p:sp>
          <p:nvSpPr>
            <p:cNvPr id="169" name="Google Shape;169;p9"/>
            <p:cNvSpPr/>
            <p:nvPr/>
          </p:nvSpPr>
          <p:spPr>
            <a:xfrm>
              <a:off x="149737" y="0"/>
              <a:ext cx="666600" cy="373200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-1" y="392029"/>
              <a:ext cx="962010" cy="1251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4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327" y="0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-1" y="517147"/>
              <a:ext cx="962100" cy="44700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3330" y="39624"/>
              <a:ext cx="801360" cy="4514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79" y="0"/>
                  </a:moveTo>
                  <a:lnTo>
                    <a:pt x="18820" y="0"/>
                  </a:lnTo>
                  <a:lnTo>
                    <a:pt x="18820" y="13968"/>
                  </a:lnTo>
                  <a:lnTo>
                    <a:pt x="2779" y="13968"/>
                  </a:lnTo>
                  <a:lnTo>
                    <a:pt x="2779" y="0"/>
                  </a:lnTo>
                  <a:close/>
                  <a:moveTo>
                    <a:pt x="1737" y="17460"/>
                  </a:moveTo>
                  <a:lnTo>
                    <a:pt x="1256" y="18158"/>
                  </a:lnTo>
                  <a:lnTo>
                    <a:pt x="20236" y="18158"/>
                  </a:lnTo>
                  <a:lnTo>
                    <a:pt x="19756" y="17460"/>
                  </a:lnTo>
                  <a:lnTo>
                    <a:pt x="1737" y="17460"/>
                  </a:lnTo>
                  <a:close/>
                  <a:moveTo>
                    <a:pt x="5213" y="20902"/>
                  </a:moveTo>
                  <a:lnTo>
                    <a:pt x="4892" y="21600"/>
                  </a:lnTo>
                  <a:lnTo>
                    <a:pt x="16681" y="21600"/>
                  </a:lnTo>
                  <a:lnTo>
                    <a:pt x="16361" y="20902"/>
                  </a:lnTo>
                  <a:lnTo>
                    <a:pt x="5213" y="20902"/>
                  </a:lnTo>
                  <a:close/>
                  <a:moveTo>
                    <a:pt x="1149" y="18607"/>
                  </a:moveTo>
                  <a:lnTo>
                    <a:pt x="641" y="19356"/>
                  </a:lnTo>
                  <a:lnTo>
                    <a:pt x="20905" y="19356"/>
                  </a:lnTo>
                  <a:lnTo>
                    <a:pt x="20371" y="18607"/>
                  </a:lnTo>
                  <a:lnTo>
                    <a:pt x="1149" y="18607"/>
                  </a:lnTo>
                  <a:close/>
                  <a:moveTo>
                    <a:pt x="534" y="19704"/>
                  </a:moveTo>
                  <a:lnTo>
                    <a:pt x="0" y="20452"/>
                  </a:lnTo>
                  <a:lnTo>
                    <a:pt x="21600" y="20452"/>
                  </a:lnTo>
                  <a:lnTo>
                    <a:pt x="21038" y="19704"/>
                  </a:lnTo>
                  <a:lnTo>
                    <a:pt x="534" y="19704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9"/>
          <p:cNvSpPr txBox="1"/>
          <p:nvPr/>
        </p:nvSpPr>
        <p:spPr>
          <a:xfrm>
            <a:off x="3225800" y="1582737"/>
            <a:ext cx="625200" cy="350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9"/>
          <p:cNvGrpSpPr/>
          <p:nvPr/>
        </p:nvGrpSpPr>
        <p:grpSpPr>
          <a:xfrm>
            <a:off x="3656012" y="2814726"/>
            <a:ext cx="411163" cy="126913"/>
            <a:chOff x="0" y="88"/>
            <a:chExt cx="411163" cy="126913"/>
          </a:xfrm>
        </p:grpSpPr>
        <p:sp>
          <p:nvSpPr>
            <p:cNvPr id="175" name="Google Shape;175;p9"/>
            <p:cNvSpPr/>
            <p:nvPr/>
          </p:nvSpPr>
          <p:spPr>
            <a:xfrm>
              <a:off x="76199" y="9525"/>
              <a:ext cx="76200" cy="76200"/>
            </a:xfrm>
            <a:prstGeom prst="rect">
              <a:avLst/>
            </a:prstGeom>
            <a:solidFill>
              <a:srgbClr val="DBF5F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6" name="Google Shape;176;p9"/>
            <p:cNvCxnSpPr/>
            <p:nvPr/>
          </p:nvCxnSpPr>
          <p:spPr>
            <a:xfrm rot="10800000">
              <a:off x="228463" y="88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77" name="Google Shape;177;p9"/>
            <p:cNvCxnSpPr/>
            <p:nvPr/>
          </p:nvCxnSpPr>
          <p:spPr>
            <a:xfrm rot="10800000">
              <a:off x="228463" y="125501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78" name="Google Shape;178;p9"/>
            <p:cNvCxnSpPr/>
            <p:nvPr/>
          </p:nvCxnSpPr>
          <p:spPr>
            <a:xfrm>
              <a:off x="0" y="47625"/>
              <a:ext cx="76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9" name="Google Shape;179;p9"/>
            <p:cNvSpPr/>
            <p:nvPr/>
          </p:nvSpPr>
          <p:spPr>
            <a:xfrm rot="10800000" flipH="1">
              <a:off x="152399" y="6369"/>
              <a:ext cx="79380" cy="412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152399" y="47625"/>
              <a:ext cx="79380" cy="7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9"/>
          <p:cNvGrpSpPr/>
          <p:nvPr/>
        </p:nvGrpSpPr>
        <p:grpSpPr>
          <a:xfrm>
            <a:off x="3656012" y="3117938"/>
            <a:ext cx="411163" cy="126913"/>
            <a:chOff x="0" y="88"/>
            <a:chExt cx="411163" cy="126913"/>
          </a:xfrm>
        </p:grpSpPr>
        <p:sp>
          <p:nvSpPr>
            <p:cNvPr id="182" name="Google Shape;182;p9"/>
            <p:cNvSpPr/>
            <p:nvPr/>
          </p:nvSpPr>
          <p:spPr>
            <a:xfrm>
              <a:off x="76199" y="9525"/>
              <a:ext cx="76200" cy="76200"/>
            </a:xfrm>
            <a:prstGeom prst="rect">
              <a:avLst/>
            </a:prstGeom>
            <a:solidFill>
              <a:srgbClr val="DBF5F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3" name="Google Shape;183;p9"/>
            <p:cNvCxnSpPr/>
            <p:nvPr/>
          </p:nvCxnSpPr>
          <p:spPr>
            <a:xfrm rot="10800000">
              <a:off x="228463" y="88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84" name="Google Shape;184;p9"/>
            <p:cNvCxnSpPr/>
            <p:nvPr/>
          </p:nvCxnSpPr>
          <p:spPr>
            <a:xfrm rot="10800000">
              <a:off x="228463" y="125501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85" name="Google Shape;185;p9"/>
            <p:cNvCxnSpPr/>
            <p:nvPr/>
          </p:nvCxnSpPr>
          <p:spPr>
            <a:xfrm>
              <a:off x="0" y="47625"/>
              <a:ext cx="76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6" name="Google Shape;186;p9"/>
            <p:cNvSpPr/>
            <p:nvPr/>
          </p:nvSpPr>
          <p:spPr>
            <a:xfrm rot="10800000" flipH="1">
              <a:off x="152399" y="6369"/>
              <a:ext cx="79380" cy="412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152399" y="47625"/>
              <a:ext cx="79380" cy="7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9"/>
          <p:cNvGrpSpPr/>
          <p:nvPr/>
        </p:nvGrpSpPr>
        <p:grpSpPr>
          <a:xfrm>
            <a:off x="3667125" y="3414801"/>
            <a:ext cx="411163" cy="126913"/>
            <a:chOff x="0" y="88"/>
            <a:chExt cx="411163" cy="126913"/>
          </a:xfrm>
        </p:grpSpPr>
        <p:sp>
          <p:nvSpPr>
            <p:cNvPr id="189" name="Google Shape;189;p9"/>
            <p:cNvSpPr/>
            <p:nvPr/>
          </p:nvSpPr>
          <p:spPr>
            <a:xfrm>
              <a:off x="76200" y="9525"/>
              <a:ext cx="76200" cy="76200"/>
            </a:xfrm>
            <a:prstGeom prst="rect">
              <a:avLst/>
            </a:prstGeom>
            <a:solidFill>
              <a:srgbClr val="DBF5F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0" name="Google Shape;190;p9"/>
            <p:cNvCxnSpPr/>
            <p:nvPr/>
          </p:nvCxnSpPr>
          <p:spPr>
            <a:xfrm rot="10800000">
              <a:off x="228463" y="88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 rot="10800000">
              <a:off x="228463" y="125501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0" y="47625"/>
              <a:ext cx="76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3" name="Google Shape;193;p9"/>
            <p:cNvSpPr/>
            <p:nvPr/>
          </p:nvSpPr>
          <p:spPr>
            <a:xfrm rot="10800000" flipH="1">
              <a:off x="152400" y="6369"/>
              <a:ext cx="79380" cy="412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152400" y="47625"/>
              <a:ext cx="79380" cy="7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9"/>
          <p:cNvGrpSpPr/>
          <p:nvPr/>
        </p:nvGrpSpPr>
        <p:grpSpPr>
          <a:xfrm>
            <a:off x="3656012" y="3713251"/>
            <a:ext cx="411163" cy="126913"/>
            <a:chOff x="0" y="88"/>
            <a:chExt cx="411163" cy="126913"/>
          </a:xfrm>
        </p:grpSpPr>
        <p:sp>
          <p:nvSpPr>
            <p:cNvPr id="196" name="Google Shape;196;p9"/>
            <p:cNvSpPr/>
            <p:nvPr/>
          </p:nvSpPr>
          <p:spPr>
            <a:xfrm>
              <a:off x="76199" y="9525"/>
              <a:ext cx="76200" cy="76200"/>
            </a:xfrm>
            <a:prstGeom prst="rect">
              <a:avLst/>
            </a:prstGeom>
            <a:solidFill>
              <a:srgbClr val="DBF5F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7" name="Google Shape;197;p9"/>
            <p:cNvCxnSpPr/>
            <p:nvPr/>
          </p:nvCxnSpPr>
          <p:spPr>
            <a:xfrm rot="10800000">
              <a:off x="228463" y="88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 rot="10800000">
              <a:off x="228463" y="125501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0" y="47625"/>
              <a:ext cx="76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0" name="Google Shape;200;p9"/>
            <p:cNvSpPr/>
            <p:nvPr/>
          </p:nvSpPr>
          <p:spPr>
            <a:xfrm rot="10800000" flipH="1">
              <a:off x="152399" y="6369"/>
              <a:ext cx="79380" cy="412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152399" y="47625"/>
              <a:ext cx="79380" cy="7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9"/>
          <p:cNvSpPr txBox="1"/>
          <p:nvPr/>
        </p:nvSpPr>
        <p:spPr>
          <a:xfrm>
            <a:off x="4117975" y="3338512"/>
            <a:ext cx="707100" cy="28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Buttons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9"/>
          <p:cNvGrpSpPr/>
          <p:nvPr/>
        </p:nvGrpSpPr>
        <p:grpSpPr>
          <a:xfrm>
            <a:off x="3663950" y="2219413"/>
            <a:ext cx="411163" cy="126913"/>
            <a:chOff x="0" y="88"/>
            <a:chExt cx="411163" cy="126913"/>
          </a:xfrm>
        </p:grpSpPr>
        <p:sp>
          <p:nvSpPr>
            <p:cNvPr id="204" name="Google Shape;204;p9"/>
            <p:cNvSpPr/>
            <p:nvPr/>
          </p:nvSpPr>
          <p:spPr>
            <a:xfrm>
              <a:off x="76200" y="9525"/>
              <a:ext cx="76200" cy="76200"/>
            </a:xfrm>
            <a:prstGeom prst="rect">
              <a:avLst/>
            </a:prstGeom>
            <a:solidFill>
              <a:srgbClr val="DBF5F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5" name="Google Shape;205;p9"/>
            <p:cNvCxnSpPr/>
            <p:nvPr/>
          </p:nvCxnSpPr>
          <p:spPr>
            <a:xfrm rot="10800000">
              <a:off x="228463" y="88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 rot="10800000">
              <a:off x="228463" y="125501"/>
              <a:ext cx="1827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0" y="47625"/>
              <a:ext cx="76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8" name="Google Shape;208;p9"/>
            <p:cNvSpPr/>
            <p:nvPr/>
          </p:nvSpPr>
          <p:spPr>
            <a:xfrm rot="10800000" flipH="1">
              <a:off x="152400" y="6369"/>
              <a:ext cx="79380" cy="412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152400" y="47625"/>
              <a:ext cx="79380" cy="7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9"/>
          <p:cNvGrpSpPr/>
          <p:nvPr/>
        </p:nvGrpSpPr>
        <p:grpSpPr>
          <a:xfrm>
            <a:off x="3584575" y="3698874"/>
            <a:ext cx="74613" cy="146037"/>
            <a:chOff x="0" y="0"/>
            <a:chExt cx="74613" cy="146037"/>
          </a:xfrm>
        </p:grpSpPr>
        <p:sp>
          <p:nvSpPr>
            <p:cNvPr id="211" name="Google Shape;211;p9"/>
            <p:cNvSpPr/>
            <p:nvPr/>
          </p:nvSpPr>
          <p:spPr>
            <a:xfrm>
              <a:off x="0" y="47624"/>
              <a:ext cx="381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6513" y="47624"/>
              <a:ext cx="381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0" y="96837"/>
              <a:ext cx="381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0" y="0"/>
              <a:ext cx="381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9"/>
          <p:cNvGrpSpPr/>
          <p:nvPr/>
        </p:nvGrpSpPr>
        <p:grpSpPr>
          <a:xfrm>
            <a:off x="3586161" y="3390898"/>
            <a:ext cx="76113" cy="147539"/>
            <a:chOff x="-1" y="-1"/>
            <a:chExt cx="76113" cy="147539"/>
          </a:xfrm>
        </p:grpSpPr>
        <p:sp>
          <p:nvSpPr>
            <p:cNvPr id="216" name="Google Shape;216;p9"/>
            <p:cNvSpPr/>
            <p:nvPr/>
          </p:nvSpPr>
          <p:spPr>
            <a:xfrm>
              <a:off x="-1" y="47625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6512" y="47625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-1" y="96838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-1" y="-1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9"/>
          <p:cNvGrpSpPr/>
          <p:nvPr/>
        </p:nvGrpSpPr>
        <p:grpSpPr>
          <a:xfrm>
            <a:off x="3586161" y="3094037"/>
            <a:ext cx="76113" cy="146038"/>
            <a:chOff x="-1" y="-1"/>
            <a:chExt cx="76113" cy="146038"/>
          </a:xfrm>
        </p:grpSpPr>
        <p:sp>
          <p:nvSpPr>
            <p:cNvPr id="221" name="Google Shape;221;p9"/>
            <p:cNvSpPr/>
            <p:nvPr/>
          </p:nvSpPr>
          <p:spPr>
            <a:xfrm>
              <a:off x="-1" y="47624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6512" y="47624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-1" y="96837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-1" y="-1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p9"/>
          <p:cNvGrpSpPr/>
          <p:nvPr/>
        </p:nvGrpSpPr>
        <p:grpSpPr>
          <a:xfrm>
            <a:off x="3579811" y="2790823"/>
            <a:ext cx="76113" cy="147539"/>
            <a:chOff x="-1" y="-1"/>
            <a:chExt cx="76113" cy="147539"/>
          </a:xfrm>
        </p:grpSpPr>
        <p:sp>
          <p:nvSpPr>
            <p:cNvPr id="226" name="Google Shape;226;p9"/>
            <p:cNvSpPr/>
            <p:nvPr/>
          </p:nvSpPr>
          <p:spPr>
            <a:xfrm>
              <a:off x="-1" y="47625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6512" y="47625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-1" y="96838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-1" y="-1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9"/>
          <p:cNvGrpSpPr/>
          <p:nvPr/>
        </p:nvGrpSpPr>
        <p:grpSpPr>
          <a:xfrm>
            <a:off x="3586161" y="2476498"/>
            <a:ext cx="76113" cy="147539"/>
            <a:chOff x="-1" y="-1"/>
            <a:chExt cx="76113" cy="147539"/>
          </a:xfrm>
        </p:grpSpPr>
        <p:sp>
          <p:nvSpPr>
            <p:cNvPr id="231" name="Google Shape;231;p9"/>
            <p:cNvSpPr/>
            <p:nvPr/>
          </p:nvSpPr>
          <p:spPr>
            <a:xfrm>
              <a:off x="-1" y="47625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512" y="47625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-1" y="96838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-1" y="-1"/>
              <a:ext cx="39600" cy="5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9"/>
          <p:cNvGrpSpPr/>
          <p:nvPr/>
        </p:nvGrpSpPr>
        <p:grpSpPr>
          <a:xfrm>
            <a:off x="3586161" y="2174874"/>
            <a:ext cx="76113" cy="146037"/>
            <a:chOff x="-1" y="0"/>
            <a:chExt cx="76113" cy="146037"/>
          </a:xfrm>
        </p:grpSpPr>
        <p:sp>
          <p:nvSpPr>
            <p:cNvPr id="236" name="Google Shape;236;p9"/>
            <p:cNvSpPr/>
            <p:nvPr/>
          </p:nvSpPr>
          <p:spPr>
            <a:xfrm>
              <a:off x="-1" y="47624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6512" y="47624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-1" y="96837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-1" y="0"/>
              <a:ext cx="39600" cy="4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40" name="Google Shape;240;p9"/>
          <p:cNvCxnSpPr/>
          <p:nvPr/>
        </p:nvCxnSpPr>
        <p:spPr>
          <a:xfrm>
            <a:off x="7124700" y="4772025"/>
            <a:ext cx="0" cy="209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1" name="Google Shape;24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2113" y="4923312"/>
            <a:ext cx="707075" cy="7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9"/>
          <p:cNvSpPr txBox="1"/>
          <p:nvPr/>
        </p:nvSpPr>
        <p:spPr>
          <a:xfrm>
            <a:off x="4965600" y="5630375"/>
            <a:ext cx="15750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Verification (paperwork)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362425" y="1993275"/>
            <a:ext cx="362400" cy="557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5790" y="4927583"/>
            <a:ext cx="1360347" cy="81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9"/>
          <p:cNvGrpSpPr/>
          <p:nvPr/>
        </p:nvGrpSpPr>
        <p:grpSpPr>
          <a:xfrm>
            <a:off x="4554373" y="4933936"/>
            <a:ext cx="581040" cy="457218"/>
            <a:chOff x="-1" y="-1"/>
            <a:chExt cx="581040" cy="457218"/>
          </a:xfrm>
        </p:grpSpPr>
        <p:sp>
          <p:nvSpPr>
            <p:cNvPr id="246" name="Google Shape;246;p9"/>
            <p:cNvSpPr/>
            <p:nvPr/>
          </p:nvSpPr>
          <p:spPr>
            <a:xfrm>
              <a:off x="-1" y="-1"/>
              <a:ext cx="581040" cy="4572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673" y="0"/>
                  </a:moveTo>
                  <a:lnTo>
                    <a:pt x="19186" y="0"/>
                  </a:lnTo>
                  <a:lnTo>
                    <a:pt x="21600" y="4703"/>
                  </a:lnTo>
                  <a:lnTo>
                    <a:pt x="21600" y="16548"/>
                  </a:lnTo>
                  <a:lnTo>
                    <a:pt x="18042" y="16548"/>
                  </a:lnTo>
                  <a:lnTo>
                    <a:pt x="18042" y="21600"/>
                  </a:lnTo>
                  <a:lnTo>
                    <a:pt x="3176" y="21600"/>
                  </a:lnTo>
                  <a:lnTo>
                    <a:pt x="3176" y="16548"/>
                  </a:lnTo>
                  <a:lnTo>
                    <a:pt x="0" y="16548"/>
                  </a:lnTo>
                  <a:lnTo>
                    <a:pt x="0" y="4703"/>
                  </a:lnTo>
                  <a:lnTo>
                    <a:pt x="2414" y="0"/>
                  </a:lnTo>
                  <a:lnTo>
                    <a:pt x="10673" y="0"/>
                  </a:lnTo>
                  <a:close/>
                </a:path>
              </a:pathLst>
            </a:custGeom>
            <a:solidFill>
              <a:srgbClr val="FFFF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1" y="99546"/>
              <a:ext cx="581040" cy="3576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moveTo>
                    <a:pt x="16518" y="0"/>
                  </a:moveTo>
                  <a:lnTo>
                    <a:pt x="16518" y="7349"/>
                  </a:lnTo>
                  <a:lnTo>
                    <a:pt x="0" y="7349"/>
                  </a:lnTo>
                  <a:moveTo>
                    <a:pt x="4320" y="15142"/>
                  </a:moveTo>
                  <a:lnTo>
                    <a:pt x="4320" y="21600"/>
                  </a:lnTo>
                  <a:lnTo>
                    <a:pt x="4320" y="15142"/>
                  </a:lnTo>
                  <a:moveTo>
                    <a:pt x="16899" y="15142"/>
                  </a:moveTo>
                  <a:lnTo>
                    <a:pt x="16899" y="21600"/>
                  </a:lnTo>
                  <a:lnTo>
                    <a:pt x="16899" y="15142"/>
                  </a:lnTo>
                  <a:moveTo>
                    <a:pt x="15247" y="13139"/>
                  </a:moveTo>
                  <a:lnTo>
                    <a:pt x="15247" y="7349"/>
                  </a:lnTo>
                  <a:lnTo>
                    <a:pt x="16899" y="15142"/>
                  </a:lnTo>
                  <a:lnTo>
                    <a:pt x="18042" y="15142"/>
                  </a:lnTo>
                  <a:lnTo>
                    <a:pt x="16518" y="7349"/>
                  </a:lnTo>
                  <a:moveTo>
                    <a:pt x="15247" y="13139"/>
                  </a:moveTo>
                  <a:lnTo>
                    <a:pt x="16772" y="16924"/>
                  </a:lnTo>
                  <a:lnTo>
                    <a:pt x="4447" y="16924"/>
                  </a:lnTo>
                  <a:lnTo>
                    <a:pt x="5972" y="13139"/>
                  </a:lnTo>
                  <a:lnTo>
                    <a:pt x="5972" y="7349"/>
                  </a:lnTo>
                  <a:lnTo>
                    <a:pt x="4320" y="15142"/>
                  </a:lnTo>
                  <a:lnTo>
                    <a:pt x="3176" y="15142"/>
                  </a:lnTo>
                  <a:lnTo>
                    <a:pt x="4701" y="7349"/>
                  </a:lnTo>
                  <a:moveTo>
                    <a:pt x="20202" y="1113"/>
                  </a:moveTo>
                  <a:lnTo>
                    <a:pt x="20711" y="1113"/>
                  </a:lnTo>
                  <a:lnTo>
                    <a:pt x="20711" y="4009"/>
                  </a:lnTo>
                  <a:lnTo>
                    <a:pt x="20202" y="4009"/>
                  </a:lnTo>
                  <a:lnTo>
                    <a:pt x="20202" y="1113"/>
                  </a:lnTo>
                  <a:moveTo>
                    <a:pt x="5972" y="13139"/>
                  </a:moveTo>
                  <a:lnTo>
                    <a:pt x="15247" y="1313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48" name="Google Shape;248;p9"/>
          <p:cNvCxnSpPr/>
          <p:nvPr/>
        </p:nvCxnSpPr>
        <p:spPr>
          <a:xfrm>
            <a:off x="4366675" y="5162550"/>
            <a:ext cx="209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9" name="Google Shape;249;p9"/>
          <p:cNvSpPr txBox="1">
            <a:spLocks noGrp="1"/>
          </p:cNvSpPr>
          <p:nvPr>
            <p:ph type="sldNum" idx="12"/>
          </p:nvPr>
        </p:nvSpPr>
        <p:spPr>
          <a:xfrm>
            <a:off x="8504584" y="6548660"/>
            <a:ext cx="182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2217</Words>
  <Application>Microsoft Office PowerPoint</Application>
  <PresentationFormat>On-screen Show (4:3)</PresentationFormat>
  <Paragraphs>397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PowerPoint Presentation</vt:lpstr>
      <vt:lpstr>Agenda</vt:lpstr>
      <vt:lpstr>Role of an Official</vt:lpstr>
      <vt:lpstr>Role of an Official</vt:lpstr>
      <vt:lpstr>Role of an Official</vt:lpstr>
      <vt:lpstr>Role of ET Official</vt:lpstr>
      <vt:lpstr>Certification Process</vt:lpstr>
      <vt:lpstr>Certification Process</vt:lpstr>
      <vt:lpstr>PowerPoint Presentation</vt:lpstr>
      <vt:lpstr>PowerPoint Presentation</vt:lpstr>
      <vt:lpstr>Timing Console (1st Station):</vt:lpstr>
      <vt:lpstr>Timing Console (1st Station):</vt:lpstr>
      <vt:lpstr>Timing Console (1st Station):</vt:lpstr>
      <vt:lpstr>Timing Console (1st Station):</vt:lpstr>
      <vt:lpstr>Timing Console (1st Station):</vt:lpstr>
      <vt:lpstr>Timing Console (1st Station):</vt:lpstr>
      <vt:lpstr>PowerPoint Presentation</vt:lpstr>
      <vt:lpstr>Timing Console (1st Station)</vt:lpstr>
      <vt:lpstr>Time Verification (2nd Station)</vt:lpstr>
      <vt:lpstr>Time Verification (2nd Station)</vt:lpstr>
      <vt:lpstr>Time Verification (Pad, Button &amp; Watches) 5/1/16</vt:lpstr>
      <vt:lpstr>Time Verification (3 Watches)</vt:lpstr>
      <vt:lpstr>Time Verification (2nd Station)</vt:lpstr>
      <vt:lpstr>Time Verification (2nd Station)</vt:lpstr>
      <vt:lpstr>Time Verification (2nd Station)</vt:lpstr>
      <vt:lpstr>Time Verification (2nd Station)</vt:lpstr>
      <vt:lpstr>Time Verification (2nd Station)</vt:lpstr>
      <vt:lpstr>Time Verification(2nd Station)</vt:lpstr>
      <vt:lpstr>Hy-Tek Meet Manager(3rd Station)</vt:lpstr>
      <vt:lpstr> Hy-Tek Meet Manager(3rd Station)</vt:lpstr>
      <vt:lpstr>Hy-Tek Meet Manager(3rd Station)</vt:lpstr>
      <vt:lpstr>Hy-Tek Meet Manager(3rd Station)</vt:lpstr>
      <vt:lpstr>Other Official Times </vt:lpstr>
      <vt:lpstr>Problem Solving</vt:lpstr>
      <vt:lpstr>Worked Examples</vt:lpstr>
      <vt:lpstr>Resources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 Creech</dc:creator>
  <cp:lastModifiedBy>Judi J Creech</cp:lastModifiedBy>
  <cp:revision>1</cp:revision>
  <dcterms:modified xsi:type="dcterms:W3CDTF">2021-05-23T15:33:17Z</dcterms:modified>
</cp:coreProperties>
</file>